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4.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8.xml.rels" ContentType="application/vnd.openxmlformats-package.relationships+xml"/>
  <Override PartName="/ppt/slides/_rels/slide30.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29.xml.rels" ContentType="application/vnd.openxmlformats-package.relationships+xml"/>
  <Override PartName="/ppt/slides/_rels/slide31.xml.rels" ContentType="application/vnd.openxmlformats-package.relationships+xml"/>
  <Override PartName="/ppt/slides/_rels/slide35.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_rels/presentation.xml.rels" ContentType="application/vnd.openxmlformats-package.relationships+xml"/>
  <Override PartName="/ppt/embeddings/oleObject1.bin" ContentType="application/vnd.openxmlformats-officedocument.oleObject"/>
  <Override PartName="/ppt/embeddings/oleObject1.xlsx" ContentType="application/vnd.openxmlformats-officedocument.spreadsheetml.sheet"/>
  <Override PartName="/ppt/embeddings/oleObject2.xlsx" ContentType="application/vnd.openxmlformats-officedocument.spreadsheetml.sheet"/>
  <Override PartName="/ppt/embeddings/oleObject2.bin" ContentType="application/vnd.openxmlformats-officedocument.oleObject"/>
  <Override PartName="/ppt/embeddings/oleObject1.docx" ContentType="application/vnd.openxmlformats-officedocument.wordprocessingml.document"/>
  <Override PartName="/ppt/media/image13.wmf" ContentType="image/x-wmf"/>
  <Override PartName="/ppt/media/image4.wmf" ContentType="image/x-wmf"/>
  <Override PartName="/ppt/media/image28.png" ContentType="image/png"/>
  <Override PartName="/ppt/media/image12.wmf" ContentType="image/x-wmf"/>
  <Override PartName="/ppt/media/image3.wmf" ContentType="image/x-wmf"/>
  <Override PartName="/ppt/media/image27.png" ContentType="image/png"/>
  <Override PartName="/ppt/media/image9.png" ContentType="image/png"/>
  <Override PartName="/ppt/media/image20.png" ContentType="image/png"/>
  <Override PartName="/ppt/media/image8.wmf" ContentType="image/x-wmf"/>
  <Override PartName="/ppt/media/image17.wmf" ContentType="image/x-wmf"/>
  <Override PartName="/ppt/media/image7.wmf" ContentType="image/x-wmf"/>
  <Override PartName="/ppt/media/image16.wmf" ContentType="image/x-wmf"/>
  <Override PartName="/ppt/media/image11.png" ContentType="image/png"/>
  <Override PartName="/ppt/media/image2.png" ContentType="image/png"/>
  <Override PartName="/ppt/media/image6.wmf" ContentType="image/x-wmf"/>
  <Override PartName="/ppt/media/image26.png" ContentType="image/png"/>
  <Override PartName="/ppt/media/image25.wmf" ContentType="image/x-wmf"/>
  <Override PartName="/ppt/media/image24.wmf" ContentType="image/x-wmf"/>
  <Override PartName="/ppt/media/image23.wmf" ContentType="image/x-wmf"/>
  <Override PartName="/ppt/media/image22.wmf" ContentType="image/x-wmf"/>
  <Override PartName="/ppt/media/image21.wmf" ContentType="image/x-wmf"/>
  <Override PartName="/ppt/media/image19.png" ContentType="image/png"/>
  <Override PartName="/ppt/media/image18.wmf" ContentType="image/x-wmf"/>
  <Override PartName="/ppt/media/image15.png" ContentType="image/png"/>
  <Override PartName="/ppt/media/image5.wmf" ContentType="image/x-wmf"/>
  <Override PartName="/ppt/media/image14.wmf" ContentType="image/x-wmf"/>
  <Override PartName="/ppt/media/image29.png" ContentType="image/png"/>
  <Override PartName="/ppt/media/image10.png" ContentType="image/png"/>
  <Override PartName="/ppt/media/image1.png" ContentType="image/png"/>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907588" cy="6858000"/>
  <p:notesSz cx="6767513" cy="9907588"/>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Click to edit the title text format</a:t>
            </a:r>
            <a:endParaRPr b="1" lang="en-US" sz="2200" strike="noStrike" u="none">
              <a:solidFill>
                <a:srgbClr val="0000ff"/>
              </a:solidFill>
              <a:effectLst/>
              <a:uFillTx/>
              <a:latin typeface="Arial"/>
            </a:endParaRPr>
          </a:p>
        </p:txBody>
      </p:sp>
      <p:sp>
        <p:nvSpPr>
          <p:cNvPr id="1" name="PlaceHolder 2"/>
          <p:cNvSpPr>
            <a:spLocks noGrp="1"/>
          </p:cNvSpPr>
          <p:nvPr>
            <p:ph type="body"/>
          </p:nvPr>
        </p:nvSpPr>
        <p:spPr>
          <a:xfrm>
            <a:off x="742680" y="1981080"/>
            <a:ext cx="8420040" cy="4114800"/>
          </a:xfrm>
          <a:prstGeom prst="rect">
            <a:avLst/>
          </a:prstGeom>
          <a:noFill/>
          <a:ln w="0">
            <a:noFill/>
          </a:ln>
        </p:spPr>
        <p:txBody>
          <a:bodyPr lIns="90360" rIns="90360" tIns="44280" bIns="44280" anchor="t">
            <a:normAutofit/>
          </a:bodyPr>
          <a:p>
            <a:pPr marL="343080" indent="-34308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0857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42884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Click to edit the title text format</a:t>
            </a:r>
            <a:endParaRPr b="1" lang="en-US" sz="2200" strike="noStrike" u="none">
              <a:solidFill>
                <a:srgbClr val="0000ff"/>
              </a:solidFill>
              <a:effectLst/>
              <a:uFillTx/>
              <a:latin typeface="Arial"/>
            </a:endParaRPr>
          </a:p>
        </p:txBody>
      </p:sp>
      <p:sp>
        <p:nvSpPr>
          <p:cNvPr id="3" name="PlaceHolder 2"/>
          <p:cNvSpPr>
            <a:spLocks noGrp="1"/>
          </p:cNvSpPr>
          <p:nvPr>
            <p:ph type="body"/>
          </p:nvPr>
        </p:nvSpPr>
        <p:spPr>
          <a:xfrm>
            <a:off x="742680" y="1981080"/>
            <a:ext cx="8420040" cy="4114800"/>
          </a:xfrm>
          <a:prstGeom prst="rect">
            <a:avLst/>
          </a:prstGeom>
          <a:noFill/>
          <a:ln w="0">
            <a:noFill/>
          </a:ln>
        </p:spPr>
        <p:txBody>
          <a:bodyPr lIns="90360" rIns="90360" tIns="44280" bIns="44280" anchor="t">
            <a:normAutofit/>
          </a:bodyPr>
          <a:p>
            <a:pPr marL="343080" indent="-34308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0857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42884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Click to edit the title text format</a:t>
            </a:r>
            <a:endParaRPr b="1" lang="en-US" sz="2200" strike="noStrike" u="none">
              <a:solidFill>
                <a:srgbClr val="0000ff"/>
              </a:solidFill>
              <a:effectLst/>
              <a:uFillTx/>
              <a:latin typeface="Arial"/>
            </a:endParaRPr>
          </a:p>
        </p:txBody>
      </p:sp>
      <p:sp>
        <p:nvSpPr>
          <p:cNvPr id="5" name="PlaceHolder 2"/>
          <p:cNvSpPr>
            <a:spLocks noGrp="1"/>
          </p:cNvSpPr>
          <p:nvPr>
            <p:ph type="body"/>
          </p:nvPr>
        </p:nvSpPr>
        <p:spPr>
          <a:xfrm>
            <a:off x="742680" y="1981080"/>
            <a:ext cx="8420040" cy="4114800"/>
          </a:xfrm>
          <a:prstGeom prst="rect">
            <a:avLst/>
          </a:prstGeom>
          <a:noFill/>
          <a:ln w="0">
            <a:noFill/>
          </a:ln>
        </p:spPr>
        <p:txBody>
          <a:bodyPr lIns="90360" rIns="90360" tIns="44280" bIns="44280" anchor="t">
            <a:normAutofit/>
          </a:bodyPr>
          <a:p>
            <a:pPr marL="343080" indent="-34308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0857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42884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Click to edit the title text format</a:t>
            </a:r>
            <a:endParaRPr b="1" lang="en-US" sz="2200" strike="noStrike" u="none">
              <a:solidFill>
                <a:srgbClr val="0000ff"/>
              </a:solidFill>
              <a:effectLst/>
              <a:uFillTx/>
              <a:latin typeface="Arial"/>
            </a:endParaRPr>
          </a:p>
        </p:txBody>
      </p:sp>
      <p:sp>
        <p:nvSpPr>
          <p:cNvPr id="7" name="PlaceHolder 2"/>
          <p:cNvSpPr>
            <a:spLocks noGrp="1"/>
          </p:cNvSpPr>
          <p:nvPr>
            <p:ph type="body"/>
          </p:nvPr>
        </p:nvSpPr>
        <p:spPr>
          <a:xfrm>
            <a:off x="742680" y="1981080"/>
            <a:ext cx="8420040" cy="4114800"/>
          </a:xfrm>
          <a:prstGeom prst="rect">
            <a:avLst/>
          </a:prstGeom>
          <a:noFill/>
          <a:ln w="0">
            <a:noFill/>
          </a:ln>
        </p:spPr>
        <p:txBody>
          <a:bodyPr lIns="90360" rIns="90360" tIns="44280" bIns="44280" anchor="t">
            <a:normAutofit/>
          </a:bodyPr>
          <a:p>
            <a:pPr marL="343080" indent="-34308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743040" indent="-28584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0857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42884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hyperlink" Target="http://ethink.enron.com/" TargetMode="External"/><Relationship Id="rId2" Type="http://schemas.openxmlformats.org/officeDocument/2006/relationships/image" Target="../media/image10.png"/><Relationship Id="rId3"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png"/><Relationship Id="rId3"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1.png"/><Relationship Id="rId3" Type="http://schemas.openxmlformats.org/officeDocument/2006/relationships/image" Target="../media/image11.png"/><Relationship Id="rId4" Type="http://schemas.openxmlformats.org/officeDocument/2006/relationships/image" Target="../media/image11.png"/><Relationship Id="rId5" Type="http://schemas.openxmlformats.org/officeDocument/2006/relationships/image" Target="../media/image11.png"/><Relationship Id="rId6" Type="http://schemas.openxmlformats.org/officeDocument/2006/relationships/image" Target="../media/image11.png"/><Relationship Id="rId7" Type="http://schemas.openxmlformats.org/officeDocument/2006/relationships/image" Target="../media/image11.png"/><Relationship Id="rId8" Type="http://schemas.openxmlformats.org/officeDocument/2006/relationships/image" Target="../media/image11.png"/><Relationship Id="rId9" Type="http://schemas.openxmlformats.org/officeDocument/2006/relationships/image" Target="../media/image11.png"/><Relationship Id="rId10" Type="http://schemas.openxmlformats.org/officeDocument/2006/relationships/image" Target="../media/image11.png"/><Relationship Id="rId11"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2.wmf"/><Relationship Id="rId3"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3.wmf"/><Relationship Id="rId3" Type="http://schemas.openxmlformats.org/officeDocument/2006/relationships/oleObject" Target="../embeddings/oleObject2.bin"/><Relationship Id="rId4" Type="http://schemas.openxmlformats.org/officeDocument/2006/relationships/image" Target="../media/image14.wmf"/><Relationship Id="rId5"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6.wmf"/><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png"/><Relationship Id="rId3"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7.wmf"/><Relationship Id="rId3" Type="http://schemas.openxmlformats.org/officeDocument/2006/relationships/package" Target="../embeddings/oleObject2.xlsx"/><Relationship Id="rId4" Type="http://schemas.openxmlformats.org/officeDocument/2006/relationships/image" Target="../media/image18.wmf"/><Relationship Id="rId5"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9.png"/><Relationship Id="rId3" Type="http://schemas.openxmlformats.org/officeDocument/2006/relationships/oleObject" Target="../embeddings/oleObject2.bin"/><Relationship Id="rId4" Type="http://schemas.openxmlformats.org/officeDocument/2006/relationships/image" Target="../media/image20.png"/><Relationship Id="rId5"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1.wmf"/><Relationship Id="rId3" Type="http://schemas.openxmlformats.org/officeDocument/2006/relationships/package" Target="../embeddings/oleObject2.xlsx"/><Relationship Id="rId4" Type="http://schemas.openxmlformats.org/officeDocument/2006/relationships/image" Target="../media/image22.wmf"/><Relationship Id="rId5"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3.wmf"/><Relationship Id="rId3" Type="http://schemas.openxmlformats.org/officeDocument/2006/relationships/slideLayout" Target="../slideLayouts/slideLayout3.xml"/>
</Relationships>
</file>

<file path=ppt/slides/_rels/slide34.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4.wmf"/><Relationship Id="rId3" Type="http://schemas.openxmlformats.org/officeDocument/2006/relationships/package" Target="../embeddings/oleObject2.xlsx"/><Relationship Id="rId4" Type="http://schemas.openxmlformats.org/officeDocument/2006/relationships/image" Target="../media/image25.wmf"/><Relationship Id="rId5" Type="http://schemas.openxmlformats.org/officeDocument/2006/relationships/slideLayout" Target="../slideLayouts/slideLayout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3.wmf"/><Relationship Id="rId3" Type="http://schemas.openxmlformats.org/officeDocument/2006/relationships/package" Target="../embeddings/oleObject2.xlsx"/><Relationship Id="rId4" Type="http://schemas.openxmlformats.org/officeDocument/2006/relationships/image" Target="../media/image4.wmf"/><Relationship Id="rId5" Type="http://schemas.openxmlformats.org/officeDocument/2006/relationships/slideLayout" Target="../slideLayouts/slideLayout3.xml"/>
</Relationships>
</file>

<file path=ppt/slides/_rels/slide4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wmf"/><Relationship Id="rId3"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package" Target="../embeddings/oleObject2.xlsx"/><Relationship Id="rId4" Type="http://schemas.openxmlformats.org/officeDocument/2006/relationships/image" Target="../media/image8.wmf"/><Relationship Id="rId5"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png"/><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8" name=""/>
          <p:cNvGrpSpPr/>
          <p:nvPr/>
        </p:nvGrpSpPr>
        <p:grpSpPr>
          <a:xfrm>
            <a:off x="1155600" y="914400"/>
            <a:ext cx="7346160" cy="5637960"/>
            <a:chOff x="1155600" y="914400"/>
            <a:chExt cx="7346160" cy="5637960"/>
          </a:xfrm>
        </p:grpSpPr>
        <p:sp>
          <p:nvSpPr>
            <p:cNvPr id="9" name=""/>
            <p:cNvSpPr/>
            <p:nvPr/>
          </p:nvSpPr>
          <p:spPr>
            <a:xfrm>
              <a:off x="5313600" y="1328760"/>
              <a:ext cx="1551600" cy="1004400"/>
            </a:xfrm>
            <a:custGeom>
              <a:avLst/>
              <a:gdLst/>
              <a:ahLst/>
              <a:rect l="l" t="t" r="r" b="b"/>
              <a:pathLst>
                <a:path w="793" h="537">
                  <a:moveTo>
                    <a:pt x="684" y="184"/>
                  </a:moveTo>
                  <a:lnTo>
                    <a:pt x="722" y="159"/>
                  </a:lnTo>
                  <a:lnTo>
                    <a:pt x="732" y="165"/>
                  </a:lnTo>
                  <a:lnTo>
                    <a:pt x="718" y="192"/>
                  </a:lnTo>
                  <a:lnTo>
                    <a:pt x="697" y="222"/>
                  </a:lnTo>
                  <a:lnTo>
                    <a:pt x="707" y="243"/>
                  </a:lnTo>
                  <a:lnTo>
                    <a:pt x="730" y="253"/>
                  </a:lnTo>
                  <a:lnTo>
                    <a:pt x="730" y="280"/>
                  </a:lnTo>
                  <a:lnTo>
                    <a:pt x="758" y="282"/>
                  </a:lnTo>
                  <a:lnTo>
                    <a:pt x="793" y="272"/>
                  </a:lnTo>
                  <a:lnTo>
                    <a:pt x="779" y="291"/>
                  </a:lnTo>
                  <a:lnTo>
                    <a:pt x="737" y="305"/>
                  </a:lnTo>
                  <a:lnTo>
                    <a:pt x="703" y="324"/>
                  </a:lnTo>
                  <a:lnTo>
                    <a:pt x="680" y="328"/>
                  </a:lnTo>
                  <a:lnTo>
                    <a:pt x="666" y="322"/>
                  </a:lnTo>
                  <a:lnTo>
                    <a:pt x="653" y="337"/>
                  </a:lnTo>
                  <a:lnTo>
                    <a:pt x="609" y="334"/>
                  </a:lnTo>
                  <a:lnTo>
                    <a:pt x="572" y="336"/>
                  </a:lnTo>
                  <a:lnTo>
                    <a:pt x="536" y="351"/>
                  </a:lnTo>
                  <a:lnTo>
                    <a:pt x="501" y="385"/>
                  </a:lnTo>
                  <a:lnTo>
                    <a:pt x="478" y="418"/>
                  </a:lnTo>
                  <a:lnTo>
                    <a:pt x="469" y="449"/>
                  </a:lnTo>
                  <a:lnTo>
                    <a:pt x="453" y="466"/>
                  </a:lnTo>
                  <a:lnTo>
                    <a:pt x="390" y="430"/>
                  </a:lnTo>
                  <a:lnTo>
                    <a:pt x="342" y="418"/>
                  </a:lnTo>
                  <a:lnTo>
                    <a:pt x="273" y="385"/>
                  </a:lnTo>
                  <a:lnTo>
                    <a:pt x="233" y="384"/>
                  </a:lnTo>
                  <a:lnTo>
                    <a:pt x="202" y="393"/>
                  </a:lnTo>
                  <a:lnTo>
                    <a:pt x="181" y="408"/>
                  </a:lnTo>
                  <a:lnTo>
                    <a:pt x="154" y="407"/>
                  </a:lnTo>
                  <a:lnTo>
                    <a:pt x="127" y="389"/>
                  </a:lnTo>
                  <a:lnTo>
                    <a:pt x="89" y="391"/>
                  </a:lnTo>
                  <a:lnTo>
                    <a:pt x="68" y="416"/>
                  </a:lnTo>
                  <a:lnTo>
                    <a:pt x="81" y="435"/>
                  </a:lnTo>
                  <a:lnTo>
                    <a:pt x="137" y="455"/>
                  </a:lnTo>
                  <a:lnTo>
                    <a:pt x="179" y="481"/>
                  </a:lnTo>
                  <a:lnTo>
                    <a:pt x="169" y="495"/>
                  </a:lnTo>
                  <a:lnTo>
                    <a:pt x="140" y="493"/>
                  </a:lnTo>
                  <a:lnTo>
                    <a:pt x="119" y="493"/>
                  </a:lnTo>
                  <a:lnTo>
                    <a:pt x="98" y="504"/>
                  </a:lnTo>
                  <a:lnTo>
                    <a:pt x="85" y="520"/>
                  </a:lnTo>
                  <a:lnTo>
                    <a:pt x="50" y="537"/>
                  </a:lnTo>
                  <a:lnTo>
                    <a:pt x="33" y="533"/>
                  </a:lnTo>
                  <a:lnTo>
                    <a:pt x="27" y="514"/>
                  </a:lnTo>
                  <a:lnTo>
                    <a:pt x="45" y="458"/>
                  </a:lnTo>
                  <a:lnTo>
                    <a:pt x="0" y="428"/>
                  </a:lnTo>
                  <a:lnTo>
                    <a:pt x="6" y="387"/>
                  </a:lnTo>
                  <a:lnTo>
                    <a:pt x="27" y="368"/>
                  </a:lnTo>
                  <a:lnTo>
                    <a:pt x="58" y="357"/>
                  </a:lnTo>
                  <a:lnTo>
                    <a:pt x="83" y="337"/>
                  </a:lnTo>
                  <a:lnTo>
                    <a:pt x="91" y="316"/>
                  </a:lnTo>
                  <a:lnTo>
                    <a:pt x="77" y="303"/>
                  </a:lnTo>
                  <a:lnTo>
                    <a:pt x="83" y="288"/>
                  </a:lnTo>
                  <a:lnTo>
                    <a:pt x="114" y="293"/>
                  </a:lnTo>
                  <a:lnTo>
                    <a:pt x="142" y="301"/>
                  </a:lnTo>
                  <a:lnTo>
                    <a:pt x="194" y="299"/>
                  </a:lnTo>
                  <a:lnTo>
                    <a:pt x="211" y="274"/>
                  </a:lnTo>
                  <a:lnTo>
                    <a:pt x="208" y="251"/>
                  </a:lnTo>
                  <a:lnTo>
                    <a:pt x="208" y="230"/>
                  </a:lnTo>
                  <a:lnTo>
                    <a:pt x="225" y="217"/>
                  </a:lnTo>
                  <a:lnTo>
                    <a:pt x="242" y="188"/>
                  </a:lnTo>
                  <a:lnTo>
                    <a:pt x="244" y="153"/>
                  </a:lnTo>
                  <a:lnTo>
                    <a:pt x="261" y="98"/>
                  </a:lnTo>
                  <a:lnTo>
                    <a:pt x="236" y="40"/>
                  </a:lnTo>
                  <a:lnTo>
                    <a:pt x="238" y="25"/>
                  </a:lnTo>
                  <a:lnTo>
                    <a:pt x="265" y="5"/>
                  </a:lnTo>
                  <a:lnTo>
                    <a:pt x="279" y="0"/>
                  </a:lnTo>
                  <a:lnTo>
                    <a:pt x="294" y="11"/>
                  </a:lnTo>
                  <a:lnTo>
                    <a:pt x="302" y="25"/>
                  </a:lnTo>
                  <a:lnTo>
                    <a:pt x="325" y="36"/>
                  </a:lnTo>
                  <a:lnTo>
                    <a:pt x="378" y="92"/>
                  </a:lnTo>
                  <a:lnTo>
                    <a:pt x="428" y="128"/>
                  </a:lnTo>
                  <a:lnTo>
                    <a:pt x="478" y="157"/>
                  </a:lnTo>
                  <a:lnTo>
                    <a:pt x="534" y="176"/>
                  </a:lnTo>
                  <a:lnTo>
                    <a:pt x="586" y="186"/>
                  </a:lnTo>
                  <a:lnTo>
                    <a:pt x="599" y="197"/>
                  </a:lnTo>
                  <a:lnTo>
                    <a:pt x="628" y="205"/>
                  </a:lnTo>
                  <a:lnTo>
                    <a:pt x="655" y="201"/>
                  </a:lnTo>
                  <a:lnTo>
                    <a:pt x="684" y="184"/>
                  </a:lnTo>
                  <a:close/>
                </a:path>
              </a:pathLst>
            </a:custGeom>
            <a:solidFill>
              <a:srgbClr val="b4ddc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 name=""/>
            <p:cNvSpPr/>
            <p:nvPr/>
          </p:nvSpPr>
          <p:spPr>
            <a:xfrm>
              <a:off x="5313600" y="1328760"/>
              <a:ext cx="1551600" cy="1004400"/>
            </a:xfrm>
            <a:custGeom>
              <a:avLst/>
              <a:gdLst/>
              <a:ahLst/>
              <a:rect l="l" t="t" r="r" b="b"/>
              <a:pathLst>
                <a:path w="793" h="537">
                  <a:moveTo>
                    <a:pt x="684" y="184"/>
                  </a:moveTo>
                  <a:lnTo>
                    <a:pt x="722" y="159"/>
                  </a:lnTo>
                  <a:lnTo>
                    <a:pt x="732" y="165"/>
                  </a:lnTo>
                  <a:lnTo>
                    <a:pt x="718" y="192"/>
                  </a:lnTo>
                  <a:lnTo>
                    <a:pt x="697" y="222"/>
                  </a:lnTo>
                  <a:lnTo>
                    <a:pt x="707" y="243"/>
                  </a:lnTo>
                  <a:lnTo>
                    <a:pt x="730" y="253"/>
                  </a:lnTo>
                  <a:lnTo>
                    <a:pt x="730" y="280"/>
                  </a:lnTo>
                  <a:lnTo>
                    <a:pt x="758" y="282"/>
                  </a:lnTo>
                  <a:lnTo>
                    <a:pt x="793" y="272"/>
                  </a:lnTo>
                  <a:lnTo>
                    <a:pt x="779" y="291"/>
                  </a:lnTo>
                  <a:lnTo>
                    <a:pt x="737" y="305"/>
                  </a:lnTo>
                  <a:lnTo>
                    <a:pt x="703" y="324"/>
                  </a:lnTo>
                  <a:lnTo>
                    <a:pt x="680" y="328"/>
                  </a:lnTo>
                  <a:lnTo>
                    <a:pt x="666" y="322"/>
                  </a:lnTo>
                  <a:lnTo>
                    <a:pt x="653" y="337"/>
                  </a:lnTo>
                  <a:lnTo>
                    <a:pt x="609" y="334"/>
                  </a:lnTo>
                  <a:lnTo>
                    <a:pt x="572" y="336"/>
                  </a:lnTo>
                  <a:lnTo>
                    <a:pt x="536" y="351"/>
                  </a:lnTo>
                  <a:lnTo>
                    <a:pt x="501" y="385"/>
                  </a:lnTo>
                  <a:lnTo>
                    <a:pt x="478" y="418"/>
                  </a:lnTo>
                  <a:lnTo>
                    <a:pt x="469" y="449"/>
                  </a:lnTo>
                  <a:lnTo>
                    <a:pt x="453" y="466"/>
                  </a:lnTo>
                  <a:lnTo>
                    <a:pt x="390" y="430"/>
                  </a:lnTo>
                  <a:lnTo>
                    <a:pt x="342" y="418"/>
                  </a:lnTo>
                  <a:lnTo>
                    <a:pt x="273" y="385"/>
                  </a:lnTo>
                  <a:lnTo>
                    <a:pt x="233" y="384"/>
                  </a:lnTo>
                  <a:lnTo>
                    <a:pt x="202" y="393"/>
                  </a:lnTo>
                  <a:lnTo>
                    <a:pt x="181" y="408"/>
                  </a:lnTo>
                  <a:lnTo>
                    <a:pt x="154" y="407"/>
                  </a:lnTo>
                  <a:lnTo>
                    <a:pt x="127" y="389"/>
                  </a:lnTo>
                  <a:lnTo>
                    <a:pt x="89" y="391"/>
                  </a:lnTo>
                  <a:lnTo>
                    <a:pt x="68" y="416"/>
                  </a:lnTo>
                  <a:lnTo>
                    <a:pt x="81" y="435"/>
                  </a:lnTo>
                  <a:lnTo>
                    <a:pt x="137" y="455"/>
                  </a:lnTo>
                  <a:lnTo>
                    <a:pt x="179" y="481"/>
                  </a:lnTo>
                  <a:lnTo>
                    <a:pt x="169" y="495"/>
                  </a:lnTo>
                  <a:lnTo>
                    <a:pt x="140" y="493"/>
                  </a:lnTo>
                  <a:lnTo>
                    <a:pt x="119" y="493"/>
                  </a:lnTo>
                  <a:lnTo>
                    <a:pt x="98" y="504"/>
                  </a:lnTo>
                  <a:lnTo>
                    <a:pt x="85" y="520"/>
                  </a:lnTo>
                  <a:lnTo>
                    <a:pt x="50" y="537"/>
                  </a:lnTo>
                  <a:lnTo>
                    <a:pt x="33" y="533"/>
                  </a:lnTo>
                  <a:lnTo>
                    <a:pt x="27" y="514"/>
                  </a:lnTo>
                  <a:lnTo>
                    <a:pt x="45" y="458"/>
                  </a:lnTo>
                  <a:lnTo>
                    <a:pt x="0" y="428"/>
                  </a:lnTo>
                  <a:lnTo>
                    <a:pt x="6" y="387"/>
                  </a:lnTo>
                  <a:lnTo>
                    <a:pt x="27" y="368"/>
                  </a:lnTo>
                  <a:lnTo>
                    <a:pt x="58" y="357"/>
                  </a:lnTo>
                  <a:lnTo>
                    <a:pt x="83" y="337"/>
                  </a:lnTo>
                  <a:lnTo>
                    <a:pt x="91" y="316"/>
                  </a:lnTo>
                  <a:lnTo>
                    <a:pt x="77" y="303"/>
                  </a:lnTo>
                  <a:lnTo>
                    <a:pt x="83" y="288"/>
                  </a:lnTo>
                  <a:lnTo>
                    <a:pt x="114" y="293"/>
                  </a:lnTo>
                  <a:lnTo>
                    <a:pt x="142" y="301"/>
                  </a:lnTo>
                  <a:lnTo>
                    <a:pt x="194" y="299"/>
                  </a:lnTo>
                  <a:lnTo>
                    <a:pt x="211" y="274"/>
                  </a:lnTo>
                  <a:lnTo>
                    <a:pt x="208" y="251"/>
                  </a:lnTo>
                  <a:lnTo>
                    <a:pt x="208" y="230"/>
                  </a:lnTo>
                  <a:lnTo>
                    <a:pt x="225" y="217"/>
                  </a:lnTo>
                  <a:lnTo>
                    <a:pt x="242" y="188"/>
                  </a:lnTo>
                  <a:lnTo>
                    <a:pt x="244" y="153"/>
                  </a:lnTo>
                  <a:lnTo>
                    <a:pt x="261" y="98"/>
                  </a:lnTo>
                  <a:lnTo>
                    <a:pt x="236" y="40"/>
                  </a:lnTo>
                  <a:lnTo>
                    <a:pt x="238" y="25"/>
                  </a:lnTo>
                  <a:lnTo>
                    <a:pt x="265" y="5"/>
                  </a:lnTo>
                  <a:lnTo>
                    <a:pt x="279" y="0"/>
                  </a:lnTo>
                  <a:lnTo>
                    <a:pt x="294" y="11"/>
                  </a:lnTo>
                  <a:lnTo>
                    <a:pt x="302" y="25"/>
                  </a:lnTo>
                  <a:lnTo>
                    <a:pt x="325" y="36"/>
                  </a:lnTo>
                  <a:lnTo>
                    <a:pt x="378" y="92"/>
                  </a:lnTo>
                  <a:lnTo>
                    <a:pt x="428" y="128"/>
                  </a:lnTo>
                  <a:lnTo>
                    <a:pt x="478" y="157"/>
                  </a:lnTo>
                  <a:lnTo>
                    <a:pt x="534" y="176"/>
                  </a:lnTo>
                  <a:lnTo>
                    <a:pt x="586" y="186"/>
                  </a:lnTo>
                  <a:lnTo>
                    <a:pt x="599" y="197"/>
                  </a:lnTo>
                  <a:lnTo>
                    <a:pt x="628" y="205"/>
                  </a:lnTo>
                  <a:lnTo>
                    <a:pt x="655" y="201"/>
                  </a:lnTo>
                  <a:lnTo>
                    <a:pt x="684" y="184"/>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 name=""/>
            <p:cNvSpPr/>
            <p:nvPr/>
          </p:nvSpPr>
          <p:spPr>
            <a:xfrm>
              <a:off x="5313600" y="1328760"/>
              <a:ext cx="1551600" cy="1004400"/>
            </a:xfrm>
            <a:custGeom>
              <a:avLst/>
              <a:gdLst/>
              <a:ahLst/>
              <a:rect l="l" t="t" r="r" b="b"/>
              <a:pathLst>
                <a:path w="793" h="537">
                  <a:moveTo>
                    <a:pt x="684" y="184"/>
                  </a:moveTo>
                  <a:lnTo>
                    <a:pt x="722" y="159"/>
                  </a:lnTo>
                  <a:lnTo>
                    <a:pt x="732" y="165"/>
                  </a:lnTo>
                  <a:lnTo>
                    <a:pt x="718" y="192"/>
                  </a:lnTo>
                  <a:lnTo>
                    <a:pt x="697" y="222"/>
                  </a:lnTo>
                  <a:lnTo>
                    <a:pt x="707" y="243"/>
                  </a:lnTo>
                  <a:lnTo>
                    <a:pt x="730" y="253"/>
                  </a:lnTo>
                  <a:lnTo>
                    <a:pt x="730" y="280"/>
                  </a:lnTo>
                  <a:lnTo>
                    <a:pt x="758" y="282"/>
                  </a:lnTo>
                  <a:lnTo>
                    <a:pt x="793" y="272"/>
                  </a:lnTo>
                  <a:lnTo>
                    <a:pt x="779" y="291"/>
                  </a:lnTo>
                  <a:lnTo>
                    <a:pt x="737" y="305"/>
                  </a:lnTo>
                  <a:lnTo>
                    <a:pt x="703" y="324"/>
                  </a:lnTo>
                  <a:lnTo>
                    <a:pt x="680" y="328"/>
                  </a:lnTo>
                  <a:lnTo>
                    <a:pt x="666" y="322"/>
                  </a:lnTo>
                  <a:lnTo>
                    <a:pt x="653" y="337"/>
                  </a:lnTo>
                  <a:lnTo>
                    <a:pt x="609" y="334"/>
                  </a:lnTo>
                  <a:lnTo>
                    <a:pt x="572" y="336"/>
                  </a:lnTo>
                  <a:lnTo>
                    <a:pt x="536" y="351"/>
                  </a:lnTo>
                  <a:lnTo>
                    <a:pt x="501" y="385"/>
                  </a:lnTo>
                  <a:lnTo>
                    <a:pt x="478" y="418"/>
                  </a:lnTo>
                  <a:lnTo>
                    <a:pt x="469" y="449"/>
                  </a:lnTo>
                  <a:lnTo>
                    <a:pt x="453" y="466"/>
                  </a:lnTo>
                  <a:lnTo>
                    <a:pt x="390" y="430"/>
                  </a:lnTo>
                  <a:lnTo>
                    <a:pt x="342" y="418"/>
                  </a:lnTo>
                  <a:lnTo>
                    <a:pt x="273" y="385"/>
                  </a:lnTo>
                  <a:lnTo>
                    <a:pt x="233" y="384"/>
                  </a:lnTo>
                  <a:lnTo>
                    <a:pt x="202" y="393"/>
                  </a:lnTo>
                  <a:lnTo>
                    <a:pt x="181" y="408"/>
                  </a:lnTo>
                  <a:lnTo>
                    <a:pt x="154" y="407"/>
                  </a:lnTo>
                  <a:lnTo>
                    <a:pt x="127" y="389"/>
                  </a:lnTo>
                  <a:lnTo>
                    <a:pt x="89" y="391"/>
                  </a:lnTo>
                  <a:lnTo>
                    <a:pt x="68" y="416"/>
                  </a:lnTo>
                  <a:lnTo>
                    <a:pt x="81" y="435"/>
                  </a:lnTo>
                  <a:lnTo>
                    <a:pt x="137" y="455"/>
                  </a:lnTo>
                  <a:lnTo>
                    <a:pt x="179" y="481"/>
                  </a:lnTo>
                  <a:lnTo>
                    <a:pt x="169" y="495"/>
                  </a:lnTo>
                  <a:lnTo>
                    <a:pt x="140" y="493"/>
                  </a:lnTo>
                  <a:lnTo>
                    <a:pt x="119" y="493"/>
                  </a:lnTo>
                  <a:lnTo>
                    <a:pt x="98" y="504"/>
                  </a:lnTo>
                  <a:lnTo>
                    <a:pt x="85" y="520"/>
                  </a:lnTo>
                  <a:lnTo>
                    <a:pt x="50" y="537"/>
                  </a:lnTo>
                  <a:lnTo>
                    <a:pt x="33" y="533"/>
                  </a:lnTo>
                  <a:lnTo>
                    <a:pt x="27" y="514"/>
                  </a:lnTo>
                  <a:lnTo>
                    <a:pt x="45" y="458"/>
                  </a:lnTo>
                  <a:lnTo>
                    <a:pt x="0" y="428"/>
                  </a:lnTo>
                  <a:lnTo>
                    <a:pt x="6" y="387"/>
                  </a:lnTo>
                  <a:lnTo>
                    <a:pt x="27" y="368"/>
                  </a:lnTo>
                  <a:lnTo>
                    <a:pt x="58" y="357"/>
                  </a:lnTo>
                  <a:lnTo>
                    <a:pt x="83" y="337"/>
                  </a:lnTo>
                  <a:lnTo>
                    <a:pt x="91" y="316"/>
                  </a:lnTo>
                  <a:lnTo>
                    <a:pt x="77" y="303"/>
                  </a:lnTo>
                  <a:lnTo>
                    <a:pt x="83" y="288"/>
                  </a:lnTo>
                  <a:lnTo>
                    <a:pt x="114" y="293"/>
                  </a:lnTo>
                  <a:lnTo>
                    <a:pt x="142" y="301"/>
                  </a:lnTo>
                  <a:lnTo>
                    <a:pt x="194" y="299"/>
                  </a:lnTo>
                  <a:lnTo>
                    <a:pt x="211" y="274"/>
                  </a:lnTo>
                  <a:lnTo>
                    <a:pt x="208" y="251"/>
                  </a:lnTo>
                  <a:lnTo>
                    <a:pt x="208" y="230"/>
                  </a:lnTo>
                  <a:lnTo>
                    <a:pt x="225" y="217"/>
                  </a:lnTo>
                  <a:lnTo>
                    <a:pt x="242" y="188"/>
                  </a:lnTo>
                  <a:lnTo>
                    <a:pt x="244" y="153"/>
                  </a:lnTo>
                  <a:lnTo>
                    <a:pt x="261" y="98"/>
                  </a:lnTo>
                  <a:lnTo>
                    <a:pt x="236" y="40"/>
                  </a:lnTo>
                  <a:lnTo>
                    <a:pt x="238" y="25"/>
                  </a:lnTo>
                  <a:lnTo>
                    <a:pt x="265" y="5"/>
                  </a:lnTo>
                  <a:lnTo>
                    <a:pt x="279" y="0"/>
                  </a:lnTo>
                  <a:lnTo>
                    <a:pt x="294" y="11"/>
                  </a:lnTo>
                  <a:lnTo>
                    <a:pt x="302" y="25"/>
                  </a:lnTo>
                  <a:lnTo>
                    <a:pt x="325" y="36"/>
                  </a:lnTo>
                  <a:lnTo>
                    <a:pt x="378" y="92"/>
                  </a:lnTo>
                  <a:lnTo>
                    <a:pt x="428" y="128"/>
                  </a:lnTo>
                  <a:lnTo>
                    <a:pt x="478" y="157"/>
                  </a:lnTo>
                  <a:lnTo>
                    <a:pt x="534" y="176"/>
                  </a:lnTo>
                  <a:lnTo>
                    <a:pt x="586" y="186"/>
                  </a:lnTo>
                  <a:lnTo>
                    <a:pt x="599" y="197"/>
                  </a:lnTo>
                  <a:lnTo>
                    <a:pt x="628" y="205"/>
                  </a:lnTo>
                  <a:lnTo>
                    <a:pt x="655" y="201"/>
                  </a:lnTo>
                  <a:lnTo>
                    <a:pt x="684" y="184"/>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 name=""/>
            <p:cNvSpPr/>
            <p:nvPr/>
          </p:nvSpPr>
          <p:spPr>
            <a:xfrm>
              <a:off x="5633640" y="1385280"/>
              <a:ext cx="58680" cy="37080"/>
            </a:xfrm>
            <a:custGeom>
              <a:avLst/>
              <a:gdLst/>
              <a:ahLst/>
              <a:rect l="l" t="t" r="r" b="b"/>
              <a:pathLst>
                <a:path w="30" h="20">
                  <a:moveTo>
                    <a:pt x="15" y="0"/>
                  </a:moveTo>
                  <a:lnTo>
                    <a:pt x="0" y="10"/>
                  </a:lnTo>
                  <a:lnTo>
                    <a:pt x="15" y="18"/>
                  </a:lnTo>
                  <a:lnTo>
                    <a:pt x="28" y="20"/>
                  </a:lnTo>
                  <a:lnTo>
                    <a:pt x="30" y="0"/>
                  </a:lnTo>
                  <a:lnTo>
                    <a:pt x="15" y="0"/>
                  </a:lnTo>
                  <a:close/>
                </a:path>
              </a:pathLst>
            </a:custGeom>
            <a:solidFill>
              <a:srgbClr val="b4ddc7"/>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3" name=""/>
            <p:cNvSpPr/>
            <p:nvPr/>
          </p:nvSpPr>
          <p:spPr>
            <a:xfrm>
              <a:off x="5633640" y="1385280"/>
              <a:ext cx="58680" cy="37080"/>
            </a:xfrm>
            <a:custGeom>
              <a:avLst/>
              <a:gdLst/>
              <a:ahLst/>
              <a:rect l="l" t="t" r="r" b="b"/>
              <a:pathLst>
                <a:path w="30" h="20">
                  <a:moveTo>
                    <a:pt x="15" y="0"/>
                  </a:moveTo>
                  <a:lnTo>
                    <a:pt x="0" y="10"/>
                  </a:lnTo>
                  <a:lnTo>
                    <a:pt x="15" y="18"/>
                  </a:lnTo>
                  <a:lnTo>
                    <a:pt x="28" y="20"/>
                  </a:lnTo>
                  <a:lnTo>
                    <a:pt x="30" y="0"/>
                  </a:lnTo>
                  <a:lnTo>
                    <a:pt x="15" y="0"/>
                  </a:lnTo>
                </a:path>
              </a:pathLst>
            </a:custGeom>
            <a:no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4" name=""/>
            <p:cNvSpPr/>
            <p:nvPr/>
          </p:nvSpPr>
          <p:spPr>
            <a:xfrm>
              <a:off x="5633640" y="1385280"/>
              <a:ext cx="58680" cy="37080"/>
            </a:xfrm>
            <a:custGeom>
              <a:avLst/>
              <a:gdLst/>
              <a:ahLst/>
              <a:rect l="l" t="t" r="r" b="b"/>
              <a:pathLst>
                <a:path w="30" h="20">
                  <a:moveTo>
                    <a:pt x="15" y="0"/>
                  </a:moveTo>
                  <a:lnTo>
                    <a:pt x="0" y="10"/>
                  </a:lnTo>
                  <a:lnTo>
                    <a:pt x="15" y="18"/>
                  </a:lnTo>
                  <a:lnTo>
                    <a:pt x="28" y="20"/>
                  </a:lnTo>
                  <a:lnTo>
                    <a:pt x="30" y="0"/>
                  </a:lnTo>
                  <a:lnTo>
                    <a:pt x="15" y="0"/>
                  </a:lnTo>
                </a:path>
              </a:pathLst>
            </a:custGeom>
            <a:no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5" name=""/>
            <p:cNvSpPr/>
            <p:nvPr/>
          </p:nvSpPr>
          <p:spPr>
            <a:xfrm>
              <a:off x="3024360" y="2314440"/>
              <a:ext cx="2876040" cy="1973880"/>
            </a:xfrm>
            <a:custGeom>
              <a:avLst/>
              <a:gdLst/>
              <a:ahLst/>
              <a:rect l="l" t="t" r="r" b="b"/>
              <a:pathLst>
                <a:path w="1472" h="1054">
                  <a:moveTo>
                    <a:pt x="1347" y="12"/>
                  </a:moveTo>
                  <a:lnTo>
                    <a:pt x="1383" y="10"/>
                  </a:lnTo>
                  <a:lnTo>
                    <a:pt x="1389" y="23"/>
                  </a:lnTo>
                  <a:lnTo>
                    <a:pt x="1383" y="68"/>
                  </a:lnTo>
                  <a:lnTo>
                    <a:pt x="1387" y="98"/>
                  </a:lnTo>
                  <a:lnTo>
                    <a:pt x="1399" y="125"/>
                  </a:lnTo>
                  <a:lnTo>
                    <a:pt x="1424" y="150"/>
                  </a:lnTo>
                  <a:lnTo>
                    <a:pt x="1437" y="175"/>
                  </a:lnTo>
                  <a:lnTo>
                    <a:pt x="1458" y="215"/>
                  </a:lnTo>
                  <a:lnTo>
                    <a:pt x="1472" y="261"/>
                  </a:lnTo>
                  <a:lnTo>
                    <a:pt x="1468" y="281"/>
                  </a:lnTo>
                  <a:lnTo>
                    <a:pt x="1460" y="294"/>
                  </a:lnTo>
                  <a:lnTo>
                    <a:pt x="1456" y="313"/>
                  </a:lnTo>
                  <a:lnTo>
                    <a:pt x="1441" y="330"/>
                  </a:lnTo>
                  <a:lnTo>
                    <a:pt x="1424" y="330"/>
                  </a:lnTo>
                  <a:lnTo>
                    <a:pt x="1403" y="384"/>
                  </a:lnTo>
                  <a:lnTo>
                    <a:pt x="1403" y="413"/>
                  </a:lnTo>
                  <a:lnTo>
                    <a:pt x="1372" y="411"/>
                  </a:lnTo>
                  <a:lnTo>
                    <a:pt x="1337" y="430"/>
                  </a:lnTo>
                  <a:lnTo>
                    <a:pt x="1326" y="465"/>
                  </a:lnTo>
                  <a:lnTo>
                    <a:pt x="1330" y="499"/>
                  </a:lnTo>
                  <a:lnTo>
                    <a:pt x="1337" y="528"/>
                  </a:lnTo>
                  <a:lnTo>
                    <a:pt x="1337" y="568"/>
                  </a:lnTo>
                  <a:lnTo>
                    <a:pt x="1341" y="591"/>
                  </a:lnTo>
                  <a:lnTo>
                    <a:pt x="1316" y="609"/>
                  </a:lnTo>
                  <a:lnTo>
                    <a:pt x="1293" y="647"/>
                  </a:lnTo>
                  <a:lnTo>
                    <a:pt x="1288" y="684"/>
                  </a:lnTo>
                  <a:lnTo>
                    <a:pt x="1286" y="726"/>
                  </a:lnTo>
                  <a:lnTo>
                    <a:pt x="1305" y="745"/>
                  </a:lnTo>
                  <a:lnTo>
                    <a:pt x="1309" y="760"/>
                  </a:lnTo>
                  <a:lnTo>
                    <a:pt x="1288" y="772"/>
                  </a:lnTo>
                  <a:lnTo>
                    <a:pt x="1265" y="802"/>
                  </a:lnTo>
                  <a:lnTo>
                    <a:pt x="1251" y="829"/>
                  </a:lnTo>
                  <a:lnTo>
                    <a:pt x="1188" y="868"/>
                  </a:lnTo>
                  <a:lnTo>
                    <a:pt x="1180" y="849"/>
                  </a:lnTo>
                  <a:lnTo>
                    <a:pt x="1190" y="801"/>
                  </a:lnTo>
                  <a:lnTo>
                    <a:pt x="1207" y="785"/>
                  </a:lnTo>
                  <a:lnTo>
                    <a:pt x="1213" y="768"/>
                  </a:lnTo>
                  <a:lnTo>
                    <a:pt x="1180" y="768"/>
                  </a:lnTo>
                  <a:lnTo>
                    <a:pt x="1174" y="791"/>
                  </a:lnTo>
                  <a:lnTo>
                    <a:pt x="1163" y="810"/>
                  </a:lnTo>
                  <a:lnTo>
                    <a:pt x="1159" y="829"/>
                  </a:lnTo>
                  <a:lnTo>
                    <a:pt x="1142" y="820"/>
                  </a:lnTo>
                  <a:lnTo>
                    <a:pt x="1109" y="816"/>
                  </a:lnTo>
                  <a:lnTo>
                    <a:pt x="1096" y="835"/>
                  </a:lnTo>
                  <a:lnTo>
                    <a:pt x="1084" y="887"/>
                  </a:lnTo>
                  <a:lnTo>
                    <a:pt x="1067" y="900"/>
                  </a:lnTo>
                  <a:lnTo>
                    <a:pt x="1050" y="898"/>
                  </a:lnTo>
                  <a:lnTo>
                    <a:pt x="1044" y="868"/>
                  </a:lnTo>
                  <a:lnTo>
                    <a:pt x="1050" y="845"/>
                  </a:lnTo>
                  <a:lnTo>
                    <a:pt x="1028" y="843"/>
                  </a:lnTo>
                  <a:lnTo>
                    <a:pt x="1007" y="860"/>
                  </a:lnTo>
                  <a:lnTo>
                    <a:pt x="984" y="881"/>
                  </a:lnTo>
                  <a:lnTo>
                    <a:pt x="971" y="906"/>
                  </a:lnTo>
                  <a:lnTo>
                    <a:pt x="965" y="910"/>
                  </a:lnTo>
                  <a:lnTo>
                    <a:pt x="923" y="902"/>
                  </a:lnTo>
                  <a:lnTo>
                    <a:pt x="856" y="900"/>
                  </a:lnTo>
                  <a:lnTo>
                    <a:pt x="821" y="910"/>
                  </a:lnTo>
                  <a:lnTo>
                    <a:pt x="829" y="898"/>
                  </a:lnTo>
                  <a:lnTo>
                    <a:pt x="844" y="889"/>
                  </a:lnTo>
                  <a:lnTo>
                    <a:pt x="815" y="883"/>
                  </a:lnTo>
                  <a:lnTo>
                    <a:pt x="808" y="877"/>
                  </a:lnTo>
                  <a:lnTo>
                    <a:pt x="800" y="889"/>
                  </a:lnTo>
                  <a:lnTo>
                    <a:pt x="785" y="873"/>
                  </a:lnTo>
                  <a:lnTo>
                    <a:pt x="783" y="849"/>
                  </a:lnTo>
                  <a:lnTo>
                    <a:pt x="771" y="852"/>
                  </a:lnTo>
                  <a:lnTo>
                    <a:pt x="744" y="900"/>
                  </a:lnTo>
                  <a:lnTo>
                    <a:pt x="789" y="927"/>
                  </a:lnTo>
                  <a:lnTo>
                    <a:pt x="789" y="958"/>
                  </a:lnTo>
                  <a:lnTo>
                    <a:pt x="771" y="946"/>
                  </a:lnTo>
                  <a:lnTo>
                    <a:pt x="756" y="954"/>
                  </a:lnTo>
                  <a:lnTo>
                    <a:pt x="739" y="956"/>
                  </a:lnTo>
                  <a:lnTo>
                    <a:pt x="721" y="964"/>
                  </a:lnTo>
                  <a:lnTo>
                    <a:pt x="710" y="977"/>
                  </a:lnTo>
                  <a:lnTo>
                    <a:pt x="708" y="985"/>
                  </a:lnTo>
                  <a:lnTo>
                    <a:pt x="670" y="1040"/>
                  </a:lnTo>
                  <a:lnTo>
                    <a:pt x="643" y="1054"/>
                  </a:lnTo>
                  <a:lnTo>
                    <a:pt x="606" y="1040"/>
                  </a:lnTo>
                  <a:lnTo>
                    <a:pt x="593" y="1021"/>
                  </a:lnTo>
                  <a:lnTo>
                    <a:pt x="568" y="1008"/>
                  </a:lnTo>
                  <a:lnTo>
                    <a:pt x="560" y="985"/>
                  </a:lnTo>
                  <a:lnTo>
                    <a:pt x="562" y="948"/>
                  </a:lnTo>
                  <a:lnTo>
                    <a:pt x="574" y="939"/>
                  </a:lnTo>
                  <a:lnTo>
                    <a:pt x="595" y="908"/>
                  </a:lnTo>
                  <a:lnTo>
                    <a:pt x="599" y="898"/>
                  </a:lnTo>
                  <a:lnTo>
                    <a:pt x="593" y="895"/>
                  </a:lnTo>
                  <a:lnTo>
                    <a:pt x="549" y="902"/>
                  </a:lnTo>
                  <a:lnTo>
                    <a:pt x="520" y="893"/>
                  </a:lnTo>
                  <a:lnTo>
                    <a:pt x="489" y="887"/>
                  </a:lnTo>
                  <a:lnTo>
                    <a:pt x="459" y="887"/>
                  </a:lnTo>
                  <a:lnTo>
                    <a:pt x="434" y="906"/>
                  </a:lnTo>
                  <a:lnTo>
                    <a:pt x="393" y="925"/>
                  </a:lnTo>
                  <a:lnTo>
                    <a:pt x="376" y="918"/>
                  </a:lnTo>
                  <a:lnTo>
                    <a:pt x="357" y="923"/>
                  </a:lnTo>
                  <a:lnTo>
                    <a:pt x="343" y="925"/>
                  </a:lnTo>
                  <a:lnTo>
                    <a:pt x="320" y="933"/>
                  </a:lnTo>
                  <a:lnTo>
                    <a:pt x="303" y="935"/>
                  </a:lnTo>
                  <a:lnTo>
                    <a:pt x="288" y="941"/>
                  </a:lnTo>
                  <a:lnTo>
                    <a:pt x="223" y="956"/>
                  </a:lnTo>
                  <a:lnTo>
                    <a:pt x="205" y="943"/>
                  </a:lnTo>
                  <a:lnTo>
                    <a:pt x="190" y="946"/>
                  </a:lnTo>
                  <a:lnTo>
                    <a:pt x="167" y="996"/>
                  </a:lnTo>
                  <a:lnTo>
                    <a:pt x="155" y="1000"/>
                  </a:lnTo>
                  <a:lnTo>
                    <a:pt x="125" y="991"/>
                  </a:lnTo>
                  <a:lnTo>
                    <a:pt x="104" y="981"/>
                  </a:lnTo>
                  <a:lnTo>
                    <a:pt x="79" y="989"/>
                  </a:lnTo>
                  <a:lnTo>
                    <a:pt x="59" y="989"/>
                  </a:lnTo>
                  <a:lnTo>
                    <a:pt x="48" y="992"/>
                  </a:lnTo>
                  <a:lnTo>
                    <a:pt x="25" y="987"/>
                  </a:lnTo>
                  <a:lnTo>
                    <a:pt x="2" y="983"/>
                  </a:lnTo>
                  <a:lnTo>
                    <a:pt x="0" y="954"/>
                  </a:lnTo>
                  <a:lnTo>
                    <a:pt x="4" y="941"/>
                  </a:lnTo>
                  <a:lnTo>
                    <a:pt x="65" y="927"/>
                  </a:lnTo>
                  <a:lnTo>
                    <a:pt x="88" y="906"/>
                  </a:lnTo>
                  <a:lnTo>
                    <a:pt x="111" y="893"/>
                  </a:lnTo>
                  <a:lnTo>
                    <a:pt x="152" y="873"/>
                  </a:lnTo>
                  <a:lnTo>
                    <a:pt x="176" y="845"/>
                  </a:lnTo>
                  <a:lnTo>
                    <a:pt x="209" y="826"/>
                  </a:lnTo>
                  <a:lnTo>
                    <a:pt x="230" y="799"/>
                  </a:lnTo>
                  <a:lnTo>
                    <a:pt x="255" y="785"/>
                  </a:lnTo>
                  <a:lnTo>
                    <a:pt x="286" y="778"/>
                  </a:lnTo>
                  <a:lnTo>
                    <a:pt x="328" y="787"/>
                  </a:lnTo>
                  <a:lnTo>
                    <a:pt x="372" y="783"/>
                  </a:lnTo>
                  <a:lnTo>
                    <a:pt x="409" y="785"/>
                  </a:lnTo>
                  <a:lnTo>
                    <a:pt x="503" y="768"/>
                  </a:lnTo>
                  <a:lnTo>
                    <a:pt x="524" y="766"/>
                  </a:lnTo>
                  <a:lnTo>
                    <a:pt x="549" y="758"/>
                  </a:lnTo>
                  <a:lnTo>
                    <a:pt x="572" y="758"/>
                  </a:lnTo>
                  <a:lnTo>
                    <a:pt x="572" y="776"/>
                  </a:lnTo>
                  <a:lnTo>
                    <a:pt x="626" y="787"/>
                  </a:lnTo>
                  <a:lnTo>
                    <a:pt x="637" y="785"/>
                  </a:lnTo>
                  <a:lnTo>
                    <a:pt x="649" y="776"/>
                  </a:lnTo>
                  <a:lnTo>
                    <a:pt x="679" y="758"/>
                  </a:lnTo>
                  <a:lnTo>
                    <a:pt x="681" y="695"/>
                  </a:lnTo>
                  <a:lnTo>
                    <a:pt x="720" y="668"/>
                  </a:lnTo>
                  <a:lnTo>
                    <a:pt x="752" y="636"/>
                  </a:lnTo>
                  <a:lnTo>
                    <a:pt x="771" y="595"/>
                  </a:lnTo>
                  <a:lnTo>
                    <a:pt x="773" y="568"/>
                  </a:lnTo>
                  <a:lnTo>
                    <a:pt x="779" y="545"/>
                  </a:lnTo>
                  <a:lnTo>
                    <a:pt x="823" y="524"/>
                  </a:lnTo>
                  <a:lnTo>
                    <a:pt x="844" y="528"/>
                  </a:lnTo>
                  <a:lnTo>
                    <a:pt x="840" y="545"/>
                  </a:lnTo>
                  <a:lnTo>
                    <a:pt x="821" y="555"/>
                  </a:lnTo>
                  <a:lnTo>
                    <a:pt x="800" y="570"/>
                  </a:lnTo>
                  <a:lnTo>
                    <a:pt x="798" y="576"/>
                  </a:lnTo>
                  <a:lnTo>
                    <a:pt x="808" y="597"/>
                  </a:lnTo>
                  <a:lnTo>
                    <a:pt x="808" y="622"/>
                  </a:lnTo>
                  <a:lnTo>
                    <a:pt x="823" y="622"/>
                  </a:lnTo>
                  <a:lnTo>
                    <a:pt x="850" y="618"/>
                  </a:lnTo>
                  <a:lnTo>
                    <a:pt x="873" y="599"/>
                  </a:lnTo>
                  <a:lnTo>
                    <a:pt x="906" y="586"/>
                  </a:lnTo>
                  <a:lnTo>
                    <a:pt x="944" y="574"/>
                  </a:lnTo>
                  <a:lnTo>
                    <a:pt x="986" y="549"/>
                  </a:lnTo>
                  <a:lnTo>
                    <a:pt x="1013" y="528"/>
                  </a:lnTo>
                  <a:lnTo>
                    <a:pt x="1034" y="501"/>
                  </a:lnTo>
                  <a:lnTo>
                    <a:pt x="1057" y="476"/>
                  </a:lnTo>
                  <a:lnTo>
                    <a:pt x="1090" y="459"/>
                  </a:lnTo>
                  <a:lnTo>
                    <a:pt x="1103" y="459"/>
                  </a:lnTo>
                  <a:lnTo>
                    <a:pt x="1123" y="436"/>
                  </a:lnTo>
                  <a:lnTo>
                    <a:pt x="1126" y="415"/>
                  </a:lnTo>
                  <a:lnTo>
                    <a:pt x="1132" y="398"/>
                  </a:lnTo>
                  <a:lnTo>
                    <a:pt x="1169" y="346"/>
                  </a:lnTo>
                  <a:lnTo>
                    <a:pt x="1178" y="325"/>
                  </a:lnTo>
                  <a:lnTo>
                    <a:pt x="1184" y="302"/>
                  </a:lnTo>
                  <a:lnTo>
                    <a:pt x="1197" y="281"/>
                  </a:lnTo>
                  <a:lnTo>
                    <a:pt x="1205" y="254"/>
                  </a:lnTo>
                  <a:lnTo>
                    <a:pt x="1207" y="225"/>
                  </a:lnTo>
                  <a:lnTo>
                    <a:pt x="1190" y="213"/>
                  </a:lnTo>
                  <a:lnTo>
                    <a:pt x="1163" y="204"/>
                  </a:lnTo>
                  <a:lnTo>
                    <a:pt x="1174" y="194"/>
                  </a:lnTo>
                  <a:lnTo>
                    <a:pt x="1199" y="167"/>
                  </a:lnTo>
                  <a:lnTo>
                    <a:pt x="1195" y="112"/>
                  </a:lnTo>
                  <a:lnTo>
                    <a:pt x="1207" y="96"/>
                  </a:lnTo>
                  <a:lnTo>
                    <a:pt x="1228" y="89"/>
                  </a:lnTo>
                  <a:lnTo>
                    <a:pt x="1234" y="58"/>
                  </a:lnTo>
                  <a:lnTo>
                    <a:pt x="1241" y="45"/>
                  </a:lnTo>
                  <a:lnTo>
                    <a:pt x="1259" y="37"/>
                  </a:lnTo>
                  <a:lnTo>
                    <a:pt x="1274" y="50"/>
                  </a:lnTo>
                  <a:lnTo>
                    <a:pt x="1286" y="75"/>
                  </a:lnTo>
                  <a:lnTo>
                    <a:pt x="1295" y="87"/>
                  </a:lnTo>
                  <a:lnTo>
                    <a:pt x="1312" y="69"/>
                  </a:lnTo>
                  <a:lnTo>
                    <a:pt x="1330" y="75"/>
                  </a:lnTo>
                  <a:lnTo>
                    <a:pt x="1345" y="73"/>
                  </a:lnTo>
                  <a:lnTo>
                    <a:pt x="1360" y="48"/>
                  </a:lnTo>
                  <a:lnTo>
                    <a:pt x="1362" y="27"/>
                  </a:lnTo>
                  <a:lnTo>
                    <a:pt x="1343" y="41"/>
                  </a:lnTo>
                  <a:lnTo>
                    <a:pt x="1312" y="46"/>
                  </a:lnTo>
                  <a:lnTo>
                    <a:pt x="1303" y="25"/>
                  </a:lnTo>
                  <a:lnTo>
                    <a:pt x="1312" y="4"/>
                  </a:lnTo>
                  <a:lnTo>
                    <a:pt x="1324" y="0"/>
                  </a:lnTo>
                  <a:lnTo>
                    <a:pt x="1347" y="12"/>
                  </a:lnTo>
                  <a:close/>
                </a:path>
              </a:pathLst>
            </a:custGeom>
            <a:solidFill>
              <a:srgbClr val="b4ddc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 name=""/>
            <p:cNvSpPr/>
            <p:nvPr/>
          </p:nvSpPr>
          <p:spPr>
            <a:xfrm>
              <a:off x="3024360" y="2314440"/>
              <a:ext cx="2876040" cy="1973880"/>
            </a:xfrm>
            <a:custGeom>
              <a:avLst/>
              <a:gdLst/>
              <a:ahLst/>
              <a:rect l="l" t="t" r="r" b="b"/>
              <a:pathLst>
                <a:path w="1472" h="1054">
                  <a:moveTo>
                    <a:pt x="1347" y="12"/>
                  </a:moveTo>
                  <a:lnTo>
                    <a:pt x="1383" y="10"/>
                  </a:lnTo>
                  <a:lnTo>
                    <a:pt x="1389" y="23"/>
                  </a:lnTo>
                  <a:lnTo>
                    <a:pt x="1383" y="68"/>
                  </a:lnTo>
                  <a:lnTo>
                    <a:pt x="1387" y="98"/>
                  </a:lnTo>
                  <a:lnTo>
                    <a:pt x="1399" y="125"/>
                  </a:lnTo>
                  <a:lnTo>
                    <a:pt x="1424" y="150"/>
                  </a:lnTo>
                  <a:lnTo>
                    <a:pt x="1437" y="175"/>
                  </a:lnTo>
                  <a:lnTo>
                    <a:pt x="1458" y="215"/>
                  </a:lnTo>
                  <a:lnTo>
                    <a:pt x="1472" y="261"/>
                  </a:lnTo>
                  <a:lnTo>
                    <a:pt x="1468" y="281"/>
                  </a:lnTo>
                  <a:lnTo>
                    <a:pt x="1460" y="294"/>
                  </a:lnTo>
                  <a:lnTo>
                    <a:pt x="1456" y="313"/>
                  </a:lnTo>
                  <a:lnTo>
                    <a:pt x="1441" y="330"/>
                  </a:lnTo>
                  <a:lnTo>
                    <a:pt x="1424" y="330"/>
                  </a:lnTo>
                  <a:lnTo>
                    <a:pt x="1403" y="384"/>
                  </a:lnTo>
                  <a:lnTo>
                    <a:pt x="1403" y="413"/>
                  </a:lnTo>
                  <a:lnTo>
                    <a:pt x="1372" y="411"/>
                  </a:lnTo>
                  <a:lnTo>
                    <a:pt x="1337" y="430"/>
                  </a:lnTo>
                  <a:lnTo>
                    <a:pt x="1326" y="465"/>
                  </a:lnTo>
                  <a:lnTo>
                    <a:pt x="1330" y="499"/>
                  </a:lnTo>
                  <a:lnTo>
                    <a:pt x="1337" y="528"/>
                  </a:lnTo>
                  <a:lnTo>
                    <a:pt x="1337" y="568"/>
                  </a:lnTo>
                  <a:lnTo>
                    <a:pt x="1341" y="591"/>
                  </a:lnTo>
                  <a:lnTo>
                    <a:pt x="1316" y="609"/>
                  </a:lnTo>
                  <a:lnTo>
                    <a:pt x="1293" y="647"/>
                  </a:lnTo>
                  <a:lnTo>
                    <a:pt x="1288" y="684"/>
                  </a:lnTo>
                  <a:lnTo>
                    <a:pt x="1286" y="726"/>
                  </a:lnTo>
                  <a:lnTo>
                    <a:pt x="1305" y="745"/>
                  </a:lnTo>
                  <a:lnTo>
                    <a:pt x="1309" y="760"/>
                  </a:lnTo>
                  <a:lnTo>
                    <a:pt x="1288" y="772"/>
                  </a:lnTo>
                  <a:lnTo>
                    <a:pt x="1265" y="802"/>
                  </a:lnTo>
                  <a:lnTo>
                    <a:pt x="1251" y="829"/>
                  </a:lnTo>
                  <a:lnTo>
                    <a:pt x="1188" y="868"/>
                  </a:lnTo>
                  <a:lnTo>
                    <a:pt x="1180" y="849"/>
                  </a:lnTo>
                  <a:lnTo>
                    <a:pt x="1190" y="801"/>
                  </a:lnTo>
                  <a:lnTo>
                    <a:pt x="1207" y="785"/>
                  </a:lnTo>
                  <a:lnTo>
                    <a:pt x="1213" y="768"/>
                  </a:lnTo>
                  <a:lnTo>
                    <a:pt x="1180" y="768"/>
                  </a:lnTo>
                  <a:lnTo>
                    <a:pt x="1174" y="791"/>
                  </a:lnTo>
                  <a:lnTo>
                    <a:pt x="1163" y="810"/>
                  </a:lnTo>
                  <a:lnTo>
                    <a:pt x="1159" y="829"/>
                  </a:lnTo>
                  <a:lnTo>
                    <a:pt x="1142" y="820"/>
                  </a:lnTo>
                  <a:lnTo>
                    <a:pt x="1109" y="816"/>
                  </a:lnTo>
                  <a:lnTo>
                    <a:pt x="1096" y="835"/>
                  </a:lnTo>
                  <a:lnTo>
                    <a:pt x="1084" y="887"/>
                  </a:lnTo>
                  <a:lnTo>
                    <a:pt x="1067" y="900"/>
                  </a:lnTo>
                  <a:lnTo>
                    <a:pt x="1050" y="898"/>
                  </a:lnTo>
                  <a:lnTo>
                    <a:pt x="1044" y="868"/>
                  </a:lnTo>
                  <a:lnTo>
                    <a:pt x="1050" y="845"/>
                  </a:lnTo>
                  <a:lnTo>
                    <a:pt x="1028" y="843"/>
                  </a:lnTo>
                  <a:lnTo>
                    <a:pt x="1007" y="860"/>
                  </a:lnTo>
                  <a:lnTo>
                    <a:pt x="984" y="881"/>
                  </a:lnTo>
                  <a:lnTo>
                    <a:pt x="971" y="906"/>
                  </a:lnTo>
                  <a:lnTo>
                    <a:pt x="965" y="910"/>
                  </a:lnTo>
                  <a:lnTo>
                    <a:pt x="923" y="902"/>
                  </a:lnTo>
                  <a:lnTo>
                    <a:pt x="856" y="900"/>
                  </a:lnTo>
                  <a:lnTo>
                    <a:pt x="821" y="910"/>
                  </a:lnTo>
                  <a:lnTo>
                    <a:pt x="829" y="898"/>
                  </a:lnTo>
                  <a:lnTo>
                    <a:pt x="844" y="889"/>
                  </a:lnTo>
                  <a:lnTo>
                    <a:pt x="815" y="883"/>
                  </a:lnTo>
                  <a:lnTo>
                    <a:pt x="808" y="877"/>
                  </a:lnTo>
                  <a:lnTo>
                    <a:pt x="800" y="889"/>
                  </a:lnTo>
                  <a:lnTo>
                    <a:pt x="785" y="873"/>
                  </a:lnTo>
                  <a:lnTo>
                    <a:pt x="783" y="849"/>
                  </a:lnTo>
                  <a:lnTo>
                    <a:pt x="771" y="852"/>
                  </a:lnTo>
                  <a:lnTo>
                    <a:pt x="744" y="900"/>
                  </a:lnTo>
                  <a:lnTo>
                    <a:pt x="789" y="927"/>
                  </a:lnTo>
                  <a:lnTo>
                    <a:pt x="789" y="958"/>
                  </a:lnTo>
                  <a:lnTo>
                    <a:pt x="771" y="946"/>
                  </a:lnTo>
                  <a:lnTo>
                    <a:pt x="756" y="954"/>
                  </a:lnTo>
                  <a:lnTo>
                    <a:pt x="739" y="956"/>
                  </a:lnTo>
                  <a:lnTo>
                    <a:pt x="721" y="964"/>
                  </a:lnTo>
                  <a:lnTo>
                    <a:pt x="710" y="977"/>
                  </a:lnTo>
                  <a:lnTo>
                    <a:pt x="708" y="985"/>
                  </a:lnTo>
                  <a:lnTo>
                    <a:pt x="670" y="1040"/>
                  </a:lnTo>
                  <a:lnTo>
                    <a:pt x="643" y="1054"/>
                  </a:lnTo>
                  <a:lnTo>
                    <a:pt x="606" y="1040"/>
                  </a:lnTo>
                  <a:lnTo>
                    <a:pt x="593" y="1021"/>
                  </a:lnTo>
                  <a:lnTo>
                    <a:pt x="568" y="1008"/>
                  </a:lnTo>
                  <a:lnTo>
                    <a:pt x="560" y="985"/>
                  </a:lnTo>
                  <a:lnTo>
                    <a:pt x="562" y="948"/>
                  </a:lnTo>
                  <a:lnTo>
                    <a:pt x="574" y="939"/>
                  </a:lnTo>
                  <a:lnTo>
                    <a:pt x="595" y="908"/>
                  </a:lnTo>
                  <a:lnTo>
                    <a:pt x="599" y="898"/>
                  </a:lnTo>
                  <a:lnTo>
                    <a:pt x="593" y="895"/>
                  </a:lnTo>
                  <a:lnTo>
                    <a:pt x="549" y="902"/>
                  </a:lnTo>
                  <a:lnTo>
                    <a:pt x="520" y="893"/>
                  </a:lnTo>
                  <a:lnTo>
                    <a:pt x="489" y="887"/>
                  </a:lnTo>
                  <a:lnTo>
                    <a:pt x="459" y="887"/>
                  </a:lnTo>
                  <a:lnTo>
                    <a:pt x="434" y="906"/>
                  </a:lnTo>
                  <a:lnTo>
                    <a:pt x="393" y="925"/>
                  </a:lnTo>
                  <a:lnTo>
                    <a:pt x="376" y="918"/>
                  </a:lnTo>
                  <a:lnTo>
                    <a:pt x="357" y="923"/>
                  </a:lnTo>
                  <a:lnTo>
                    <a:pt x="343" y="925"/>
                  </a:lnTo>
                  <a:lnTo>
                    <a:pt x="320" y="933"/>
                  </a:lnTo>
                  <a:lnTo>
                    <a:pt x="303" y="935"/>
                  </a:lnTo>
                  <a:lnTo>
                    <a:pt x="288" y="941"/>
                  </a:lnTo>
                  <a:lnTo>
                    <a:pt x="223" y="956"/>
                  </a:lnTo>
                  <a:lnTo>
                    <a:pt x="205" y="943"/>
                  </a:lnTo>
                  <a:lnTo>
                    <a:pt x="190" y="946"/>
                  </a:lnTo>
                  <a:lnTo>
                    <a:pt x="167" y="996"/>
                  </a:lnTo>
                  <a:lnTo>
                    <a:pt x="155" y="1000"/>
                  </a:lnTo>
                  <a:lnTo>
                    <a:pt x="125" y="991"/>
                  </a:lnTo>
                  <a:lnTo>
                    <a:pt x="104" y="981"/>
                  </a:lnTo>
                  <a:lnTo>
                    <a:pt x="79" y="989"/>
                  </a:lnTo>
                  <a:lnTo>
                    <a:pt x="59" y="989"/>
                  </a:lnTo>
                  <a:lnTo>
                    <a:pt x="48" y="992"/>
                  </a:lnTo>
                  <a:lnTo>
                    <a:pt x="25" y="987"/>
                  </a:lnTo>
                  <a:lnTo>
                    <a:pt x="2" y="983"/>
                  </a:lnTo>
                  <a:lnTo>
                    <a:pt x="0" y="954"/>
                  </a:lnTo>
                  <a:lnTo>
                    <a:pt x="4" y="941"/>
                  </a:lnTo>
                  <a:lnTo>
                    <a:pt x="65" y="927"/>
                  </a:lnTo>
                  <a:lnTo>
                    <a:pt x="88" y="906"/>
                  </a:lnTo>
                  <a:lnTo>
                    <a:pt x="111" y="893"/>
                  </a:lnTo>
                  <a:lnTo>
                    <a:pt x="152" y="873"/>
                  </a:lnTo>
                  <a:lnTo>
                    <a:pt x="176" y="845"/>
                  </a:lnTo>
                  <a:lnTo>
                    <a:pt x="209" y="826"/>
                  </a:lnTo>
                  <a:lnTo>
                    <a:pt x="230" y="799"/>
                  </a:lnTo>
                  <a:lnTo>
                    <a:pt x="255" y="785"/>
                  </a:lnTo>
                  <a:lnTo>
                    <a:pt x="286" y="778"/>
                  </a:lnTo>
                  <a:lnTo>
                    <a:pt x="328" y="787"/>
                  </a:lnTo>
                  <a:lnTo>
                    <a:pt x="372" y="783"/>
                  </a:lnTo>
                  <a:lnTo>
                    <a:pt x="409" y="785"/>
                  </a:lnTo>
                  <a:lnTo>
                    <a:pt x="503" y="768"/>
                  </a:lnTo>
                  <a:lnTo>
                    <a:pt x="524" y="766"/>
                  </a:lnTo>
                  <a:lnTo>
                    <a:pt x="549" y="758"/>
                  </a:lnTo>
                  <a:lnTo>
                    <a:pt x="572" y="758"/>
                  </a:lnTo>
                  <a:lnTo>
                    <a:pt x="572" y="776"/>
                  </a:lnTo>
                  <a:lnTo>
                    <a:pt x="626" y="787"/>
                  </a:lnTo>
                  <a:lnTo>
                    <a:pt x="637" y="785"/>
                  </a:lnTo>
                  <a:lnTo>
                    <a:pt x="649" y="776"/>
                  </a:lnTo>
                  <a:lnTo>
                    <a:pt x="679" y="758"/>
                  </a:lnTo>
                  <a:lnTo>
                    <a:pt x="681" y="695"/>
                  </a:lnTo>
                  <a:lnTo>
                    <a:pt x="720" y="668"/>
                  </a:lnTo>
                  <a:lnTo>
                    <a:pt x="752" y="636"/>
                  </a:lnTo>
                  <a:lnTo>
                    <a:pt x="771" y="595"/>
                  </a:lnTo>
                  <a:lnTo>
                    <a:pt x="773" y="568"/>
                  </a:lnTo>
                  <a:lnTo>
                    <a:pt x="779" y="545"/>
                  </a:lnTo>
                  <a:lnTo>
                    <a:pt x="823" y="524"/>
                  </a:lnTo>
                  <a:lnTo>
                    <a:pt x="844" y="528"/>
                  </a:lnTo>
                  <a:lnTo>
                    <a:pt x="840" y="545"/>
                  </a:lnTo>
                  <a:lnTo>
                    <a:pt x="821" y="555"/>
                  </a:lnTo>
                  <a:lnTo>
                    <a:pt x="800" y="570"/>
                  </a:lnTo>
                  <a:lnTo>
                    <a:pt x="798" y="576"/>
                  </a:lnTo>
                  <a:lnTo>
                    <a:pt x="808" y="597"/>
                  </a:lnTo>
                  <a:lnTo>
                    <a:pt x="808" y="622"/>
                  </a:lnTo>
                  <a:lnTo>
                    <a:pt x="823" y="622"/>
                  </a:lnTo>
                  <a:lnTo>
                    <a:pt x="850" y="618"/>
                  </a:lnTo>
                  <a:lnTo>
                    <a:pt x="873" y="599"/>
                  </a:lnTo>
                  <a:lnTo>
                    <a:pt x="906" y="586"/>
                  </a:lnTo>
                  <a:lnTo>
                    <a:pt x="944" y="574"/>
                  </a:lnTo>
                  <a:lnTo>
                    <a:pt x="986" y="549"/>
                  </a:lnTo>
                  <a:lnTo>
                    <a:pt x="1013" y="528"/>
                  </a:lnTo>
                  <a:lnTo>
                    <a:pt x="1034" y="501"/>
                  </a:lnTo>
                  <a:lnTo>
                    <a:pt x="1057" y="476"/>
                  </a:lnTo>
                  <a:lnTo>
                    <a:pt x="1090" y="459"/>
                  </a:lnTo>
                  <a:lnTo>
                    <a:pt x="1103" y="459"/>
                  </a:lnTo>
                  <a:lnTo>
                    <a:pt x="1123" y="436"/>
                  </a:lnTo>
                  <a:lnTo>
                    <a:pt x="1126" y="415"/>
                  </a:lnTo>
                  <a:lnTo>
                    <a:pt x="1132" y="398"/>
                  </a:lnTo>
                  <a:lnTo>
                    <a:pt x="1169" y="346"/>
                  </a:lnTo>
                  <a:lnTo>
                    <a:pt x="1178" y="325"/>
                  </a:lnTo>
                  <a:lnTo>
                    <a:pt x="1184" y="302"/>
                  </a:lnTo>
                  <a:lnTo>
                    <a:pt x="1197" y="281"/>
                  </a:lnTo>
                  <a:lnTo>
                    <a:pt x="1205" y="254"/>
                  </a:lnTo>
                  <a:lnTo>
                    <a:pt x="1207" y="225"/>
                  </a:lnTo>
                  <a:lnTo>
                    <a:pt x="1190" y="213"/>
                  </a:lnTo>
                  <a:lnTo>
                    <a:pt x="1163" y="204"/>
                  </a:lnTo>
                  <a:lnTo>
                    <a:pt x="1174" y="194"/>
                  </a:lnTo>
                  <a:lnTo>
                    <a:pt x="1199" y="167"/>
                  </a:lnTo>
                  <a:lnTo>
                    <a:pt x="1195" y="112"/>
                  </a:lnTo>
                  <a:lnTo>
                    <a:pt x="1207" y="96"/>
                  </a:lnTo>
                  <a:lnTo>
                    <a:pt x="1228" y="89"/>
                  </a:lnTo>
                  <a:lnTo>
                    <a:pt x="1234" y="58"/>
                  </a:lnTo>
                  <a:lnTo>
                    <a:pt x="1241" y="45"/>
                  </a:lnTo>
                  <a:lnTo>
                    <a:pt x="1259" y="37"/>
                  </a:lnTo>
                  <a:lnTo>
                    <a:pt x="1274" y="50"/>
                  </a:lnTo>
                  <a:lnTo>
                    <a:pt x="1286" y="75"/>
                  </a:lnTo>
                  <a:lnTo>
                    <a:pt x="1295" y="87"/>
                  </a:lnTo>
                  <a:lnTo>
                    <a:pt x="1312" y="69"/>
                  </a:lnTo>
                  <a:lnTo>
                    <a:pt x="1330" y="75"/>
                  </a:lnTo>
                  <a:lnTo>
                    <a:pt x="1345" y="73"/>
                  </a:lnTo>
                  <a:lnTo>
                    <a:pt x="1360" y="48"/>
                  </a:lnTo>
                  <a:lnTo>
                    <a:pt x="1362" y="27"/>
                  </a:lnTo>
                  <a:lnTo>
                    <a:pt x="1343" y="41"/>
                  </a:lnTo>
                  <a:lnTo>
                    <a:pt x="1312" y="46"/>
                  </a:lnTo>
                  <a:lnTo>
                    <a:pt x="1303" y="25"/>
                  </a:lnTo>
                  <a:lnTo>
                    <a:pt x="1312" y="4"/>
                  </a:lnTo>
                  <a:lnTo>
                    <a:pt x="1324" y="0"/>
                  </a:lnTo>
                  <a:lnTo>
                    <a:pt x="1347" y="12"/>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 name=""/>
            <p:cNvSpPr/>
            <p:nvPr/>
          </p:nvSpPr>
          <p:spPr>
            <a:xfrm>
              <a:off x="3024360" y="2314440"/>
              <a:ext cx="2876040" cy="1973880"/>
            </a:xfrm>
            <a:custGeom>
              <a:avLst/>
              <a:gdLst/>
              <a:ahLst/>
              <a:rect l="l" t="t" r="r" b="b"/>
              <a:pathLst>
                <a:path w="1472" h="1054">
                  <a:moveTo>
                    <a:pt x="1347" y="12"/>
                  </a:moveTo>
                  <a:lnTo>
                    <a:pt x="1383" y="10"/>
                  </a:lnTo>
                  <a:lnTo>
                    <a:pt x="1389" y="23"/>
                  </a:lnTo>
                  <a:lnTo>
                    <a:pt x="1383" y="68"/>
                  </a:lnTo>
                  <a:lnTo>
                    <a:pt x="1387" y="98"/>
                  </a:lnTo>
                  <a:lnTo>
                    <a:pt x="1399" y="125"/>
                  </a:lnTo>
                  <a:lnTo>
                    <a:pt x="1424" y="150"/>
                  </a:lnTo>
                  <a:lnTo>
                    <a:pt x="1437" y="175"/>
                  </a:lnTo>
                  <a:lnTo>
                    <a:pt x="1458" y="215"/>
                  </a:lnTo>
                  <a:lnTo>
                    <a:pt x="1472" y="261"/>
                  </a:lnTo>
                  <a:lnTo>
                    <a:pt x="1468" y="281"/>
                  </a:lnTo>
                  <a:lnTo>
                    <a:pt x="1460" y="294"/>
                  </a:lnTo>
                  <a:lnTo>
                    <a:pt x="1456" y="313"/>
                  </a:lnTo>
                  <a:lnTo>
                    <a:pt x="1441" y="330"/>
                  </a:lnTo>
                  <a:lnTo>
                    <a:pt x="1424" y="330"/>
                  </a:lnTo>
                  <a:lnTo>
                    <a:pt x="1403" y="384"/>
                  </a:lnTo>
                  <a:lnTo>
                    <a:pt x="1403" y="413"/>
                  </a:lnTo>
                  <a:lnTo>
                    <a:pt x="1372" y="411"/>
                  </a:lnTo>
                  <a:lnTo>
                    <a:pt x="1337" y="430"/>
                  </a:lnTo>
                  <a:lnTo>
                    <a:pt x="1326" y="465"/>
                  </a:lnTo>
                  <a:lnTo>
                    <a:pt x="1330" y="499"/>
                  </a:lnTo>
                  <a:lnTo>
                    <a:pt x="1337" y="528"/>
                  </a:lnTo>
                  <a:lnTo>
                    <a:pt x="1337" y="568"/>
                  </a:lnTo>
                  <a:lnTo>
                    <a:pt x="1341" y="591"/>
                  </a:lnTo>
                  <a:lnTo>
                    <a:pt x="1316" y="609"/>
                  </a:lnTo>
                  <a:lnTo>
                    <a:pt x="1293" y="647"/>
                  </a:lnTo>
                  <a:lnTo>
                    <a:pt x="1288" y="684"/>
                  </a:lnTo>
                  <a:lnTo>
                    <a:pt x="1286" y="726"/>
                  </a:lnTo>
                  <a:lnTo>
                    <a:pt x="1305" y="745"/>
                  </a:lnTo>
                  <a:lnTo>
                    <a:pt x="1309" y="760"/>
                  </a:lnTo>
                  <a:lnTo>
                    <a:pt x="1288" y="772"/>
                  </a:lnTo>
                  <a:lnTo>
                    <a:pt x="1265" y="802"/>
                  </a:lnTo>
                  <a:lnTo>
                    <a:pt x="1251" y="829"/>
                  </a:lnTo>
                  <a:lnTo>
                    <a:pt x="1188" y="868"/>
                  </a:lnTo>
                  <a:lnTo>
                    <a:pt x="1180" y="849"/>
                  </a:lnTo>
                  <a:lnTo>
                    <a:pt x="1190" y="801"/>
                  </a:lnTo>
                  <a:lnTo>
                    <a:pt x="1207" y="785"/>
                  </a:lnTo>
                  <a:lnTo>
                    <a:pt x="1213" y="768"/>
                  </a:lnTo>
                  <a:lnTo>
                    <a:pt x="1180" y="768"/>
                  </a:lnTo>
                  <a:lnTo>
                    <a:pt x="1174" y="791"/>
                  </a:lnTo>
                  <a:lnTo>
                    <a:pt x="1163" y="810"/>
                  </a:lnTo>
                  <a:lnTo>
                    <a:pt x="1159" y="829"/>
                  </a:lnTo>
                  <a:lnTo>
                    <a:pt x="1142" y="820"/>
                  </a:lnTo>
                  <a:lnTo>
                    <a:pt x="1109" y="816"/>
                  </a:lnTo>
                  <a:lnTo>
                    <a:pt x="1096" y="835"/>
                  </a:lnTo>
                  <a:lnTo>
                    <a:pt x="1084" y="887"/>
                  </a:lnTo>
                  <a:lnTo>
                    <a:pt x="1067" y="900"/>
                  </a:lnTo>
                  <a:lnTo>
                    <a:pt x="1050" y="898"/>
                  </a:lnTo>
                  <a:lnTo>
                    <a:pt x="1044" y="868"/>
                  </a:lnTo>
                  <a:lnTo>
                    <a:pt x="1050" y="845"/>
                  </a:lnTo>
                  <a:lnTo>
                    <a:pt x="1028" y="843"/>
                  </a:lnTo>
                  <a:lnTo>
                    <a:pt x="1007" y="860"/>
                  </a:lnTo>
                  <a:lnTo>
                    <a:pt x="984" y="881"/>
                  </a:lnTo>
                  <a:lnTo>
                    <a:pt x="971" y="906"/>
                  </a:lnTo>
                  <a:lnTo>
                    <a:pt x="965" y="910"/>
                  </a:lnTo>
                  <a:lnTo>
                    <a:pt x="923" y="902"/>
                  </a:lnTo>
                  <a:lnTo>
                    <a:pt x="856" y="900"/>
                  </a:lnTo>
                  <a:lnTo>
                    <a:pt x="821" y="910"/>
                  </a:lnTo>
                  <a:lnTo>
                    <a:pt x="829" y="898"/>
                  </a:lnTo>
                  <a:lnTo>
                    <a:pt x="844" y="889"/>
                  </a:lnTo>
                  <a:lnTo>
                    <a:pt x="815" y="883"/>
                  </a:lnTo>
                  <a:lnTo>
                    <a:pt x="808" y="877"/>
                  </a:lnTo>
                  <a:lnTo>
                    <a:pt x="800" y="889"/>
                  </a:lnTo>
                  <a:lnTo>
                    <a:pt x="785" y="873"/>
                  </a:lnTo>
                  <a:lnTo>
                    <a:pt x="783" y="849"/>
                  </a:lnTo>
                  <a:lnTo>
                    <a:pt x="771" y="852"/>
                  </a:lnTo>
                  <a:lnTo>
                    <a:pt x="744" y="900"/>
                  </a:lnTo>
                  <a:lnTo>
                    <a:pt x="789" y="927"/>
                  </a:lnTo>
                  <a:lnTo>
                    <a:pt x="789" y="958"/>
                  </a:lnTo>
                  <a:lnTo>
                    <a:pt x="771" y="946"/>
                  </a:lnTo>
                  <a:lnTo>
                    <a:pt x="756" y="954"/>
                  </a:lnTo>
                  <a:lnTo>
                    <a:pt x="739" y="956"/>
                  </a:lnTo>
                  <a:lnTo>
                    <a:pt x="721" y="964"/>
                  </a:lnTo>
                  <a:lnTo>
                    <a:pt x="710" y="977"/>
                  </a:lnTo>
                  <a:lnTo>
                    <a:pt x="708" y="985"/>
                  </a:lnTo>
                  <a:lnTo>
                    <a:pt x="670" y="1040"/>
                  </a:lnTo>
                  <a:lnTo>
                    <a:pt x="643" y="1054"/>
                  </a:lnTo>
                  <a:lnTo>
                    <a:pt x="606" y="1040"/>
                  </a:lnTo>
                  <a:lnTo>
                    <a:pt x="593" y="1021"/>
                  </a:lnTo>
                  <a:lnTo>
                    <a:pt x="568" y="1008"/>
                  </a:lnTo>
                  <a:lnTo>
                    <a:pt x="560" y="985"/>
                  </a:lnTo>
                  <a:lnTo>
                    <a:pt x="562" y="948"/>
                  </a:lnTo>
                  <a:lnTo>
                    <a:pt x="574" y="939"/>
                  </a:lnTo>
                  <a:lnTo>
                    <a:pt x="595" y="908"/>
                  </a:lnTo>
                  <a:lnTo>
                    <a:pt x="599" y="898"/>
                  </a:lnTo>
                  <a:lnTo>
                    <a:pt x="593" y="895"/>
                  </a:lnTo>
                  <a:lnTo>
                    <a:pt x="549" y="902"/>
                  </a:lnTo>
                  <a:lnTo>
                    <a:pt x="520" y="893"/>
                  </a:lnTo>
                  <a:lnTo>
                    <a:pt x="489" y="887"/>
                  </a:lnTo>
                  <a:lnTo>
                    <a:pt x="459" y="887"/>
                  </a:lnTo>
                  <a:lnTo>
                    <a:pt x="434" y="906"/>
                  </a:lnTo>
                  <a:lnTo>
                    <a:pt x="393" y="925"/>
                  </a:lnTo>
                  <a:lnTo>
                    <a:pt x="376" y="918"/>
                  </a:lnTo>
                  <a:lnTo>
                    <a:pt x="357" y="923"/>
                  </a:lnTo>
                  <a:lnTo>
                    <a:pt x="343" y="925"/>
                  </a:lnTo>
                  <a:lnTo>
                    <a:pt x="320" y="933"/>
                  </a:lnTo>
                  <a:lnTo>
                    <a:pt x="303" y="935"/>
                  </a:lnTo>
                  <a:lnTo>
                    <a:pt x="288" y="941"/>
                  </a:lnTo>
                  <a:lnTo>
                    <a:pt x="223" y="956"/>
                  </a:lnTo>
                  <a:lnTo>
                    <a:pt x="205" y="943"/>
                  </a:lnTo>
                  <a:lnTo>
                    <a:pt x="190" y="946"/>
                  </a:lnTo>
                  <a:lnTo>
                    <a:pt x="167" y="996"/>
                  </a:lnTo>
                  <a:lnTo>
                    <a:pt x="155" y="1000"/>
                  </a:lnTo>
                  <a:lnTo>
                    <a:pt x="125" y="991"/>
                  </a:lnTo>
                  <a:lnTo>
                    <a:pt x="104" y="981"/>
                  </a:lnTo>
                  <a:lnTo>
                    <a:pt x="79" y="989"/>
                  </a:lnTo>
                  <a:lnTo>
                    <a:pt x="59" y="989"/>
                  </a:lnTo>
                  <a:lnTo>
                    <a:pt x="48" y="992"/>
                  </a:lnTo>
                  <a:lnTo>
                    <a:pt x="25" y="987"/>
                  </a:lnTo>
                  <a:lnTo>
                    <a:pt x="2" y="983"/>
                  </a:lnTo>
                  <a:lnTo>
                    <a:pt x="0" y="954"/>
                  </a:lnTo>
                  <a:lnTo>
                    <a:pt x="4" y="941"/>
                  </a:lnTo>
                  <a:lnTo>
                    <a:pt x="65" y="927"/>
                  </a:lnTo>
                  <a:lnTo>
                    <a:pt x="88" y="906"/>
                  </a:lnTo>
                  <a:lnTo>
                    <a:pt x="111" y="893"/>
                  </a:lnTo>
                  <a:lnTo>
                    <a:pt x="152" y="873"/>
                  </a:lnTo>
                  <a:lnTo>
                    <a:pt x="176" y="845"/>
                  </a:lnTo>
                  <a:lnTo>
                    <a:pt x="209" y="826"/>
                  </a:lnTo>
                  <a:lnTo>
                    <a:pt x="230" y="799"/>
                  </a:lnTo>
                  <a:lnTo>
                    <a:pt x="255" y="785"/>
                  </a:lnTo>
                  <a:lnTo>
                    <a:pt x="286" y="778"/>
                  </a:lnTo>
                  <a:lnTo>
                    <a:pt x="328" y="787"/>
                  </a:lnTo>
                  <a:lnTo>
                    <a:pt x="372" y="783"/>
                  </a:lnTo>
                  <a:lnTo>
                    <a:pt x="409" y="785"/>
                  </a:lnTo>
                  <a:lnTo>
                    <a:pt x="503" y="768"/>
                  </a:lnTo>
                  <a:lnTo>
                    <a:pt x="524" y="766"/>
                  </a:lnTo>
                  <a:lnTo>
                    <a:pt x="549" y="758"/>
                  </a:lnTo>
                  <a:lnTo>
                    <a:pt x="572" y="758"/>
                  </a:lnTo>
                  <a:lnTo>
                    <a:pt x="572" y="776"/>
                  </a:lnTo>
                  <a:lnTo>
                    <a:pt x="626" y="787"/>
                  </a:lnTo>
                  <a:lnTo>
                    <a:pt x="637" y="785"/>
                  </a:lnTo>
                  <a:lnTo>
                    <a:pt x="649" y="776"/>
                  </a:lnTo>
                  <a:lnTo>
                    <a:pt x="679" y="758"/>
                  </a:lnTo>
                  <a:lnTo>
                    <a:pt x="681" y="695"/>
                  </a:lnTo>
                  <a:lnTo>
                    <a:pt x="720" y="668"/>
                  </a:lnTo>
                  <a:lnTo>
                    <a:pt x="752" y="636"/>
                  </a:lnTo>
                  <a:lnTo>
                    <a:pt x="771" y="595"/>
                  </a:lnTo>
                  <a:lnTo>
                    <a:pt x="773" y="568"/>
                  </a:lnTo>
                  <a:lnTo>
                    <a:pt x="779" y="545"/>
                  </a:lnTo>
                  <a:lnTo>
                    <a:pt x="823" y="524"/>
                  </a:lnTo>
                  <a:lnTo>
                    <a:pt x="844" y="528"/>
                  </a:lnTo>
                  <a:lnTo>
                    <a:pt x="840" y="545"/>
                  </a:lnTo>
                  <a:lnTo>
                    <a:pt x="821" y="555"/>
                  </a:lnTo>
                  <a:lnTo>
                    <a:pt x="800" y="570"/>
                  </a:lnTo>
                  <a:lnTo>
                    <a:pt x="798" y="576"/>
                  </a:lnTo>
                  <a:lnTo>
                    <a:pt x="808" y="597"/>
                  </a:lnTo>
                  <a:lnTo>
                    <a:pt x="808" y="622"/>
                  </a:lnTo>
                  <a:lnTo>
                    <a:pt x="823" y="622"/>
                  </a:lnTo>
                  <a:lnTo>
                    <a:pt x="850" y="618"/>
                  </a:lnTo>
                  <a:lnTo>
                    <a:pt x="873" y="599"/>
                  </a:lnTo>
                  <a:lnTo>
                    <a:pt x="906" y="586"/>
                  </a:lnTo>
                  <a:lnTo>
                    <a:pt x="944" y="574"/>
                  </a:lnTo>
                  <a:lnTo>
                    <a:pt x="986" y="549"/>
                  </a:lnTo>
                  <a:lnTo>
                    <a:pt x="1013" y="528"/>
                  </a:lnTo>
                  <a:lnTo>
                    <a:pt x="1034" y="501"/>
                  </a:lnTo>
                  <a:lnTo>
                    <a:pt x="1057" y="476"/>
                  </a:lnTo>
                  <a:lnTo>
                    <a:pt x="1090" y="459"/>
                  </a:lnTo>
                  <a:lnTo>
                    <a:pt x="1103" y="459"/>
                  </a:lnTo>
                  <a:lnTo>
                    <a:pt x="1123" y="436"/>
                  </a:lnTo>
                  <a:lnTo>
                    <a:pt x="1126" y="415"/>
                  </a:lnTo>
                  <a:lnTo>
                    <a:pt x="1132" y="398"/>
                  </a:lnTo>
                  <a:lnTo>
                    <a:pt x="1169" y="346"/>
                  </a:lnTo>
                  <a:lnTo>
                    <a:pt x="1178" y="325"/>
                  </a:lnTo>
                  <a:lnTo>
                    <a:pt x="1184" y="302"/>
                  </a:lnTo>
                  <a:lnTo>
                    <a:pt x="1197" y="281"/>
                  </a:lnTo>
                  <a:lnTo>
                    <a:pt x="1205" y="254"/>
                  </a:lnTo>
                  <a:lnTo>
                    <a:pt x="1207" y="225"/>
                  </a:lnTo>
                  <a:lnTo>
                    <a:pt x="1190" y="213"/>
                  </a:lnTo>
                  <a:lnTo>
                    <a:pt x="1163" y="204"/>
                  </a:lnTo>
                  <a:lnTo>
                    <a:pt x="1174" y="194"/>
                  </a:lnTo>
                  <a:lnTo>
                    <a:pt x="1199" y="167"/>
                  </a:lnTo>
                  <a:lnTo>
                    <a:pt x="1195" y="112"/>
                  </a:lnTo>
                  <a:lnTo>
                    <a:pt x="1207" y="96"/>
                  </a:lnTo>
                  <a:lnTo>
                    <a:pt x="1228" y="89"/>
                  </a:lnTo>
                  <a:lnTo>
                    <a:pt x="1234" y="58"/>
                  </a:lnTo>
                  <a:lnTo>
                    <a:pt x="1241" y="45"/>
                  </a:lnTo>
                  <a:lnTo>
                    <a:pt x="1259" y="37"/>
                  </a:lnTo>
                  <a:lnTo>
                    <a:pt x="1274" y="50"/>
                  </a:lnTo>
                  <a:lnTo>
                    <a:pt x="1286" y="75"/>
                  </a:lnTo>
                  <a:lnTo>
                    <a:pt x="1295" y="87"/>
                  </a:lnTo>
                  <a:lnTo>
                    <a:pt x="1312" y="69"/>
                  </a:lnTo>
                  <a:lnTo>
                    <a:pt x="1330" y="75"/>
                  </a:lnTo>
                  <a:lnTo>
                    <a:pt x="1345" y="73"/>
                  </a:lnTo>
                  <a:lnTo>
                    <a:pt x="1360" y="48"/>
                  </a:lnTo>
                  <a:lnTo>
                    <a:pt x="1362" y="27"/>
                  </a:lnTo>
                  <a:lnTo>
                    <a:pt x="1343" y="41"/>
                  </a:lnTo>
                  <a:lnTo>
                    <a:pt x="1312" y="46"/>
                  </a:lnTo>
                  <a:lnTo>
                    <a:pt x="1303" y="25"/>
                  </a:lnTo>
                  <a:lnTo>
                    <a:pt x="1312" y="4"/>
                  </a:lnTo>
                  <a:lnTo>
                    <a:pt x="1324" y="0"/>
                  </a:lnTo>
                  <a:lnTo>
                    <a:pt x="1347" y="12"/>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 name=""/>
            <p:cNvSpPr/>
            <p:nvPr/>
          </p:nvSpPr>
          <p:spPr>
            <a:xfrm>
              <a:off x="4912920" y="3099240"/>
              <a:ext cx="78120" cy="114480"/>
            </a:xfrm>
            <a:custGeom>
              <a:avLst/>
              <a:gdLst/>
              <a:ahLst/>
              <a:rect l="l" t="t" r="r" b="b"/>
              <a:pathLst>
                <a:path w="40" h="61">
                  <a:moveTo>
                    <a:pt x="37" y="0"/>
                  </a:moveTo>
                  <a:lnTo>
                    <a:pt x="35" y="23"/>
                  </a:lnTo>
                  <a:lnTo>
                    <a:pt x="40" y="29"/>
                  </a:lnTo>
                  <a:lnTo>
                    <a:pt x="25" y="61"/>
                  </a:lnTo>
                  <a:lnTo>
                    <a:pt x="6" y="61"/>
                  </a:lnTo>
                  <a:lnTo>
                    <a:pt x="0" y="42"/>
                  </a:lnTo>
                  <a:lnTo>
                    <a:pt x="17" y="9"/>
                  </a:lnTo>
                  <a:lnTo>
                    <a:pt x="37" y="0"/>
                  </a:lnTo>
                  <a:close/>
                </a:path>
              </a:pathLst>
            </a:custGeom>
            <a:solidFill>
              <a:srgbClr val="b4ddc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 name=""/>
            <p:cNvSpPr/>
            <p:nvPr/>
          </p:nvSpPr>
          <p:spPr>
            <a:xfrm>
              <a:off x="4912920" y="3099240"/>
              <a:ext cx="78120" cy="114480"/>
            </a:xfrm>
            <a:custGeom>
              <a:avLst/>
              <a:gdLst/>
              <a:ahLst/>
              <a:rect l="l" t="t" r="r" b="b"/>
              <a:pathLst>
                <a:path w="40" h="61">
                  <a:moveTo>
                    <a:pt x="37" y="0"/>
                  </a:moveTo>
                  <a:lnTo>
                    <a:pt x="35" y="23"/>
                  </a:lnTo>
                  <a:lnTo>
                    <a:pt x="40" y="29"/>
                  </a:lnTo>
                  <a:lnTo>
                    <a:pt x="25" y="61"/>
                  </a:lnTo>
                  <a:lnTo>
                    <a:pt x="6" y="61"/>
                  </a:lnTo>
                  <a:lnTo>
                    <a:pt x="0" y="42"/>
                  </a:lnTo>
                  <a:lnTo>
                    <a:pt x="17" y="9"/>
                  </a:lnTo>
                  <a:lnTo>
                    <a:pt x="37" y="0"/>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 name=""/>
            <p:cNvSpPr/>
            <p:nvPr/>
          </p:nvSpPr>
          <p:spPr>
            <a:xfrm>
              <a:off x="4912920" y="3099240"/>
              <a:ext cx="78120" cy="114480"/>
            </a:xfrm>
            <a:custGeom>
              <a:avLst/>
              <a:gdLst/>
              <a:ahLst/>
              <a:rect l="l" t="t" r="r" b="b"/>
              <a:pathLst>
                <a:path w="40" h="61">
                  <a:moveTo>
                    <a:pt x="37" y="0"/>
                  </a:moveTo>
                  <a:lnTo>
                    <a:pt x="35" y="23"/>
                  </a:lnTo>
                  <a:lnTo>
                    <a:pt x="40" y="29"/>
                  </a:lnTo>
                  <a:lnTo>
                    <a:pt x="25" y="61"/>
                  </a:lnTo>
                  <a:lnTo>
                    <a:pt x="6" y="61"/>
                  </a:lnTo>
                  <a:lnTo>
                    <a:pt x="0" y="42"/>
                  </a:lnTo>
                  <a:lnTo>
                    <a:pt x="17" y="9"/>
                  </a:lnTo>
                  <a:lnTo>
                    <a:pt x="37" y="0"/>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 name=""/>
            <p:cNvSpPr/>
            <p:nvPr/>
          </p:nvSpPr>
          <p:spPr>
            <a:xfrm>
              <a:off x="3347280" y="4073040"/>
              <a:ext cx="654120" cy="402840"/>
            </a:xfrm>
            <a:custGeom>
              <a:avLst/>
              <a:gdLst/>
              <a:ahLst/>
              <a:rect l="l" t="t" r="r" b="b"/>
              <a:pathLst>
                <a:path w="336" h="215">
                  <a:moveTo>
                    <a:pt x="269" y="140"/>
                  </a:moveTo>
                  <a:lnTo>
                    <a:pt x="242" y="124"/>
                  </a:lnTo>
                  <a:lnTo>
                    <a:pt x="207" y="115"/>
                  </a:lnTo>
                  <a:lnTo>
                    <a:pt x="177" y="123"/>
                  </a:lnTo>
                  <a:lnTo>
                    <a:pt x="153" y="136"/>
                  </a:lnTo>
                  <a:lnTo>
                    <a:pt x="140" y="159"/>
                  </a:lnTo>
                  <a:lnTo>
                    <a:pt x="115" y="190"/>
                  </a:lnTo>
                  <a:lnTo>
                    <a:pt x="113" y="213"/>
                  </a:lnTo>
                  <a:lnTo>
                    <a:pt x="90" y="215"/>
                  </a:lnTo>
                  <a:lnTo>
                    <a:pt x="69" y="199"/>
                  </a:lnTo>
                  <a:lnTo>
                    <a:pt x="61" y="190"/>
                  </a:lnTo>
                  <a:lnTo>
                    <a:pt x="42" y="163"/>
                  </a:lnTo>
                  <a:lnTo>
                    <a:pt x="46" y="153"/>
                  </a:lnTo>
                  <a:lnTo>
                    <a:pt x="36" y="138"/>
                  </a:lnTo>
                  <a:lnTo>
                    <a:pt x="21" y="126"/>
                  </a:lnTo>
                  <a:lnTo>
                    <a:pt x="0" y="126"/>
                  </a:lnTo>
                  <a:lnTo>
                    <a:pt x="35" y="103"/>
                  </a:lnTo>
                  <a:lnTo>
                    <a:pt x="88" y="46"/>
                  </a:lnTo>
                  <a:lnTo>
                    <a:pt x="115" y="50"/>
                  </a:lnTo>
                  <a:lnTo>
                    <a:pt x="132" y="57"/>
                  </a:lnTo>
                  <a:lnTo>
                    <a:pt x="159" y="52"/>
                  </a:lnTo>
                  <a:lnTo>
                    <a:pt x="184" y="42"/>
                  </a:lnTo>
                  <a:lnTo>
                    <a:pt x="192" y="25"/>
                  </a:lnTo>
                  <a:lnTo>
                    <a:pt x="224" y="2"/>
                  </a:lnTo>
                  <a:lnTo>
                    <a:pt x="242" y="0"/>
                  </a:lnTo>
                  <a:lnTo>
                    <a:pt x="269" y="5"/>
                  </a:lnTo>
                  <a:lnTo>
                    <a:pt x="294" y="17"/>
                  </a:lnTo>
                  <a:lnTo>
                    <a:pt x="315" y="19"/>
                  </a:lnTo>
                  <a:lnTo>
                    <a:pt x="328" y="67"/>
                  </a:lnTo>
                  <a:lnTo>
                    <a:pt x="336" y="71"/>
                  </a:lnTo>
                  <a:lnTo>
                    <a:pt x="319" y="86"/>
                  </a:lnTo>
                  <a:lnTo>
                    <a:pt x="305" y="94"/>
                  </a:lnTo>
                  <a:lnTo>
                    <a:pt x="294" y="105"/>
                  </a:lnTo>
                  <a:lnTo>
                    <a:pt x="282" y="126"/>
                  </a:lnTo>
                  <a:lnTo>
                    <a:pt x="269" y="140"/>
                  </a:lnTo>
                  <a:close/>
                </a:path>
              </a:pathLst>
            </a:custGeom>
            <a:solidFill>
              <a:srgbClr val="b4ddc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 name=""/>
            <p:cNvSpPr/>
            <p:nvPr/>
          </p:nvSpPr>
          <p:spPr>
            <a:xfrm>
              <a:off x="3347280" y="4073040"/>
              <a:ext cx="654120" cy="402840"/>
            </a:xfrm>
            <a:custGeom>
              <a:avLst/>
              <a:gdLst/>
              <a:ahLst/>
              <a:rect l="l" t="t" r="r" b="b"/>
              <a:pathLst>
                <a:path w="336" h="215">
                  <a:moveTo>
                    <a:pt x="269" y="140"/>
                  </a:moveTo>
                  <a:lnTo>
                    <a:pt x="242" y="124"/>
                  </a:lnTo>
                  <a:lnTo>
                    <a:pt x="207" y="115"/>
                  </a:lnTo>
                  <a:lnTo>
                    <a:pt x="177" y="123"/>
                  </a:lnTo>
                  <a:lnTo>
                    <a:pt x="153" y="136"/>
                  </a:lnTo>
                  <a:lnTo>
                    <a:pt x="140" y="159"/>
                  </a:lnTo>
                  <a:lnTo>
                    <a:pt x="115" y="190"/>
                  </a:lnTo>
                  <a:lnTo>
                    <a:pt x="113" y="213"/>
                  </a:lnTo>
                  <a:lnTo>
                    <a:pt x="90" y="215"/>
                  </a:lnTo>
                  <a:lnTo>
                    <a:pt x="69" y="199"/>
                  </a:lnTo>
                  <a:lnTo>
                    <a:pt x="61" y="190"/>
                  </a:lnTo>
                  <a:lnTo>
                    <a:pt x="42" y="163"/>
                  </a:lnTo>
                  <a:lnTo>
                    <a:pt x="46" y="153"/>
                  </a:lnTo>
                  <a:lnTo>
                    <a:pt x="36" y="138"/>
                  </a:lnTo>
                  <a:lnTo>
                    <a:pt x="21" y="126"/>
                  </a:lnTo>
                  <a:lnTo>
                    <a:pt x="0" y="126"/>
                  </a:lnTo>
                  <a:lnTo>
                    <a:pt x="35" y="103"/>
                  </a:lnTo>
                  <a:lnTo>
                    <a:pt x="88" y="46"/>
                  </a:lnTo>
                  <a:lnTo>
                    <a:pt x="115" y="50"/>
                  </a:lnTo>
                  <a:lnTo>
                    <a:pt x="132" y="57"/>
                  </a:lnTo>
                  <a:lnTo>
                    <a:pt x="159" y="52"/>
                  </a:lnTo>
                  <a:lnTo>
                    <a:pt x="184" y="42"/>
                  </a:lnTo>
                  <a:lnTo>
                    <a:pt x="192" y="25"/>
                  </a:lnTo>
                  <a:lnTo>
                    <a:pt x="224" y="2"/>
                  </a:lnTo>
                  <a:lnTo>
                    <a:pt x="242" y="0"/>
                  </a:lnTo>
                  <a:lnTo>
                    <a:pt x="269" y="5"/>
                  </a:lnTo>
                  <a:lnTo>
                    <a:pt x="294" y="17"/>
                  </a:lnTo>
                  <a:lnTo>
                    <a:pt x="315" y="19"/>
                  </a:lnTo>
                  <a:lnTo>
                    <a:pt x="328" y="67"/>
                  </a:lnTo>
                  <a:lnTo>
                    <a:pt x="336" y="71"/>
                  </a:lnTo>
                  <a:lnTo>
                    <a:pt x="319" y="86"/>
                  </a:lnTo>
                  <a:lnTo>
                    <a:pt x="305" y="94"/>
                  </a:lnTo>
                  <a:lnTo>
                    <a:pt x="294" y="105"/>
                  </a:lnTo>
                  <a:lnTo>
                    <a:pt x="282" y="126"/>
                  </a:lnTo>
                  <a:lnTo>
                    <a:pt x="269" y="140"/>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 name=""/>
            <p:cNvSpPr/>
            <p:nvPr/>
          </p:nvSpPr>
          <p:spPr>
            <a:xfrm>
              <a:off x="3347280" y="4073040"/>
              <a:ext cx="654120" cy="402840"/>
            </a:xfrm>
            <a:custGeom>
              <a:avLst/>
              <a:gdLst/>
              <a:ahLst/>
              <a:rect l="l" t="t" r="r" b="b"/>
              <a:pathLst>
                <a:path w="336" h="215">
                  <a:moveTo>
                    <a:pt x="269" y="140"/>
                  </a:moveTo>
                  <a:lnTo>
                    <a:pt x="242" y="124"/>
                  </a:lnTo>
                  <a:lnTo>
                    <a:pt x="207" y="115"/>
                  </a:lnTo>
                  <a:lnTo>
                    <a:pt x="177" y="123"/>
                  </a:lnTo>
                  <a:lnTo>
                    <a:pt x="153" y="136"/>
                  </a:lnTo>
                  <a:lnTo>
                    <a:pt x="140" y="159"/>
                  </a:lnTo>
                  <a:lnTo>
                    <a:pt x="115" y="190"/>
                  </a:lnTo>
                  <a:lnTo>
                    <a:pt x="113" y="213"/>
                  </a:lnTo>
                  <a:lnTo>
                    <a:pt x="90" y="215"/>
                  </a:lnTo>
                  <a:lnTo>
                    <a:pt x="69" y="199"/>
                  </a:lnTo>
                  <a:lnTo>
                    <a:pt x="61" y="190"/>
                  </a:lnTo>
                  <a:lnTo>
                    <a:pt x="42" y="163"/>
                  </a:lnTo>
                  <a:lnTo>
                    <a:pt x="46" y="153"/>
                  </a:lnTo>
                  <a:lnTo>
                    <a:pt x="36" y="138"/>
                  </a:lnTo>
                  <a:lnTo>
                    <a:pt x="21" y="126"/>
                  </a:lnTo>
                  <a:lnTo>
                    <a:pt x="0" y="126"/>
                  </a:lnTo>
                  <a:lnTo>
                    <a:pt x="35" y="103"/>
                  </a:lnTo>
                  <a:lnTo>
                    <a:pt x="88" y="46"/>
                  </a:lnTo>
                  <a:lnTo>
                    <a:pt x="115" y="50"/>
                  </a:lnTo>
                  <a:lnTo>
                    <a:pt x="132" y="57"/>
                  </a:lnTo>
                  <a:lnTo>
                    <a:pt x="159" y="52"/>
                  </a:lnTo>
                  <a:lnTo>
                    <a:pt x="184" y="42"/>
                  </a:lnTo>
                  <a:lnTo>
                    <a:pt x="192" y="25"/>
                  </a:lnTo>
                  <a:lnTo>
                    <a:pt x="224" y="2"/>
                  </a:lnTo>
                  <a:lnTo>
                    <a:pt x="242" y="0"/>
                  </a:lnTo>
                  <a:lnTo>
                    <a:pt x="269" y="5"/>
                  </a:lnTo>
                  <a:lnTo>
                    <a:pt x="294" y="17"/>
                  </a:lnTo>
                  <a:lnTo>
                    <a:pt x="315" y="19"/>
                  </a:lnTo>
                  <a:lnTo>
                    <a:pt x="328" y="67"/>
                  </a:lnTo>
                  <a:lnTo>
                    <a:pt x="336" y="71"/>
                  </a:lnTo>
                  <a:lnTo>
                    <a:pt x="319" y="86"/>
                  </a:lnTo>
                  <a:lnTo>
                    <a:pt x="305" y="94"/>
                  </a:lnTo>
                  <a:lnTo>
                    <a:pt x="294" y="105"/>
                  </a:lnTo>
                  <a:lnTo>
                    <a:pt x="282" y="126"/>
                  </a:lnTo>
                  <a:lnTo>
                    <a:pt x="269" y="140"/>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 name=""/>
            <p:cNvSpPr/>
            <p:nvPr/>
          </p:nvSpPr>
          <p:spPr>
            <a:xfrm>
              <a:off x="3999240" y="4011840"/>
              <a:ext cx="73080" cy="95760"/>
            </a:xfrm>
            <a:custGeom>
              <a:avLst/>
              <a:gdLst/>
              <a:ahLst/>
              <a:rect l="l" t="t" r="r" b="b"/>
              <a:pathLst>
                <a:path w="38" h="52">
                  <a:moveTo>
                    <a:pt x="38" y="0"/>
                  </a:moveTo>
                  <a:lnTo>
                    <a:pt x="13" y="27"/>
                  </a:lnTo>
                  <a:lnTo>
                    <a:pt x="0" y="48"/>
                  </a:lnTo>
                  <a:lnTo>
                    <a:pt x="13" y="52"/>
                  </a:lnTo>
                  <a:lnTo>
                    <a:pt x="29" y="46"/>
                  </a:lnTo>
                  <a:lnTo>
                    <a:pt x="31" y="25"/>
                  </a:lnTo>
                  <a:lnTo>
                    <a:pt x="38" y="0"/>
                  </a:lnTo>
                  <a:close/>
                </a:path>
              </a:pathLst>
            </a:custGeom>
            <a:solidFill>
              <a:srgbClr val="b4ddc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 name=""/>
            <p:cNvSpPr/>
            <p:nvPr/>
          </p:nvSpPr>
          <p:spPr>
            <a:xfrm>
              <a:off x="3999240" y="4011840"/>
              <a:ext cx="73080" cy="95760"/>
            </a:xfrm>
            <a:custGeom>
              <a:avLst/>
              <a:gdLst/>
              <a:ahLst/>
              <a:rect l="l" t="t" r="r" b="b"/>
              <a:pathLst>
                <a:path w="38" h="52">
                  <a:moveTo>
                    <a:pt x="38" y="0"/>
                  </a:moveTo>
                  <a:lnTo>
                    <a:pt x="13" y="27"/>
                  </a:lnTo>
                  <a:lnTo>
                    <a:pt x="0" y="48"/>
                  </a:lnTo>
                  <a:lnTo>
                    <a:pt x="13" y="52"/>
                  </a:lnTo>
                  <a:lnTo>
                    <a:pt x="29" y="46"/>
                  </a:lnTo>
                  <a:lnTo>
                    <a:pt x="31" y="25"/>
                  </a:lnTo>
                  <a:lnTo>
                    <a:pt x="38" y="0"/>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 name=""/>
            <p:cNvSpPr/>
            <p:nvPr/>
          </p:nvSpPr>
          <p:spPr>
            <a:xfrm>
              <a:off x="3999240" y="4011840"/>
              <a:ext cx="73080" cy="95760"/>
            </a:xfrm>
            <a:custGeom>
              <a:avLst/>
              <a:gdLst/>
              <a:ahLst/>
              <a:rect l="l" t="t" r="r" b="b"/>
              <a:pathLst>
                <a:path w="38" h="52">
                  <a:moveTo>
                    <a:pt x="38" y="0"/>
                  </a:moveTo>
                  <a:lnTo>
                    <a:pt x="13" y="27"/>
                  </a:lnTo>
                  <a:lnTo>
                    <a:pt x="0" y="48"/>
                  </a:lnTo>
                  <a:lnTo>
                    <a:pt x="13" y="52"/>
                  </a:lnTo>
                  <a:lnTo>
                    <a:pt x="29" y="46"/>
                  </a:lnTo>
                  <a:lnTo>
                    <a:pt x="31" y="25"/>
                  </a:lnTo>
                  <a:lnTo>
                    <a:pt x="38" y="0"/>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 name=""/>
            <p:cNvSpPr/>
            <p:nvPr/>
          </p:nvSpPr>
          <p:spPr>
            <a:xfrm>
              <a:off x="2684520" y="4180680"/>
              <a:ext cx="613080" cy="707040"/>
            </a:xfrm>
            <a:custGeom>
              <a:avLst/>
              <a:gdLst/>
              <a:ahLst/>
              <a:rect l="l" t="t" r="r" b="b"/>
              <a:pathLst>
                <a:path w="313" h="378">
                  <a:moveTo>
                    <a:pt x="159" y="2"/>
                  </a:moveTo>
                  <a:lnTo>
                    <a:pt x="165" y="0"/>
                  </a:lnTo>
                  <a:lnTo>
                    <a:pt x="154" y="0"/>
                  </a:lnTo>
                  <a:lnTo>
                    <a:pt x="135" y="6"/>
                  </a:lnTo>
                  <a:lnTo>
                    <a:pt x="113" y="23"/>
                  </a:lnTo>
                  <a:lnTo>
                    <a:pt x="100" y="43"/>
                  </a:lnTo>
                  <a:lnTo>
                    <a:pt x="81" y="43"/>
                  </a:lnTo>
                  <a:lnTo>
                    <a:pt x="69" y="56"/>
                  </a:lnTo>
                  <a:lnTo>
                    <a:pt x="50" y="62"/>
                  </a:lnTo>
                  <a:lnTo>
                    <a:pt x="41" y="56"/>
                  </a:lnTo>
                  <a:lnTo>
                    <a:pt x="27" y="66"/>
                  </a:lnTo>
                  <a:lnTo>
                    <a:pt x="0" y="94"/>
                  </a:lnTo>
                  <a:lnTo>
                    <a:pt x="23" y="110"/>
                  </a:lnTo>
                  <a:lnTo>
                    <a:pt x="39" y="125"/>
                  </a:lnTo>
                  <a:lnTo>
                    <a:pt x="41" y="142"/>
                  </a:lnTo>
                  <a:lnTo>
                    <a:pt x="29" y="123"/>
                  </a:lnTo>
                  <a:lnTo>
                    <a:pt x="12" y="121"/>
                  </a:lnTo>
                  <a:lnTo>
                    <a:pt x="21" y="175"/>
                  </a:lnTo>
                  <a:lnTo>
                    <a:pt x="35" y="163"/>
                  </a:lnTo>
                  <a:lnTo>
                    <a:pt x="64" y="156"/>
                  </a:lnTo>
                  <a:lnTo>
                    <a:pt x="87" y="167"/>
                  </a:lnTo>
                  <a:lnTo>
                    <a:pt x="100" y="150"/>
                  </a:lnTo>
                  <a:lnTo>
                    <a:pt x="83" y="142"/>
                  </a:lnTo>
                  <a:lnTo>
                    <a:pt x="77" y="131"/>
                  </a:lnTo>
                  <a:lnTo>
                    <a:pt x="77" y="106"/>
                  </a:lnTo>
                  <a:lnTo>
                    <a:pt x="88" y="98"/>
                  </a:lnTo>
                  <a:lnTo>
                    <a:pt x="104" y="125"/>
                  </a:lnTo>
                  <a:lnTo>
                    <a:pt x="121" y="148"/>
                  </a:lnTo>
                  <a:lnTo>
                    <a:pt x="121" y="169"/>
                  </a:lnTo>
                  <a:lnTo>
                    <a:pt x="129" y="173"/>
                  </a:lnTo>
                  <a:lnTo>
                    <a:pt x="127" y="198"/>
                  </a:lnTo>
                  <a:lnTo>
                    <a:pt x="113" y="225"/>
                  </a:lnTo>
                  <a:lnTo>
                    <a:pt x="98" y="236"/>
                  </a:lnTo>
                  <a:lnTo>
                    <a:pt x="85" y="257"/>
                  </a:lnTo>
                  <a:lnTo>
                    <a:pt x="83" y="286"/>
                  </a:lnTo>
                  <a:lnTo>
                    <a:pt x="90" y="319"/>
                  </a:lnTo>
                  <a:lnTo>
                    <a:pt x="83" y="338"/>
                  </a:lnTo>
                  <a:lnTo>
                    <a:pt x="98" y="351"/>
                  </a:lnTo>
                  <a:lnTo>
                    <a:pt x="131" y="363"/>
                  </a:lnTo>
                  <a:lnTo>
                    <a:pt x="138" y="336"/>
                  </a:lnTo>
                  <a:lnTo>
                    <a:pt x="129" y="311"/>
                  </a:lnTo>
                  <a:lnTo>
                    <a:pt x="135" y="294"/>
                  </a:lnTo>
                  <a:lnTo>
                    <a:pt x="158" y="298"/>
                  </a:lnTo>
                  <a:lnTo>
                    <a:pt x="148" y="305"/>
                  </a:lnTo>
                  <a:lnTo>
                    <a:pt x="144" y="323"/>
                  </a:lnTo>
                  <a:lnTo>
                    <a:pt x="152" y="348"/>
                  </a:lnTo>
                  <a:lnTo>
                    <a:pt x="152" y="378"/>
                  </a:lnTo>
                  <a:lnTo>
                    <a:pt x="169" y="374"/>
                  </a:lnTo>
                  <a:lnTo>
                    <a:pt x="190" y="359"/>
                  </a:lnTo>
                  <a:lnTo>
                    <a:pt x="190" y="340"/>
                  </a:lnTo>
                  <a:lnTo>
                    <a:pt x="209" y="323"/>
                  </a:lnTo>
                  <a:lnTo>
                    <a:pt x="225" y="328"/>
                  </a:lnTo>
                  <a:lnTo>
                    <a:pt x="240" y="298"/>
                  </a:lnTo>
                  <a:lnTo>
                    <a:pt x="257" y="234"/>
                  </a:lnTo>
                  <a:lnTo>
                    <a:pt x="273" y="198"/>
                  </a:lnTo>
                  <a:lnTo>
                    <a:pt x="286" y="177"/>
                  </a:lnTo>
                  <a:lnTo>
                    <a:pt x="303" y="156"/>
                  </a:lnTo>
                  <a:lnTo>
                    <a:pt x="313" y="138"/>
                  </a:lnTo>
                  <a:lnTo>
                    <a:pt x="311" y="117"/>
                  </a:lnTo>
                  <a:lnTo>
                    <a:pt x="298" y="94"/>
                  </a:lnTo>
                  <a:lnTo>
                    <a:pt x="267" y="89"/>
                  </a:lnTo>
                  <a:lnTo>
                    <a:pt x="261" y="77"/>
                  </a:lnTo>
                  <a:lnTo>
                    <a:pt x="275" y="48"/>
                  </a:lnTo>
                  <a:lnTo>
                    <a:pt x="267" y="35"/>
                  </a:lnTo>
                  <a:lnTo>
                    <a:pt x="248" y="41"/>
                  </a:lnTo>
                  <a:lnTo>
                    <a:pt x="207" y="43"/>
                  </a:lnTo>
                  <a:lnTo>
                    <a:pt x="183" y="16"/>
                  </a:lnTo>
                  <a:lnTo>
                    <a:pt x="183" y="4"/>
                  </a:lnTo>
                  <a:lnTo>
                    <a:pt x="159" y="2"/>
                  </a:lnTo>
                  <a:close/>
                </a:path>
              </a:pathLst>
            </a:custGeom>
            <a:solidFill>
              <a:srgbClr val="b4ddc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 name=""/>
            <p:cNvSpPr/>
            <p:nvPr/>
          </p:nvSpPr>
          <p:spPr>
            <a:xfrm>
              <a:off x="2684520" y="4180680"/>
              <a:ext cx="613080" cy="707040"/>
            </a:xfrm>
            <a:custGeom>
              <a:avLst/>
              <a:gdLst/>
              <a:ahLst/>
              <a:rect l="l" t="t" r="r" b="b"/>
              <a:pathLst>
                <a:path w="313" h="378">
                  <a:moveTo>
                    <a:pt x="159" y="2"/>
                  </a:moveTo>
                  <a:lnTo>
                    <a:pt x="165" y="0"/>
                  </a:lnTo>
                  <a:lnTo>
                    <a:pt x="154" y="0"/>
                  </a:lnTo>
                  <a:lnTo>
                    <a:pt x="135" y="6"/>
                  </a:lnTo>
                  <a:lnTo>
                    <a:pt x="113" y="23"/>
                  </a:lnTo>
                  <a:lnTo>
                    <a:pt x="100" y="43"/>
                  </a:lnTo>
                  <a:lnTo>
                    <a:pt x="81" y="43"/>
                  </a:lnTo>
                  <a:lnTo>
                    <a:pt x="69" y="56"/>
                  </a:lnTo>
                  <a:lnTo>
                    <a:pt x="50" y="62"/>
                  </a:lnTo>
                  <a:lnTo>
                    <a:pt x="41" y="56"/>
                  </a:lnTo>
                  <a:lnTo>
                    <a:pt x="27" y="66"/>
                  </a:lnTo>
                  <a:lnTo>
                    <a:pt x="0" y="94"/>
                  </a:lnTo>
                  <a:lnTo>
                    <a:pt x="23" y="110"/>
                  </a:lnTo>
                  <a:lnTo>
                    <a:pt x="39" y="125"/>
                  </a:lnTo>
                  <a:lnTo>
                    <a:pt x="41" y="142"/>
                  </a:lnTo>
                  <a:lnTo>
                    <a:pt x="29" y="123"/>
                  </a:lnTo>
                  <a:lnTo>
                    <a:pt x="12" y="121"/>
                  </a:lnTo>
                  <a:lnTo>
                    <a:pt x="21" y="175"/>
                  </a:lnTo>
                  <a:lnTo>
                    <a:pt x="35" y="163"/>
                  </a:lnTo>
                  <a:lnTo>
                    <a:pt x="64" y="156"/>
                  </a:lnTo>
                  <a:lnTo>
                    <a:pt x="87" y="167"/>
                  </a:lnTo>
                  <a:lnTo>
                    <a:pt x="100" y="150"/>
                  </a:lnTo>
                  <a:lnTo>
                    <a:pt x="83" y="142"/>
                  </a:lnTo>
                  <a:lnTo>
                    <a:pt x="77" y="131"/>
                  </a:lnTo>
                  <a:lnTo>
                    <a:pt x="77" y="106"/>
                  </a:lnTo>
                  <a:lnTo>
                    <a:pt x="88" y="98"/>
                  </a:lnTo>
                  <a:lnTo>
                    <a:pt x="104" y="125"/>
                  </a:lnTo>
                  <a:lnTo>
                    <a:pt x="121" y="148"/>
                  </a:lnTo>
                  <a:lnTo>
                    <a:pt x="121" y="169"/>
                  </a:lnTo>
                  <a:lnTo>
                    <a:pt x="129" y="173"/>
                  </a:lnTo>
                  <a:lnTo>
                    <a:pt x="127" y="198"/>
                  </a:lnTo>
                  <a:lnTo>
                    <a:pt x="113" y="225"/>
                  </a:lnTo>
                  <a:lnTo>
                    <a:pt x="98" y="236"/>
                  </a:lnTo>
                  <a:lnTo>
                    <a:pt x="85" y="257"/>
                  </a:lnTo>
                  <a:lnTo>
                    <a:pt x="83" y="286"/>
                  </a:lnTo>
                  <a:lnTo>
                    <a:pt x="90" y="319"/>
                  </a:lnTo>
                  <a:lnTo>
                    <a:pt x="83" y="338"/>
                  </a:lnTo>
                  <a:lnTo>
                    <a:pt x="98" y="351"/>
                  </a:lnTo>
                  <a:lnTo>
                    <a:pt x="131" y="363"/>
                  </a:lnTo>
                  <a:lnTo>
                    <a:pt x="138" y="336"/>
                  </a:lnTo>
                  <a:lnTo>
                    <a:pt x="129" y="311"/>
                  </a:lnTo>
                  <a:lnTo>
                    <a:pt x="135" y="294"/>
                  </a:lnTo>
                  <a:lnTo>
                    <a:pt x="158" y="298"/>
                  </a:lnTo>
                  <a:lnTo>
                    <a:pt x="148" y="305"/>
                  </a:lnTo>
                  <a:lnTo>
                    <a:pt x="144" y="323"/>
                  </a:lnTo>
                  <a:lnTo>
                    <a:pt x="152" y="348"/>
                  </a:lnTo>
                  <a:lnTo>
                    <a:pt x="152" y="378"/>
                  </a:lnTo>
                  <a:lnTo>
                    <a:pt x="169" y="374"/>
                  </a:lnTo>
                  <a:lnTo>
                    <a:pt x="190" y="359"/>
                  </a:lnTo>
                  <a:lnTo>
                    <a:pt x="190" y="340"/>
                  </a:lnTo>
                  <a:lnTo>
                    <a:pt x="209" y="323"/>
                  </a:lnTo>
                  <a:lnTo>
                    <a:pt x="225" y="328"/>
                  </a:lnTo>
                  <a:lnTo>
                    <a:pt x="240" y="298"/>
                  </a:lnTo>
                  <a:lnTo>
                    <a:pt x="257" y="234"/>
                  </a:lnTo>
                  <a:lnTo>
                    <a:pt x="273" y="198"/>
                  </a:lnTo>
                  <a:lnTo>
                    <a:pt x="286" y="177"/>
                  </a:lnTo>
                  <a:lnTo>
                    <a:pt x="303" y="156"/>
                  </a:lnTo>
                  <a:lnTo>
                    <a:pt x="313" y="138"/>
                  </a:lnTo>
                  <a:lnTo>
                    <a:pt x="311" y="117"/>
                  </a:lnTo>
                  <a:lnTo>
                    <a:pt x="298" y="94"/>
                  </a:lnTo>
                  <a:lnTo>
                    <a:pt x="267" y="89"/>
                  </a:lnTo>
                  <a:lnTo>
                    <a:pt x="261" y="77"/>
                  </a:lnTo>
                  <a:lnTo>
                    <a:pt x="275" y="48"/>
                  </a:lnTo>
                  <a:lnTo>
                    <a:pt x="267" y="35"/>
                  </a:lnTo>
                  <a:lnTo>
                    <a:pt x="248" y="41"/>
                  </a:lnTo>
                  <a:lnTo>
                    <a:pt x="207" y="43"/>
                  </a:lnTo>
                  <a:lnTo>
                    <a:pt x="183" y="16"/>
                  </a:lnTo>
                  <a:lnTo>
                    <a:pt x="183" y="4"/>
                  </a:lnTo>
                  <a:lnTo>
                    <a:pt x="159" y="2"/>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 name=""/>
            <p:cNvSpPr/>
            <p:nvPr/>
          </p:nvSpPr>
          <p:spPr>
            <a:xfrm>
              <a:off x="2684520" y="4180680"/>
              <a:ext cx="613080" cy="707040"/>
            </a:xfrm>
            <a:custGeom>
              <a:avLst/>
              <a:gdLst/>
              <a:ahLst/>
              <a:rect l="l" t="t" r="r" b="b"/>
              <a:pathLst>
                <a:path w="313" h="378">
                  <a:moveTo>
                    <a:pt x="159" y="2"/>
                  </a:moveTo>
                  <a:lnTo>
                    <a:pt x="165" y="0"/>
                  </a:lnTo>
                  <a:lnTo>
                    <a:pt x="154" y="0"/>
                  </a:lnTo>
                  <a:lnTo>
                    <a:pt x="135" y="6"/>
                  </a:lnTo>
                  <a:lnTo>
                    <a:pt x="113" y="23"/>
                  </a:lnTo>
                  <a:lnTo>
                    <a:pt x="100" y="43"/>
                  </a:lnTo>
                  <a:lnTo>
                    <a:pt x="81" y="43"/>
                  </a:lnTo>
                  <a:lnTo>
                    <a:pt x="69" y="56"/>
                  </a:lnTo>
                  <a:lnTo>
                    <a:pt x="50" y="62"/>
                  </a:lnTo>
                  <a:lnTo>
                    <a:pt x="41" y="56"/>
                  </a:lnTo>
                  <a:lnTo>
                    <a:pt x="27" y="66"/>
                  </a:lnTo>
                  <a:lnTo>
                    <a:pt x="0" y="94"/>
                  </a:lnTo>
                  <a:lnTo>
                    <a:pt x="23" y="110"/>
                  </a:lnTo>
                  <a:lnTo>
                    <a:pt x="39" y="125"/>
                  </a:lnTo>
                  <a:lnTo>
                    <a:pt x="41" y="142"/>
                  </a:lnTo>
                  <a:lnTo>
                    <a:pt x="29" y="123"/>
                  </a:lnTo>
                  <a:lnTo>
                    <a:pt x="12" y="121"/>
                  </a:lnTo>
                  <a:lnTo>
                    <a:pt x="21" y="175"/>
                  </a:lnTo>
                  <a:lnTo>
                    <a:pt x="35" y="163"/>
                  </a:lnTo>
                  <a:lnTo>
                    <a:pt x="64" y="156"/>
                  </a:lnTo>
                  <a:lnTo>
                    <a:pt x="87" y="167"/>
                  </a:lnTo>
                  <a:lnTo>
                    <a:pt x="100" y="150"/>
                  </a:lnTo>
                  <a:lnTo>
                    <a:pt x="83" y="142"/>
                  </a:lnTo>
                  <a:lnTo>
                    <a:pt x="77" y="131"/>
                  </a:lnTo>
                  <a:lnTo>
                    <a:pt x="77" y="106"/>
                  </a:lnTo>
                  <a:lnTo>
                    <a:pt x="88" y="98"/>
                  </a:lnTo>
                  <a:lnTo>
                    <a:pt x="104" y="125"/>
                  </a:lnTo>
                  <a:lnTo>
                    <a:pt x="121" y="148"/>
                  </a:lnTo>
                  <a:lnTo>
                    <a:pt x="121" y="169"/>
                  </a:lnTo>
                  <a:lnTo>
                    <a:pt x="129" y="173"/>
                  </a:lnTo>
                  <a:lnTo>
                    <a:pt x="127" y="198"/>
                  </a:lnTo>
                  <a:lnTo>
                    <a:pt x="113" y="225"/>
                  </a:lnTo>
                  <a:lnTo>
                    <a:pt x="98" y="236"/>
                  </a:lnTo>
                  <a:lnTo>
                    <a:pt x="85" y="257"/>
                  </a:lnTo>
                  <a:lnTo>
                    <a:pt x="83" y="286"/>
                  </a:lnTo>
                  <a:lnTo>
                    <a:pt x="90" y="319"/>
                  </a:lnTo>
                  <a:lnTo>
                    <a:pt x="83" y="338"/>
                  </a:lnTo>
                  <a:lnTo>
                    <a:pt x="98" y="351"/>
                  </a:lnTo>
                  <a:lnTo>
                    <a:pt x="131" y="363"/>
                  </a:lnTo>
                  <a:lnTo>
                    <a:pt x="138" y="336"/>
                  </a:lnTo>
                  <a:lnTo>
                    <a:pt x="129" y="311"/>
                  </a:lnTo>
                  <a:lnTo>
                    <a:pt x="135" y="294"/>
                  </a:lnTo>
                  <a:lnTo>
                    <a:pt x="158" y="298"/>
                  </a:lnTo>
                  <a:lnTo>
                    <a:pt x="148" y="305"/>
                  </a:lnTo>
                  <a:lnTo>
                    <a:pt x="144" y="323"/>
                  </a:lnTo>
                  <a:lnTo>
                    <a:pt x="152" y="348"/>
                  </a:lnTo>
                  <a:lnTo>
                    <a:pt x="152" y="378"/>
                  </a:lnTo>
                  <a:lnTo>
                    <a:pt x="169" y="374"/>
                  </a:lnTo>
                  <a:lnTo>
                    <a:pt x="190" y="359"/>
                  </a:lnTo>
                  <a:lnTo>
                    <a:pt x="190" y="340"/>
                  </a:lnTo>
                  <a:lnTo>
                    <a:pt x="209" y="323"/>
                  </a:lnTo>
                  <a:lnTo>
                    <a:pt x="225" y="328"/>
                  </a:lnTo>
                  <a:lnTo>
                    <a:pt x="240" y="298"/>
                  </a:lnTo>
                  <a:lnTo>
                    <a:pt x="257" y="234"/>
                  </a:lnTo>
                  <a:lnTo>
                    <a:pt x="273" y="198"/>
                  </a:lnTo>
                  <a:lnTo>
                    <a:pt x="286" y="177"/>
                  </a:lnTo>
                  <a:lnTo>
                    <a:pt x="303" y="156"/>
                  </a:lnTo>
                  <a:lnTo>
                    <a:pt x="313" y="138"/>
                  </a:lnTo>
                  <a:lnTo>
                    <a:pt x="311" y="117"/>
                  </a:lnTo>
                  <a:lnTo>
                    <a:pt x="298" y="94"/>
                  </a:lnTo>
                  <a:lnTo>
                    <a:pt x="267" y="89"/>
                  </a:lnTo>
                  <a:lnTo>
                    <a:pt x="261" y="77"/>
                  </a:lnTo>
                  <a:lnTo>
                    <a:pt x="275" y="48"/>
                  </a:lnTo>
                  <a:lnTo>
                    <a:pt x="267" y="35"/>
                  </a:lnTo>
                  <a:lnTo>
                    <a:pt x="248" y="41"/>
                  </a:lnTo>
                  <a:lnTo>
                    <a:pt x="207" y="43"/>
                  </a:lnTo>
                  <a:lnTo>
                    <a:pt x="183" y="16"/>
                  </a:lnTo>
                  <a:lnTo>
                    <a:pt x="183" y="4"/>
                  </a:lnTo>
                  <a:lnTo>
                    <a:pt x="159" y="2"/>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 name=""/>
            <p:cNvSpPr/>
            <p:nvPr/>
          </p:nvSpPr>
          <p:spPr>
            <a:xfrm>
              <a:off x="2794680" y="4527720"/>
              <a:ext cx="41400" cy="83880"/>
            </a:xfrm>
            <a:custGeom>
              <a:avLst/>
              <a:gdLst/>
              <a:ahLst/>
              <a:rect l="l" t="t" r="r" b="b"/>
              <a:pathLst>
                <a:path w="21" h="45">
                  <a:moveTo>
                    <a:pt x="8" y="0"/>
                  </a:moveTo>
                  <a:lnTo>
                    <a:pt x="2" y="16"/>
                  </a:lnTo>
                  <a:lnTo>
                    <a:pt x="0" y="35"/>
                  </a:lnTo>
                  <a:lnTo>
                    <a:pt x="4" y="45"/>
                  </a:lnTo>
                  <a:lnTo>
                    <a:pt x="21" y="8"/>
                  </a:lnTo>
                  <a:lnTo>
                    <a:pt x="8" y="0"/>
                  </a:lnTo>
                  <a:close/>
                </a:path>
              </a:pathLst>
            </a:custGeom>
            <a:solidFill>
              <a:srgbClr val="b4ddc7"/>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1" name=""/>
            <p:cNvSpPr/>
            <p:nvPr/>
          </p:nvSpPr>
          <p:spPr>
            <a:xfrm>
              <a:off x="2794680" y="4527720"/>
              <a:ext cx="41400" cy="83880"/>
            </a:xfrm>
            <a:custGeom>
              <a:avLst/>
              <a:gdLst/>
              <a:ahLst/>
              <a:rect l="l" t="t" r="r" b="b"/>
              <a:pathLst>
                <a:path w="21" h="45">
                  <a:moveTo>
                    <a:pt x="8" y="0"/>
                  </a:moveTo>
                  <a:lnTo>
                    <a:pt x="2" y="16"/>
                  </a:lnTo>
                  <a:lnTo>
                    <a:pt x="0" y="35"/>
                  </a:lnTo>
                  <a:lnTo>
                    <a:pt x="4" y="45"/>
                  </a:lnTo>
                  <a:lnTo>
                    <a:pt x="21" y="8"/>
                  </a:lnTo>
                  <a:lnTo>
                    <a:pt x="8" y="0"/>
                  </a:lnTo>
                </a:path>
              </a:pathLst>
            </a:custGeom>
            <a:no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2" name=""/>
            <p:cNvSpPr/>
            <p:nvPr/>
          </p:nvSpPr>
          <p:spPr>
            <a:xfrm>
              <a:off x="2794680" y="4527720"/>
              <a:ext cx="41400" cy="83880"/>
            </a:xfrm>
            <a:custGeom>
              <a:avLst/>
              <a:gdLst/>
              <a:ahLst/>
              <a:rect l="l" t="t" r="r" b="b"/>
              <a:pathLst>
                <a:path w="21" h="45">
                  <a:moveTo>
                    <a:pt x="8" y="0"/>
                  </a:moveTo>
                  <a:lnTo>
                    <a:pt x="2" y="16"/>
                  </a:lnTo>
                  <a:lnTo>
                    <a:pt x="0" y="35"/>
                  </a:lnTo>
                  <a:lnTo>
                    <a:pt x="4" y="45"/>
                  </a:lnTo>
                  <a:lnTo>
                    <a:pt x="21" y="8"/>
                  </a:lnTo>
                  <a:lnTo>
                    <a:pt x="8" y="0"/>
                  </a:lnTo>
                </a:path>
              </a:pathLst>
            </a:custGeom>
            <a:no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3" name=""/>
            <p:cNvSpPr/>
            <p:nvPr/>
          </p:nvSpPr>
          <p:spPr>
            <a:xfrm>
              <a:off x="3019680" y="4948560"/>
              <a:ext cx="41400" cy="105480"/>
            </a:xfrm>
            <a:custGeom>
              <a:avLst/>
              <a:gdLst/>
              <a:ahLst/>
              <a:rect l="l" t="t" r="r" b="b"/>
              <a:pathLst>
                <a:path w="21" h="56">
                  <a:moveTo>
                    <a:pt x="21" y="17"/>
                  </a:moveTo>
                  <a:lnTo>
                    <a:pt x="17" y="0"/>
                  </a:lnTo>
                  <a:lnTo>
                    <a:pt x="10" y="17"/>
                  </a:lnTo>
                  <a:lnTo>
                    <a:pt x="0" y="46"/>
                  </a:lnTo>
                  <a:lnTo>
                    <a:pt x="10" y="56"/>
                  </a:lnTo>
                  <a:lnTo>
                    <a:pt x="21" y="17"/>
                  </a:lnTo>
                  <a:close/>
                </a:path>
              </a:pathLst>
            </a:custGeom>
            <a:solidFill>
              <a:srgbClr val="b4ddc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 name=""/>
            <p:cNvSpPr/>
            <p:nvPr/>
          </p:nvSpPr>
          <p:spPr>
            <a:xfrm>
              <a:off x="3019680" y="4948560"/>
              <a:ext cx="41400" cy="105480"/>
            </a:xfrm>
            <a:custGeom>
              <a:avLst/>
              <a:gdLst/>
              <a:ahLst/>
              <a:rect l="l" t="t" r="r" b="b"/>
              <a:pathLst>
                <a:path w="21" h="56">
                  <a:moveTo>
                    <a:pt x="21" y="17"/>
                  </a:moveTo>
                  <a:lnTo>
                    <a:pt x="17" y="0"/>
                  </a:lnTo>
                  <a:lnTo>
                    <a:pt x="10" y="17"/>
                  </a:lnTo>
                  <a:lnTo>
                    <a:pt x="0" y="46"/>
                  </a:lnTo>
                  <a:lnTo>
                    <a:pt x="10" y="56"/>
                  </a:lnTo>
                  <a:lnTo>
                    <a:pt x="21" y="17"/>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 name=""/>
            <p:cNvSpPr/>
            <p:nvPr/>
          </p:nvSpPr>
          <p:spPr>
            <a:xfrm>
              <a:off x="3019680" y="4948560"/>
              <a:ext cx="41400" cy="105480"/>
            </a:xfrm>
            <a:custGeom>
              <a:avLst/>
              <a:gdLst/>
              <a:ahLst/>
              <a:rect l="l" t="t" r="r" b="b"/>
              <a:pathLst>
                <a:path w="21" h="56">
                  <a:moveTo>
                    <a:pt x="21" y="17"/>
                  </a:moveTo>
                  <a:lnTo>
                    <a:pt x="17" y="0"/>
                  </a:lnTo>
                  <a:lnTo>
                    <a:pt x="10" y="17"/>
                  </a:lnTo>
                  <a:lnTo>
                    <a:pt x="0" y="46"/>
                  </a:lnTo>
                  <a:lnTo>
                    <a:pt x="10" y="56"/>
                  </a:lnTo>
                  <a:lnTo>
                    <a:pt x="21" y="17"/>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 name=""/>
            <p:cNvSpPr/>
            <p:nvPr/>
          </p:nvSpPr>
          <p:spPr>
            <a:xfrm>
              <a:off x="2892240" y="5035320"/>
              <a:ext cx="56160" cy="58680"/>
            </a:xfrm>
            <a:custGeom>
              <a:avLst/>
              <a:gdLst/>
              <a:ahLst/>
              <a:rect l="l" t="t" r="r" b="b"/>
              <a:pathLst>
                <a:path w="29" h="31">
                  <a:moveTo>
                    <a:pt x="11" y="8"/>
                  </a:moveTo>
                  <a:lnTo>
                    <a:pt x="7" y="0"/>
                  </a:lnTo>
                  <a:lnTo>
                    <a:pt x="0" y="12"/>
                  </a:lnTo>
                  <a:lnTo>
                    <a:pt x="7" y="27"/>
                  </a:lnTo>
                  <a:lnTo>
                    <a:pt x="29" y="31"/>
                  </a:lnTo>
                  <a:lnTo>
                    <a:pt x="29" y="12"/>
                  </a:lnTo>
                  <a:lnTo>
                    <a:pt x="11" y="8"/>
                  </a:lnTo>
                  <a:close/>
                </a:path>
              </a:pathLst>
            </a:custGeom>
            <a:solidFill>
              <a:srgbClr val="b4ddc7"/>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7" name=""/>
            <p:cNvSpPr/>
            <p:nvPr/>
          </p:nvSpPr>
          <p:spPr>
            <a:xfrm>
              <a:off x="2892240" y="5035320"/>
              <a:ext cx="56160" cy="58680"/>
            </a:xfrm>
            <a:custGeom>
              <a:avLst/>
              <a:gdLst/>
              <a:ahLst/>
              <a:rect l="l" t="t" r="r" b="b"/>
              <a:pathLst>
                <a:path w="29" h="31">
                  <a:moveTo>
                    <a:pt x="11" y="8"/>
                  </a:moveTo>
                  <a:lnTo>
                    <a:pt x="7" y="0"/>
                  </a:lnTo>
                  <a:lnTo>
                    <a:pt x="0" y="12"/>
                  </a:lnTo>
                  <a:lnTo>
                    <a:pt x="7" y="27"/>
                  </a:lnTo>
                  <a:lnTo>
                    <a:pt x="29" y="31"/>
                  </a:lnTo>
                  <a:lnTo>
                    <a:pt x="29" y="12"/>
                  </a:lnTo>
                  <a:lnTo>
                    <a:pt x="11" y="8"/>
                  </a:lnTo>
                </a:path>
              </a:pathLst>
            </a:custGeom>
            <a:no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8" name=""/>
            <p:cNvSpPr/>
            <p:nvPr/>
          </p:nvSpPr>
          <p:spPr>
            <a:xfrm>
              <a:off x="2892240" y="5035320"/>
              <a:ext cx="56160" cy="58680"/>
            </a:xfrm>
            <a:custGeom>
              <a:avLst/>
              <a:gdLst/>
              <a:ahLst/>
              <a:rect l="l" t="t" r="r" b="b"/>
              <a:pathLst>
                <a:path w="29" h="31">
                  <a:moveTo>
                    <a:pt x="11" y="8"/>
                  </a:moveTo>
                  <a:lnTo>
                    <a:pt x="7" y="0"/>
                  </a:lnTo>
                  <a:lnTo>
                    <a:pt x="0" y="12"/>
                  </a:lnTo>
                  <a:lnTo>
                    <a:pt x="7" y="27"/>
                  </a:lnTo>
                  <a:lnTo>
                    <a:pt x="29" y="31"/>
                  </a:lnTo>
                  <a:lnTo>
                    <a:pt x="29" y="12"/>
                  </a:lnTo>
                  <a:lnTo>
                    <a:pt x="11" y="8"/>
                  </a:lnTo>
                </a:path>
              </a:pathLst>
            </a:custGeom>
            <a:no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9" name=""/>
            <p:cNvSpPr/>
            <p:nvPr/>
          </p:nvSpPr>
          <p:spPr>
            <a:xfrm>
              <a:off x="2440800" y="4468680"/>
              <a:ext cx="43560" cy="47160"/>
            </a:xfrm>
            <a:custGeom>
              <a:avLst/>
              <a:gdLst/>
              <a:ahLst/>
              <a:rect l="l" t="t" r="r" b="b"/>
              <a:pathLst>
                <a:path w="22" h="25">
                  <a:moveTo>
                    <a:pt x="20" y="0"/>
                  </a:moveTo>
                  <a:lnTo>
                    <a:pt x="0" y="7"/>
                  </a:lnTo>
                  <a:lnTo>
                    <a:pt x="0" y="25"/>
                  </a:lnTo>
                  <a:lnTo>
                    <a:pt x="22" y="19"/>
                  </a:lnTo>
                  <a:lnTo>
                    <a:pt x="20" y="0"/>
                  </a:lnTo>
                  <a:close/>
                </a:path>
              </a:pathLst>
            </a:custGeom>
            <a:solidFill>
              <a:srgbClr val="b4ddc7"/>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40" name=""/>
            <p:cNvSpPr/>
            <p:nvPr/>
          </p:nvSpPr>
          <p:spPr>
            <a:xfrm>
              <a:off x="2440800" y="4468680"/>
              <a:ext cx="43560" cy="47160"/>
            </a:xfrm>
            <a:custGeom>
              <a:avLst/>
              <a:gdLst/>
              <a:ahLst/>
              <a:rect l="l" t="t" r="r" b="b"/>
              <a:pathLst>
                <a:path w="22" h="25">
                  <a:moveTo>
                    <a:pt x="20" y="0"/>
                  </a:moveTo>
                  <a:lnTo>
                    <a:pt x="0" y="7"/>
                  </a:lnTo>
                  <a:lnTo>
                    <a:pt x="0" y="25"/>
                  </a:lnTo>
                  <a:lnTo>
                    <a:pt x="22" y="19"/>
                  </a:lnTo>
                  <a:lnTo>
                    <a:pt x="20" y="0"/>
                  </a:lnTo>
                </a:path>
              </a:pathLst>
            </a:custGeom>
            <a:no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41" name=""/>
            <p:cNvSpPr/>
            <p:nvPr/>
          </p:nvSpPr>
          <p:spPr>
            <a:xfrm>
              <a:off x="2440800" y="4468680"/>
              <a:ext cx="43560" cy="47160"/>
            </a:xfrm>
            <a:custGeom>
              <a:avLst/>
              <a:gdLst/>
              <a:ahLst/>
              <a:rect l="l" t="t" r="r" b="b"/>
              <a:pathLst>
                <a:path w="22" h="25">
                  <a:moveTo>
                    <a:pt x="20" y="0"/>
                  </a:moveTo>
                  <a:lnTo>
                    <a:pt x="0" y="7"/>
                  </a:lnTo>
                  <a:lnTo>
                    <a:pt x="0" y="25"/>
                  </a:lnTo>
                  <a:lnTo>
                    <a:pt x="22" y="19"/>
                  </a:lnTo>
                  <a:lnTo>
                    <a:pt x="20" y="0"/>
                  </a:lnTo>
                </a:path>
              </a:pathLst>
            </a:custGeom>
            <a:no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42" name=""/>
            <p:cNvSpPr/>
            <p:nvPr/>
          </p:nvSpPr>
          <p:spPr>
            <a:xfrm>
              <a:off x="2528280" y="4393800"/>
              <a:ext cx="46440" cy="56160"/>
            </a:xfrm>
            <a:custGeom>
              <a:avLst/>
              <a:gdLst/>
              <a:ahLst/>
              <a:rect l="l" t="t" r="r" b="b"/>
              <a:pathLst>
                <a:path w="23" h="30">
                  <a:moveTo>
                    <a:pt x="23" y="9"/>
                  </a:moveTo>
                  <a:lnTo>
                    <a:pt x="19" y="0"/>
                  </a:lnTo>
                  <a:lnTo>
                    <a:pt x="11" y="0"/>
                  </a:lnTo>
                  <a:lnTo>
                    <a:pt x="0" y="19"/>
                  </a:lnTo>
                  <a:lnTo>
                    <a:pt x="7" y="30"/>
                  </a:lnTo>
                  <a:lnTo>
                    <a:pt x="23" y="19"/>
                  </a:lnTo>
                  <a:lnTo>
                    <a:pt x="23" y="9"/>
                  </a:lnTo>
                  <a:close/>
                </a:path>
              </a:pathLst>
            </a:custGeom>
            <a:solidFill>
              <a:srgbClr val="b4ddc7"/>
            </a:solid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43" name=""/>
            <p:cNvSpPr/>
            <p:nvPr/>
          </p:nvSpPr>
          <p:spPr>
            <a:xfrm>
              <a:off x="2528280" y="4393800"/>
              <a:ext cx="46440" cy="56160"/>
            </a:xfrm>
            <a:custGeom>
              <a:avLst/>
              <a:gdLst/>
              <a:ahLst/>
              <a:rect l="l" t="t" r="r" b="b"/>
              <a:pathLst>
                <a:path w="23" h="30">
                  <a:moveTo>
                    <a:pt x="23" y="9"/>
                  </a:moveTo>
                  <a:lnTo>
                    <a:pt x="19" y="0"/>
                  </a:lnTo>
                  <a:lnTo>
                    <a:pt x="11" y="0"/>
                  </a:lnTo>
                  <a:lnTo>
                    <a:pt x="0" y="19"/>
                  </a:lnTo>
                  <a:lnTo>
                    <a:pt x="7" y="30"/>
                  </a:lnTo>
                  <a:lnTo>
                    <a:pt x="23" y="19"/>
                  </a:lnTo>
                  <a:lnTo>
                    <a:pt x="23" y="9"/>
                  </a:lnTo>
                </a:path>
              </a:pathLst>
            </a:custGeom>
            <a:no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44" name=""/>
            <p:cNvSpPr/>
            <p:nvPr/>
          </p:nvSpPr>
          <p:spPr>
            <a:xfrm>
              <a:off x="2528280" y="4393800"/>
              <a:ext cx="46440" cy="56160"/>
            </a:xfrm>
            <a:custGeom>
              <a:avLst/>
              <a:gdLst/>
              <a:ahLst/>
              <a:rect l="l" t="t" r="r" b="b"/>
              <a:pathLst>
                <a:path w="23" h="30">
                  <a:moveTo>
                    <a:pt x="23" y="9"/>
                  </a:moveTo>
                  <a:lnTo>
                    <a:pt x="19" y="0"/>
                  </a:lnTo>
                  <a:lnTo>
                    <a:pt x="11" y="0"/>
                  </a:lnTo>
                  <a:lnTo>
                    <a:pt x="0" y="19"/>
                  </a:lnTo>
                  <a:lnTo>
                    <a:pt x="7" y="30"/>
                  </a:lnTo>
                  <a:lnTo>
                    <a:pt x="23" y="19"/>
                  </a:lnTo>
                  <a:lnTo>
                    <a:pt x="23" y="9"/>
                  </a:lnTo>
                </a:path>
              </a:pathLst>
            </a:custGeom>
            <a:no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45" name=""/>
            <p:cNvSpPr/>
            <p:nvPr/>
          </p:nvSpPr>
          <p:spPr>
            <a:xfrm>
              <a:off x="2704680" y="4190400"/>
              <a:ext cx="21600" cy="37080"/>
            </a:xfrm>
            <a:custGeom>
              <a:avLst/>
              <a:gdLst/>
              <a:ahLst/>
              <a:rect l="l" t="t" r="r" b="b"/>
              <a:pathLst>
                <a:path w="11" h="19">
                  <a:moveTo>
                    <a:pt x="2" y="0"/>
                  </a:moveTo>
                  <a:lnTo>
                    <a:pt x="0" y="10"/>
                  </a:lnTo>
                  <a:lnTo>
                    <a:pt x="2" y="19"/>
                  </a:lnTo>
                  <a:lnTo>
                    <a:pt x="11" y="12"/>
                  </a:lnTo>
                  <a:lnTo>
                    <a:pt x="2" y="0"/>
                  </a:lnTo>
                  <a:close/>
                </a:path>
              </a:pathLst>
            </a:custGeom>
            <a:solidFill>
              <a:srgbClr val="b4ddc7"/>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46" name=""/>
            <p:cNvSpPr/>
            <p:nvPr/>
          </p:nvSpPr>
          <p:spPr>
            <a:xfrm>
              <a:off x="2704680" y="4190400"/>
              <a:ext cx="21600" cy="37080"/>
            </a:xfrm>
            <a:custGeom>
              <a:avLst/>
              <a:gdLst/>
              <a:ahLst/>
              <a:rect l="l" t="t" r="r" b="b"/>
              <a:pathLst>
                <a:path w="11" h="19">
                  <a:moveTo>
                    <a:pt x="2" y="0"/>
                  </a:moveTo>
                  <a:lnTo>
                    <a:pt x="0" y="10"/>
                  </a:lnTo>
                  <a:lnTo>
                    <a:pt x="2" y="19"/>
                  </a:lnTo>
                  <a:lnTo>
                    <a:pt x="11" y="12"/>
                  </a:lnTo>
                  <a:lnTo>
                    <a:pt x="2" y="0"/>
                  </a:lnTo>
                </a:path>
              </a:pathLst>
            </a:custGeom>
            <a:no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47" name=""/>
            <p:cNvSpPr/>
            <p:nvPr/>
          </p:nvSpPr>
          <p:spPr>
            <a:xfrm>
              <a:off x="2704680" y="4190400"/>
              <a:ext cx="21600" cy="37080"/>
            </a:xfrm>
            <a:custGeom>
              <a:avLst/>
              <a:gdLst/>
              <a:ahLst/>
              <a:rect l="l" t="t" r="r" b="b"/>
              <a:pathLst>
                <a:path w="11" h="19">
                  <a:moveTo>
                    <a:pt x="2" y="0"/>
                  </a:moveTo>
                  <a:lnTo>
                    <a:pt x="0" y="10"/>
                  </a:lnTo>
                  <a:lnTo>
                    <a:pt x="2" y="19"/>
                  </a:lnTo>
                  <a:lnTo>
                    <a:pt x="11" y="12"/>
                  </a:lnTo>
                  <a:lnTo>
                    <a:pt x="2" y="0"/>
                  </a:lnTo>
                </a:path>
              </a:pathLst>
            </a:custGeom>
            <a:no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48" name=""/>
            <p:cNvSpPr/>
            <p:nvPr/>
          </p:nvSpPr>
          <p:spPr>
            <a:xfrm>
              <a:off x="2565000" y="4082760"/>
              <a:ext cx="34200" cy="53280"/>
            </a:xfrm>
            <a:custGeom>
              <a:avLst/>
              <a:gdLst/>
              <a:ahLst/>
              <a:rect l="l" t="t" r="r" b="b"/>
              <a:pathLst>
                <a:path w="17" h="29">
                  <a:moveTo>
                    <a:pt x="11" y="0"/>
                  </a:moveTo>
                  <a:lnTo>
                    <a:pt x="0" y="18"/>
                  </a:lnTo>
                  <a:lnTo>
                    <a:pt x="6" y="29"/>
                  </a:lnTo>
                  <a:lnTo>
                    <a:pt x="17" y="20"/>
                  </a:lnTo>
                  <a:lnTo>
                    <a:pt x="11" y="0"/>
                  </a:lnTo>
                  <a:close/>
                </a:path>
              </a:pathLst>
            </a:custGeom>
            <a:solidFill>
              <a:srgbClr val="b4ddc7"/>
            </a:solidFill>
            <a:ln w="0">
              <a:noFill/>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49" name=""/>
            <p:cNvSpPr/>
            <p:nvPr/>
          </p:nvSpPr>
          <p:spPr>
            <a:xfrm>
              <a:off x="2565000" y="4082760"/>
              <a:ext cx="34200" cy="53280"/>
            </a:xfrm>
            <a:custGeom>
              <a:avLst/>
              <a:gdLst/>
              <a:ahLst/>
              <a:rect l="l" t="t" r="r" b="b"/>
              <a:pathLst>
                <a:path w="17" h="29">
                  <a:moveTo>
                    <a:pt x="11" y="0"/>
                  </a:moveTo>
                  <a:lnTo>
                    <a:pt x="0" y="18"/>
                  </a:lnTo>
                  <a:lnTo>
                    <a:pt x="6" y="29"/>
                  </a:lnTo>
                  <a:lnTo>
                    <a:pt x="17" y="20"/>
                  </a:lnTo>
                  <a:lnTo>
                    <a:pt x="11" y="0"/>
                  </a:lnTo>
                </a:path>
              </a:pathLst>
            </a:custGeom>
            <a:noFill/>
            <a:ln w="0">
              <a:noFill/>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50" name=""/>
            <p:cNvSpPr/>
            <p:nvPr/>
          </p:nvSpPr>
          <p:spPr>
            <a:xfrm>
              <a:off x="2565000" y="4082760"/>
              <a:ext cx="34200" cy="53280"/>
            </a:xfrm>
            <a:custGeom>
              <a:avLst/>
              <a:gdLst/>
              <a:ahLst/>
              <a:rect l="l" t="t" r="r" b="b"/>
              <a:pathLst>
                <a:path w="17" h="29">
                  <a:moveTo>
                    <a:pt x="11" y="0"/>
                  </a:moveTo>
                  <a:lnTo>
                    <a:pt x="0" y="18"/>
                  </a:lnTo>
                  <a:lnTo>
                    <a:pt x="6" y="29"/>
                  </a:lnTo>
                  <a:lnTo>
                    <a:pt x="17" y="20"/>
                  </a:lnTo>
                  <a:lnTo>
                    <a:pt x="11" y="0"/>
                  </a:lnTo>
                </a:path>
              </a:pathLst>
            </a:custGeom>
            <a:noFill/>
            <a:ln w="0">
              <a:noFill/>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51" name=""/>
            <p:cNvSpPr/>
            <p:nvPr/>
          </p:nvSpPr>
          <p:spPr>
            <a:xfrm>
              <a:off x="2611440" y="3996000"/>
              <a:ext cx="29160" cy="83880"/>
            </a:xfrm>
            <a:custGeom>
              <a:avLst/>
              <a:gdLst/>
              <a:ahLst/>
              <a:rect l="l" t="t" r="r" b="b"/>
              <a:pathLst>
                <a:path w="15" h="45">
                  <a:moveTo>
                    <a:pt x="6" y="0"/>
                  </a:moveTo>
                  <a:lnTo>
                    <a:pt x="15" y="8"/>
                  </a:lnTo>
                  <a:lnTo>
                    <a:pt x="15" y="27"/>
                  </a:lnTo>
                  <a:lnTo>
                    <a:pt x="9" y="45"/>
                  </a:lnTo>
                  <a:lnTo>
                    <a:pt x="2" y="33"/>
                  </a:lnTo>
                  <a:lnTo>
                    <a:pt x="0" y="12"/>
                  </a:lnTo>
                  <a:lnTo>
                    <a:pt x="6" y="0"/>
                  </a:lnTo>
                  <a:close/>
                </a:path>
              </a:pathLst>
            </a:custGeom>
            <a:solidFill>
              <a:srgbClr val="b4ddc7"/>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52" name=""/>
            <p:cNvSpPr/>
            <p:nvPr/>
          </p:nvSpPr>
          <p:spPr>
            <a:xfrm>
              <a:off x="2611440" y="3996000"/>
              <a:ext cx="29160" cy="83880"/>
            </a:xfrm>
            <a:custGeom>
              <a:avLst/>
              <a:gdLst/>
              <a:ahLst/>
              <a:rect l="l" t="t" r="r" b="b"/>
              <a:pathLst>
                <a:path w="15" h="45">
                  <a:moveTo>
                    <a:pt x="6" y="0"/>
                  </a:moveTo>
                  <a:lnTo>
                    <a:pt x="15" y="8"/>
                  </a:lnTo>
                  <a:lnTo>
                    <a:pt x="15" y="27"/>
                  </a:lnTo>
                  <a:lnTo>
                    <a:pt x="9" y="45"/>
                  </a:lnTo>
                  <a:lnTo>
                    <a:pt x="2" y="33"/>
                  </a:lnTo>
                  <a:lnTo>
                    <a:pt x="0" y="12"/>
                  </a:lnTo>
                  <a:lnTo>
                    <a:pt x="6" y="0"/>
                  </a:lnTo>
                </a:path>
              </a:pathLst>
            </a:custGeom>
            <a:no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53" name=""/>
            <p:cNvSpPr/>
            <p:nvPr/>
          </p:nvSpPr>
          <p:spPr>
            <a:xfrm>
              <a:off x="2611440" y="3996000"/>
              <a:ext cx="29160" cy="83880"/>
            </a:xfrm>
            <a:custGeom>
              <a:avLst/>
              <a:gdLst/>
              <a:ahLst/>
              <a:rect l="l" t="t" r="r" b="b"/>
              <a:pathLst>
                <a:path w="15" h="45">
                  <a:moveTo>
                    <a:pt x="6" y="0"/>
                  </a:moveTo>
                  <a:lnTo>
                    <a:pt x="15" y="8"/>
                  </a:lnTo>
                  <a:lnTo>
                    <a:pt x="15" y="27"/>
                  </a:lnTo>
                  <a:lnTo>
                    <a:pt x="9" y="45"/>
                  </a:lnTo>
                  <a:lnTo>
                    <a:pt x="2" y="33"/>
                  </a:lnTo>
                  <a:lnTo>
                    <a:pt x="0" y="12"/>
                  </a:lnTo>
                  <a:lnTo>
                    <a:pt x="6" y="0"/>
                  </a:lnTo>
                </a:path>
              </a:pathLst>
            </a:custGeom>
            <a:no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54" name=""/>
            <p:cNvSpPr/>
            <p:nvPr/>
          </p:nvSpPr>
          <p:spPr>
            <a:xfrm>
              <a:off x="2990520" y="3283920"/>
              <a:ext cx="33480" cy="18360"/>
            </a:xfrm>
            <a:custGeom>
              <a:avLst/>
              <a:gdLst/>
              <a:ahLst/>
              <a:rect l="l" t="t" r="r" b="b"/>
              <a:pathLst>
                <a:path w="17" h="11">
                  <a:moveTo>
                    <a:pt x="7" y="0"/>
                  </a:moveTo>
                  <a:lnTo>
                    <a:pt x="0" y="5"/>
                  </a:lnTo>
                  <a:lnTo>
                    <a:pt x="0" y="7"/>
                  </a:lnTo>
                  <a:lnTo>
                    <a:pt x="5" y="11"/>
                  </a:lnTo>
                  <a:lnTo>
                    <a:pt x="17" y="3"/>
                  </a:lnTo>
                  <a:lnTo>
                    <a:pt x="7" y="0"/>
                  </a:lnTo>
                  <a:close/>
                </a:path>
              </a:pathLst>
            </a:custGeom>
            <a:solidFill>
              <a:srgbClr val="b4ddc7"/>
            </a:solidFill>
            <a:ln w="0">
              <a:noFill/>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55" name=""/>
            <p:cNvSpPr/>
            <p:nvPr/>
          </p:nvSpPr>
          <p:spPr>
            <a:xfrm>
              <a:off x="2990520" y="3283920"/>
              <a:ext cx="33480" cy="18360"/>
            </a:xfrm>
            <a:custGeom>
              <a:avLst/>
              <a:gdLst/>
              <a:ahLst/>
              <a:rect l="l" t="t" r="r" b="b"/>
              <a:pathLst>
                <a:path w="17" h="11">
                  <a:moveTo>
                    <a:pt x="7" y="0"/>
                  </a:moveTo>
                  <a:lnTo>
                    <a:pt x="0" y="5"/>
                  </a:lnTo>
                  <a:lnTo>
                    <a:pt x="0" y="7"/>
                  </a:lnTo>
                  <a:lnTo>
                    <a:pt x="5" y="11"/>
                  </a:lnTo>
                  <a:lnTo>
                    <a:pt x="17" y="3"/>
                  </a:lnTo>
                  <a:lnTo>
                    <a:pt x="7" y="0"/>
                  </a:lnTo>
                </a:path>
              </a:pathLst>
            </a:custGeom>
            <a:noFill/>
            <a:ln w="0">
              <a:noFill/>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56" name=""/>
            <p:cNvSpPr/>
            <p:nvPr/>
          </p:nvSpPr>
          <p:spPr>
            <a:xfrm>
              <a:off x="2990520" y="3283920"/>
              <a:ext cx="33480" cy="18360"/>
            </a:xfrm>
            <a:custGeom>
              <a:avLst/>
              <a:gdLst/>
              <a:ahLst/>
              <a:rect l="l" t="t" r="r" b="b"/>
              <a:pathLst>
                <a:path w="17" h="11">
                  <a:moveTo>
                    <a:pt x="7" y="0"/>
                  </a:moveTo>
                  <a:lnTo>
                    <a:pt x="0" y="5"/>
                  </a:lnTo>
                  <a:lnTo>
                    <a:pt x="0" y="7"/>
                  </a:lnTo>
                  <a:lnTo>
                    <a:pt x="5" y="11"/>
                  </a:lnTo>
                  <a:lnTo>
                    <a:pt x="17" y="3"/>
                  </a:lnTo>
                  <a:lnTo>
                    <a:pt x="7" y="0"/>
                  </a:lnTo>
                </a:path>
              </a:pathLst>
            </a:custGeom>
            <a:noFill/>
            <a:ln w="0">
              <a:noFill/>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57" name=""/>
            <p:cNvSpPr/>
            <p:nvPr/>
          </p:nvSpPr>
          <p:spPr>
            <a:xfrm>
              <a:off x="1803240" y="4284000"/>
              <a:ext cx="180360" cy="79560"/>
            </a:xfrm>
            <a:custGeom>
              <a:avLst/>
              <a:gdLst/>
              <a:ahLst/>
              <a:rect l="l" t="t" r="r" b="b"/>
              <a:pathLst>
                <a:path w="92" h="42">
                  <a:moveTo>
                    <a:pt x="14" y="13"/>
                  </a:moveTo>
                  <a:lnTo>
                    <a:pt x="0" y="27"/>
                  </a:lnTo>
                  <a:lnTo>
                    <a:pt x="2" y="40"/>
                  </a:lnTo>
                  <a:lnTo>
                    <a:pt x="25" y="42"/>
                  </a:lnTo>
                  <a:lnTo>
                    <a:pt x="62" y="38"/>
                  </a:lnTo>
                  <a:lnTo>
                    <a:pt x="92" y="15"/>
                  </a:lnTo>
                  <a:lnTo>
                    <a:pt x="89" y="0"/>
                  </a:lnTo>
                  <a:lnTo>
                    <a:pt x="50" y="0"/>
                  </a:lnTo>
                  <a:lnTo>
                    <a:pt x="14" y="13"/>
                  </a:lnTo>
                  <a:close/>
                </a:path>
              </a:pathLst>
            </a:custGeom>
            <a:solidFill>
              <a:srgbClr val="b4ddc7"/>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58" name=""/>
            <p:cNvSpPr/>
            <p:nvPr/>
          </p:nvSpPr>
          <p:spPr>
            <a:xfrm>
              <a:off x="1803240" y="4284000"/>
              <a:ext cx="180360" cy="79560"/>
            </a:xfrm>
            <a:custGeom>
              <a:avLst/>
              <a:gdLst/>
              <a:ahLst/>
              <a:rect l="l" t="t" r="r" b="b"/>
              <a:pathLst>
                <a:path w="92" h="42">
                  <a:moveTo>
                    <a:pt x="14" y="13"/>
                  </a:moveTo>
                  <a:lnTo>
                    <a:pt x="0" y="27"/>
                  </a:lnTo>
                  <a:lnTo>
                    <a:pt x="2" y="40"/>
                  </a:lnTo>
                  <a:lnTo>
                    <a:pt x="25" y="42"/>
                  </a:lnTo>
                  <a:lnTo>
                    <a:pt x="62" y="38"/>
                  </a:lnTo>
                  <a:lnTo>
                    <a:pt x="92" y="15"/>
                  </a:lnTo>
                  <a:lnTo>
                    <a:pt x="89" y="0"/>
                  </a:lnTo>
                  <a:lnTo>
                    <a:pt x="50" y="0"/>
                  </a:lnTo>
                  <a:lnTo>
                    <a:pt x="14" y="13"/>
                  </a:lnTo>
                </a:path>
              </a:pathLst>
            </a:custGeom>
            <a:no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59" name=""/>
            <p:cNvSpPr/>
            <p:nvPr/>
          </p:nvSpPr>
          <p:spPr>
            <a:xfrm>
              <a:off x="1803240" y="4284000"/>
              <a:ext cx="180360" cy="79560"/>
            </a:xfrm>
            <a:custGeom>
              <a:avLst/>
              <a:gdLst/>
              <a:ahLst/>
              <a:rect l="l" t="t" r="r" b="b"/>
              <a:pathLst>
                <a:path w="92" h="42">
                  <a:moveTo>
                    <a:pt x="14" y="13"/>
                  </a:moveTo>
                  <a:lnTo>
                    <a:pt x="0" y="27"/>
                  </a:lnTo>
                  <a:lnTo>
                    <a:pt x="2" y="40"/>
                  </a:lnTo>
                  <a:lnTo>
                    <a:pt x="25" y="42"/>
                  </a:lnTo>
                  <a:lnTo>
                    <a:pt x="62" y="38"/>
                  </a:lnTo>
                  <a:lnTo>
                    <a:pt x="92" y="15"/>
                  </a:lnTo>
                  <a:lnTo>
                    <a:pt x="89" y="0"/>
                  </a:lnTo>
                  <a:lnTo>
                    <a:pt x="50" y="0"/>
                  </a:lnTo>
                  <a:lnTo>
                    <a:pt x="14" y="13"/>
                  </a:lnTo>
                </a:path>
              </a:pathLst>
            </a:custGeom>
            <a:no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60" name=""/>
            <p:cNvSpPr/>
            <p:nvPr/>
          </p:nvSpPr>
          <p:spPr>
            <a:xfrm>
              <a:off x="1155600" y="6512760"/>
              <a:ext cx="41400" cy="39600"/>
            </a:xfrm>
            <a:custGeom>
              <a:avLst/>
              <a:gdLst/>
              <a:ahLst/>
              <a:rect l="l" t="t" r="r" b="b"/>
              <a:pathLst>
                <a:path w="21" h="21">
                  <a:moveTo>
                    <a:pt x="4" y="0"/>
                  </a:moveTo>
                  <a:lnTo>
                    <a:pt x="14" y="2"/>
                  </a:lnTo>
                  <a:lnTo>
                    <a:pt x="21" y="7"/>
                  </a:lnTo>
                  <a:lnTo>
                    <a:pt x="21" y="15"/>
                  </a:lnTo>
                  <a:lnTo>
                    <a:pt x="18" y="19"/>
                  </a:lnTo>
                  <a:lnTo>
                    <a:pt x="4" y="21"/>
                  </a:lnTo>
                  <a:lnTo>
                    <a:pt x="0" y="11"/>
                  </a:lnTo>
                  <a:lnTo>
                    <a:pt x="4" y="0"/>
                  </a:lnTo>
                  <a:close/>
                </a:path>
              </a:pathLst>
            </a:custGeom>
            <a:solidFill>
              <a:srgbClr val="b4ddc7"/>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1" name=""/>
            <p:cNvSpPr/>
            <p:nvPr/>
          </p:nvSpPr>
          <p:spPr>
            <a:xfrm>
              <a:off x="1155600" y="6512760"/>
              <a:ext cx="41400" cy="39600"/>
            </a:xfrm>
            <a:custGeom>
              <a:avLst/>
              <a:gdLst/>
              <a:ahLst/>
              <a:rect l="l" t="t" r="r" b="b"/>
              <a:pathLst>
                <a:path w="21" h="21">
                  <a:moveTo>
                    <a:pt x="4" y="0"/>
                  </a:moveTo>
                  <a:lnTo>
                    <a:pt x="14" y="2"/>
                  </a:lnTo>
                  <a:lnTo>
                    <a:pt x="21" y="7"/>
                  </a:lnTo>
                  <a:lnTo>
                    <a:pt x="21" y="15"/>
                  </a:lnTo>
                  <a:lnTo>
                    <a:pt x="18" y="19"/>
                  </a:lnTo>
                  <a:lnTo>
                    <a:pt x="4" y="21"/>
                  </a:lnTo>
                  <a:lnTo>
                    <a:pt x="0" y="11"/>
                  </a:lnTo>
                  <a:lnTo>
                    <a:pt x="4" y="0"/>
                  </a:lnTo>
                </a:path>
              </a:pathLst>
            </a:custGeom>
            <a:no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2" name=""/>
            <p:cNvSpPr/>
            <p:nvPr/>
          </p:nvSpPr>
          <p:spPr>
            <a:xfrm>
              <a:off x="1155600" y="6512760"/>
              <a:ext cx="41400" cy="39600"/>
            </a:xfrm>
            <a:custGeom>
              <a:avLst/>
              <a:gdLst/>
              <a:ahLst/>
              <a:rect l="l" t="t" r="r" b="b"/>
              <a:pathLst>
                <a:path w="21" h="21">
                  <a:moveTo>
                    <a:pt x="4" y="0"/>
                  </a:moveTo>
                  <a:lnTo>
                    <a:pt x="14" y="2"/>
                  </a:lnTo>
                  <a:lnTo>
                    <a:pt x="21" y="7"/>
                  </a:lnTo>
                  <a:lnTo>
                    <a:pt x="21" y="15"/>
                  </a:lnTo>
                  <a:lnTo>
                    <a:pt x="18" y="19"/>
                  </a:lnTo>
                  <a:lnTo>
                    <a:pt x="4" y="21"/>
                  </a:lnTo>
                  <a:lnTo>
                    <a:pt x="0" y="11"/>
                  </a:lnTo>
                  <a:lnTo>
                    <a:pt x="4" y="0"/>
                  </a:lnTo>
                </a:path>
              </a:pathLst>
            </a:custGeom>
            <a:no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3" name=""/>
            <p:cNvSpPr/>
            <p:nvPr/>
          </p:nvSpPr>
          <p:spPr>
            <a:xfrm>
              <a:off x="1248480" y="6491520"/>
              <a:ext cx="45720" cy="47160"/>
            </a:xfrm>
            <a:custGeom>
              <a:avLst/>
              <a:gdLst/>
              <a:ahLst/>
              <a:rect l="l" t="t" r="r" b="b"/>
              <a:pathLst>
                <a:path w="23" h="25">
                  <a:moveTo>
                    <a:pt x="4" y="15"/>
                  </a:moveTo>
                  <a:lnTo>
                    <a:pt x="0" y="12"/>
                  </a:lnTo>
                  <a:lnTo>
                    <a:pt x="16" y="6"/>
                  </a:lnTo>
                  <a:lnTo>
                    <a:pt x="21" y="0"/>
                  </a:lnTo>
                  <a:lnTo>
                    <a:pt x="23" y="8"/>
                  </a:lnTo>
                  <a:lnTo>
                    <a:pt x="19" y="19"/>
                  </a:lnTo>
                  <a:lnTo>
                    <a:pt x="8" y="25"/>
                  </a:lnTo>
                  <a:lnTo>
                    <a:pt x="4" y="15"/>
                  </a:lnTo>
                  <a:close/>
                </a:path>
              </a:pathLst>
            </a:custGeom>
            <a:solidFill>
              <a:srgbClr val="b4ddc7"/>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64" name=""/>
            <p:cNvSpPr/>
            <p:nvPr/>
          </p:nvSpPr>
          <p:spPr>
            <a:xfrm>
              <a:off x="1248480" y="6491520"/>
              <a:ext cx="45720" cy="47160"/>
            </a:xfrm>
            <a:custGeom>
              <a:avLst/>
              <a:gdLst/>
              <a:ahLst/>
              <a:rect l="l" t="t" r="r" b="b"/>
              <a:pathLst>
                <a:path w="23" h="25">
                  <a:moveTo>
                    <a:pt x="4" y="15"/>
                  </a:moveTo>
                  <a:lnTo>
                    <a:pt x="0" y="12"/>
                  </a:lnTo>
                  <a:lnTo>
                    <a:pt x="16" y="6"/>
                  </a:lnTo>
                  <a:lnTo>
                    <a:pt x="21" y="0"/>
                  </a:lnTo>
                  <a:lnTo>
                    <a:pt x="23" y="8"/>
                  </a:lnTo>
                  <a:lnTo>
                    <a:pt x="19" y="19"/>
                  </a:lnTo>
                  <a:lnTo>
                    <a:pt x="8" y="25"/>
                  </a:lnTo>
                  <a:lnTo>
                    <a:pt x="4" y="15"/>
                  </a:lnTo>
                </a:path>
              </a:pathLst>
            </a:custGeom>
            <a:no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65" name=""/>
            <p:cNvSpPr/>
            <p:nvPr/>
          </p:nvSpPr>
          <p:spPr>
            <a:xfrm>
              <a:off x="1248480" y="6491520"/>
              <a:ext cx="45720" cy="47160"/>
            </a:xfrm>
            <a:custGeom>
              <a:avLst/>
              <a:gdLst/>
              <a:ahLst/>
              <a:rect l="l" t="t" r="r" b="b"/>
              <a:pathLst>
                <a:path w="23" h="25">
                  <a:moveTo>
                    <a:pt x="4" y="15"/>
                  </a:moveTo>
                  <a:lnTo>
                    <a:pt x="0" y="12"/>
                  </a:lnTo>
                  <a:lnTo>
                    <a:pt x="16" y="6"/>
                  </a:lnTo>
                  <a:lnTo>
                    <a:pt x="21" y="0"/>
                  </a:lnTo>
                  <a:lnTo>
                    <a:pt x="23" y="8"/>
                  </a:lnTo>
                  <a:lnTo>
                    <a:pt x="19" y="19"/>
                  </a:lnTo>
                  <a:lnTo>
                    <a:pt x="8" y="25"/>
                  </a:lnTo>
                  <a:lnTo>
                    <a:pt x="4" y="15"/>
                  </a:lnTo>
                </a:path>
              </a:pathLst>
            </a:custGeom>
            <a:no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66" name=""/>
            <p:cNvSpPr/>
            <p:nvPr/>
          </p:nvSpPr>
          <p:spPr>
            <a:xfrm>
              <a:off x="2174400" y="5913360"/>
              <a:ext cx="136800" cy="175680"/>
            </a:xfrm>
            <a:custGeom>
              <a:avLst/>
              <a:gdLst/>
              <a:ahLst/>
              <a:rect l="l" t="t" r="r" b="b"/>
              <a:pathLst>
                <a:path w="69" h="94">
                  <a:moveTo>
                    <a:pt x="16" y="44"/>
                  </a:moveTo>
                  <a:lnTo>
                    <a:pt x="27" y="37"/>
                  </a:lnTo>
                  <a:lnTo>
                    <a:pt x="27" y="19"/>
                  </a:lnTo>
                  <a:lnTo>
                    <a:pt x="39" y="23"/>
                  </a:lnTo>
                  <a:lnTo>
                    <a:pt x="62" y="10"/>
                  </a:lnTo>
                  <a:lnTo>
                    <a:pt x="69" y="0"/>
                  </a:lnTo>
                  <a:lnTo>
                    <a:pt x="69" y="16"/>
                  </a:lnTo>
                  <a:lnTo>
                    <a:pt x="62" y="37"/>
                  </a:lnTo>
                  <a:lnTo>
                    <a:pt x="44" y="44"/>
                  </a:lnTo>
                  <a:lnTo>
                    <a:pt x="25" y="62"/>
                  </a:lnTo>
                  <a:lnTo>
                    <a:pt x="25" y="67"/>
                  </a:lnTo>
                  <a:lnTo>
                    <a:pt x="16" y="77"/>
                  </a:lnTo>
                  <a:lnTo>
                    <a:pt x="16" y="88"/>
                  </a:lnTo>
                  <a:lnTo>
                    <a:pt x="10" y="94"/>
                  </a:lnTo>
                  <a:lnTo>
                    <a:pt x="0" y="79"/>
                  </a:lnTo>
                  <a:lnTo>
                    <a:pt x="6" y="56"/>
                  </a:lnTo>
                  <a:lnTo>
                    <a:pt x="16" y="44"/>
                  </a:lnTo>
                  <a:close/>
                </a:path>
              </a:pathLst>
            </a:custGeom>
            <a:solidFill>
              <a:srgbClr val="b4ddc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 name=""/>
            <p:cNvSpPr/>
            <p:nvPr/>
          </p:nvSpPr>
          <p:spPr>
            <a:xfrm>
              <a:off x="2174400" y="5913360"/>
              <a:ext cx="136800" cy="175680"/>
            </a:xfrm>
            <a:custGeom>
              <a:avLst/>
              <a:gdLst/>
              <a:ahLst/>
              <a:rect l="l" t="t" r="r" b="b"/>
              <a:pathLst>
                <a:path w="69" h="94">
                  <a:moveTo>
                    <a:pt x="16" y="44"/>
                  </a:moveTo>
                  <a:lnTo>
                    <a:pt x="27" y="37"/>
                  </a:lnTo>
                  <a:lnTo>
                    <a:pt x="27" y="19"/>
                  </a:lnTo>
                  <a:lnTo>
                    <a:pt x="39" y="23"/>
                  </a:lnTo>
                  <a:lnTo>
                    <a:pt x="62" y="10"/>
                  </a:lnTo>
                  <a:lnTo>
                    <a:pt x="69" y="0"/>
                  </a:lnTo>
                  <a:lnTo>
                    <a:pt x="69" y="16"/>
                  </a:lnTo>
                  <a:lnTo>
                    <a:pt x="62" y="37"/>
                  </a:lnTo>
                  <a:lnTo>
                    <a:pt x="44" y="44"/>
                  </a:lnTo>
                  <a:lnTo>
                    <a:pt x="25" y="62"/>
                  </a:lnTo>
                  <a:lnTo>
                    <a:pt x="25" y="67"/>
                  </a:lnTo>
                  <a:lnTo>
                    <a:pt x="16" y="77"/>
                  </a:lnTo>
                  <a:lnTo>
                    <a:pt x="16" y="88"/>
                  </a:lnTo>
                  <a:lnTo>
                    <a:pt x="10" y="94"/>
                  </a:lnTo>
                  <a:lnTo>
                    <a:pt x="0" y="79"/>
                  </a:lnTo>
                  <a:lnTo>
                    <a:pt x="6" y="56"/>
                  </a:lnTo>
                  <a:lnTo>
                    <a:pt x="16" y="44"/>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 name=""/>
            <p:cNvSpPr/>
            <p:nvPr/>
          </p:nvSpPr>
          <p:spPr>
            <a:xfrm>
              <a:off x="2174400" y="5913360"/>
              <a:ext cx="136800" cy="175680"/>
            </a:xfrm>
            <a:custGeom>
              <a:avLst/>
              <a:gdLst/>
              <a:ahLst/>
              <a:rect l="l" t="t" r="r" b="b"/>
              <a:pathLst>
                <a:path w="69" h="94">
                  <a:moveTo>
                    <a:pt x="16" y="44"/>
                  </a:moveTo>
                  <a:lnTo>
                    <a:pt x="27" y="37"/>
                  </a:lnTo>
                  <a:lnTo>
                    <a:pt x="27" y="19"/>
                  </a:lnTo>
                  <a:lnTo>
                    <a:pt x="39" y="23"/>
                  </a:lnTo>
                  <a:lnTo>
                    <a:pt x="62" y="10"/>
                  </a:lnTo>
                  <a:lnTo>
                    <a:pt x="69" y="0"/>
                  </a:lnTo>
                  <a:lnTo>
                    <a:pt x="69" y="16"/>
                  </a:lnTo>
                  <a:lnTo>
                    <a:pt x="62" y="37"/>
                  </a:lnTo>
                  <a:lnTo>
                    <a:pt x="44" y="44"/>
                  </a:lnTo>
                  <a:lnTo>
                    <a:pt x="25" y="62"/>
                  </a:lnTo>
                  <a:lnTo>
                    <a:pt x="25" y="67"/>
                  </a:lnTo>
                  <a:lnTo>
                    <a:pt x="16" y="77"/>
                  </a:lnTo>
                  <a:lnTo>
                    <a:pt x="16" y="88"/>
                  </a:lnTo>
                  <a:lnTo>
                    <a:pt x="10" y="94"/>
                  </a:lnTo>
                  <a:lnTo>
                    <a:pt x="0" y="79"/>
                  </a:lnTo>
                  <a:lnTo>
                    <a:pt x="6" y="56"/>
                  </a:lnTo>
                  <a:lnTo>
                    <a:pt x="16" y="44"/>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 name=""/>
            <p:cNvSpPr/>
            <p:nvPr/>
          </p:nvSpPr>
          <p:spPr>
            <a:xfrm>
              <a:off x="2484720" y="5651280"/>
              <a:ext cx="21960" cy="54000"/>
            </a:xfrm>
            <a:custGeom>
              <a:avLst/>
              <a:gdLst/>
              <a:ahLst/>
              <a:rect l="l" t="t" r="r" b="b"/>
              <a:pathLst>
                <a:path w="11" h="29">
                  <a:moveTo>
                    <a:pt x="7" y="17"/>
                  </a:moveTo>
                  <a:lnTo>
                    <a:pt x="11" y="27"/>
                  </a:lnTo>
                  <a:lnTo>
                    <a:pt x="5" y="29"/>
                  </a:lnTo>
                  <a:lnTo>
                    <a:pt x="0" y="21"/>
                  </a:lnTo>
                  <a:lnTo>
                    <a:pt x="0" y="12"/>
                  </a:lnTo>
                  <a:lnTo>
                    <a:pt x="2" y="0"/>
                  </a:lnTo>
                  <a:lnTo>
                    <a:pt x="5" y="15"/>
                  </a:lnTo>
                  <a:lnTo>
                    <a:pt x="7" y="17"/>
                  </a:lnTo>
                  <a:close/>
                </a:path>
              </a:pathLst>
            </a:custGeom>
            <a:solidFill>
              <a:srgbClr val="b4ddc7"/>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70" name=""/>
            <p:cNvSpPr/>
            <p:nvPr/>
          </p:nvSpPr>
          <p:spPr>
            <a:xfrm>
              <a:off x="2484720" y="5651280"/>
              <a:ext cx="21960" cy="54000"/>
            </a:xfrm>
            <a:custGeom>
              <a:avLst/>
              <a:gdLst/>
              <a:ahLst/>
              <a:rect l="l" t="t" r="r" b="b"/>
              <a:pathLst>
                <a:path w="11" h="29">
                  <a:moveTo>
                    <a:pt x="7" y="17"/>
                  </a:moveTo>
                  <a:lnTo>
                    <a:pt x="11" y="27"/>
                  </a:lnTo>
                  <a:lnTo>
                    <a:pt x="5" y="29"/>
                  </a:lnTo>
                  <a:lnTo>
                    <a:pt x="0" y="21"/>
                  </a:lnTo>
                  <a:lnTo>
                    <a:pt x="0" y="12"/>
                  </a:lnTo>
                  <a:lnTo>
                    <a:pt x="2" y="0"/>
                  </a:lnTo>
                  <a:lnTo>
                    <a:pt x="5" y="15"/>
                  </a:lnTo>
                  <a:lnTo>
                    <a:pt x="7" y="17"/>
                  </a:lnTo>
                </a:path>
              </a:pathLst>
            </a:custGeom>
            <a:no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71" name=""/>
            <p:cNvSpPr/>
            <p:nvPr/>
          </p:nvSpPr>
          <p:spPr>
            <a:xfrm>
              <a:off x="2484720" y="5651280"/>
              <a:ext cx="21960" cy="54000"/>
            </a:xfrm>
            <a:custGeom>
              <a:avLst/>
              <a:gdLst/>
              <a:ahLst/>
              <a:rect l="l" t="t" r="r" b="b"/>
              <a:pathLst>
                <a:path w="11" h="29">
                  <a:moveTo>
                    <a:pt x="7" y="17"/>
                  </a:moveTo>
                  <a:lnTo>
                    <a:pt x="11" y="27"/>
                  </a:lnTo>
                  <a:lnTo>
                    <a:pt x="5" y="29"/>
                  </a:lnTo>
                  <a:lnTo>
                    <a:pt x="0" y="21"/>
                  </a:lnTo>
                  <a:lnTo>
                    <a:pt x="0" y="12"/>
                  </a:lnTo>
                  <a:lnTo>
                    <a:pt x="2" y="0"/>
                  </a:lnTo>
                  <a:lnTo>
                    <a:pt x="5" y="15"/>
                  </a:lnTo>
                  <a:lnTo>
                    <a:pt x="7" y="17"/>
                  </a:lnTo>
                </a:path>
              </a:pathLst>
            </a:custGeom>
            <a:no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72" name=""/>
            <p:cNvSpPr/>
            <p:nvPr/>
          </p:nvSpPr>
          <p:spPr>
            <a:xfrm>
              <a:off x="2584800" y="5506200"/>
              <a:ext cx="87480" cy="79560"/>
            </a:xfrm>
            <a:custGeom>
              <a:avLst/>
              <a:gdLst/>
              <a:ahLst/>
              <a:rect l="l" t="t" r="r" b="b"/>
              <a:pathLst>
                <a:path w="46" h="43">
                  <a:moveTo>
                    <a:pt x="18" y="12"/>
                  </a:moveTo>
                  <a:lnTo>
                    <a:pt x="43" y="0"/>
                  </a:lnTo>
                  <a:lnTo>
                    <a:pt x="46" y="4"/>
                  </a:lnTo>
                  <a:lnTo>
                    <a:pt x="45" y="18"/>
                  </a:lnTo>
                  <a:lnTo>
                    <a:pt x="33" y="23"/>
                  </a:lnTo>
                  <a:lnTo>
                    <a:pt x="22" y="37"/>
                  </a:lnTo>
                  <a:lnTo>
                    <a:pt x="12" y="43"/>
                  </a:lnTo>
                  <a:lnTo>
                    <a:pt x="8" y="43"/>
                  </a:lnTo>
                  <a:lnTo>
                    <a:pt x="2" y="35"/>
                  </a:lnTo>
                  <a:lnTo>
                    <a:pt x="0" y="23"/>
                  </a:lnTo>
                  <a:lnTo>
                    <a:pt x="12" y="12"/>
                  </a:lnTo>
                  <a:lnTo>
                    <a:pt x="18" y="12"/>
                  </a:lnTo>
                  <a:close/>
                </a:path>
              </a:pathLst>
            </a:custGeom>
            <a:solidFill>
              <a:srgbClr val="b4ddc7"/>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73" name=""/>
            <p:cNvSpPr/>
            <p:nvPr/>
          </p:nvSpPr>
          <p:spPr>
            <a:xfrm>
              <a:off x="2584800" y="5506200"/>
              <a:ext cx="87480" cy="79560"/>
            </a:xfrm>
            <a:custGeom>
              <a:avLst/>
              <a:gdLst/>
              <a:ahLst/>
              <a:rect l="l" t="t" r="r" b="b"/>
              <a:pathLst>
                <a:path w="46" h="43">
                  <a:moveTo>
                    <a:pt x="18" y="12"/>
                  </a:moveTo>
                  <a:lnTo>
                    <a:pt x="43" y="0"/>
                  </a:lnTo>
                  <a:lnTo>
                    <a:pt x="46" y="4"/>
                  </a:lnTo>
                  <a:lnTo>
                    <a:pt x="45" y="18"/>
                  </a:lnTo>
                  <a:lnTo>
                    <a:pt x="33" y="23"/>
                  </a:lnTo>
                  <a:lnTo>
                    <a:pt x="22" y="37"/>
                  </a:lnTo>
                  <a:lnTo>
                    <a:pt x="12" y="43"/>
                  </a:lnTo>
                  <a:lnTo>
                    <a:pt x="8" y="43"/>
                  </a:lnTo>
                  <a:lnTo>
                    <a:pt x="2" y="35"/>
                  </a:lnTo>
                  <a:lnTo>
                    <a:pt x="0" y="23"/>
                  </a:lnTo>
                  <a:lnTo>
                    <a:pt x="12" y="12"/>
                  </a:lnTo>
                  <a:lnTo>
                    <a:pt x="18" y="12"/>
                  </a:lnTo>
                </a:path>
              </a:pathLst>
            </a:custGeom>
            <a:no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74" name=""/>
            <p:cNvSpPr/>
            <p:nvPr/>
          </p:nvSpPr>
          <p:spPr>
            <a:xfrm>
              <a:off x="2584800" y="5506200"/>
              <a:ext cx="87480" cy="79560"/>
            </a:xfrm>
            <a:custGeom>
              <a:avLst/>
              <a:gdLst/>
              <a:ahLst/>
              <a:rect l="l" t="t" r="r" b="b"/>
              <a:pathLst>
                <a:path w="46" h="43">
                  <a:moveTo>
                    <a:pt x="18" y="12"/>
                  </a:moveTo>
                  <a:lnTo>
                    <a:pt x="43" y="0"/>
                  </a:lnTo>
                  <a:lnTo>
                    <a:pt x="46" y="4"/>
                  </a:lnTo>
                  <a:lnTo>
                    <a:pt x="45" y="18"/>
                  </a:lnTo>
                  <a:lnTo>
                    <a:pt x="33" y="23"/>
                  </a:lnTo>
                  <a:lnTo>
                    <a:pt x="22" y="37"/>
                  </a:lnTo>
                  <a:lnTo>
                    <a:pt x="12" y="43"/>
                  </a:lnTo>
                  <a:lnTo>
                    <a:pt x="8" y="43"/>
                  </a:lnTo>
                  <a:lnTo>
                    <a:pt x="2" y="35"/>
                  </a:lnTo>
                  <a:lnTo>
                    <a:pt x="0" y="23"/>
                  </a:lnTo>
                  <a:lnTo>
                    <a:pt x="12" y="12"/>
                  </a:lnTo>
                  <a:lnTo>
                    <a:pt x="18" y="12"/>
                  </a:lnTo>
                </a:path>
              </a:pathLst>
            </a:custGeom>
            <a:no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75" name=""/>
            <p:cNvSpPr/>
            <p:nvPr/>
          </p:nvSpPr>
          <p:spPr>
            <a:xfrm>
              <a:off x="1558800" y="6407640"/>
              <a:ext cx="38520" cy="39600"/>
            </a:xfrm>
            <a:custGeom>
              <a:avLst/>
              <a:gdLst/>
              <a:ahLst/>
              <a:rect l="l" t="t" r="r" b="b"/>
              <a:pathLst>
                <a:path w="21" h="21">
                  <a:moveTo>
                    <a:pt x="5" y="4"/>
                  </a:moveTo>
                  <a:lnTo>
                    <a:pt x="0" y="0"/>
                  </a:lnTo>
                  <a:lnTo>
                    <a:pt x="2" y="2"/>
                  </a:lnTo>
                  <a:lnTo>
                    <a:pt x="7" y="8"/>
                  </a:lnTo>
                  <a:lnTo>
                    <a:pt x="19" y="12"/>
                  </a:lnTo>
                  <a:lnTo>
                    <a:pt x="21" y="17"/>
                  </a:lnTo>
                  <a:lnTo>
                    <a:pt x="11" y="21"/>
                  </a:lnTo>
                  <a:lnTo>
                    <a:pt x="5" y="13"/>
                  </a:lnTo>
                  <a:lnTo>
                    <a:pt x="5" y="4"/>
                  </a:lnTo>
                  <a:close/>
                </a:path>
              </a:pathLst>
            </a:custGeom>
            <a:solidFill>
              <a:srgbClr val="b4ddc7"/>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76" name=""/>
            <p:cNvSpPr/>
            <p:nvPr/>
          </p:nvSpPr>
          <p:spPr>
            <a:xfrm>
              <a:off x="1558800" y="6407640"/>
              <a:ext cx="38520" cy="39600"/>
            </a:xfrm>
            <a:custGeom>
              <a:avLst/>
              <a:gdLst/>
              <a:ahLst/>
              <a:rect l="l" t="t" r="r" b="b"/>
              <a:pathLst>
                <a:path w="21" h="21">
                  <a:moveTo>
                    <a:pt x="5" y="4"/>
                  </a:moveTo>
                  <a:lnTo>
                    <a:pt x="0" y="0"/>
                  </a:lnTo>
                  <a:lnTo>
                    <a:pt x="2" y="2"/>
                  </a:lnTo>
                  <a:lnTo>
                    <a:pt x="7" y="8"/>
                  </a:lnTo>
                  <a:lnTo>
                    <a:pt x="19" y="12"/>
                  </a:lnTo>
                  <a:lnTo>
                    <a:pt x="21" y="17"/>
                  </a:lnTo>
                  <a:lnTo>
                    <a:pt x="11" y="21"/>
                  </a:lnTo>
                  <a:lnTo>
                    <a:pt x="5" y="13"/>
                  </a:lnTo>
                  <a:lnTo>
                    <a:pt x="5" y="4"/>
                  </a:lnTo>
                </a:path>
              </a:pathLst>
            </a:custGeom>
            <a:no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77" name=""/>
            <p:cNvSpPr/>
            <p:nvPr/>
          </p:nvSpPr>
          <p:spPr>
            <a:xfrm>
              <a:off x="1558800" y="6407640"/>
              <a:ext cx="38520" cy="39600"/>
            </a:xfrm>
            <a:custGeom>
              <a:avLst/>
              <a:gdLst/>
              <a:ahLst/>
              <a:rect l="l" t="t" r="r" b="b"/>
              <a:pathLst>
                <a:path w="21" h="21">
                  <a:moveTo>
                    <a:pt x="5" y="4"/>
                  </a:moveTo>
                  <a:lnTo>
                    <a:pt x="0" y="0"/>
                  </a:lnTo>
                  <a:lnTo>
                    <a:pt x="2" y="2"/>
                  </a:lnTo>
                  <a:lnTo>
                    <a:pt x="7" y="8"/>
                  </a:lnTo>
                  <a:lnTo>
                    <a:pt x="19" y="12"/>
                  </a:lnTo>
                  <a:lnTo>
                    <a:pt x="21" y="17"/>
                  </a:lnTo>
                  <a:lnTo>
                    <a:pt x="11" y="21"/>
                  </a:lnTo>
                  <a:lnTo>
                    <a:pt x="5" y="13"/>
                  </a:lnTo>
                  <a:lnTo>
                    <a:pt x="5" y="4"/>
                  </a:lnTo>
                </a:path>
              </a:pathLst>
            </a:custGeom>
            <a:no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78" name=""/>
            <p:cNvSpPr/>
            <p:nvPr/>
          </p:nvSpPr>
          <p:spPr>
            <a:xfrm>
              <a:off x="8387280" y="914400"/>
              <a:ext cx="114480" cy="86760"/>
            </a:xfrm>
            <a:custGeom>
              <a:avLst/>
              <a:gdLst/>
              <a:ahLst/>
              <a:rect l="l" t="t" r="r" b="b"/>
              <a:pathLst>
                <a:path w="59" h="46">
                  <a:moveTo>
                    <a:pt x="59" y="0"/>
                  </a:moveTo>
                  <a:lnTo>
                    <a:pt x="59" y="13"/>
                  </a:lnTo>
                  <a:lnTo>
                    <a:pt x="31" y="35"/>
                  </a:lnTo>
                  <a:lnTo>
                    <a:pt x="12" y="46"/>
                  </a:lnTo>
                  <a:lnTo>
                    <a:pt x="0" y="42"/>
                  </a:lnTo>
                  <a:lnTo>
                    <a:pt x="13" y="29"/>
                  </a:lnTo>
                  <a:lnTo>
                    <a:pt x="35" y="19"/>
                  </a:lnTo>
                  <a:lnTo>
                    <a:pt x="48" y="0"/>
                  </a:lnTo>
                  <a:lnTo>
                    <a:pt x="59" y="0"/>
                  </a:lnTo>
                  <a:close/>
                </a:path>
              </a:pathLst>
            </a:custGeom>
            <a:solidFill>
              <a:srgbClr val="b4ddc7"/>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79" name=""/>
            <p:cNvSpPr/>
            <p:nvPr/>
          </p:nvSpPr>
          <p:spPr>
            <a:xfrm>
              <a:off x="8387280" y="914400"/>
              <a:ext cx="114480" cy="86760"/>
            </a:xfrm>
            <a:custGeom>
              <a:avLst/>
              <a:gdLst/>
              <a:ahLst/>
              <a:rect l="l" t="t" r="r" b="b"/>
              <a:pathLst>
                <a:path w="59" h="46">
                  <a:moveTo>
                    <a:pt x="59" y="0"/>
                  </a:moveTo>
                  <a:lnTo>
                    <a:pt x="59" y="13"/>
                  </a:lnTo>
                  <a:lnTo>
                    <a:pt x="31" y="35"/>
                  </a:lnTo>
                  <a:lnTo>
                    <a:pt x="12" y="46"/>
                  </a:lnTo>
                  <a:lnTo>
                    <a:pt x="0" y="42"/>
                  </a:lnTo>
                  <a:lnTo>
                    <a:pt x="13" y="29"/>
                  </a:lnTo>
                  <a:lnTo>
                    <a:pt x="35" y="19"/>
                  </a:lnTo>
                  <a:lnTo>
                    <a:pt x="48" y="0"/>
                  </a:lnTo>
                  <a:lnTo>
                    <a:pt x="59" y="0"/>
                  </a:lnTo>
                </a:path>
              </a:pathLst>
            </a:custGeom>
            <a:no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80" name=""/>
            <p:cNvSpPr/>
            <p:nvPr/>
          </p:nvSpPr>
          <p:spPr>
            <a:xfrm>
              <a:off x="8387280" y="914400"/>
              <a:ext cx="114480" cy="86760"/>
            </a:xfrm>
            <a:custGeom>
              <a:avLst/>
              <a:gdLst/>
              <a:ahLst/>
              <a:rect l="l" t="t" r="r" b="b"/>
              <a:pathLst>
                <a:path w="59" h="46">
                  <a:moveTo>
                    <a:pt x="59" y="0"/>
                  </a:moveTo>
                  <a:lnTo>
                    <a:pt x="59" y="13"/>
                  </a:lnTo>
                  <a:lnTo>
                    <a:pt x="31" y="35"/>
                  </a:lnTo>
                  <a:lnTo>
                    <a:pt x="12" y="46"/>
                  </a:lnTo>
                  <a:lnTo>
                    <a:pt x="0" y="42"/>
                  </a:lnTo>
                  <a:lnTo>
                    <a:pt x="13" y="29"/>
                  </a:lnTo>
                  <a:lnTo>
                    <a:pt x="35" y="19"/>
                  </a:lnTo>
                  <a:lnTo>
                    <a:pt x="48" y="0"/>
                  </a:lnTo>
                  <a:lnTo>
                    <a:pt x="59" y="0"/>
                  </a:lnTo>
                </a:path>
              </a:pathLst>
            </a:custGeom>
            <a:no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81" name=""/>
            <p:cNvSpPr/>
            <p:nvPr/>
          </p:nvSpPr>
          <p:spPr>
            <a:xfrm>
              <a:off x="7822800" y="1136880"/>
              <a:ext cx="236880" cy="161640"/>
            </a:xfrm>
            <a:custGeom>
              <a:avLst/>
              <a:gdLst/>
              <a:ahLst/>
              <a:rect l="l" t="t" r="r" b="b"/>
              <a:pathLst>
                <a:path w="121" h="86">
                  <a:moveTo>
                    <a:pt x="121" y="10"/>
                  </a:moveTo>
                  <a:lnTo>
                    <a:pt x="117" y="17"/>
                  </a:lnTo>
                  <a:lnTo>
                    <a:pt x="54" y="63"/>
                  </a:lnTo>
                  <a:lnTo>
                    <a:pt x="19" y="81"/>
                  </a:lnTo>
                  <a:lnTo>
                    <a:pt x="0" y="86"/>
                  </a:lnTo>
                  <a:lnTo>
                    <a:pt x="6" y="65"/>
                  </a:lnTo>
                  <a:lnTo>
                    <a:pt x="58" y="27"/>
                  </a:lnTo>
                  <a:lnTo>
                    <a:pt x="108" y="2"/>
                  </a:lnTo>
                  <a:lnTo>
                    <a:pt x="119" y="0"/>
                  </a:lnTo>
                  <a:lnTo>
                    <a:pt x="121" y="10"/>
                  </a:lnTo>
                  <a:close/>
                </a:path>
              </a:pathLst>
            </a:custGeom>
            <a:solidFill>
              <a:srgbClr val="b4ddc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 name=""/>
            <p:cNvSpPr/>
            <p:nvPr/>
          </p:nvSpPr>
          <p:spPr>
            <a:xfrm>
              <a:off x="7822800" y="1136880"/>
              <a:ext cx="236880" cy="161640"/>
            </a:xfrm>
            <a:custGeom>
              <a:avLst/>
              <a:gdLst/>
              <a:ahLst/>
              <a:rect l="l" t="t" r="r" b="b"/>
              <a:pathLst>
                <a:path w="121" h="86">
                  <a:moveTo>
                    <a:pt x="121" y="10"/>
                  </a:moveTo>
                  <a:lnTo>
                    <a:pt x="117" y="17"/>
                  </a:lnTo>
                  <a:lnTo>
                    <a:pt x="54" y="63"/>
                  </a:lnTo>
                  <a:lnTo>
                    <a:pt x="19" y="81"/>
                  </a:lnTo>
                  <a:lnTo>
                    <a:pt x="0" y="86"/>
                  </a:lnTo>
                  <a:lnTo>
                    <a:pt x="6" y="65"/>
                  </a:lnTo>
                  <a:lnTo>
                    <a:pt x="58" y="27"/>
                  </a:lnTo>
                  <a:lnTo>
                    <a:pt x="108" y="2"/>
                  </a:lnTo>
                  <a:lnTo>
                    <a:pt x="119" y="0"/>
                  </a:lnTo>
                  <a:lnTo>
                    <a:pt x="121" y="10"/>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 name=""/>
            <p:cNvSpPr/>
            <p:nvPr/>
          </p:nvSpPr>
          <p:spPr>
            <a:xfrm>
              <a:off x="7822800" y="1136880"/>
              <a:ext cx="236880" cy="161640"/>
            </a:xfrm>
            <a:custGeom>
              <a:avLst/>
              <a:gdLst/>
              <a:ahLst/>
              <a:rect l="l" t="t" r="r" b="b"/>
              <a:pathLst>
                <a:path w="121" h="86">
                  <a:moveTo>
                    <a:pt x="121" y="10"/>
                  </a:moveTo>
                  <a:lnTo>
                    <a:pt x="117" y="17"/>
                  </a:lnTo>
                  <a:lnTo>
                    <a:pt x="54" y="63"/>
                  </a:lnTo>
                  <a:lnTo>
                    <a:pt x="19" y="81"/>
                  </a:lnTo>
                  <a:lnTo>
                    <a:pt x="0" y="86"/>
                  </a:lnTo>
                  <a:lnTo>
                    <a:pt x="6" y="65"/>
                  </a:lnTo>
                  <a:lnTo>
                    <a:pt x="58" y="27"/>
                  </a:lnTo>
                  <a:lnTo>
                    <a:pt x="108" y="2"/>
                  </a:lnTo>
                  <a:lnTo>
                    <a:pt x="119" y="0"/>
                  </a:lnTo>
                  <a:lnTo>
                    <a:pt x="121" y="10"/>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 name=""/>
            <p:cNvSpPr/>
            <p:nvPr/>
          </p:nvSpPr>
          <p:spPr>
            <a:xfrm>
              <a:off x="7163640" y="1312560"/>
              <a:ext cx="487800" cy="266760"/>
            </a:xfrm>
            <a:custGeom>
              <a:avLst/>
              <a:gdLst/>
              <a:ahLst/>
              <a:rect l="l" t="t" r="r" b="b"/>
              <a:pathLst>
                <a:path w="250" h="142">
                  <a:moveTo>
                    <a:pt x="248" y="17"/>
                  </a:moveTo>
                  <a:lnTo>
                    <a:pt x="250" y="12"/>
                  </a:lnTo>
                  <a:lnTo>
                    <a:pt x="248" y="21"/>
                  </a:lnTo>
                  <a:lnTo>
                    <a:pt x="213" y="35"/>
                  </a:lnTo>
                  <a:lnTo>
                    <a:pt x="125" y="77"/>
                  </a:lnTo>
                  <a:lnTo>
                    <a:pt x="110" y="77"/>
                  </a:lnTo>
                  <a:lnTo>
                    <a:pt x="94" y="84"/>
                  </a:lnTo>
                  <a:lnTo>
                    <a:pt x="79" y="102"/>
                  </a:lnTo>
                  <a:lnTo>
                    <a:pt x="46" y="119"/>
                  </a:lnTo>
                  <a:lnTo>
                    <a:pt x="20" y="142"/>
                  </a:lnTo>
                  <a:lnTo>
                    <a:pt x="0" y="142"/>
                  </a:lnTo>
                  <a:lnTo>
                    <a:pt x="6" y="131"/>
                  </a:lnTo>
                  <a:lnTo>
                    <a:pt x="22" y="115"/>
                  </a:lnTo>
                  <a:lnTo>
                    <a:pt x="27" y="100"/>
                  </a:lnTo>
                  <a:lnTo>
                    <a:pt x="41" y="96"/>
                  </a:lnTo>
                  <a:lnTo>
                    <a:pt x="68" y="69"/>
                  </a:lnTo>
                  <a:lnTo>
                    <a:pt x="87" y="54"/>
                  </a:lnTo>
                  <a:lnTo>
                    <a:pt x="104" y="48"/>
                  </a:lnTo>
                  <a:lnTo>
                    <a:pt x="116" y="31"/>
                  </a:lnTo>
                  <a:lnTo>
                    <a:pt x="135" y="25"/>
                  </a:lnTo>
                  <a:lnTo>
                    <a:pt x="142" y="29"/>
                  </a:lnTo>
                  <a:lnTo>
                    <a:pt x="148" y="38"/>
                  </a:lnTo>
                  <a:lnTo>
                    <a:pt x="165" y="35"/>
                  </a:lnTo>
                  <a:lnTo>
                    <a:pt x="190" y="21"/>
                  </a:lnTo>
                  <a:lnTo>
                    <a:pt x="213" y="4"/>
                  </a:lnTo>
                  <a:lnTo>
                    <a:pt x="235" y="0"/>
                  </a:lnTo>
                  <a:lnTo>
                    <a:pt x="246" y="6"/>
                  </a:lnTo>
                  <a:lnTo>
                    <a:pt x="248" y="17"/>
                  </a:lnTo>
                  <a:close/>
                </a:path>
              </a:pathLst>
            </a:custGeom>
            <a:solidFill>
              <a:srgbClr val="b4ddc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 name=""/>
            <p:cNvSpPr/>
            <p:nvPr/>
          </p:nvSpPr>
          <p:spPr>
            <a:xfrm>
              <a:off x="7163640" y="1312560"/>
              <a:ext cx="487800" cy="266760"/>
            </a:xfrm>
            <a:custGeom>
              <a:avLst/>
              <a:gdLst/>
              <a:ahLst/>
              <a:rect l="l" t="t" r="r" b="b"/>
              <a:pathLst>
                <a:path w="250" h="142">
                  <a:moveTo>
                    <a:pt x="248" y="17"/>
                  </a:moveTo>
                  <a:lnTo>
                    <a:pt x="250" y="12"/>
                  </a:lnTo>
                  <a:lnTo>
                    <a:pt x="248" y="21"/>
                  </a:lnTo>
                  <a:lnTo>
                    <a:pt x="213" y="35"/>
                  </a:lnTo>
                  <a:lnTo>
                    <a:pt x="125" y="77"/>
                  </a:lnTo>
                  <a:lnTo>
                    <a:pt x="110" y="77"/>
                  </a:lnTo>
                  <a:lnTo>
                    <a:pt x="94" y="84"/>
                  </a:lnTo>
                  <a:lnTo>
                    <a:pt x="79" y="102"/>
                  </a:lnTo>
                  <a:lnTo>
                    <a:pt x="46" y="119"/>
                  </a:lnTo>
                  <a:lnTo>
                    <a:pt x="20" y="142"/>
                  </a:lnTo>
                  <a:lnTo>
                    <a:pt x="0" y="142"/>
                  </a:lnTo>
                  <a:lnTo>
                    <a:pt x="6" y="131"/>
                  </a:lnTo>
                  <a:lnTo>
                    <a:pt x="22" y="115"/>
                  </a:lnTo>
                  <a:lnTo>
                    <a:pt x="27" y="100"/>
                  </a:lnTo>
                  <a:lnTo>
                    <a:pt x="41" y="96"/>
                  </a:lnTo>
                  <a:lnTo>
                    <a:pt x="68" y="69"/>
                  </a:lnTo>
                  <a:lnTo>
                    <a:pt x="87" y="54"/>
                  </a:lnTo>
                  <a:lnTo>
                    <a:pt x="104" y="48"/>
                  </a:lnTo>
                  <a:lnTo>
                    <a:pt x="116" y="31"/>
                  </a:lnTo>
                  <a:lnTo>
                    <a:pt x="135" y="25"/>
                  </a:lnTo>
                  <a:lnTo>
                    <a:pt x="142" y="29"/>
                  </a:lnTo>
                  <a:lnTo>
                    <a:pt x="148" y="38"/>
                  </a:lnTo>
                  <a:lnTo>
                    <a:pt x="165" y="35"/>
                  </a:lnTo>
                  <a:lnTo>
                    <a:pt x="190" y="21"/>
                  </a:lnTo>
                  <a:lnTo>
                    <a:pt x="213" y="4"/>
                  </a:lnTo>
                  <a:lnTo>
                    <a:pt x="235" y="0"/>
                  </a:lnTo>
                  <a:lnTo>
                    <a:pt x="246" y="6"/>
                  </a:lnTo>
                  <a:lnTo>
                    <a:pt x="248" y="17"/>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 name=""/>
            <p:cNvSpPr/>
            <p:nvPr/>
          </p:nvSpPr>
          <p:spPr>
            <a:xfrm>
              <a:off x="7163640" y="1312560"/>
              <a:ext cx="487800" cy="266760"/>
            </a:xfrm>
            <a:custGeom>
              <a:avLst/>
              <a:gdLst/>
              <a:ahLst/>
              <a:rect l="l" t="t" r="r" b="b"/>
              <a:pathLst>
                <a:path w="250" h="142">
                  <a:moveTo>
                    <a:pt x="248" y="17"/>
                  </a:moveTo>
                  <a:lnTo>
                    <a:pt x="250" y="12"/>
                  </a:lnTo>
                  <a:lnTo>
                    <a:pt x="248" y="21"/>
                  </a:lnTo>
                  <a:lnTo>
                    <a:pt x="213" y="35"/>
                  </a:lnTo>
                  <a:lnTo>
                    <a:pt x="125" y="77"/>
                  </a:lnTo>
                  <a:lnTo>
                    <a:pt x="110" y="77"/>
                  </a:lnTo>
                  <a:lnTo>
                    <a:pt x="94" y="84"/>
                  </a:lnTo>
                  <a:lnTo>
                    <a:pt x="79" y="102"/>
                  </a:lnTo>
                  <a:lnTo>
                    <a:pt x="46" y="119"/>
                  </a:lnTo>
                  <a:lnTo>
                    <a:pt x="20" y="142"/>
                  </a:lnTo>
                  <a:lnTo>
                    <a:pt x="0" y="142"/>
                  </a:lnTo>
                  <a:lnTo>
                    <a:pt x="6" y="131"/>
                  </a:lnTo>
                  <a:lnTo>
                    <a:pt x="22" y="115"/>
                  </a:lnTo>
                  <a:lnTo>
                    <a:pt x="27" y="100"/>
                  </a:lnTo>
                  <a:lnTo>
                    <a:pt x="41" y="96"/>
                  </a:lnTo>
                  <a:lnTo>
                    <a:pt x="68" y="69"/>
                  </a:lnTo>
                  <a:lnTo>
                    <a:pt x="87" y="54"/>
                  </a:lnTo>
                  <a:lnTo>
                    <a:pt x="104" y="48"/>
                  </a:lnTo>
                  <a:lnTo>
                    <a:pt x="116" y="31"/>
                  </a:lnTo>
                  <a:lnTo>
                    <a:pt x="135" y="25"/>
                  </a:lnTo>
                  <a:lnTo>
                    <a:pt x="142" y="29"/>
                  </a:lnTo>
                  <a:lnTo>
                    <a:pt x="148" y="38"/>
                  </a:lnTo>
                  <a:lnTo>
                    <a:pt x="165" y="35"/>
                  </a:lnTo>
                  <a:lnTo>
                    <a:pt x="190" y="21"/>
                  </a:lnTo>
                  <a:lnTo>
                    <a:pt x="213" y="4"/>
                  </a:lnTo>
                  <a:lnTo>
                    <a:pt x="235" y="0"/>
                  </a:lnTo>
                  <a:lnTo>
                    <a:pt x="246" y="6"/>
                  </a:lnTo>
                  <a:lnTo>
                    <a:pt x="248" y="17"/>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 name=""/>
            <p:cNvSpPr/>
            <p:nvPr/>
          </p:nvSpPr>
          <p:spPr>
            <a:xfrm>
              <a:off x="7060320" y="1727280"/>
              <a:ext cx="87840" cy="39600"/>
            </a:xfrm>
            <a:custGeom>
              <a:avLst/>
              <a:gdLst/>
              <a:ahLst/>
              <a:rect l="l" t="t" r="r" b="b"/>
              <a:pathLst>
                <a:path w="46" h="21">
                  <a:moveTo>
                    <a:pt x="36" y="0"/>
                  </a:moveTo>
                  <a:lnTo>
                    <a:pt x="46" y="4"/>
                  </a:lnTo>
                  <a:lnTo>
                    <a:pt x="34" y="11"/>
                  </a:lnTo>
                  <a:lnTo>
                    <a:pt x="11" y="21"/>
                  </a:lnTo>
                  <a:lnTo>
                    <a:pt x="0" y="15"/>
                  </a:lnTo>
                  <a:lnTo>
                    <a:pt x="11" y="7"/>
                  </a:lnTo>
                  <a:lnTo>
                    <a:pt x="36" y="0"/>
                  </a:lnTo>
                  <a:close/>
                </a:path>
              </a:pathLst>
            </a:custGeom>
            <a:solidFill>
              <a:srgbClr val="b4ddc7"/>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88" name=""/>
            <p:cNvSpPr/>
            <p:nvPr/>
          </p:nvSpPr>
          <p:spPr>
            <a:xfrm>
              <a:off x="7060320" y="1727280"/>
              <a:ext cx="87840" cy="39600"/>
            </a:xfrm>
            <a:custGeom>
              <a:avLst/>
              <a:gdLst/>
              <a:ahLst/>
              <a:rect l="l" t="t" r="r" b="b"/>
              <a:pathLst>
                <a:path w="46" h="21">
                  <a:moveTo>
                    <a:pt x="36" y="0"/>
                  </a:moveTo>
                  <a:lnTo>
                    <a:pt x="46" y="4"/>
                  </a:lnTo>
                  <a:lnTo>
                    <a:pt x="34" y="11"/>
                  </a:lnTo>
                  <a:lnTo>
                    <a:pt x="11" y="21"/>
                  </a:lnTo>
                  <a:lnTo>
                    <a:pt x="0" y="15"/>
                  </a:lnTo>
                  <a:lnTo>
                    <a:pt x="11" y="7"/>
                  </a:lnTo>
                  <a:lnTo>
                    <a:pt x="36" y="0"/>
                  </a:lnTo>
                </a:path>
              </a:pathLst>
            </a:custGeom>
            <a:no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89" name=""/>
            <p:cNvSpPr/>
            <p:nvPr/>
          </p:nvSpPr>
          <p:spPr>
            <a:xfrm>
              <a:off x="7060320" y="1727280"/>
              <a:ext cx="87840" cy="39600"/>
            </a:xfrm>
            <a:custGeom>
              <a:avLst/>
              <a:gdLst/>
              <a:ahLst/>
              <a:rect l="l" t="t" r="r" b="b"/>
              <a:pathLst>
                <a:path w="46" h="21">
                  <a:moveTo>
                    <a:pt x="36" y="0"/>
                  </a:moveTo>
                  <a:lnTo>
                    <a:pt x="46" y="4"/>
                  </a:lnTo>
                  <a:lnTo>
                    <a:pt x="34" y="11"/>
                  </a:lnTo>
                  <a:lnTo>
                    <a:pt x="11" y="21"/>
                  </a:lnTo>
                  <a:lnTo>
                    <a:pt x="0" y="15"/>
                  </a:lnTo>
                  <a:lnTo>
                    <a:pt x="11" y="7"/>
                  </a:lnTo>
                  <a:lnTo>
                    <a:pt x="36" y="0"/>
                  </a:lnTo>
                </a:path>
              </a:pathLst>
            </a:custGeom>
            <a:no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90" name=""/>
            <p:cNvSpPr/>
            <p:nvPr/>
          </p:nvSpPr>
          <p:spPr>
            <a:xfrm>
              <a:off x="6767280" y="1567800"/>
              <a:ext cx="226800" cy="201240"/>
            </a:xfrm>
            <a:custGeom>
              <a:avLst/>
              <a:gdLst/>
              <a:ahLst/>
              <a:rect l="l" t="t" r="r" b="b"/>
              <a:pathLst>
                <a:path w="117" h="108">
                  <a:moveTo>
                    <a:pt x="90" y="6"/>
                  </a:moveTo>
                  <a:lnTo>
                    <a:pt x="92" y="0"/>
                  </a:lnTo>
                  <a:lnTo>
                    <a:pt x="109" y="12"/>
                  </a:lnTo>
                  <a:lnTo>
                    <a:pt x="117" y="25"/>
                  </a:lnTo>
                  <a:lnTo>
                    <a:pt x="104" y="33"/>
                  </a:lnTo>
                  <a:lnTo>
                    <a:pt x="25" y="92"/>
                  </a:lnTo>
                  <a:lnTo>
                    <a:pt x="12" y="108"/>
                  </a:lnTo>
                  <a:lnTo>
                    <a:pt x="0" y="92"/>
                  </a:lnTo>
                  <a:lnTo>
                    <a:pt x="71" y="29"/>
                  </a:lnTo>
                  <a:lnTo>
                    <a:pt x="81" y="8"/>
                  </a:lnTo>
                  <a:lnTo>
                    <a:pt x="90" y="6"/>
                  </a:lnTo>
                  <a:close/>
                </a:path>
              </a:pathLst>
            </a:custGeom>
            <a:solidFill>
              <a:srgbClr val="b4ddc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 name=""/>
            <p:cNvSpPr/>
            <p:nvPr/>
          </p:nvSpPr>
          <p:spPr>
            <a:xfrm>
              <a:off x="6767280" y="1567800"/>
              <a:ext cx="226800" cy="201240"/>
            </a:xfrm>
            <a:custGeom>
              <a:avLst/>
              <a:gdLst/>
              <a:ahLst/>
              <a:rect l="l" t="t" r="r" b="b"/>
              <a:pathLst>
                <a:path w="117" h="108">
                  <a:moveTo>
                    <a:pt x="90" y="6"/>
                  </a:moveTo>
                  <a:lnTo>
                    <a:pt x="92" y="0"/>
                  </a:lnTo>
                  <a:lnTo>
                    <a:pt x="109" y="12"/>
                  </a:lnTo>
                  <a:lnTo>
                    <a:pt x="117" y="25"/>
                  </a:lnTo>
                  <a:lnTo>
                    <a:pt x="104" y="33"/>
                  </a:lnTo>
                  <a:lnTo>
                    <a:pt x="25" y="92"/>
                  </a:lnTo>
                  <a:lnTo>
                    <a:pt x="12" y="108"/>
                  </a:lnTo>
                  <a:lnTo>
                    <a:pt x="0" y="92"/>
                  </a:lnTo>
                  <a:lnTo>
                    <a:pt x="71" y="29"/>
                  </a:lnTo>
                  <a:lnTo>
                    <a:pt x="81" y="8"/>
                  </a:lnTo>
                  <a:lnTo>
                    <a:pt x="90" y="6"/>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 name=""/>
            <p:cNvSpPr/>
            <p:nvPr/>
          </p:nvSpPr>
          <p:spPr>
            <a:xfrm>
              <a:off x="6767280" y="1567800"/>
              <a:ext cx="226800" cy="201240"/>
            </a:xfrm>
            <a:custGeom>
              <a:avLst/>
              <a:gdLst/>
              <a:ahLst/>
              <a:rect l="l" t="t" r="r" b="b"/>
              <a:pathLst>
                <a:path w="117" h="108">
                  <a:moveTo>
                    <a:pt x="90" y="6"/>
                  </a:moveTo>
                  <a:lnTo>
                    <a:pt x="92" y="0"/>
                  </a:lnTo>
                  <a:lnTo>
                    <a:pt x="109" y="12"/>
                  </a:lnTo>
                  <a:lnTo>
                    <a:pt x="117" y="25"/>
                  </a:lnTo>
                  <a:lnTo>
                    <a:pt x="104" y="33"/>
                  </a:lnTo>
                  <a:lnTo>
                    <a:pt x="25" y="92"/>
                  </a:lnTo>
                  <a:lnTo>
                    <a:pt x="12" y="108"/>
                  </a:lnTo>
                  <a:lnTo>
                    <a:pt x="0" y="92"/>
                  </a:lnTo>
                  <a:lnTo>
                    <a:pt x="71" y="29"/>
                  </a:lnTo>
                  <a:lnTo>
                    <a:pt x="81" y="8"/>
                  </a:lnTo>
                  <a:lnTo>
                    <a:pt x="90" y="6"/>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93" name=""/>
          <p:cNvSpPr/>
          <p:nvPr/>
        </p:nvSpPr>
        <p:spPr>
          <a:xfrm>
            <a:off x="2857680" y="5089680"/>
            <a:ext cx="4197600" cy="1008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Enron Asia Pacific/ Africa / China</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D436F1-C2C9-41ED-8E22-D0230D0C85AA}" type="datetime3">
              <a:rPr b="1" lang="en-US" sz="2000" strike="noStrike" u="none">
                <a:solidFill>
                  <a:srgbClr val="000000"/>
                </a:solidFill>
                <a:effectLst/>
                <a:uFillTx/>
                <a:latin typeface="Arial"/>
              </a:rPr>
              <a:t>September 27, 2025</a:t>
            </a:fld>
            <a:endParaRPr b="0" lang="en-US" sz="2000" strike="noStrike" u="none">
              <a:solidFill>
                <a:srgbClr val="000000"/>
              </a:solidFill>
              <a:effectLst/>
              <a:uFillTx/>
              <a:latin typeface="Times New Roman"/>
            </a:endParaRPr>
          </a:p>
        </p:txBody>
      </p:sp>
      <p:sp>
        <p:nvSpPr>
          <p:cNvPr id="94" name=""/>
          <p:cNvSpPr/>
          <p:nvPr/>
        </p:nvSpPr>
        <p:spPr>
          <a:xfrm>
            <a:off x="1492560" y="1981080"/>
            <a:ext cx="666684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Developing Merchant Opportunities in Japan</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Market Perspectives</a:t>
            </a:r>
            <a:br>
              <a:rPr sz="2200"/>
            </a:br>
            <a:r>
              <a:rPr b="1" lang="en-US" sz="2200" strike="noStrike" u="none">
                <a:solidFill>
                  <a:srgbClr val="0000ff"/>
                </a:solidFill>
                <a:effectLst/>
                <a:uFillTx/>
                <a:latin typeface="Arial"/>
              </a:rPr>
              <a:t>(From Interviews and Recent Media)</a:t>
            </a:r>
            <a:endParaRPr b="1" lang="en-US" sz="2200" strike="noStrike" u="none">
              <a:solidFill>
                <a:srgbClr val="0000ff"/>
              </a:solidFill>
              <a:effectLst/>
              <a:uFillTx/>
              <a:latin typeface="Arial"/>
            </a:endParaRPr>
          </a:p>
        </p:txBody>
      </p:sp>
      <p:sp>
        <p:nvSpPr>
          <p:cNvPr id="125" name="PlaceHolder 2"/>
          <p:cNvSpPr>
            <a:spLocks noGrp="1"/>
          </p:cNvSpPr>
          <p:nvPr>
            <p:ph/>
          </p:nvPr>
        </p:nvSpPr>
        <p:spPr>
          <a:xfrm>
            <a:off x="742680" y="1981080"/>
            <a:ext cx="8420040" cy="4114800"/>
          </a:xfrm>
          <a:prstGeom prst="rect">
            <a:avLst/>
          </a:prstGeom>
          <a:noFill/>
          <a:ln w="0">
            <a:noFill/>
          </a:ln>
        </p:spPr>
        <p:txBody>
          <a:bodyPr lIns="90360" rIns="90360" tIns="44280" bIns="4428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Change</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Real </a:t>
            </a:r>
            <a:r>
              <a:rPr b="1" lang="en-US" sz="1400" strike="noStrike" u="none">
                <a:solidFill>
                  <a:srgbClr val="000000"/>
                </a:solidFill>
                <a:effectLst/>
                <a:uFillTx/>
                <a:latin typeface="Arial"/>
              </a:rPr>
              <a:t>sense of urgency is developing</a:t>
            </a:r>
            <a:r>
              <a:rPr b="0" lang="en-US" sz="1400" strike="noStrike" u="none">
                <a:solidFill>
                  <a:srgbClr val="000000"/>
                </a:solidFill>
                <a:effectLst/>
                <a:uFillTx/>
                <a:latin typeface="Arial"/>
              </a:rPr>
              <a:t> after almost 10 years of malaise</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Government</a:t>
            </a:r>
            <a:r>
              <a:rPr b="0" lang="en-US" sz="1400" strike="noStrike" u="none">
                <a:solidFill>
                  <a:srgbClr val="000000"/>
                </a:solidFill>
                <a:effectLst/>
                <a:uFillTx/>
                <a:latin typeface="Arial"/>
              </a:rPr>
              <a:t> attempting to </a:t>
            </a:r>
            <a:r>
              <a:rPr b="1" lang="en-US" sz="1400" strike="noStrike" u="none">
                <a:solidFill>
                  <a:srgbClr val="000000"/>
                </a:solidFill>
                <a:effectLst/>
                <a:uFillTx/>
                <a:latin typeface="Arial"/>
              </a:rPr>
              <a:t>bring Japan up to global standards</a:t>
            </a:r>
            <a:r>
              <a:rPr b="0" lang="en-US" sz="1400" strike="noStrike" u="none">
                <a:solidFill>
                  <a:srgbClr val="000000"/>
                </a:solidFill>
                <a:effectLst/>
                <a:uFillTx/>
                <a:latin typeface="Arial"/>
              </a:rPr>
              <a:t> in its capital, financial services, telecom, and energy markets. Prime Minister has stated that this includes unemployment to a “certain level ”</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Life time employment structure is being dismantled</a:t>
            </a:r>
            <a:r>
              <a:rPr b="0" lang="en-US" sz="1400" strike="noStrike" u="none">
                <a:solidFill>
                  <a:srgbClr val="000000"/>
                </a:solidFill>
                <a:effectLst/>
                <a:uFillTx/>
                <a:latin typeface="Arial"/>
              </a:rPr>
              <a:t>.  Non traditional institutions now finding it much easier to hire from university.  </a:t>
            </a:r>
            <a:r>
              <a:rPr b="1" lang="en-US" sz="1400" strike="noStrike" u="none">
                <a:solidFill>
                  <a:srgbClr val="000000"/>
                </a:solidFill>
                <a:effectLst/>
                <a:uFillTx/>
                <a:latin typeface="Arial"/>
              </a:rPr>
              <a:t>Students now reluctant to follow the “salaryman” path</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Need for foreign pressure (</a:t>
            </a:r>
            <a:r>
              <a:rPr b="1" i="1" lang="en-US" sz="1400" strike="noStrike" u="none">
                <a:solidFill>
                  <a:srgbClr val="000000"/>
                </a:solidFill>
                <a:effectLst/>
                <a:uFillTx/>
                <a:latin typeface="Arial"/>
              </a:rPr>
              <a:t>gai atsu</a:t>
            </a:r>
            <a:r>
              <a:rPr b="1" lang="en-US" sz="1400" strike="noStrike" u="none">
                <a:solidFill>
                  <a:srgbClr val="000000"/>
                </a:solidFill>
                <a:effectLst/>
                <a:uFillTx/>
                <a:latin typeface="Arial"/>
              </a:rPr>
              <a:t>)</a:t>
            </a:r>
            <a:r>
              <a:rPr b="0" lang="en-US" sz="1400" strike="noStrike" u="none">
                <a:solidFill>
                  <a:srgbClr val="000000"/>
                </a:solidFill>
                <a:effectLst/>
                <a:uFillTx/>
                <a:latin typeface="Arial"/>
              </a:rPr>
              <a:t> to bring change to the local market.  Incumbents see </a:t>
            </a:r>
            <a:r>
              <a:rPr b="1" lang="en-US" sz="1400" strike="noStrike" u="none">
                <a:solidFill>
                  <a:srgbClr val="000000"/>
                </a:solidFill>
                <a:effectLst/>
                <a:uFillTx/>
                <a:latin typeface="Arial"/>
              </a:rPr>
              <a:t>this pressure for change as more acceptable</a:t>
            </a:r>
            <a:r>
              <a:rPr b="0" lang="en-US" sz="1400" strike="noStrike" u="none">
                <a:solidFill>
                  <a:srgbClr val="000000"/>
                </a:solidFill>
                <a:effectLst/>
                <a:uFillTx/>
                <a:latin typeface="Arial"/>
              </a:rPr>
              <a:t> (and quicker) than for it to happen internally (Enron, foreign banks, Ambassador Foley: Mr </a:t>
            </a:r>
            <a:r>
              <a:rPr b="0" i="1" lang="en-US" sz="1400" strike="noStrike" u="none">
                <a:solidFill>
                  <a:srgbClr val="000000"/>
                </a:solidFill>
                <a:effectLst/>
                <a:uFillTx/>
                <a:latin typeface="Arial"/>
              </a:rPr>
              <a:t>Gai Atsu</a:t>
            </a:r>
            <a:r>
              <a:rPr b="0"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Japanese banks now compete</a:t>
            </a:r>
            <a:r>
              <a:rPr b="0" lang="en-US" sz="1400" strike="noStrike" u="none">
                <a:solidFill>
                  <a:srgbClr val="000000"/>
                </a:solidFill>
                <a:effectLst/>
                <a:uFillTx/>
                <a:latin typeface="Arial"/>
              </a:rPr>
              <a:t> quite intensely </a:t>
            </a:r>
            <a:r>
              <a:rPr b="1" lang="en-US" sz="1400" strike="noStrike" u="none">
                <a:solidFill>
                  <a:srgbClr val="000000"/>
                </a:solidFill>
                <a:effectLst/>
                <a:uFillTx/>
                <a:latin typeface="Arial"/>
              </a:rPr>
              <a:t>for</a:t>
            </a:r>
            <a:r>
              <a:rPr b="0" lang="en-US" sz="1400" strike="noStrike" u="none">
                <a:solidFill>
                  <a:srgbClr val="000000"/>
                </a:solidFill>
                <a:effectLst/>
                <a:uFillTx/>
                <a:latin typeface="Arial"/>
              </a:rPr>
              <a:t> </a:t>
            </a:r>
            <a:r>
              <a:rPr b="1" lang="en-US" sz="1400" strike="noStrike" u="none">
                <a:solidFill>
                  <a:srgbClr val="000000"/>
                </a:solidFill>
                <a:effectLst/>
                <a:uFillTx/>
                <a:latin typeface="Arial"/>
              </a:rPr>
              <a:t>business and people</a:t>
            </a:r>
            <a:r>
              <a:rPr b="0" lang="en-US" sz="1400" strike="noStrike" u="none">
                <a:solidFill>
                  <a:srgbClr val="000000"/>
                </a:solidFill>
                <a:effectLst/>
                <a:uFillTx/>
                <a:latin typeface="Arial"/>
              </a:rPr>
              <a:t> whereas just a couple of years ago this was not possible (harmonization)</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 discussing the </a:t>
            </a:r>
            <a:r>
              <a:rPr b="1" lang="en-US" sz="1400" strike="noStrike" u="none">
                <a:solidFill>
                  <a:srgbClr val="000000"/>
                </a:solidFill>
                <a:effectLst/>
                <a:uFillTx/>
                <a:latin typeface="Arial"/>
              </a:rPr>
              <a:t>keiretsu system</a:t>
            </a:r>
            <a:r>
              <a:rPr b="0" lang="en-US" sz="1400" strike="noStrike" u="none">
                <a:solidFill>
                  <a:srgbClr val="000000"/>
                </a:solidFill>
                <a:effectLst/>
                <a:uFillTx/>
                <a:latin typeface="Arial"/>
              </a:rPr>
              <a:t>, “It has been clear for some time that these corporate structures </a:t>
            </a:r>
            <a:r>
              <a:rPr b="1" lang="en-US" sz="1400" strike="noStrike" u="none">
                <a:solidFill>
                  <a:srgbClr val="000000"/>
                </a:solidFill>
                <a:effectLst/>
                <a:uFillTx/>
                <a:latin typeface="Arial"/>
              </a:rPr>
              <a:t>do not work anymore</a:t>
            </a:r>
            <a:r>
              <a:rPr b="0" lang="en-US" sz="1400" strike="noStrike" u="none">
                <a:solidFill>
                  <a:srgbClr val="000000"/>
                </a:solidFill>
                <a:effectLst/>
                <a:uFillTx/>
                <a:latin typeface="Arial"/>
              </a:rPr>
              <a:t>.”  Sumitomo Bank president FT 17 Dec 1999</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Change must balance</a:t>
            </a:r>
            <a:r>
              <a:rPr b="0" lang="en-US" sz="1400" strike="noStrike" u="none">
                <a:solidFill>
                  <a:srgbClr val="000000"/>
                </a:solidFill>
                <a:effectLst/>
                <a:uFillTx/>
                <a:latin typeface="Arial"/>
              </a:rPr>
              <a:t> the need for </a:t>
            </a:r>
            <a:r>
              <a:rPr b="1" lang="en-US" sz="1400" strike="noStrike" u="none">
                <a:solidFill>
                  <a:srgbClr val="000000"/>
                </a:solidFill>
                <a:effectLst/>
                <a:uFillTx/>
                <a:latin typeface="Arial"/>
              </a:rPr>
              <a:t>reform with social obligations</a:t>
            </a:r>
            <a:r>
              <a:rPr b="0" lang="en-US" sz="1400" strike="noStrike" u="none">
                <a:solidFill>
                  <a:srgbClr val="000000"/>
                </a:solidFill>
                <a:effectLst/>
                <a:uFillTx/>
                <a:latin typeface="Arial"/>
              </a:rPr>
              <a:t> (employment)</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Traditional management structures breaking down </a:t>
            </a:r>
            <a:r>
              <a:rPr b="0" lang="en-US" sz="1400" strike="noStrike" u="none">
                <a:solidFill>
                  <a:srgbClr val="000000"/>
                </a:solidFill>
                <a:effectLst/>
                <a:uFillTx/>
                <a:latin typeface="Arial"/>
              </a:rPr>
              <a:t>(mergers,e.g. 38yo Mazda CEO)</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Market Perspectives</a:t>
            </a:r>
            <a:br>
              <a:rPr sz="2200"/>
            </a:br>
            <a:r>
              <a:rPr b="1" lang="en-US" sz="2200" strike="noStrike" u="none">
                <a:solidFill>
                  <a:srgbClr val="0000ff"/>
                </a:solidFill>
                <a:effectLst/>
                <a:uFillTx/>
                <a:latin typeface="Arial"/>
              </a:rPr>
              <a:t> (From Interviews and Recent Media)</a:t>
            </a:r>
            <a:endParaRPr b="1" lang="en-US" sz="2200" strike="noStrike" u="none">
              <a:solidFill>
                <a:srgbClr val="0000ff"/>
              </a:solidFill>
              <a:effectLst/>
              <a:uFillTx/>
              <a:latin typeface="Arial"/>
            </a:endParaRPr>
          </a:p>
        </p:txBody>
      </p:sp>
      <p:sp>
        <p:nvSpPr>
          <p:cNvPr id="127" name="PlaceHolder 2"/>
          <p:cNvSpPr>
            <a:spLocks noGrp="1"/>
          </p:cNvSpPr>
          <p:nvPr>
            <p:ph/>
          </p:nvPr>
        </p:nvSpPr>
        <p:spPr>
          <a:xfrm>
            <a:off x="742680" y="1523880"/>
            <a:ext cx="8420040" cy="4114800"/>
          </a:xfrm>
          <a:prstGeom prst="rect">
            <a:avLst/>
          </a:prstGeom>
          <a:noFill/>
          <a:ln w="0">
            <a:noFill/>
          </a:ln>
        </p:spPr>
        <p:txBody>
          <a:bodyPr lIns="90360" rIns="90360" tIns="44280" bIns="44280" anchor="t">
            <a:normAutofit fontScale="92500" lnSpcReduction="9999"/>
          </a:bodyPr>
          <a:p>
            <a:pPr marL="343080" indent="-34308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Electricity</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Roughly one third of total physical market </a:t>
            </a:r>
            <a:r>
              <a:rPr b="1" lang="en-US" sz="1400" strike="noStrike" u="none">
                <a:solidFill>
                  <a:srgbClr val="000000"/>
                </a:solidFill>
                <a:effectLst/>
                <a:uFillTx/>
                <a:latin typeface="Arial"/>
              </a:rPr>
              <a:t>will open </a:t>
            </a:r>
            <a:r>
              <a:rPr b="0" lang="en-US" sz="1400" strike="noStrike" u="none">
                <a:solidFill>
                  <a:srgbClr val="000000"/>
                </a:solidFill>
                <a:effectLst/>
                <a:uFillTx/>
                <a:latin typeface="Arial"/>
              </a:rPr>
              <a:t>from the end of </a:t>
            </a:r>
            <a:r>
              <a:rPr b="1" lang="en-US" sz="1400" strike="noStrike" u="none">
                <a:solidFill>
                  <a:srgbClr val="000000"/>
                </a:solidFill>
                <a:effectLst/>
                <a:uFillTx/>
                <a:latin typeface="Arial"/>
              </a:rPr>
              <a:t>March 2000</a:t>
            </a:r>
            <a:r>
              <a:rPr b="0" lang="en-US" sz="1400" strike="noStrike" u="none">
                <a:solidFill>
                  <a:srgbClr val="000000"/>
                </a:solidFill>
                <a:effectLst/>
                <a:uFillTx/>
                <a:latin typeface="Arial"/>
              </a:rPr>
              <a:t> (MITI)</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MITI </a:t>
            </a:r>
            <a:r>
              <a:rPr b="0" lang="en-US" sz="1400" strike="noStrike" u="none">
                <a:solidFill>
                  <a:srgbClr val="000000"/>
                </a:solidFill>
                <a:effectLst/>
                <a:uFillTx/>
                <a:latin typeface="Arial"/>
              </a:rPr>
              <a:t>indicated it is</a:t>
            </a:r>
            <a:r>
              <a:rPr b="1" lang="en-US" sz="1400" strike="noStrike" u="none">
                <a:solidFill>
                  <a:srgbClr val="000000"/>
                </a:solidFill>
                <a:effectLst/>
                <a:uFillTx/>
                <a:latin typeface="Arial"/>
              </a:rPr>
              <a:t> likely to implement further reforms before </a:t>
            </a:r>
            <a:r>
              <a:rPr b="0" lang="en-US" sz="1400" strike="noStrike" u="none">
                <a:solidFill>
                  <a:srgbClr val="000000"/>
                </a:solidFill>
                <a:effectLst/>
                <a:uFillTx/>
                <a:latin typeface="Arial"/>
              </a:rPr>
              <a:t>the</a:t>
            </a:r>
            <a:r>
              <a:rPr b="1" lang="en-US" sz="1400" strike="noStrike" u="none">
                <a:solidFill>
                  <a:srgbClr val="000000"/>
                </a:solidFill>
                <a:effectLst/>
                <a:uFillTx/>
                <a:latin typeface="Arial"/>
              </a:rPr>
              <a:t> </a:t>
            </a:r>
            <a:r>
              <a:rPr b="0" lang="en-US" sz="1400" strike="noStrike" u="none">
                <a:solidFill>
                  <a:srgbClr val="000000"/>
                </a:solidFill>
                <a:effectLst/>
                <a:uFillTx/>
                <a:latin typeface="Arial"/>
              </a:rPr>
              <a:t>next formal review in </a:t>
            </a:r>
            <a:r>
              <a:rPr b="1" lang="en-US" sz="1400" strike="noStrike" u="none">
                <a:solidFill>
                  <a:srgbClr val="000000"/>
                </a:solidFill>
                <a:effectLst/>
                <a:uFillTx/>
                <a:latin typeface="Arial"/>
              </a:rPr>
              <a:t>3 years</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Daiwa SBCM and others believe that </a:t>
            </a:r>
            <a:r>
              <a:rPr b="1" lang="en-US" sz="1400" strike="noStrike" u="none">
                <a:solidFill>
                  <a:srgbClr val="000000"/>
                </a:solidFill>
                <a:effectLst/>
                <a:uFillTx/>
                <a:latin typeface="Arial"/>
              </a:rPr>
              <a:t>if no foreign companies enter</a:t>
            </a:r>
            <a:r>
              <a:rPr b="0" lang="en-US" sz="1400" strike="noStrike" u="none">
                <a:solidFill>
                  <a:srgbClr val="000000"/>
                </a:solidFill>
                <a:effectLst/>
                <a:uFillTx/>
                <a:latin typeface="Arial"/>
              </a:rPr>
              <a:t> the Japanese market, the liberalization will be </a:t>
            </a:r>
            <a:r>
              <a:rPr b="1" lang="en-US" sz="1400" strike="noStrike" u="none">
                <a:solidFill>
                  <a:srgbClr val="000000"/>
                </a:solidFill>
                <a:effectLst/>
                <a:uFillTx/>
                <a:latin typeface="Arial"/>
              </a:rPr>
              <a:t>considered a failure</a:t>
            </a:r>
            <a:r>
              <a:rPr b="0" lang="en-US" sz="1400" strike="noStrike" u="none">
                <a:solidFill>
                  <a:srgbClr val="000000"/>
                </a:solidFill>
                <a:effectLst/>
                <a:uFillTx/>
                <a:latin typeface="Arial"/>
              </a:rPr>
              <a:t> and MITI will likely implement further reforms – paradoxically, TEPCO will be working to limit further liberalization by encouraging new foreign entrants </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Government is still interested in </a:t>
            </a:r>
            <a:r>
              <a:rPr b="1" lang="en-US" sz="1400" strike="noStrike" u="none">
                <a:solidFill>
                  <a:srgbClr val="000000"/>
                </a:solidFill>
                <a:effectLst/>
                <a:uFillTx/>
                <a:latin typeface="Arial"/>
              </a:rPr>
              <a:t>creating a pool</a:t>
            </a:r>
            <a:r>
              <a:rPr b="0" lang="en-US" sz="1400" strike="noStrike" u="none">
                <a:solidFill>
                  <a:srgbClr val="000000"/>
                </a:solidFill>
                <a:effectLst/>
                <a:uFillTx/>
                <a:latin typeface="Arial"/>
              </a:rPr>
              <a:t> although this was strongly opposed by the utilities.  Central Research Institute believes that a </a:t>
            </a:r>
            <a:r>
              <a:rPr b="1" lang="en-US" sz="1400" strike="noStrike" u="none">
                <a:solidFill>
                  <a:srgbClr val="000000"/>
                </a:solidFill>
                <a:effectLst/>
                <a:uFillTx/>
                <a:latin typeface="Arial"/>
              </a:rPr>
              <a:t>voluntary pool</a:t>
            </a:r>
            <a:r>
              <a:rPr b="0" lang="en-US" sz="1400" strike="noStrike" u="none">
                <a:solidFill>
                  <a:srgbClr val="000000"/>
                </a:solidFill>
                <a:effectLst/>
                <a:uFillTx/>
                <a:latin typeface="Arial"/>
              </a:rPr>
              <a:t> (similar to Germany) is </a:t>
            </a:r>
            <a:r>
              <a:rPr b="1" lang="en-US" sz="1400" strike="noStrike" u="none">
                <a:solidFill>
                  <a:srgbClr val="000000"/>
                </a:solidFill>
                <a:effectLst/>
                <a:uFillTx/>
                <a:latin typeface="Arial"/>
              </a:rPr>
              <a:t>likely</a:t>
            </a:r>
            <a:r>
              <a:rPr b="0" lang="en-US" sz="1400" strike="noStrike" u="none">
                <a:solidFill>
                  <a:srgbClr val="000000"/>
                </a:solidFill>
                <a:effectLst/>
                <a:uFillTx/>
                <a:latin typeface="Arial"/>
              </a:rPr>
              <a:t> </a:t>
            </a:r>
            <a:r>
              <a:rPr b="1" lang="en-US" sz="1400" strike="noStrike" u="none">
                <a:solidFill>
                  <a:srgbClr val="000000"/>
                </a:solidFill>
                <a:effectLst/>
                <a:uFillTx/>
                <a:latin typeface="Arial"/>
              </a:rPr>
              <a:t>to</a:t>
            </a:r>
            <a:r>
              <a:rPr b="0" lang="en-US" sz="1400" strike="noStrike" u="none">
                <a:solidFill>
                  <a:srgbClr val="000000"/>
                </a:solidFill>
                <a:effectLst/>
                <a:uFillTx/>
                <a:latin typeface="Arial"/>
              </a:rPr>
              <a:t> </a:t>
            </a:r>
            <a:r>
              <a:rPr b="1" lang="en-US" sz="1400" strike="noStrike" u="none">
                <a:solidFill>
                  <a:srgbClr val="000000"/>
                </a:solidFill>
                <a:effectLst/>
                <a:uFillTx/>
                <a:latin typeface="Arial"/>
              </a:rPr>
              <a:t>develop from next year  </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The Nuclear “dilemma”</a:t>
            </a:r>
            <a:r>
              <a:rPr b="0" lang="en-US" sz="1400" strike="noStrike" u="none">
                <a:solidFill>
                  <a:srgbClr val="000000"/>
                </a:solidFill>
                <a:effectLst/>
                <a:uFillTx/>
                <a:latin typeface="Arial"/>
              </a:rPr>
              <a:t> is a big issue - the government does not yet know how to deal with this issue although even with recent incidents there is not a groundswell to change policy</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Utilities will eventually compete</a:t>
            </a:r>
            <a:r>
              <a:rPr b="0" lang="en-US" sz="1400" strike="noStrike" u="none">
                <a:solidFill>
                  <a:srgbClr val="000000"/>
                </a:solidFill>
                <a:effectLst/>
                <a:uFillTx/>
                <a:latin typeface="Arial"/>
              </a:rPr>
              <a:t>… </a:t>
            </a:r>
            <a:r>
              <a:rPr b="1" lang="en-US" sz="1400" strike="noStrike" u="none">
                <a:solidFill>
                  <a:srgbClr val="000000"/>
                </a:solidFill>
                <a:effectLst/>
                <a:uFillTx/>
                <a:latin typeface="Arial"/>
              </a:rPr>
              <a:t>industry harmony is tenuous </a:t>
            </a:r>
            <a:r>
              <a:rPr b="0" lang="en-US" sz="1400" strike="noStrike" u="none">
                <a:solidFill>
                  <a:srgbClr val="000000"/>
                </a:solidFill>
                <a:effectLst/>
                <a:uFillTx/>
                <a:latin typeface="Arial"/>
              </a:rPr>
              <a:t>(Central Research Institute).  As an example, Toyota is putting national electricity supply needs up for tender (initial efforts to drive utilities to compete against one another)</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Consumers will switch</a:t>
            </a:r>
            <a:r>
              <a:rPr b="0" lang="en-US" sz="1400" strike="noStrike" u="none">
                <a:solidFill>
                  <a:srgbClr val="000000"/>
                </a:solidFill>
                <a:effectLst/>
                <a:uFillTx/>
                <a:latin typeface="Arial"/>
              </a:rPr>
              <a:t> if given a better deal, although some </a:t>
            </a:r>
            <a:r>
              <a:rPr b="1" lang="en-US" sz="1400" strike="noStrike" u="none">
                <a:solidFill>
                  <a:srgbClr val="000000"/>
                </a:solidFill>
                <a:effectLst/>
                <a:uFillTx/>
                <a:latin typeface="Arial"/>
              </a:rPr>
              <a:t>could be hesitant</a:t>
            </a:r>
            <a:r>
              <a:rPr b="0" lang="en-US" sz="1400" strike="noStrike" u="none">
                <a:solidFill>
                  <a:srgbClr val="000000"/>
                </a:solidFill>
                <a:effectLst/>
                <a:uFillTx/>
                <a:latin typeface="Arial"/>
              </a:rPr>
              <a:t> if they have a strong commercial arrangement with the incumbent utility</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Large utility staff cuts are unlikely to occur,</a:t>
            </a:r>
            <a:r>
              <a:rPr b="0" lang="en-US" sz="1400" strike="noStrike" u="none">
                <a:solidFill>
                  <a:srgbClr val="000000"/>
                </a:solidFill>
                <a:effectLst/>
                <a:uFillTx/>
                <a:latin typeface="Arial"/>
              </a:rPr>
              <a:t> with redundancies handled through subsidiaries/ affiliates and natural attrition</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Utilities are </a:t>
            </a:r>
            <a:r>
              <a:rPr b="1" lang="en-US" sz="1400" strike="noStrike" u="none">
                <a:solidFill>
                  <a:srgbClr val="000000"/>
                </a:solidFill>
                <a:effectLst/>
                <a:uFillTx/>
                <a:latin typeface="Arial"/>
              </a:rPr>
              <a:t>rapidly increasing sales forces</a:t>
            </a:r>
            <a:r>
              <a:rPr b="0" lang="en-US" sz="1400" strike="noStrike" u="none">
                <a:solidFill>
                  <a:srgbClr val="000000"/>
                </a:solidFill>
                <a:effectLst/>
                <a:uFillTx/>
                <a:latin typeface="Arial"/>
              </a:rPr>
              <a:t> to deal with coming deregulation (TEPCO has increased “sales” staff from ~70 to ~500, though the exact focus of these sales forces is still unclear </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Market Perspectives</a:t>
            </a:r>
            <a:br>
              <a:rPr sz="2200"/>
            </a:br>
            <a:r>
              <a:rPr b="1" lang="en-US" sz="2200" strike="noStrike" u="none">
                <a:solidFill>
                  <a:srgbClr val="0000ff"/>
                </a:solidFill>
                <a:effectLst/>
                <a:uFillTx/>
                <a:latin typeface="Arial"/>
              </a:rPr>
              <a:t> (From Interviews and Recent Media)</a:t>
            </a:r>
            <a:endParaRPr b="1" lang="en-US" sz="2200" strike="noStrike" u="none">
              <a:solidFill>
                <a:srgbClr val="0000ff"/>
              </a:solidFill>
              <a:effectLst/>
              <a:uFillTx/>
              <a:latin typeface="Arial"/>
            </a:endParaRPr>
          </a:p>
        </p:txBody>
      </p:sp>
      <p:sp>
        <p:nvSpPr>
          <p:cNvPr id="129" name="PlaceHolder 2"/>
          <p:cNvSpPr>
            <a:spLocks noGrp="1"/>
          </p:cNvSpPr>
          <p:nvPr>
            <p:ph/>
          </p:nvPr>
        </p:nvSpPr>
        <p:spPr>
          <a:xfrm>
            <a:off x="380880" y="1676520"/>
            <a:ext cx="9144000" cy="4114800"/>
          </a:xfrm>
          <a:prstGeom prst="rect">
            <a:avLst/>
          </a:prstGeom>
          <a:noFill/>
          <a:ln w="0">
            <a:noFill/>
          </a:ln>
        </p:spPr>
        <p:txBody>
          <a:bodyPr lIns="90360" rIns="90360" tIns="44280" bIns="44280" anchor="t">
            <a:normAutofit lnSpcReduction="9999"/>
          </a:bodyPr>
          <a:p>
            <a:pPr marL="343080" indent="-34308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Capital Markets</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t>
            </a:r>
            <a:r>
              <a:rPr b="1" lang="en-US" sz="1400" strike="noStrike" u="none">
                <a:solidFill>
                  <a:srgbClr val="000000"/>
                </a:solidFill>
                <a:effectLst/>
                <a:uFillTx/>
                <a:latin typeface="Arial"/>
              </a:rPr>
              <a:t>We are at a historic moment</a:t>
            </a:r>
            <a:r>
              <a:rPr b="0" lang="en-US" sz="1400" strike="noStrike" u="none">
                <a:solidFill>
                  <a:srgbClr val="000000"/>
                </a:solidFill>
                <a:effectLst/>
                <a:uFillTx/>
                <a:latin typeface="Arial"/>
              </a:rPr>
              <a:t>.  We are seeing the </a:t>
            </a:r>
            <a:r>
              <a:rPr b="1" lang="en-US" sz="1400" strike="noStrike" u="none">
                <a:solidFill>
                  <a:srgbClr val="000000"/>
                </a:solidFill>
                <a:effectLst/>
                <a:uFillTx/>
                <a:latin typeface="Arial"/>
              </a:rPr>
              <a:t>unraveling of 50 years of history</a:t>
            </a:r>
            <a:r>
              <a:rPr b="0" lang="en-US" sz="1400" strike="noStrike" u="none">
                <a:solidFill>
                  <a:srgbClr val="000000"/>
                </a:solidFill>
                <a:effectLst/>
                <a:uFillTx/>
                <a:latin typeface="Arial"/>
              </a:rPr>
              <a:t>.”  (Barings Asset Management commenting on changes to Japanese economic model in FT 17 Dec 1999)</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“Japan is the </a:t>
            </a:r>
            <a:r>
              <a:rPr b="1" lang="en-US" sz="1400" strike="noStrike" u="none">
                <a:solidFill>
                  <a:srgbClr val="000000"/>
                </a:solidFill>
                <a:effectLst/>
                <a:uFillTx/>
                <a:latin typeface="Arial"/>
              </a:rPr>
              <a:t>largest single opportunity for Merrill Lynch</a:t>
            </a:r>
            <a:r>
              <a:rPr b="0" lang="en-US" sz="1400" strike="noStrike" u="none">
                <a:solidFill>
                  <a:srgbClr val="000000"/>
                </a:solidFill>
                <a:effectLst/>
                <a:uFillTx/>
                <a:latin typeface="Arial"/>
              </a:rPr>
              <a:t> and we are focusing significant resources here.”  (John Sievwright, president and COO of Merrill Lynch Japan)</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“Japan is the </a:t>
            </a:r>
            <a:r>
              <a:rPr b="1" lang="en-US" sz="1400" strike="noStrike" u="none">
                <a:solidFill>
                  <a:srgbClr val="000000"/>
                </a:solidFill>
                <a:effectLst/>
                <a:uFillTx/>
                <a:latin typeface="Arial"/>
              </a:rPr>
              <a:t>largest emerging market in the world</a:t>
            </a:r>
            <a:r>
              <a:rPr b="0" lang="en-US" sz="1400" strike="noStrike" u="none">
                <a:solidFill>
                  <a:srgbClr val="000000"/>
                </a:solidFill>
                <a:effectLst/>
                <a:uFillTx/>
                <a:latin typeface="Arial"/>
              </a:rPr>
              <a:t> from an investment banking perspective.  Even if Japan Inc is only changing at the margin, the </a:t>
            </a:r>
            <a:r>
              <a:rPr b="1" lang="en-US" sz="1400" strike="noStrike" u="none">
                <a:solidFill>
                  <a:srgbClr val="000000"/>
                </a:solidFill>
                <a:effectLst/>
                <a:uFillTx/>
                <a:latin typeface="Arial"/>
              </a:rPr>
              <a:t>market is so huge</a:t>
            </a:r>
            <a:r>
              <a:rPr b="0" lang="en-US" sz="1400" strike="noStrike" u="none">
                <a:solidFill>
                  <a:srgbClr val="000000"/>
                </a:solidFill>
                <a:effectLst/>
                <a:uFillTx/>
                <a:latin typeface="Arial"/>
              </a:rPr>
              <a:t> that even the margin offers big opportunities.”  (Goldman Sachs FT 17 Dec 1999)</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t>
            </a:r>
            <a:r>
              <a:rPr b="1" lang="en-US" sz="1400" strike="noStrike" u="none">
                <a:solidFill>
                  <a:srgbClr val="000000"/>
                </a:solidFill>
                <a:effectLst/>
                <a:uFillTx/>
                <a:latin typeface="Arial"/>
              </a:rPr>
              <a:t>Deregulation and the internet</a:t>
            </a:r>
            <a:r>
              <a:rPr b="0" lang="en-US" sz="1400" strike="noStrike" u="none">
                <a:solidFill>
                  <a:srgbClr val="000000"/>
                </a:solidFill>
                <a:effectLst/>
                <a:uFillTx/>
                <a:latin typeface="Arial"/>
              </a:rPr>
              <a:t> are [also] set to </a:t>
            </a:r>
            <a:r>
              <a:rPr b="1" lang="en-US" sz="1400" strike="noStrike" u="none">
                <a:solidFill>
                  <a:srgbClr val="000000"/>
                </a:solidFill>
                <a:effectLst/>
                <a:uFillTx/>
                <a:latin typeface="Arial"/>
              </a:rPr>
              <a:t>transform radically the business environment</a:t>
            </a:r>
            <a:r>
              <a:rPr b="0" lang="en-US" sz="1400" strike="noStrike" u="none">
                <a:solidFill>
                  <a:srgbClr val="000000"/>
                </a:solidFill>
                <a:effectLst/>
                <a:uFillTx/>
                <a:latin typeface="Arial"/>
              </a:rPr>
              <a:t> for Japanese companies.  And finally, management itself, in a few cases, is forcing change from the top.” FT 17 Dec 1999</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t>
            </a:r>
            <a:r>
              <a:rPr b="1" lang="en-US" sz="1400" strike="noStrike" u="none">
                <a:solidFill>
                  <a:srgbClr val="000000"/>
                </a:solidFill>
                <a:effectLst/>
                <a:uFillTx/>
                <a:latin typeface="Arial"/>
              </a:rPr>
              <a:t>Private equity is flooding in</a:t>
            </a:r>
            <a:r>
              <a:rPr b="0" lang="en-US" sz="1400" strike="noStrike" u="none">
                <a:solidFill>
                  <a:srgbClr val="000000"/>
                </a:solidFill>
                <a:effectLst/>
                <a:uFillTx/>
                <a:latin typeface="Arial"/>
              </a:rPr>
              <a:t>, and venture capital is suddenly available.  Securitization has become a hot topic as Japanese companies try to rebuild balance sheets.”  FT 17 Dec 1999</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Domestic financial markets</a:t>
            </a:r>
            <a:r>
              <a:rPr b="0" lang="en-US" sz="1400" strike="noStrike" u="none">
                <a:solidFill>
                  <a:srgbClr val="000000"/>
                </a:solidFill>
                <a:effectLst/>
                <a:uFillTx/>
                <a:latin typeface="Arial"/>
              </a:rPr>
              <a:t> have </a:t>
            </a:r>
            <a:r>
              <a:rPr b="1" lang="en-US" sz="1400" strike="noStrike" u="none">
                <a:solidFill>
                  <a:srgbClr val="000000"/>
                </a:solidFill>
                <a:effectLst/>
                <a:uFillTx/>
                <a:latin typeface="Arial"/>
              </a:rPr>
              <a:t>responded quickly</a:t>
            </a:r>
            <a:r>
              <a:rPr b="0" lang="en-US" sz="1400" strike="noStrike" u="none">
                <a:solidFill>
                  <a:srgbClr val="000000"/>
                </a:solidFill>
                <a:effectLst/>
                <a:uFillTx/>
                <a:latin typeface="Arial"/>
              </a:rPr>
              <a:t> and decisively </a:t>
            </a:r>
            <a:r>
              <a:rPr b="1" lang="en-US" sz="1400" strike="noStrike" u="none">
                <a:solidFill>
                  <a:srgbClr val="000000"/>
                </a:solidFill>
                <a:effectLst/>
                <a:uFillTx/>
                <a:latin typeface="Arial"/>
              </a:rPr>
              <a:t>to foreign competition</a:t>
            </a:r>
            <a:r>
              <a:rPr b="0" lang="en-US" sz="1400" strike="noStrike" u="none">
                <a:solidFill>
                  <a:srgbClr val="000000"/>
                </a:solidFill>
                <a:effectLst/>
                <a:uFillTx/>
                <a:latin typeface="Arial"/>
              </a:rPr>
              <a:t> with the Mother’s OTC exchange having been created this year in response to threats from Nasdaq-Japan</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Companies are decisively </a:t>
            </a:r>
            <a:r>
              <a:rPr b="1" lang="en-US" sz="1400" strike="noStrike" u="none">
                <a:solidFill>
                  <a:srgbClr val="000000"/>
                </a:solidFill>
                <a:effectLst/>
                <a:uFillTx/>
                <a:latin typeface="Arial"/>
              </a:rPr>
              <a:t>reducing cross shareholdings</a:t>
            </a:r>
            <a:r>
              <a:rPr b="0" lang="en-US" sz="1400" strike="noStrike" u="none">
                <a:solidFill>
                  <a:srgbClr val="000000"/>
                </a:solidFill>
                <a:effectLst/>
                <a:uFillTx/>
                <a:latin typeface="Arial"/>
              </a:rPr>
              <a:t> in response to unfunded pension funds, new mark to market regulations in April 2000 and to changes in the old “keiretsu” system.  Trading houses concerned over MTM as it will show “unexpected” losses.</a:t>
            </a:r>
            <a:endParaRPr b="0" lang="en-US" sz="1400" strike="noStrike" u="none">
              <a:solidFill>
                <a:srgbClr val="000000"/>
              </a:solidFill>
              <a:effectLst/>
              <a:uFillTx/>
              <a:latin typeface="Arial"/>
            </a:endParaRPr>
          </a:p>
          <a:p>
            <a:pPr lvl="1" marL="743040" indent="-285840">
              <a:lnSpc>
                <a:spcPct val="9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Retail market</a:t>
            </a:r>
            <a:r>
              <a:rPr b="0" lang="en-US" sz="1400" strike="noStrike" u="none">
                <a:solidFill>
                  <a:srgbClr val="000000"/>
                </a:solidFill>
                <a:effectLst/>
                <a:uFillTx/>
                <a:latin typeface="Arial"/>
              </a:rPr>
              <a:t> primarily </a:t>
            </a:r>
            <a:r>
              <a:rPr b="1" lang="en-US" sz="1400" strike="noStrike" u="none">
                <a:solidFill>
                  <a:srgbClr val="000000"/>
                </a:solidFill>
                <a:effectLst/>
                <a:uFillTx/>
                <a:latin typeface="Arial"/>
              </a:rPr>
              <a:t>interested in yield</a:t>
            </a:r>
            <a:r>
              <a:rPr b="0" lang="en-US" sz="1400" strike="noStrike" u="none">
                <a:solidFill>
                  <a:srgbClr val="000000"/>
                </a:solidFill>
                <a:effectLst/>
                <a:uFillTx/>
                <a:latin typeface="Arial"/>
              </a:rPr>
              <a:t> and are becoming more interested in managing their own security (However, only 180,000 online trading accounts currently exist)</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
          <p:cNvSpPr/>
          <p:nvPr/>
        </p:nvSpPr>
        <p:spPr>
          <a:xfrm>
            <a:off x="2133720" y="2898720"/>
            <a:ext cx="55832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3333cc"/>
                </a:solidFill>
                <a:effectLst/>
                <a:uFillTx/>
                <a:latin typeface="Arial"/>
              </a:rPr>
              <a:t>What The Japanese Say About Enron</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Excerpts From Recent Japanese Articles on Enron</a:t>
            </a:r>
            <a:endParaRPr b="1" lang="en-US" sz="2200" strike="noStrike" u="none">
              <a:solidFill>
                <a:srgbClr val="0000ff"/>
              </a:solidFill>
              <a:effectLst/>
              <a:uFillTx/>
              <a:latin typeface="Arial"/>
            </a:endParaRPr>
          </a:p>
        </p:txBody>
      </p:sp>
      <p:sp>
        <p:nvSpPr>
          <p:cNvPr id="132" name="PlaceHolder 2"/>
          <p:cNvSpPr>
            <a:spLocks noGrp="1"/>
          </p:cNvSpPr>
          <p:nvPr>
            <p:ph/>
          </p:nvPr>
        </p:nvSpPr>
        <p:spPr>
          <a:xfrm>
            <a:off x="742680" y="1600200"/>
            <a:ext cx="8420040" cy="4114800"/>
          </a:xfrm>
          <a:prstGeom prst="rect">
            <a:avLst/>
          </a:prstGeom>
          <a:noFill/>
          <a:ln w="0">
            <a:noFill/>
          </a:ln>
        </p:spPr>
        <p:txBody>
          <a:bodyPr lIns="90360" rIns="90360" tIns="44280" bIns="44280" anchor="t">
            <a:normAutofit fontScale="92500" lnSpcReduction="9999"/>
          </a:bodyPr>
          <a:p>
            <a:pPr marL="343080" indent="-3430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1400" strike="noStrike" u="none">
                <a:solidFill>
                  <a:srgbClr val="000000"/>
                </a:solidFill>
                <a:effectLst/>
                <a:uFillTx/>
                <a:latin typeface="Arial"/>
                <a:ea typeface="Times New Roman"/>
              </a:rPr>
              <a:t>Enron lands in Japan at last</a:t>
            </a:r>
            <a:r>
              <a:rPr b="0" lang="en-AU" sz="1400" strike="noStrike" u="none">
                <a:solidFill>
                  <a:srgbClr val="000000"/>
                </a:solidFill>
                <a:effectLst/>
                <a:uFillTx/>
                <a:latin typeface="Arial"/>
                <a:ea typeface="Times New Roman"/>
              </a:rPr>
              <a:t> - What implications does Enron’s landing have for our electricity industry?</a:t>
            </a:r>
            <a:endParaRPr b="0" lang="en-US" sz="1400" strike="noStrike" u="none">
              <a:solidFill>
                <a:srgbClr val="000000"/>
              </a:solidFill>
              <a:effectLst/>
              <a:uFillTx/>
              <a:latin typeface="Arial"/>
            </a:endParaRPr>
          </a:p>
          <a:p>
            <a:pPr marL="343080" indent="-3430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400" strike="noStrike" u="none">
                <a:solidFill>
                  <a:srgbClr val="000000"/>
                </a:solidFill>
                <a:effectLst/>
                <a:uFillTx/>
                <a:latin typeface="Arial"/>
                <a:ea typeface="Times New Roman"/>
              </a:rPr>
              <a:t>It will be interesting how </a:t>
            </a:r>
            <a:r>
              <a:rPr b="1" lang="en-AU" sz="1400" strike="noStrike" u="none">
                <a:solidFill>
                  <a:srgbClr val="000000"/>
                </a:solidFill>
                <a:effectLst/>
                <a:uFillTx/>
                <a:latin typeface="Arial"/>
                <a:ea typeface="Times New Roman"/>
              </a:rPr>
              <a:t>TEPCO</a:t>
            </a:r>
            <a:r>
              <a:rPr b="0" lang="en-AU" sz="1400" strike="noStrike" u="none">
                <a:solidFill>
                  <a:srgbClr val="000000"/>
                </a:solidFill>
                <a:effectLst/>
                <a:uFillTx/>
                <a:latin typeface="Arial"/>
                <a:ea typeface="Times New Roman"/>
              </a:rPr>
              <a:t> (a company that places </a:t>
            </a:r>
            <a:r>
              <a:rPr b="1" lang="en-AU" sz="1400" strike="noStrike" u="none">
                <a:solidFill>
                  <a:srgbClr val="000000"/>
                </a:solidFill>
                <a:effectLst/>
                <a:uFillTx/>
                <a:latin typeface="Arial"/>
                <a:ea typeface="Times New Roman"/>
              </a:rPr>
              <a:t>importance on creating a happy society</a:t>
            </a:r>
            <a:r>
              <a:rPr b="0" lang="en-AU" sz="1400" strike="noStrike" u="none">
                <a:solidFill>
                  <a:srgbClr val="000000"/>
                </a:solidFill>
                <a:effectLst/>
                <a:uFillTx/>
                <a:latin typeface="Arial"/>
                <a:ea typeface="Times New Roman"/>
              </a:rPr>
              <a:t>) will face the challenge of </a:t>
            </a:r>
            <a:r>
              <a:rPr b="1" lang="en-AU" sz="1400" strike="noStrike" u="none">
                <a:solidFill>
                  <a:srgbClr val="000000"/>
                </a:solidFill>
                <a:effectLst/>
                <a:uFillTx/>
                <a:latin typeface="Arial"/>
                <a:ea typeface="Times New Roman"/>
              </a:rPr>
              <a:t>Enron</a:t>
            </a:r>
            <a:r>
              <a:rPr b="0" lang="en-AU" sz="1400" strike="noStrike" u="none">
                <a:solidFill>
                  <a:srgbClr val="000000"/>
                </a:solidFill>
                <a:effectLst/>
                <a:uFillTx/>
                <a:latin typeface="Arial"/>
                <a:ea typeface="Times New Roman"/>
              </a:rPr>
              <a:t> (a </a:t>
            </a:r>
            <a:r>
              <a:rPr b="1" lang="en-AU" sz="1400" strike="noStrike" u="none">
                <a:solidFill>
                  <a:srgbClr val="000000"/>
                </a:solidFill>
                <a:effectLst/>
                <a:uFillTx/>
                <a:latin typeface="Arial"/>
                <a:ea typeface="Times New Roman"/>
              </a:rPr>
              <a:t>market driven company</a:t>
            </a:r>
            <a:r>
              <a:rPr b="0" lang="en-US" sz="1400" strike="noStrike" u="none">
                <a:solidFill>
                  <a:srgbClr val="000000"/>
                </a:solidFill>
                <a:effectLst/>
                <a:uFillTx/>
                <a:latin typeface="Arial"/>
              </a:rPr>
              <a:t>)</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MS Mincho"/>
              </a:rPr>
              <a:t>However, </a:t>
            </a:r>
            <a:r>
              <a:rPr b="1" lang="en-US" sz="1400" strike="noStrike" u="none">
                <a:solidFill>
                  <a:srgbClr val="000000"/>
                </a:solidFill>
                <a:effectLst/>
                <a:uFillTx/>
                <a:latin typeface="Arial"/>
                <a:ea typeface="MS Mincho"/>
              </a:rPr>
              <a:t>Enron’s strength</a:t>
            </a:r>
            <a:r>
              <a:rPr b="0" lang="en-US" sz="1400" strike="noStrike" u="none">
                <a:solidFill>
                  <a:srgbClr val="000000"/>
                </a:solidFill>
                <a:effectLst/>
                <a:uFillTx/>
                <a:latin typeface="Arial"/>
                <a:ea typeface="MS Mincho"/>
              </a:rPr>
              <a:t> lies in its </a:t>
            </a:r>
            <a:r>
              <a:rPr b="1" lang="en-US" sz="1400" strike="noStrike" u="none">
                <a:solidFill>
                  <a:srgbClr val="000000"/>
                </a:solidFill>
                <a:effectLst/>
                <a:uFillTx/>
                <a:latin typeface="Arial"/>
                <a:ea typeface="MS Mincho"/>
              </a:rPr>
              <a:t>information</a:t>
            </a:r>
            <a:r>
              <a:rPr b="0" lang="en-US" sz="1400" strike="noStrike" u="none">
                <a:solidFill>
                  <a:srgbClr val="000000"/>
                </a:solidFill>
                <a:effectLst/>
                <a:uFillTx/>
                <a:latin typeface="Arial"/>
                <a:ea typeface="MS Mincho"/>
              </a:rPr>
              <a:t> and </a:t>
            </a:r>
            <a:r>
              <a:rPr b="1" lang="en-US" sz="1400" strike="noStrike" u="none">
                <a:solidFill>
                  <a:srgbClr val="000000"/>
                </a:solidFill>
                <a:effectLst/>
                <a:uFillTx/>
                <a:latin typeface="Arial"/>
                <a:ea typeface="MS Mincho"/>
              </a:rPr>
              <a:t>financial technologies</a:t>
            </a:r>
            <a:r>
              <a:rPr b="0" lang="en-US" sz="1400" strike="noStrike" u="none">
                <a:solidFill>
                  <a:srgbClr val="000000"/>
                </a:solidFill>
                <a:effectLst/>
                <a:uFillTx/>
                <a:latin typeface="Arial"/>
                <a:ea typeface="MS Mincho"/>
              </a:rPr>
              <a:t>, which allow it to perpetually </a:t>
            </a:r>
            <a:r>
              <a:rPr b="1" lang="en-US" sz="1400" strike="noStrike" u="none">
                <a:solidFill>
                  <a:srgbClr val="000000"/>
                </a:solidFill>
                <a:effectLst/>
                <a:uFillTx/>
                <a:latin typeface="Arial"/>
                <a:ea typeface="MS Mincho"/>
              </a:rPr>
              <a:t>generate a profit</a:t>
            </a:r>
            <a:r>
              <a:rPr b="0" lang="en-US" sz="1400" strike="noStrike" u="none">
                <a:solidFill>
                  <a:srgbClr val="000000"/>
                </a:solidFill>
                <a:effectLst/>
                <a:uFillTx/>
                <a:latin typeface="Arial"/>
                <a:ea typeface="MS Mincho"/>
              </a:rPr>
              <a:t> by </a:t>
            </a:r>
            <a:r>
              <a:rPr b="1" lang="en-US" sz="1400" strike="noStrike" u="none">
                <a:solidFill>
                  <a:srgbClr val="000000"/>
                </a:solidFill>
                <a:effectLst/>
                <a:uFillTx/>
                <a:latin typeface="Arial"/>
                <a:ea typeface="MS Mincho"/>
              </a:rPr>
              <a:t>taking advantage of the price difference</a:t>
            </a:r>
            <a:r>
              <a:rPr b="0" lang="en-US" sz="1400" strike="noStrike" u="none">
                <a:solidFill>
                  <a:srgbClr val="000000"/>
                </a:solidFill>
                <a:effectLst/>
                <a:uFillTx/>
                <a:latin typeface="Arial"/>
                <a:ea typeface="MS Mincho"/>
              </a:rPr>
              <a:t> between itself and existing power utilities</a:t>
            </a:r>
            <a:r>
              <a:rPr b="0" lang="en-US" sz="1400" strike="noStrike" u="none">
                <a:solidFill>
                  <a:srgbClr val="000000"/>
                </a:solidFill>
                <a:effectLst/>
                <a:uFillTx/>
                <a:latin typeface="Arial"/>
                <a:ea typeface="ＭＳ Ｐゴシック"/>
              </a:rPr>
              <a:t> </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400" strike="noStrike" u="none">
                <a:solidFill>
                  <a:srgbClr val="000000"/>
                </a:solidFill>
                <a:effectLst/>
                <a:uFillTx/>
                <a:latin typeface="Arial"/>
                <a:ea typeface="Times New Roman"/>
              </a:rPr>
              <a:t>Quote from TEPCO CEO, “</a:t>
            </a:r>
            <a:r>
              <a:rPr b="1" lang="en-AU" sz="1400" strike="noStrike" u="none">
                <a:solidFill>
                  <a:srgbClr val="000000"/>
                </a:solidFill>
                <a:effectLst/>
                <a:uFillTx/>
                <a:latin typeface="Arial"/>
                <a:ea typeface="Times New Roman"/>
              </a:rPr>
              <a:t>Enron is an energetic company</a:t>
            </a:r>
            <a:r>
              <a:rPr b="0" lang="en-AU" sz="1400" strike="noStrike" u="none">
                <a:solidFill>
                  <a:srgbClr val="000000"/>
                </a:solidFill>
                <a:effectLst/>
                <a:uFillTx/>
                <a:latin typeface="Arial"/>
                <a:ea typeface="Times New Roman"/>
              </a:rPr>
              <a:t> and if it decides to enter the Japanese market, </a:t>
            </a:r>
            <a:r>
              <a:rPr b="1" lang="en-AU" sz="1400" strike="noStrike" u="none">
                <a:solidFill>
                  <a:srgbClr val="000000"/>
                </a:solidFill>
                <a:effectLst/>
                <a:uFillTx/>
                <a:latin typeface="Arial"/>
                <a:ea typeface="Times New Roman"/>
              </a:rPr>
              <a:t>competition will increase</a:t>
            </a:r>
            <a:r>
              <a:rPr b="0" lang="en-AU" sz="1400" strike="noStrike" u="none">
                <a:solidFill>
                  <a:srgbClr val="000000"/>
                </a:solidFill>
                <a:effectLst/>
                <a:uFillTx/>
                <a:latin typeface="Arial"/>
                <a:ea typeface="Times New Roman"/>
              </a:rPr>
              <a:t> and the electricity market is likely to become more deregulated (favourable)</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400" strike="noStrike" u="none">
                <a:solidFill>
                  <a:srgbClr val="000000"/>
                </a:solidFill>
                <a:effectLst/>
                <a:uFillTx/>
                <a:latin typeface="Arial"/>
                <a:ea typeface="Times New Roman"/>
              </a:rPr>
              <a:t>However, due to the </a:t>
            </a:r>
            <a:r>
              <a:rPr b="1" lang="en-AU" sz="1400" strike="noStrike" u="none">
                <a:solidFill>
                  <a:srgbClr val="000000"/>
                </a:solidFill>
                <a:effectLst/>
                <a:uFillTx/>
                <a:latin typeface="Arial"/>
                <a:ea typeface="Times New Roman"/>
              </a:rPr>
              <a:t>emphasis</a:t>
            </a:r>
            <a:r>
              <a:rPr b="0" lang="en-AU" sz="1400" strike="noStrike" u="none">
                <a:solidFill>
                  <a:srgbClr val="000000"/>
                </a:solidFill>
                <a:effectLst/>
                <a:uFillTx/>
                <a:latin typeface="Arial"/>
                <a:ea typeface="Times New Roman"/>
              </a:rPr>
              <a:t> that </a:t>
            </a:r>
            <a:r>
              <a:rPr b="1" lang="en-AU" sz="1400" strike="noStrike" u="none">
                <a:solidFill>
                  <a:srgbClr val="000000"/>
                </a:solidFill>
                <a:effectLst/>
                <a:uFillTx/>
                <a:latin typeface="Arial"/>
                <a:ea typeface="Times New Roman"/>
              </a:rPr>
              <a:t>Enron</a:t>
            </a:r>
            <a:r>
              <a:rPr b="0" lang="en-AU" sz="1400" strike="noStrike" u="none">
                <a:solidFill>
                  <a:srgbClr val="000000"/>
                </a:solidFill>
                <a:effectLst/>
                <a:uFillTx/>
                <a:latin typeface="Arial"/>
                <a:ea typeface="Times New Roman"/>
              </a:rPr>
              <a:t> places </a:t>
            </a:r>
            <a:r>
              <a:rPr b="1" lang="en-AU" sz="1400" strike="noStrike" u="none">
                <a:solidFill>
                  <a:srgbClr val="000000"/>
                </a:solidFill>
                <a:effectLst/>
                <a:uFillTx/>
                <a:latin typeface="Arial"/>
                <a:ea typeface="Times New Roman"/>
              </a:rPr>
              <a:t>on shareholder returns</a:t>
            </a:r>
            <a:r>
              <a:rPr b="0" lang="en-AU" sz="1400" strike="noStrike" u="none">
                <a:solidFill>
                  <a:srgbClr val="000000"/>
                </a:solidFill>
                <a:effectLst/>
                <a:uFillTx/>
                <a:latin typeface="Arial"/>
                <a:ea typeface="Times New Roman"/>
              </a:rPr>
              <a:t>, we must be careful that the </a:t>
            </a:r>
            <a:r>
              <a:rPr b="1" lang="en-AU" sz="1400" strike="noStrike" u="none">
                <a:solidFill>
                  <a:srgbClr val="000000"/>
                </a:solidFill>
                <a:effectLst/>
                <a:uFillTx/>
                <a:latin typeface="Arial"/>
                <a:ea typeface="Times New Roman"/>
              </a:rPr>
              <a:t>interests of consumers are not forgotten</a:t>
            </a:r>
            <a:r>
              <a:rPr b="0" lang="en-AU" sz="1400" strike="noStrike" u="none">
                <a:solidFill>
                  <a:srgbClr val="000000"/>
                </a:solidFill>
                <a:effectLst/>
                <a:uFillTx/>
                <a:latin typeface="Arial"/>
                <a:ea typeface="Times New Roman"/>
              </a:rPr>
              <a:t>.” </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400" strike="noStrike" u="none">
                <a:solidFill>
                  <a:srgbClr val="000000"/>
                </a:solidFill>
                <a:effectLst/>
                <a:uFillTx/>
                <a:latin typeface="Arial"/>
                <a:ea typeface="Times New Roman"/>
              </a:rPr>
              <a:t>I recently </a:t>
            </a:r>
            <a:r>
              <a:rPr b="1" lang="en-AU" sz="1400" strike="noStrike" u="none">
                <a:solidFill>
                  <a:srgbClr val="000000"/>
                </a:solidFill>
                <a:effectLst/>
                <a:uFillTx/>
                <a:latin typeface="Arial"/>
                <a:ea typeface="Times New Roman"/>
              </a:rPr>
              <a:t>visited Enron headquarters</a:t>
            </a:r>
            <a:r>
              <a:rPr b="0" lang="en-AU" sz="1400" strike="noStrike" u="none">
                <a:solidFill>
                  <a:srgbClr val="000000"/>
                </a:solidFill>
                <a:effectLst/>
                <a:uFillTx/>
                <a:latin typeface="Arial"/>
                <a:ea typeface="Times New Roman"/>
              </a:rPr>
              <a:t> in Houston and </a:t>
            </a:r>
            <a:r>
              <a:rPr b="1" lang="en-AU" sz="1400" strike="noStrike" u="none">
                <a:solidFill>
                  <a:srgbClr val="000000"/>
                </a:solidFill>
                <a:effectLst/>
                <a:uFillTx/>
                <a:latin typeface="Arial"/>
                <a:ea typeface="Times New Roman"/>
              </a:rPr>
              <a:t>their reputation was not very good</a:t>
            </a:r>
            <a:r>
              <a:rPr b="0" lang="en-AU" sz="1400" strike="noStrike" u="none">
                <a:solidFill>
                  <a:srgbClr val="000000"/>
                </a:solidFill>
                <a:effectLst/>
                <a:uFillTx/>
                <a:latin typeface="Arial"/>
                <a:ea typeface="Times New Roman"/>
              </a:rPr>
              <a:t>. </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400" strike="noStrike" u="none">
                <a:solidFill>
                  <a:srgbClr val="000000"/>
                </a:solidFill>
                <a:effectLst/>
                <a:uFillTx/>
                <a:latin typeface="Arial"/>
                <a:ea typeface="Times New Roman"/>
              </a:rPr>
              <a:t>However, their philosophy has been to </a:t>
            </a:r>
            <a:r>
              <a:rPr b="1" lang="en-AU" sz="1400" strike="noStrike" u="none">
                <a:solidFill>
                  <a:srgbClr val="000000"/>
                </a:solidFill>
                <a:effectLst/>
                <a:uFillTx/>
                <a:latin typeface="Arial"/>
                <a:ea typeface="Times New Roman"/>
              </a:rPr>
              <a:t>invest in a company</a:t>
            </a:r>
            <a:r>
              <a:rPr b="0" lang="en-AU" sz="1400" strike="noStrike" u="none">
                <a:solidFill>
                  <a:srgbClr val="000000"/>
                </a:solidFill>
                <a:effectLst/>
                <a:uFillTx/>
                <a:latin typeface="Arial"/>
                <a:ea typeface="Times New Roman"/>
              </a:rPr>
              <a:t>, </a:t>
            </a:r>
            <a:r>
              <a:rPr b="1" lang="en-AU" sz="1400" strike="noStrike" u="none">
                <a:solidFill>
                  <a:srgbClr val="000000"/>
                </a:solidFill>
                <a:effectLst/>
                <a:uFillTx/>
                <a:latin typeface="Arial"/>
                <a:ea typeface="Times New Roman"/>
              </a:rPr>
              <a:t>increase its share price</a:t>
            </a:r>
            <a:r>
              <a:rPr b="0" lang="en-AU" sz="1400" strike="noStrike" u="none">
                <a:solidFill>
                  <a:srgbClr val="000000"/>
                </a:solidFill>
                <a:effectLst/>
                <a:uFillTx/>
                <a:latin typeface="Arial"/>
                <a:ea typeface="Times New Roman"/>
              </a:rPr>
              <a:t> and then </a:t>
            </a:r>
            <a:r>
              <a:rPr b="1" lang="en-AU" sz="1400" strike="noStrike" u="none">
                <a:solidFill>
                  <a:srgbClr val="000000"/>
                </a:solidFill>
                <a:effectLst/>
                <a:uFillTx/>
                <a:latin typeface="Arial"/>
                <a:ea typeface="Times New Roman"/>
              </a:rPr>
              <a:t>sell it off for a profit</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1400" strike="noStrike" u="none">
                <a:solidFill>
                  <a:srgbClr val="000000"/>
                </a:solidFill>
                <a:effectLst/>
                <a:uFillTx/>
                <a:latin typeface="Arial"/>
                <a:ea typeface="Times New Roman"/>
              </a:rPr>
              <a:t>Enron has very strong political connections</a:t>
            </a:r>
            <a:r>
              <a:rPr b="0" lang="en-AU" sz="1400" strike="noStrike" u="none">
                <a:solidFill>
                  <a:srgbClr val="000000"/>
                </a:solidFill>
                <a:effectLst/>
                <a:uFillTx/>
                <a:latin typeface="Arial"/>
                <a:ea typeface="Times New Roman"/>
              </a:rPr>
              <a:t> and the </a:t>
            </a:r>
            <a:r>
              <a:rPr b="1" lang="en-AU" sz="1400" strike="noStrike" u="none">
                <a:solidFill>
                  <a:srgbClr val="000000"/>
                </a:solidFill>
                <a:effectLst/>
                <a:uFillTx/>
                <a:latin typeface="Arial"/>
                <a:ea typeface="Times New Roman"/>
              </a:rPr>
              <a:t>news of my visit</a:t>
            </a:r>
            <a:r>
              <a:rPr b="0" lang="en-AU" sz="1400" strike="noStrike" u="none">
                <a:solidFill>
                  <a:srgbClr val="000000"/>
                </a:solidFill>
                <a:effectLst/>
                <a:uFillTx/>
                <a:latin typeface="Arial"/>
                <a:ea typeface="Times New Roman"/>
              </a:rPr>
              <a:t> to Enron </a:t>
            </a:r>
            <a:r>
              <a:rPr b="1" lang="en-AU" sz="1400" strike="noStrike" u="none">
                <a:solidFill>
                  <a:srgbClr val="000000"/>
                </a:solidFill>
                <a:effectLst/>
                <a:uFillTx/>
                <a:latin typeface="Arial"/>
                <a:ea typeface="Times New Roman"/>
              </a:rPr>
              <a:t>immediately reached the US embassy</a:t>
            </a:r>
            <a:endParaRPr b="0" lang="en-US" sz="1400" strike="noStrike" u="none">
              <a:solidFill>
                <a:srgbClr val="000000"/>
              </a:solidFill>
              <a:effectLst/>
              <a:uFillTx/>
              <a:latin typeface="Arial"/>
            </a:endParaRPr>
          </a:p>
          <a:p>
            <a:pPr marL="343080" indent="-343080" algn="just">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MS Mincho"/>
              </a:rPr>
              <a:t>Enron, a major U.S. corporation, is planning to acquire a Japanese power company</a:t>
            </a:r>
            <a:endParaRPr b="0" lang="en-US" sz="14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400" strike="noStrike" u="none">
                <a:solidFill>
                  <a:srgbClr val="000000"/>
                </a:solidFill>
                <a:effectLst/>
                <a:uFillTx/>
                <a:latin typeface="Arial"/>
                <a:ea typeface="Times New Roman"/>
              </a:rPr>
              <a:t> </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
          <p:cNvSpPr/>
          <p:nvPr/>
        </p:nvSpPr>
        <p:spPr>
          <a:xfrm>
            <a:off x="2620800" y="2898720"/>
            <a:ext cx="461772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3333cc"/>
                </a:solidFill>
                <a:effectLst/>
                <a:uFillTx/>
                <a:latin typeface="Arial"/>
              </a:rPr>
              <a:t>What Enron Says About Japan</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
          <p:cNvSpPr/>
          <p:nvPr/>
        </p:nvSpPr>
        <p:spPr>
          <a:xfrm>
            <a:off x="228600" y="4419720"/>
            <a:ext cx="9448920" cy="2209680"/>
          </a:xfrm>
          <a:prstGeom prst="roundRect">
            <a:avLst>
              <a:gd name="adj" fmla="val 16667"/>
            </a:avLst>
          </a:prstGeom>
          <a:solidFill>
            <a:srgbClr val="00cc99"/>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5" name=""/>
          <p:cNvSpPr/>
          <p:nvPr/>
        </p:nvSpPr>
        <p:spPr>
          <a:xfrm>
            <a:off x="457200" y="1522440"/>
            <a:ext cx="8915400" cy="51192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Arial"/>
              </a:rPr>
              <a:t>ENRON HOSTS ANNUAL ANALYST CONFERENCE; PROVIDES BUSINESS OVERVIEW AND GOALS FOR 2000 </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FOR IMMEDIATE RELEASE: Thursday, January 20, 2000 </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HOUSTON - Enron Corp. hosted its annual equity analyst conference today in Houston. Ken Lay, Enron chairman and chief executive officer, opened the conference by highlighting Enron’s tremendous growth across all businesses and the outstanding 700 percent return to shareholders over the past decade. </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presented key objectives for 2000: </a:t>
            </a:r>
            <a:endParaRPr b="0" lang="en-US" sz="1200" strike="noStrike" u="none">
              <a:solidFill>
                <a:srgbClr val="000000"/>
              </a:solidFill>
              <a:effectLst/>
              <a:uFillTx/>
              <a:latin typeface="Times New Roman"/>
            </a:endParaRPr>
          </a:p>
          <a:p>
            <a:pPr lvl="1" marL="45720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Continued strong growth in the core Wholesale Energy businesses. </a:t>
            </a:r>
            <a:endParaRPr b="0" lang="en-US" sz="1200" strike="noStrike" u="none">
              <a:solidFill>
                <a:srgbClr val="000000"/>
              </a:solidFill>
              <a:effectLst/>
              <a:uFillTx/>
              <a:latin typeface="Times New Roman"/>
            </a:endParaRPr>
          </a:p>
          <a:p>
            <a:pPr lvl="1" marL="45720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Break-out performance from Retail Energy Services. </a:t>
            </a:r>
            <a:endParaRPr b="0" lang="en-US" sz="1200" strike="noStrike" u="none">
              <a:solidFill>
                <a:srgbClr val="000000"/>
              </a:solidFill>
              <a:effectLst/>
              <a:uFillTx/>
              <a:latin typeface="Times New Roman"/>
            </a:endParaRPr>
          </a:p>
          <a:p>
            <a:pPr lvl="1" marL="45720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Rapid development of Enron Broadband Services. </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Enron’s ability to extend core skills and competencies to new markets was a recurring theme throughout the day. </a:t>
            </a:r>
            <a:endParaRPr b="0" lang="en-US" sz="12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Wholesale Energy Business</a:t>
            </a:r>
            <a:r>
              <a:rPr b="0" lang="en-US" sz="1600" strike="noStrike" u="none">
                <a:solidFill>
                  <a:srgbClr val="000000"/>
                </a:solidFill>
                <a:effectLst/>
                <a:uFillTx/>
                <a:latin typeface="Arial"/>
              </a:rPr>
              <a:t> </a:t>
            </a:r>
            <a:endParaRPr b="0" lang="en-US" sz="1600" strike="noStrike" u="none">
              <a:solidFill>
                <a:srgbClr val="000000"/>
              </a:solidFill>
              <a:effectLst/>
              <a:uFillTx/>
              <a:latin typeface="Times New Roman"/>
            </a:endParaRPr>
          </a:p>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Growth prospects remain strong for Wholesale Energy Operations and Services, Enron’s largest business. Wholesale energy growth in North America is expected to be driven by the continuing deregulation of power markets in the United States and large-scale energy outsourcing by utilities and large energy consumers. Enron expects to continue to broaden its early lead across the European continent as markets quickly open to competition. </a:t>
            </a:r>
            <a:r>
              <a:rPr b="1" lang="en-US" sz="1600" strike="noStrike" u="sng">
                <a:solidFill>
                  <a:srgbClr val="000000"/>
                </a:solidFill>
                <a:effectLst/>
                <a:uFillTx/>
                <a:latin typeface="Arial"/>
              </a:rPr>
              <a:t>Finally, Enron is rapidly expanding its wholesale presence in other markets such as Japan, where large customers will be permitted to choose their electricity provider in March 2000. </a:t>
            </a:r>
            <a:endParaRPr b="0" lang="en-US" sz="1600" strike="noStrike" u="none">
              <a:solidFill>
                <a:srgbClr val="000000"/>
              </a:solidFill>
              <a:effectLst/>
              <a:uFillTx/>
              <a:latin typeface="Times New Roman"/>
            </a:endParaRPr>
          </a:p>
        </p:txBody>
      </p:sp>
      <p:sp>
        <p:nvSpPr>
          <p:cNvPr id="136"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Excerpts From Enron’s Press Release Following Analyst Conference</a:t>
            </a:r>
            <a:endParaRPr b="1" lang="en-US" sz="2200" strike="noStrike" u="none">
              <a:solidFill>
                <a:srgbClr val="0000ff"/>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37" name=""/>
          <p:cNvGrpSpPr/>
          <p:nvPr/>
        </p:nvGrpSpPr>
        <p:grpSpPr>
          <a:xfrm>
            <a:off x="490680" y="1600200"/>
            <a:ext cx="8924760" cy="2286000"/>
            <a:chOff x="490680" y="1600200"/>
            <a:chExt cx="8924760" cy="2286000"/>
          </a:xfrm>
        </p:grpSpPr>
        <p:grpSp>
          <p:nvGrpSpPr>
            <p:cNvPr id="138" name=""/>
            <p:cNvGrpSpPr/>
            <p:nvPr/>
          </p:nvGrpSpPr>
          <p:grpSpPr>
            <a:xfrm>
              <a:off x="495360" y="1603800"/>
              <a:ext cx="8915400" cy="2278440"/>
              <a:chOff x="495360" y="1603800"/>
              <a:chExt cx="8915400" cy="2278440"/>
            </a:xfrm>
          </p:grpSpPr>
          <p:sp>
            <p:nvSpPr>
              <p:cNvPr id="139" name=""/>
              <p:cNvSpPr/>
              <p:nvPr/>
            </p:nvSpPr>
            <p:spPr>
              <a:xfrm>
                <a:off x="495360" y="1603800"/>
                <a:ext cx="8915400" cy="2278440"/>
              </a:xfrm>
              <a:prstGeom prst="rect">
                <a:avLst/>
              </a:prstGeom>
              <a:solidFill>
                <a:srgbClr val="ffffff"/>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40" name=""/>
              <p:cNvGrpSpPr/>
              <p:nvPr/>
            </p:nvGrpSpPr>
            <p:grpSpPr>
              <a:xfrm>
                <a:off x="495360" y="1603800"/>
                <a:ext cx="8915400" cy="2278440"/>
                <a:chOff x="495360" y="1603800"/>
                <a:chExt cx="8915400" cy="2278440"/>
              </a:xfrm>
            </p:grpSpPr>
            <p:sp>
              <p:nvSpPr>
                <p:cNvPr id="141" name=""/>
                <p:cNvSpPr/>
                <p:nvPr/>
              </p:nvSpPr>
              <p:spPr>
                <a:xfrm>
                  <a:off x="495360" y="1603800"/>
                  <a:ext cx="8915400" cy="2278440"/>
                </a:xfrm>
                <a:prstGeom prst="rect">
                  <a:avLst/>
                </a:prstGeom>
                <a:solidFill>
                  <a:srgbClr val="ffffff"/>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Other than the advent of the internet, </a:t>
                  </a:r>
                  <a:r>
                    <a:rPr b="1" i="1" lang="en-US" sz="1400" strike="noStrike" u="none">
                      <a:solidFill>
                        <a:srgbClr val="000000"/>
                      </a:solidFill>
                      <a:effectLst/>
                      <a:uFillTx/>
                      <a:latin typeface="Arial"/>
                    </a:rPr>
                    <a:t>what new trends do you think will impact our business the most in the coming decade?</a:t>
                  </a:r>
                  <a:br>
                    <a:rPr sz="1400"/>
                  </a:br>
                  <a:br>
                    <a:rPr sz="1400"/>
                  </a:br>
                  <a:r>
                    <a:rPr b="1" lang="en-US" sz="1400" strike="noStrike" u="none">
                      <a:solidFill>
                        <a:srgbClr val="0000ff"/>
                      </a:solidFill>
                      <a:effectLst/>
                      <a:uFillTx/>
                      <a:latin typeface="Arial"/>
                    </a:rPr>
                    <a:t>Mr. Jeff Skilling replies</a:t>
                  </a:r>
                  <a:br>
                    <a:rPr sz="1400"/>
                  </a:br>
                  <a:r>
                    <a:rPr b="0" lang="en-US" sz="1400" strike="noStrike" u="none">
                      <a:solidFill>
                        <a:srgbClr val="000000"/>
                      </a:solidFill>
                      <a:effectLst/>
                      <a:uFillTx/>
                      <a:latin typeface="Arial"/>
                    </a:rPr>
                    <a:t>I expect to see continued opening of markets to direct competition all around the world. In Europe, for example, the Continental market for electricity is rapidly opening. </a:t>
                  </a:r>
                  <a:r>
                    <a:rPr b="1" lang="en-US" sz="1400" strike="noStrike" u="none">
                      <a:solidFill>
                        <a:srgbClr val="000000"/>
                      </a:solidFill>
                      <a:effectLst/>
                      <a:uFillTx/>
                      <a:latin typeface="Arial"/>
                    </a:rPr>
                    <a:t>We expect Japan to open during the next year</a:t>
                  </a:r>
                  <a:r>
                    <a:rPr b="0" lang="en-US" sz="1400" strike="noStrike" u="none">
                      <a:solidFill>
                        <a:srgbClr val="000000"/>
                      </a:solidFill>
                      <a:effectLst/>
                      <a:uFillTx/>
                      <a:latin typeface="Arial"/>
                    </a:rPr>
                    <a:t>. </a:t>
                  </a:r>
                  <a:r>
                    <a:rPr b="1" lang="en-US" sz="1400" strike="noStrike" u="none">
                      <a:solidFill>
                        <a:srgbClr val="000000"/>
                      </a:solidFill>
                      <a:effectLst/>
                      <a:uFillTx/>
                      <a:latin typeface="Arial"/>
                    </a:rPr>
                    <a:t>Each of these market liberalizations provides Enron a tremendous opportunity to create the "new style" electricity and natural gas delivery network. This change will continue to drive our business.</a:t>
                  </a:r>
                  <a:br>
                    <a:rPr sz="1400"/>
                  </a:br>
                  <a:endParaRPr b="0" lang="en-US" sz="1400" strike="noStrike" u="none">
                    <a:solidFill>
                      <a:srgbClr val="000000"/>
                    </a:solidFill>
                    <a:effectLst/>
                    <a:uFillTx/>
                    <a:latin typeface="Times New Roman"/>
                  </a:endParaRPr>
                </a:p>
              </p:txBody>
            </p:sp>
            <p:sp>
              <p:nvSpPr>
                <p:cNvPr id="142" name=""/>
                <p:cNvSpPr/>
                <p:nvPr/>
              </p:nvSpPr>
              <p:spPr>
                <a:xfrm>
                  <a:off x="495360" y="1603800"/>
                  <a:ext cx="8915400" cy="2278440"/>
                </a:xfrm>
                <a:prstGeom prst="rect">
                  <a:avLst/>
                </a:prstGeom>
                <a:noFill/>
                <a:ln w="0">
                  <a:solidFill>
                    <a:srgbClr val="a0a0a0"/>
                  </a:solidFill>
                </a:ln>
                <a:effectLst>
                  <a:outerShdw dist="107932" dir="2700000" blurRad="0" rotWithShape="0">
                    <a:srgbClr val="80808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43" name=""/>
            <p:cNvSpPr/>
            <p:nvPr/>
          </p:nvSpPr>
          <p:spPr>
            <a:xfrm>
              <a:off x="490680" y="1600200"/>
              <a:ext cx="8924760" cy="2286000"/>
            </a:xfrm>
            <a:prstGeom prst="rect">
              <a:avLst/>
            </a:prstGeom>
            <a:noFill/>
            <a:ln w="11160">
              <a:solidFill>
                <a:srgbClr val="a0a0a0"/>
              </a:solidFill>
              <a:miter/>
            </a:ln>
            <a:effectLst>
              <a:outerShdw dist="107932" dir="2700000" blurRad="0" rotWithShape="0">
                <a:srgbClr val="80808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44" name=""/>
          <p:cNvSpPr/>
          <p:nvPr/>
        </p:nvSpPr>
        <p:spPr>
          <a:xfrm>
            <a:off x="0" y="1541520"/>
            <a:ext cx="990612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grpSp>
        <p:nvGrpSpPr>
          <p:cNvPr id="145" name=""/>
          <p:cNvGrpSpPr/>
          <p:nvPr/>
        </p:nvGrpSpPr>
        <p:grpSpPr>
          <a:xfrm>
            <a:off x="490680" y="4191120"/>
            <a:ext cx="8924760" cy="2286000"/>
            <a:chOff x="490680" y="4191120"/>
            <a:chExt cx="8924760" cy="2286000"/>
          </a:xfrm>
        </p:grpSpPr>
        <p:grpSp>
          <p:nvGrpSpPr>
            <p:cNvPr id="146" name=""/>
            <p:cNvGrpSpPr/>
            <p:nvPr/>
          </p:nvGrpSpPr>
          <p:grpSpPr>
            <a:xfrm>
              <a:off x="495360" y="4193640"/>
              <a:ext cx="8915400" cy="2280240"/>
              <a:chOff x="495360" y="4193640"/>
              <a:chExt cx="8915400" cy="2280240"/>
            </a:xfrm>
          </p:grpSpPr>
          <p:sp>
            <p:nvSpPr>
              <p:cNvPr id="147" name=""/>
              <p:cNvSpPr/>
              <p:nvPr/>
            </p:nvSpPr>
            <p:spPr>
              <a:xfrm>
                <a:off x="495360" y="4193640"/>
                <a:ext cx="8915400" cy="2280240"/>
              </a:xfrm>
              <a:prstGeom prst="rect">
                <a:avLst/>
              </a:prstGeom>
              <a:solidFill>
                <a:srgbClr val="ffffff"/>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48" name=""/>
              <p:cNvGrpSpPr/>
              <p:nvPr/>
            </p:nvGrpSpPr>
            <p:grpSpPr>
              <a:xfrm>
                <a:off x="495360" y="4193640"/>
                <a:ext cx="8915400" cy="2280240"/>
                <a:chOff x="495360" y="4193640"/>
                <a:chExt cx="8915400" cy="2280240"/>
              </a:xfrm>
            </p:grpSpPr>
            <p:sp>
              <p:nvSpPr>
                <p:cNvPr id="149" name=""/>
                <p:cNvSpPr/>
                <p:nvPr/>
              </p:nvSpPr>
              <p:spPr>
                <a:xfrm>
                  <a:off x="495360" y="4193640"/>
                  <a:ext cx="8915400" cy="2280240"/>
                </a:xfrm>
                <a:prstGeom prst="rect">
                  <a:avLst/>
                </a:prstGeom>
                <a:solidFill>
                  <a:srgbClr val="ffffff"/>
                </a:solidFill>
                <a:ln w="0">
                  <a:noFill/>
                </a:ln>
                <a:effectLst>
                  <a:outerShdw dist="107932" dir="2700000" blurRad="0" rotWithShape="0">
                    <a:srgbClr val="808080"/>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none">
                      <a:solidFill>
                        <a:srgbClr val="000000"/>
                      </a:solidFill>
                      <a:effectLst/>
                      <a:uFillTx/>
                      <a:latin typeface="Arial"/>
                    </a:rPr>
                    <a:t>Hi,How can you describe the new Enron's international image campaign (the main points)? </a:t>
                  </a:r>
                  <a:r>
                    <a:rPr b="1" i="1" lang="en-US" sz="1400" strike="noStrike" u="none">
                      <a:solidFill>
                        <a:srgbClr val="000000"/>
                      </a:solidFill>
                      <a:effectLst/>
                      <a:uFillTx/>
                      <a:latin typeface="Arial"/>
                    </a:rPr>
                    <a:t>What are the new markets Enron will open in close future? </a:t>
                  </a:r>
                  <a:br>
                    <a:rPr sz="1400"/>
                  </a:br>
                  <a:br>
                    <a:rPr sz="1400"/>
                  </a:br>
                  <a:r>
                    <a:rPr b="1" lang="en-US" sz="1400" strike="noStrike" u="none">
                      <a:solidFill>
                        <a:srgbClr val="0000ff"/>
                      </a:solidFill>
                      <a:effectLst/>
                      <a:uFillTx/>
                      <a:latin typeface="Arial"/>
                    </a:rPr>
                    <a:t>Mr. Joe Sutton replies</a:t>
                  </a:r>
                  <a:br>
                    <a:rPr sz="1400"/>
                  </a:br>
                  <a:r>
                    <a:rPr b="0" lang="en-US" sz="1400" strike="noStrike" u="none">
                      <a:solidFill>
                        <a:srgbClr val="000000"/>
                      </a:solidFill>
                      <a:effectLst/>
                      <a:uFillTx/>
                      <a:latin typeface="Arial"/>
                    </a:rPr>
                    <a:t>Enron's international image is very strong. Part of our new ad campaign will be focused on international markets as we roll it out. For example, in India, Enron has a brand name as well known than Coca-Cola. It is important that we continue to build our credibility in these markets. </a:t>
                  </a:r>
                  <a:r>
                    <a:rPr b="1" lang="en-US" sz="1400" strike="noStrike" u="none">
                      <a:solidFill>
                        <a:srgbClr val="000000"/>
                      </a:solidFill>
                      <a:effectLst/>
                      <a:uFillTx/>
                      <a:latin typeface="Arial"/>
                    </a:rPr>
                    <a:t>As we enter new markets like Japan, it will be important for us to build a solid image. The major new market we'll focus on this year is Japan.</a:t>
                  </a:r>
                  <a:br>
                    <a:rPr sz="1400"/>
                  </a:br>
                  <a:endParaRPr b="0" lang="en-US" sz="1400" strike="noStrike" u="none">
                    <a:solidFill>
                      <a:srgbClr val="000000"/>
                    </a:solidFill>
                    <a:effectLst/>
                    <a:uFillTx/>
                    <a:latin typeface="Times New Roman"/>
                  </a:endParaRPr>
                </a:p>
              </p:txBody>
            </p:sp>
            <p:sp>
              <p:nvSpPr>
                <p:cNvPr id="150" name=""/>
                <p:cNvSpPr/>
                <p:nvPr/>
              </p:nvSpPr>
              <p:spPr>
                <a:xfrm>
                  <a:off x="495360" y="4193640"/>
                  <a:ext cx="8915400" cy="2280240"/>
                </a:xfrm>
                <a:prstGeom prst="rect">
                  <a:avLst/>
                </a:prstGeom>
                <a:noFill/>
                <a:ln w="0">
                  <a:solidFill>
                    <a:srgbClr val="a0a0a0"/>
                  </a:solidFill>
                </a:ln>
                <a:effectLst>
                  <a:outerShdw dist="107932" dir="2700000" blurRad="0" rotWithShape="0">
                    <a:srgbClr val="80808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51" name=""/>
            <p:cNvSpPr/>
            <p:nvPr/>
          </p:nvSpPr>
          <p:spPr>
            <a:xfrm>
              <a:off x="490680" y="4191120"/>
              <a:ext cx="8924760" cy="2286000"/>
            </a:xfrm>
            <a:prstGeom prst="rect">
              <a:avLst/>
            </a:prstGeom>
            <a:noFill/>
            <a:ln w="11160">
              <a:solidFill>
                <a:srgbClr val="a0a0a0"/>
              </a:solidFill>
              <a:miter/>
            </a:ln>
            <a:effectLst>
              <a:outerShdw dist="107932" dir="2700000" blurRad="0" rotWithShape="0">
                <a:srgbClr val="80808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52" name="PlaceHolder 1"/>
          <p:cNvSpPr>
            <a:spLocks noGrp="1"/>
          </p:cNvSpPr>
          <p:nvPr>
            <p:ph type="title"/>
          </p:nvPr>
        </p:nvSpPr>
        <p:spPr>
          <a:xfrm>
            <a:off x="2666520" y="228240"/>
            <a:ext cx="4496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E-Speak Comments on Japan</a:t>
            </a:r>
            <a:endParaRPr b="1" lang="en-US" sz="2200" strike="noStrike" u="none">
              <a:solidFill>
                <a:srgbClr val="0000ff"/>
              </a:solidFill>
              <a:effectLst/>
              <a:uFillTx/>
              <a:latin typeface="Arial"/>
            </a:endParaRPr>
          </a:p>
        </p:txBody>
      </p:sp>
      <p:pic>
        <p:nvPicPr>
          <p:cNvPr id="153" name="headover" descr="">
            <a:hlinkClick r:id="rId1"/>
          </p:cNvPr>
          <p:cNvPicPr/>
          <p:nvPr/>
        </p:nvPicPr>
        <p:blipFill>
          <a:blip r:embed="rId2"/>
          <a:stretch/>
        </p:blipFill>
        <p:spPr>
          <a:xfrm>
            <a:off x="2057400" y="380880"/>
            <a:ext cx="720720" cy="822600"/>
          </a:xfrm>
          <a:prstGeom prst="rect">
            <a:avLst/>
          </a:prstGeom>
          <a:noFill/>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4" name=""/>
          <p:cNvSpPr/>
          <p:nvPr/>
        </p:nvSpPr>
        <p:spPr>
          <a:xfrm>
            <a:off x="2499840" y="2895480"/>
            <a:ext cx="49064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3333cc"/>
                </a:solidFill>
                <a:effectLst/>
                <a:uFillTx/>
                <a:latin typeface="Arial"/>
              </a:rPr>
              <a:t>Enron Japan Business Structure</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
          <p:cNvSpPr/>
          <p:nvPr/>
        </p:nvSpPr>
        <p:spPr>
          <a:xfrm>
            <a:off x="7924680" y="2362320"/>
            <a:ext cx="1752840" cy="4190760"/>
          </a:xfrm>
          <a:prstGeom prst="rect">
            <a:avLst/>
          </a:prstGeom>
          <a:solidFill>
            <a:srgbClr val="eaeaea"/>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6" name=""/>
          <p:cNvSpPr/>
          <p:nvPr/>
        </p:nvSpPr>
        <p:spPr>
          <a:xfrm>
            <a:off x="228600" y="2362320"/>
            <a:ext cx="6781680" cy="4190760"/>
          </a:xfrm>
          <a:prstGeom prst="rect">
            <a:avLst/>
          </a:prstGeom>
          <a:solidFill>
            <a:srgbClr val="eaeaea"/>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7"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Enron’s Japanese Business Structure</a:t>
            </a:r>
            <a:br>
              <a:rPr sz="2200"/>
            </a:br>
            <a:r>
              <a:rPr b="1" lang="en-US" sz="2200" strike="noStrike" u="none">
                <a:solidFill>
                  <a:srgbClr val="0000ff"/>
                </a:solidFill>
                <a:effectLst/>
                <a:uFillTx/>
                <a:latin typeface="Arial"/>
              </a:rPr>
              <a:t>(In Development)</a:t>
            </a:r>
            <a:endParaRPr b="1" lang="en-US" sz="2200" strike="noStrike" u="none">
              <a:solidFill>
                <a:srgbClr val="0000ff"/>
              </a:solidFill>
              <a:effectLst/>
              <a:uFillTx/>
              <a:latin typeface="Arial"/>
            </a:endParaRPr>
          </a:p>
        </p:txBody>
      </p:sp>
      <p:sp>
        <p:nvSpPr>
          <p:cNvPr id="158" name=""/>
          <p:cNvSpPr/>
          <p:nvPr/>
        </p:nvSpPr>
        <p:spPr>
          <a:xfrm>
            <a:off x="2895480" y="2438280"/>
            <a:ext cx="1524240" cy="457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Japan</a:t>
            </a:r>
            <a:endParaRPr b="0" lang="en-US" sz="1200" strike="noStrike" u="none">
              <a:solidFill>
                <a:srgbClr val="000000"/>
              </a:solidFill>
              <a:effectLst/>
              <a:uFillTx/>
              <a:latin typeface="Times New Roman"/>
            </a:endParaRPr>
          </a:p>
        </p:txBody>
      </p:sp>
      <p:sp>
        <p:nvSpPr>
          <p:cNvPr id="159" name=""/>
          <p:cNvSpPr/>
          <p:nvPr/>
        </p:nvSpPr>
        <p:spPr>
          <a:xfrm>
            <a:off x="382680" y="3124080"/>
            <a:ext cx="1446120" cy="457200"/>
          </a:xfrm>
          <a:prstGeom prst="ellipse">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Electricity</a:t>
            </a:r>
            <a:endParaRPr b="0" lang="en-US" sz="1200" strike="noStrike" u="none">
              <a:solidFill>
                <a:srgbClr val="000000"/>
              </a:solidFill>
              <a:effectLst/>
              <a:uFillTx/>
              <a:latin typeface="Times New Roman"/>
            </a:endParaRPr>
          </a:p>
        </p:txBody>
      </p:sp>
      <p:sp>
        <p:nvSpPr>
          <p:cNvPr id="160" name=""/>
          <p:cNvSpPr/>
          <p:nvPr/>
        </p:nvSpPr>
        <p:spPr>
          <a:xfrm>
            <a:off x="2057400" y="3124080"/>
            <a:ext cx="1447920" cy="457200"/>
          </a:xfrm>
          <a:prstGeom prst="ellipse">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Finance</a:t>
            </a:r>
            <a:endParaRPr b="0" lang="en-US" sz="1200" strike="noStrike" u="none">
              <a:solidFill>
                <a:srgbClr val="000000"/>
              </a:solidFill>
              <a:effectLst/>
              <a:uFillTx/>
              <a:latin typeface="Times New Roman"/>
            </a:endParaRPr>
          </a:p>
        </p:txBody>
      </p:sp>
      <p:sp>
        <p:nvSpPr>
          <p:cNvPr id="161" name=""/>
          <p:cNvSpPr/>
          <p:nvPr/>
        </p:nvSpPr>
        <p:spPr>
          <a:xfrm>
            <a:off x="3733920" y="3124080"/>
            <a:ext cx="1447560" cy="457200"/>
          </a:xfrm>
          <a:prstGeom prst="ellipse">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E-Commerce</a:t>
            </a:r>
            <a:endParaRPr b="0" lang="en-US" sz="1200" strike="noStrike" u="none">
              <a:solidFill>
                <a:srgbClr val="000000"/>
              </a:solidFill>
              <a:effectLst/>
              <a:uFillTx/>
              <a:latin typeface="Times New Roman"/>
            </a:endParaRPr>
          </a:p>
        </p:txBody>
      </p:sp>
      <p:sp>
        <p:nvSpPr>
          <p:cNvPr id="162" name=""/>
          <p:cNvSpPr/>
          <p:nvPr/>
        </p:nvSpPr>
        <p:spPr>
          <a:xfrm>
            <a:off x="5410080" y="3124080"/>
            <a:ext cx="1447920" cy="457200"/>
          </a:xfrm>
          <a:prstGeom prst="ellipse">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Other</a:t>
            </a:r>
            <a:endParaRPr b="0" lang="en-US" sz="1200" strike="noStrike" u="none">
              <a:solidFill>
                <a:srgbClr val="000000"/>
              </a:solidFill>
              <a:effectLst/>
              <a:uFillTx/>
              <a:latin typeface="Times New Roman"/>
            </a:endParaRPr>
          </a:p>
        </p:txBody>
      </p:sp>
      <p:sp>
        <p:nvSpPr>
          <p:cNvPr id="163" name=""/>
          <p:cNvSpPr/>
          <p:nvPr/>
        </p:nvSpPr>
        <p:spPr>
          <a:xfrm>
            <a:off x="8001000" y="2438280"/>
            <a:ext cx="1523880" cy="457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Encom</a:t>
            </a:r>
            <a:endParaRPr b="0" lang="en-US" sz="1200" strike="noStrike" u="none">
              <a:solidFill>
                <a:srgbClr val="000000"/>
              </a:solidFill>
              <a:effectLst/>
              <a:uFillTx/>
              <a:latin typeface="Times New Roman"/>
            </a:endParaRPr>
          </a:p>
        </p:txBody>
      </p:sp>
      <p:sp>
        <p:nvSpPr>
          <p:cNvPr id="164" name=""/>
          <p:cNvSpPr/>
          <p:nvPr/>
        </p:nvSpPr>
        <p:spPr>
          <a:xfrm>
            <a:off x="8077320" y="3962520"/>
            <a:ext cx="1447560" cy="457200"/>
          </a:xfrm>
          <a:prstGeom prst="ellipse">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Power Aggregation and Development</a:t>
            </a:r>
            <a:endParaRPr b="0" lang="en-US" sz="1000" strike="noStrike" u="none">
              <a:solidFill>
                <a:srgbClr val="000000"/>
              </a:solidFill>
              <a:effectLst/>
              <a:uFillTx/>
              <a:latin typeface="Times New Roman"/>
            </a:endParaRPr>
          </a:p>
        </p:txBody>
      </p:sp>
      <p:sp>
        <p:nvSpPr>
          <p:cNvPr id="165" name=""/>
          <p:cNvSpPr/>
          <p:nvPr/>
        </p:nvSpPr>
        <p:spPr>
          <a:xfrm>
            <a:off x="2743200" y="1523880"/>
            <a:ext cx="1828800" cy="457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45720" rIns="4572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Asia Pacific Africa China</a:t>
            </a:r>
            <a:endParaRPr b="0" lang="en-US" sz="1200" strike="noStrike" u="none">
              <a:solidFill>
                <a:srgbClr val="000000"/>
              </a:solidFill>
              <a:effectLst/>
              <a:uFillTx/>
              <a:latin typeface="Times New Roman"/>
            </a:endParaRPr>
          </a:p>
        </p:txBody>
      </p:sp>
      <p:sp>
        <p:nvSpPr>
          <p:cNvPr id="166" name=""/>
          <p:cNvSpPr/>
          <p:nvPr/>
        </p:nvSpPr>
        <p:spPr>
          <a:xfrm>
            <a:off x="7848720" y="1523880"/>
            <a:ext cx="1523880" cy="457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Other Investors</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(Orix)</a:t>
            </a:r>
            <a:endParaRPr b="0" lang="en-US" sz="1200" strike="noStrike" u="none">
              <a:solidFill>
                <a:srgbClr val="000000"/>
              </a:solidFill>
              <a:effectLst/>
              <a:uFillTx/>
              <a:latin typeface="Times New Roman"/>
            </a:endParaRPr>
          </a:p>
        </p:txBody>
      </p:sp>
      <p:cxnSp>
        <p:nvCxnSpPr>
          <p:cNvPr id="167" name=""/>
          <p:cNvCxnSpPr>
            <a:stCxn id="158" idx="0"/>
            <a:endCxn id="165" idx="2"/>
          </p:cNvCxnSpPr>
          <p:nvPr/>
        </p:nvCxnSpPr>
        <p:spPr>
          <a:xfrm flipV="1">
            <a:off x="3657240" y="1980720"/>
            <a:ext cx="1080" cy="457920"/>
          </a:xfrm>
          <a:prstGeom prst="bentConnector2">
            <a:avLst/>
          </a:prstGeom>
          <a:ln w="12600">
            <a:solidFill>
              <a:srgbClr val="000000"/>
            </a:solidFill>
            <a:miter/>
            <a:headEnd len="med" type="triangle" w="med"/>
          </a:ln>
        </p:spPr>
      </p:cxnSp>
      <p:cxnSp>
        <p:nvCxnSpPr>
          <p:cNvPr id="168" name=""/>
          <p:cNvCxnSpPr>
            <a:stCxn id="163" idx="0"/>
            <a:endCxn id="165" idx="2"/>
          </p:cNvCxnSpPr>
          <p:nvPr/>
        </p:nvCxnSpPr>
        <p:spPr>
          <a:xfrm flipV="1" rot="16200000">
            <a:off x="5981400" y="-343800"/>
            <a:ext cx="457920" cy="5106240"/>
          </a:xfrm>
          <a:prstGeom prst="bentConnector3">
            <a:avLst>
              <a:gd name="adj1" fmla="val 49960"/>
            </a:avLst>
          </a:prstGeom>
          <a:ln w="12600">
            <a:solidFill>
              <a:srgbClr val="000000"/>
            </a:solidFill>
            <a:miter/>
            <a:headEnd len="med" type="triangle" w="med"/>
          </a:ln>
        </p:spPr>
      </p:cxnSp>
      <p:sp>
        <p:nvSpPr>
          <p:cNvPr id="169" name=""/>
          <p:cNvSpPr/>
          <p:nvPr/>
        </p:nvSpPr>
        <p:spPr>
          <a:xfrm>
            <a:off x="8001000" y="3276720"/>
            <a:ext cx="1523880" cy="457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EPower</a:t>
            </a:r>
            <a:endParaRPr b="0" lang="en-US" sz="1200" strike="noStrike" u="none">
              <a:solidFill>
                <a:srgbClr val="000000"/>
              </a:solidFill>
              <a:effectLst/>
              <a:uFillTx/>
              <a:latin typeface="Times New Roman"/>
            </a:endParaRPr>
          </a:p>
        </p:txBody>
      </p:sp>
      <p:cxnSp>
        <p:nvCxnSpPr>
          <p:cNvPr id="170" name=""/>
          <p:cNvCxnSpPr>
            <a:stCxn id="163" idx="2"/>
            <a:endCxn id="169" idx="0"/>
          </p:cNvCxnSpPr>
          <p:nvPr/>
        </p:nvCxnSpPr>
        <p:spPr>
          <a:xfrm>
            <a:off x="8762760" y="2895120"/>
            <a:ext cx="1080" cy="381960"/>
          </a:xfrm>
          <a:prstGeom prst="straightConnector1">
            <a:avLst/>
          </a:prstGeom>
          <a:ln w="12600">
            <a:solidFill>
              <a:srgbClr val="000000"/>
            </a:solidFill>
            <a:miter/>
            <a:tailEnd len="med" type="triangle" w="med"/>
          </a:ln>
        </p:spPr>
      </p:cxnSp>
      <p:cxnSp>
        <p:nvCxnSpPr>
          <p:cNvPr id="171" name=""/>
          <p:cNvCxnSpPr/>
          <p:nvPr/>
        </p:nvCxnSpPr>
        <p:spPr>
          <a:xfrm>
            <a:off x="8991360" y="1981080"/>
            <a:ext cx="1080" cy="457920"/>
          </a:xfrm>
          <a:prstGeom prst="straightConnector1">
            <a:avLst/>
          </a:prstGeom>
          <a:ln w="12600">
            <a:solidFill>
              <a:srgbClr val="000000"/>
            </a:solidFill>
            <a:miter/>
            <a:tailEnd len="med" type="triangle" w="med"/>
          </a:ln>
        </p:spPr>
      </p:cxnSp>
      <p:sp>
        <p:nvSpPr>
          <p:cNvPr id="172" name=""/>
          <p:cNvSpPr/>
          <p:nvPr/>
        </p:nvSpPr>
        <p:spPr>
          <a:xfrm>
            <a:off x="378000" y="3811680"/>
            <a:ext cx="1444320" cy="251280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pPr marL="114480" indent="-7632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Provide marketing and risk mgt services for contestible customers in newly created market</a:t>
            </a:r>
            <a:endParaRPr b="0" lang="en-US" sz="1000" strike="noStrike" u="none">
              <a:solidFill>
                <a:srgbClr val="000000"/>
              </a:solidFill>
              <a:effectLst/>
              <a:uFillTx/>
              <a:latin typeface="Times New Roman"/>
            </a:endParaRPr>
          </a:p>
          <a:p>
            <a:pPr marL="114480" indent="-7632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Facilitate creation of financial market for electricity swaps and other derivatives</a:t>
            </a:r>
            <a:endParaRPr b="0" lang="en-US" sz="1000" strike="noStrike" u="none">
              <a:solidFill>
                <a:srgbClr val="000000"/>
              </a:solidFill>
              <a:effectLst/>
              <a:uFillTx/>
              <a:latin typeface="Times New Roman"/>
            </a:endParaRPr>
          </a:p>
          <a:p>
            <a:pPr marL="114480" indent="-7632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Provide risk mgt outsource services for “new players”</a:t>
            </a:r>
            <a:endParaRPr b="0" lang="en-US" sz="1000" strike="noStrike" u="none">
              <a:solidFill>
                <a:srgbClr val="000000"/>
              </a:solidFill>
              <a:effectLst/>
              <a:uFillTx/>
              <a:latin typeface="Times New Roman"/>
            </a:endParaRPr>
          </a:p>
        </p:txBody>
      </p:sp>
      <p:sp>
        <p:nvSpPr>
          <p:cNvPr id="173" name=""/>
          <p:cNvSpPr/>
          <p:nvPr/>
        </p:nvSpPr>
        <p:spPr>
          <a:xfrm>
            <a:off x="2057400" y="3811680"/>
            <a:ext cx="1444680" cy="251280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pPr marL="5724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Provide 3</a:t>
            </a:r>
            <a:r>
              <a:rPr b="0" lang="en-US" sz="1000" strike="noStrike" u="none" baseline="30000">
                <a:solidFill>
                  <a:srgbClr val="000000"/>
                </a:solidFill>
                <a:effectLst/>
                <a:uFillTx/>
                <a:latin typeface="Arial"/>
              </a:rPr>
              <a:t>rd</a:t>
            </a:r>
            <a:r>
              <a:rPr b="0" lang="en-US" sz="1000" strike="noStrike" u="none">
                <a:solidFill>
                  <a:srgbClr val="000000"/>
                </a:solidFill>
                <a:effectLst/>
                <a:uFillTx/>
                <a:latin typeface="Arial"/>
              </a:rPr>
              <a:t> party finance as a means to gain access to electricity positions and optionality</a:t>
            </a:r>
            <a:endParaRPr b="0" lang="en-US" sz="1000" strike="noStrike" u="none">
              <a:solidFill>
                <a:srgbClr val="000000"/>
              </a:solidFill>
              <a:effectLst/>
              <a:uFillTx/>
              <a:latin typeface="Times New Roman"/>
            </a:endParaRPr>
          </a:p>
          <a:p>
            <a:pPr marL="5724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Develop other commodity/finance based transactions</a:t>
            </a:r>
            <a:endParaRPr b="0" lang="en-US" sz="1000" strike="noStrike" u="none">
              <a:solidFill>
                <a:srgbClr val="000000"/>
              </a:solidFill>
              <a:effectLst/>
              <a:uFillTx/>
              <a:latin typeface="Times New Roman"/>
            </a:endParaRPr>
          </a:p>
        </p:txBody>
      </p:sp>
      <p:sp>
        <p:nvSpPr>
          <p:cNvPr id="174" name=""/>
          <p:cNvSpPr/>
          <p:nvPr/>
        </p:nvSpPr>
        <p:spPr>
          <a:xfrm>
            <a:off x="3733920" y="3811680"/>
            <a:ext cx="1444680" cy="251280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pPr marL="5724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Develop online trading system, Enrononline, for domestic energy market and for local use in accessing international commodities</a:t>
            </a:r>
            <a:endParaRPr b="0" lang="en-US" sz="1000" strike="noStrike" u="none">
              <a:solidFill>
                <a:srgbClr val="000000"/>
              </a:solidFill>
              <a:effectLst/>
              <a:uFillTx/>
              <a:latin typeface="Times New Roman"/>
            </a:endParaRPr>
          </a:p>
          <a:p>
            <a:pPr marL="5724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175" name=""/>
          <p:cNvSpPr/>
          <p:nvPr/>
        </p:nvSpPr>
        <p:spPr>
          <a:xfrm>
            <a:off x="5410080" y="3811680"/>
            <a:ext cx="1444680" cy="251280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pPr marL="5724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Develop mkting and risk mgt businesses in areas of Enron expertise:</a:t>
            </a:r>
            <a:endParaRPr b="0" lang="en-US" sz="1000" strike="noStrike" u="none">
              <a:solidFill>
                <a:srgbClr val="000000"/>
              </a:solidFill>
              <a:effectLst/>
              <a:uFillTx/>
              <a:latin typeface="Times New Roman"/>
            </a:endParaRPr>
          </a:p>
          <a:p>
            <a:pPr lvl="1" marL="22860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Coal</a:t>
            </a:r>
            <a:endParaRPr b="0" lang="en-US" sz="1000" strike="noStrike" u="none">
              <a:solidFill>
                <a:srgbClr val="000000"/>
              </a:solidFill>
              <a:effectLst/>
              <a:uFillTx/>
              <a:latin typeface="Times New Roman"/>
            </a:endParaRPr>
          </a:p>
          <a:p>
            <a:pPr lvl="1" marL="22860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Gas</a:t>
            </a:r>
            <a:endParaRPr b="0" lang="en-US" sz="1000" strike="noStrike" u="none">
              <a:solidFill>
                <a:srgbClr val="000000"/>
              </a:solidFill>
              <a:effectLst/>
              <a:uFillTx/>
              <a:latin typeface="Times New Roman"/>
            </a:endParaRPr>
          </a:p>
          <a:p>
            <a:pPr lvl="1" marL="22860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Liquid Fuels</a:t>
            </a:r>
            <a:endParaRPr b="0" lang="en-US" sz="1000" strike="noStrike" u="none">
              <a:solidFill>
                <a:srgbClr val="000000"/>
              </a:solidFill>
              <a:effectLst/>
              <a:uFillTx/>
              <a:latin typeface="Times New Roman"/>
            </a:endParaRPr>
          </a:p>
          <a:p>
            <a:pPr lvl="1" marL="22860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Weather</a:t>
            </a:r>
            <a:endParaRPr b="0" lang="en-US" sz="1000" strike="noStrike" u="none">
              <a:solidFill>
                <a:srgbClr val="000000"/>
              </a:solidFill>
              <a:effectLst/>
              <a:uFillTx/>
              <a:latin typeface="Times New Roman"/>
            </a:endParaRPr>
          </a:p>
          <a:p>
            <a:pPr lvl="1" marL="22860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Credit</a:t>
            </a:r>
            <a:endParaRPr b="0" lang="en-US" sz="1000" strike="noStrike" u="none">
              <a:solidFill>
                <a:srgbClr val="000000"/>
              </a:solidFill>
              <a:effectLst/>
              <a:uFillTx/>
              <a:latin typeface="Times New Roman"/>
            </a:endParaRPr>
          </a:p>
          <a:p>
            <a:pPr lvl="1" marL="228600" indent="-57240">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176" name=""/>
          <p:cNvSpPr/>
          <p:nvPr/>
        </p:nvSpPr>
        <p:spPr>
          <a:xfrm>
            <a:off x="8080200" y="4643280"/>
            <a:ext cx="1444680" cy="168120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pPr marL="5724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Aggregate existing generation from IPPs and self generators for onsale to market</a:t>
            </a:r>
            <a:endParaRPr b="0" lang="en-US" sz="1000" strike="noStrike" u="none">
              <a:solidFill>
                <a:srgbClr val="000000"/>
              </a:solidFill>
              <a:effectLst/>
              <a:uFillTx/>
              <a:latin typeface="Times New Roman"/>
            </a:endParaRPr>
          </a:p>
          <a:p>
            <a:pPr marL="57240" indent="-57240">
              <a:lnSpc>
                <a:spcPct val="100000"/>
              </a:lnSpc>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Develop green field generation facilities to support developing mkt needs</a:t>
            </a:r>
            <a:endParaRPr b="0" lang="en-US" sz="1000" strike="noStrike" u="none">
              <a:solidFill>
                <a:srgbClr val="000000"/>
              </a:solidFill>
              <a:effectLst/>
              <a:uFillTx/>
              <a:latin typeface="Times New Roman"/>
            </a:endParaRPr>
          </a:p>
        </p:txBody>
      </p:sp>
      <p:sp>
        <p:nvSpPr>
          <p:cNvPr id="177" name=""/>
          <p:cNvSpPr/>
          <p:nvPr/>
        </p:nvSpPr>
        <p:spPr>
          <a:xfrm flipH="1">
            <a:off x="7010280" y="4038480"/>
            <a:ext cx="914400" cy="1981440"/>
          </a:xfrm>
          <a:prstGeom prst="rightArrow">
            <a:avLst>
              <a:gd name="adj1" fmla="val 50167"/>
              <a:gd name="adj2" fmla="val 68056"/>
            </a:avLst>
          </a:prstGeom>
          <a:solidFill>
            <a:srgbClr val="ffffff"/>
          </a:solidFill>
          <a:ln w="12600">
            <a:solidFill>
              <a:srgbClr val="000000"/>
            </a:solidFill>
            <a:miter/>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Generat’n Capacity and Energy</a:t>
            </a:r>
            <a:endParaRPr b="0" lang="en-US" sz="1000" strike="noStrike" u="none">
              <a:solidFill>
                <a:srgbClr val="000000"/>
              </a:solidFill>
              <a:effectLst/>
              <a:uFillTx/>
              <a:latin typeface="Times New Roman"/>
            </a:endParaRPr>
          </a:p>
        </p:txBody>
      </p:sp>
      <p:sp>
        <p:nvSpPr>
          <p:cNvPr id="178" name=""/>
          <p:cNvSpPr/>
          <p:nvPr/>
        </p:nvSpPr>
        <p:spPr>
          <a:xfrm>
            <a:off x="7010280" y="2362320"/>
            <a:ext cx="914400" cy="1981080"/>
          </a:xfrm>
          <a:prstGeom prst="rightArrow">
            <a:avLst>
              <a:gd name="adj1" fmla="val 50167"/>
              <a:gd name="adj2" fmla="val 68056"/>
            </a:avLst>
          </a:prstGeom>
          <a:solidFill>
            <a:srgbClr val="ffffff"/>
          </a:solidFill>
          <a:ln w="12600">
            <a:solidFill>
              <a:srgbClr val="000000"/>
            </a:solidFill>
            <a:miter/>
          </a:ln>
        </p:spPr>
        <p:style>
          <a:lnRef idx="0"/>
          <a:fillRef idx="0"/>
          <a:effectRef idx="0"/>
          <a:fontRef idx="minor"/>
        </p:style>
        <p:txBody>
          <a:bodyPr lIns="45720" rIns="4572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Risk Mgt, Mkting, Trading Services</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95" name=""/>
          <p:cNvGraphicFramePr/>
          <p:nvPr/>
        </p:nvGraphicFramePr>
        <p:xfrm>
          <a:off x="2281320" y="2305080"/>
          <a:ext cx="5343480" cy="3181320"/>
        </p:xfrm>
        <a:graphic>
          <a:graphicData uri="http://schemas.openxmlformats.org/presentationml/2006/ole">
            <p:oleObj r:id="rId1" spid="">
              <p:embed/>
              <p:pic>
                <p:nvPicPr>
                  <p:cNvPr id="96" name="" descr=""/>
                  <p:cNvPicPr/>
                  <p:nvPr/>
                </p:nvPicPr>
                <p:blipFill>
                  <a:blip r:embed="rId2"/>
                  <a:stretch/>
                </p:blipFill>
                <p:spPr>
                  <a:xfrm>
                    <a:off x="2281320" y="2305080"/>
                    <a:ext cx="5343480" cy="3181320"/>
                  </a:xfrm>
                  <a:prstGeom prst="rect">
                    <a:avLst/>
                  </a:prstGeom>
                  <a:noFill/>
                  <a:ln w="0">
                    <a:noFill/>
                  </a:ln>
                </p:spPr>
              </p:pic>
            </p:oleObj>
          </a:graphicData>
        </a:graphic>
      </p:graphicFrame>
      <p:sp>
        <p:nvSpPr>
          <p:cNvPr id="97" name=""/>
          <p:cNvSpPr/>
          <p:nvPr/>
        </p:nvSpPr>
        <p:spPr>
          <a:xfrm>
            <a:off x="3727440" y="1066680"/>
            <a:ext cx="24494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3333cc"/>
                </a:solidFill>
                <a:effectLst/>
                <a:uFillTx/>
                <a:latin typeface="Arial"/>
              </a:rPr>
              <a:t>An Introduction</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9"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Proposed Enron Japan Organization Plan</a:t>
            </a:r>
            <a:endParaRPr b="1" lang="en-US" sz="2200" strike="noStrike" u="none">
              <a:solidFill>
                <a:srgbClr val="0000ff"/>
              </a:solidFill>
              <a:effectLst/>
              <a:uFillTx/>
              <a:latin typeface="Arial"/>
            </a:endParaRPr>
          </a:p>
        </p:txBody>
      </p:sp>
      <p:sp>
        <p:nvSpPr>
          <p:cNvPr id="180" name=""/>
          <p:cNvSpPr/>
          <p:nvPr/>
        </p:nvSpPr>
        <p:spPr>
          <a:xfrm>
            <a:off x="4376880" y="1371600"/>
            <a:ext cx="1155600" cy="380880"/>
          </a:xfrm>
          <a:prstGeom prst="rect">
            <a:avLst/>
          </a:prstGeom>
          <a:solidFill>
            <a:srgbClr val="33cc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Enron Japan President/CEO</a:t>
            </a:r>
            <a:endParaRPr b="0" lang="en-US" sz="1000" strike="noStrike" u="none">
              <a:solidFill>
                <a:srgbClr val="000000"/>
              </a:solidFill>
              <a:effectLst/>
              <a:uFillTx/>
              <a:latin typeface="Times New Roman"/>
            </a:endParaRPr>
          </a:p>
        </p:txBody>
      </p:sp>
      <p:sp>
        <p:nvSpPr>
          <p:cNvPr id="181" name=""/>
          <p:cNvSpPr/>
          <p:nvPr/>
        </p:nvSpPr>
        <p:spPr>
          <a:xfrm>
            <a:off x="1401840" y="2895480"/>
            <a:ext cx="1320840" cy="381240"/>
          </a:xfrm>
          <a:prstGeom prst="rect">
            <a:avLst/>
          </a:prstGeom>
          <a:solidFill>
            <a:srgbClr val="33cc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Director Trading</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sp>
        <p:nvSpPr>
          <p:cNvPr id="182" name=""/>
          <p:cNvSpPr/>
          <p:nvPr/>
        </p:nvSpPr>
        <p:spPr>
          <a:xfrm>
            <a:off x="1401840" y="3505320"/>
            <a:ext cx="1320840" cy="380880"/>
          </a:xfrm>
          <a:prstGeom prst="rect">
            <a:avLst/>
          </a:prstGeom>
          <a:solidFill>
            <a:srgbClr val="33cc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Manager Origination</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sp>
        <p:nvSpPr>
          <p:cNvPr id="183" name=""/>
          <p:cNvSpPr/>
          <p:nvPr/>
        </p:nvSpPr>
        <p:spPr>
          <a:xfrm>
            <a:off x="1401840" y="5334120"/>
            <a:ext cx="1320840" cy="38088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Director Origination</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(External)</a:t>
            </a:r>
            <a:endParaRPr b="0" lang="en-US" sz="1000" strike="noStrike" u="none">
              <a:solidFill>
                <a:srgbClr val="000000"/>
              </a:solidFill>
              <a:effectLst/>
              <a:uFillTx/>
              <a:latin typeface="Times New Roman"/>
            </a:endParaRPr>
          </a:p>
        </p:txBody>
      </p:sp>
      <p:sp>
        <p:nvSpPr>
          <p:cNvPr id="184" name=""/>
          <p:cNvSpPr/>
          <p:nvPr/>
        </p:nvSpPr>
        <p:spPr>
          <a:xfrm>
            <a:off x="1401840" y="4724280"/>
            <a:ext cx="1320840" cy="38124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Director Origination</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(External)</a:t>
            </a:r>
            <a:endParaRPr b="0" lang="en-US" sz="1000" strike="noStrike" u="none">
              <a:solidFill>
                <a:srgbClr val="000000"/>
              </a:solidFill>
              <a:effectLst/>
              <a:uFillTx/>
              <a:latin typeface="Times New Roman"/>
            </a:endParaRPr>
          </a:p>
        </p:txBody>
      </p:sp>
      <p:cxnSp>
        <p:nvCxnSpPr>
          <p:cNvPr id="185" name=""/>
          <p:cNvCxnSpPr>
            <a:stCxn id="180" idx="2"/>
            <a:endCxn id="186" idx="0"/>
          </p:cNvCxnSpPr>
          <p:nvPr/>
        </p:nvCxnSpPr>
        <p:spPr>
          <a:xfrm rot="5400000">
            <a:off x="3241800" y="573840"/>
            <a:ext cx="534240" cy="2891520"/>
          </a:xfrm>
          <a:prstGeom prst="bentConnector3">
            <a:avLst>
              <a:gd name="adj1" fmla="val 49966"/>
            </a:avLst>
          </a:prstGeom>
          <a:ln w="12600">
            <a:solidFill>
              <a:srgbClr val="000000"/>
            </a:solidFill>
            <a:miter/>
          </a:ln>
        </p:spPr>
      </p:cxnSp>
      <p:cxnSp>
        <p:nvCxnSpPr>
          <p:cNvPr id="187" name=""/>
          <p:cNvCxnSpPr>
            <a:stCxn id="181" idx="2"/>
            <a:endCxn id="182" idx="0"/>
          </p:cNvCxnSpPr>
          <p:nvPr/>
        </p:nvCxnSpPr>
        <p:spPr>
          <a:xfrm flipV="1" rot="10800000">
            <a:off x="2061360" y="3276360"/>
            <a:ext cx="1080" cy="229320"/>
          </a:xfrm>
          <a:prstGeom prst="bentConnector2">
            <a:avLst/>
          </a:prstGeom>
          <a:ln w="12600">
            <a:solidFill>
              <a:srgbClr val="000000"/>
            </a:solidFill>
            <a:miter/>
          </a:ln>
        </p:spPr>
      </p:cxnSp>
      <p:sp>
        <p:nvSpPr>
          <p:cNvPr id="188" name=""/>
          <p:cNvSpPr/>
          <p:nvPr/>
        </p:nvSpPr>
        <p:spPr>
          <a:xfrm>
            <a:off x="3303720" y="3505320"/>
            <a:ext cx="1320840" cy="380880"/>
          </a:xfrm>
          <a:prstGeom prst="rect">
            <a:avLst/>
          </a:prstGeom>
          <a:blipFill rotWithShape="0">
            <a:blip r:embed="rId1"/>
            <a:srcRect/>
            <a:tile tx="0" ty="0" sx="100000" sy="100000" algn="ctr"/>
          </a:blip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Director RA/GA</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sp>
        <p:nvSpPr>
          <p:cNvPr id="189" name=""/>
          <p:cNvSpPr/>
          <p:nvPr/>
        </p:nvSpPr>
        <p:spPr>
          <a:xfrm>
            <a:off x="3303720" y="2895480"/>
            <a:ext cx="1320840" cy="381240"/>
          </a:xfrm>
          <a:prstGeom prst="rect">
            <a:avLst/>
          </a:prstGeom>
          <a:solidFill>
            <a:srgbClr val="33cc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VP RA/GA</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sp>
        <p:nvSpPr>
          <p:cNvPr id="190" name=""/>
          <p:cNvSpPr/>
          <p:nvPr/>
        </p:nvSpPr>
        <p:spPr>
          <a:xfrm>
            <a:off x="3303720" y="4114800"/>
            <a:ext cx="1320840" cy="380880"/>
          </a:xfrm>
          <a:prstGeom prst="rect">
            <a:avLst/>
          </a:prstGeom>
          <a:blipFill rotWithShape="0">
            <a:blip r:embed="rId2"/>
            <a:srcRect/>
            <a:tile tx="0" ty="0" sx="100000" sy="100000" algn="ctr"/>
          </a:blip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Analyst RA/GA</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cxnSp>
        <p:nvCxnSpPr>
          <p:cNvPr id="191" name=""/>
          <p:cNvCxnSpPr>
            <a:stCxn id="180" idx="2"/>
            <a:endCxn id="192" idx="0"/>
          </p:cNvCxnSpPr>
          <p:nvPr/>
        </p:nvCxnSpPr>
        <p:spPr>
          <a:xfrm rot="5400000">
            <a:off x="4191840" y="1523880"/>
            <a:ext cx="534240" cy="991440"/>
          </a:xfrm>
          <a:prstGeom prst="bentConnector3">
            <a:avLst>
              <a:gd name="adj1" fmla="val 49966"/>
            </a:avLst>
          </a:prstGeom>
          <a:ln w="12600">
            <a:solidFill>
              <a:srgbClr val="000000"/>
            </a:solidFill>
            <a:miter/>
          </a:ln>
        </p:spPr>
      </p:cxnSp>
      <p:cxnSp>
        <p:nvCxnSpPr>
          <p:cNvPr id="193" name=""/>
          <p:cNvCxnSpPr>
            <a:stCxn id="189" idx="2"/>
            <a:endCxn id="188" idx="0"/>
          </p:cNvCxnSpPr>
          <p:nvPr/>
        </p:nvCxnSpPr>
        <p:spPr>
          <a:xfrm>
            <a:off x="3963600" y="3276360"/>
            <a:ext cx="1080" cy="229320"/>
          </a:xfrm>
          <a:prstGeom prst="straightConnector1">
            <a:avLst/>
          </a:prstGeom>
          <a:ln w="12600">
            <a:solidFill>
              <a:srgbClr val="000000"/>
            </a:solidFill>
            <a:miter/>
          </a:ln>
        </p:spPr>
      </p:cxnSp>
      <p:cxnSp>
        <p:nvCxnSpPr>
          <p:cNvPr id="194" name=""/>
          <p:cNvCxnSpPr>
            <a:stCxn id="188" idx="2"/>
            <a:endCxn id="190" idx="0"/>
          </p:cNvCxnSpPr>
          <p:nvPr/>
        </p:nvCxnSpPr>
        <p:spPr>
          <a:xfrm>
            <a:off x="3963600" y="3885840"/>
            <a:ext cx="1080" cy="229320"/>
          </a:xfrm>
          <a:prstGeom prst="straightConnector1">
            <a:avLst/>
          </a:prstGeom>
          <a:ln w="12600">
            <a:solidFill>
              <a:srgbClr val="000000"/>
            </a:solidFill>
            <a:miter/>
          </a:ln>
        </p:spPr>
      </p:cxnSp>
      <p:sp>
        <p:nvSpPr>
          <p:cNvPr id="195" name=""/>
          <p:cNvSpPr/>
          <p:nvPr/>
        </p:nvSpPr>
        <p:spPr>
          <a:xfrm>
            <a:off x="5210280" y="5334120"/>
            <a:ext cx="1320840" cy="38088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Interpreter/Translator</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(External)</a:t>
            </a:r>
            <a:endParaRPr b="0" lang="en-US" sz="1000" strike="noStrike" u="none">
              <a:solidFill>
                <a:srgbClr val="000000"/>
              </a:solidFill>
              <a:effectLst/>
              <a:uFillTx/>
              <a:latin typeface="Times New Roman"/>
            </a:endParaRPr>
          </a:p>
        </p:txBody>
      </p:sp>
      <p:sp>
        <p:nvSpPr>
          <p:cNvPr id="196" name=""/>
          <p:cNvSpPr/>
          <p:nvPr/>
        </p:nvSpPr>
        <p:spPr>
          <a:xfrm>
            <a:off x="5210280" y="4724280"/>
            <a:ext cx="1320840" cy="38124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Office Admin Manager</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(External)</a:t>
            </a:r>
            <a:endParaRPr b="0" lang="en-US" sz="1000" strike="noStrike" u="none">
              <a:solidFill>
                <a:srgbClr val="000000"/>
              </a:solidFill>
              <a:effectLst/>
              <a:uFillTx/>
              <a:latin typeface="Times New Roman"/>
            </a:endParaRPr>
          </a:p>
        </p:txBody>
      </p:sp>
      <p:sp>
        <p:nvSpPr>
          <p:cNvPr id="197" name=""/>
          <p:cNvSpPr/>
          <p:nvPr/>
        </p:nvSpPr>
        <p:spPr>
          <a:xfrm>
            <a:off x="5210280" y="4114800"/>
            <a:ext cx="1320840" cy="380880"/>
          </a:xfrm>
          <a:prstGeom prst="rect">
            <a:avLst/>
          </a:prstGeom>
          <a:blipFill rotWithShape="0">
            <a:blip r:embed="rId3"/>
            <a:srcRect/>
            <a:tile tx="0" ty="0" sx="100000" sy="100000" algn="ctr"/>
          </a:blip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IT Support</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cxnSp>
        <p:nvCxnSpPr>
          <p:cNvPr id="198" name=""/>
          <p:cNvCxnSpPr>
            <a:stCxn id="180" idx="2"/>
            <a:endCxn id="199" idx="0"/>
          </p:cNvCxnSpPr>
          <p:nvPr/>
        </p:nvCxnSpPr>
        <p:spPr>
          <a:xfrm flipH="1" rot="16200000">
            <a:off x="5141880" y="1564920"/>
            <a:ext cx="534240" cy="908640"/>
          </a:xfrm>
          <a:prstGeom prst="bentConnector3">
            <a:avLst>
              <a:gd name="adj1" fmla="val 49966"/>
            </a:avLst>
          </a:prstGeom>
          <a:ln w="12600">
            <a:solidFill>
              <a:srgbClr val="000000"/>
            </a:solidFill>
            <a:miter/>
          </a:ln>
        </p:spPr>
      </p:cxnSp>
      <p:sp>
        <p:nvSpPr>
          <p:cNvPr id="186" name=""/>
          <p:cNvSpPr/>
          <p:nvPr/>
        </p:nvSpPr>
        <p:spPr>
          <a:xfrm>
            <a:off x="1403280" y="2286000"/>
            <a:ext cx="1320840" cy="228600"/>
          </a:xfrm>
          <a:prstGeom prst="roundRect">
            <a:avLst>
              <a:gd name="adj" fmla="val 16667"/>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Commercial</a:t>
            </a:r>
            <a:endParaRPr b="0" lang="en-US" sz="1000" strike="noStrike" u="none">
              <a:solidFill>
                <a:srgbClr val="000000"/>
              </a:solidFill>
              <a:effectLst/>
              <a:uFillTx/>
              <a:latin typeface="Times New Roman"/>
            </a:endParaRPr>
          </a:p>
        </p:txBody>
      </p:sp>
      <p:sp>
        <p:nvSpPr>
          <p:cNvPr id="192" name=""/>
          <p:cNvSpPr/>
          <p:nvPr/>
        </p:nvSpPr>
        <p:spPr>
          <a:xfrm>
            <a:off x="3303720" y="2286000"/>
            <a:ext cx="1320840" cy="228600"/>
          </a:xfrm>
          <a:prstGeom prst="roundRect">
            <a:avLst>
              <a:gd name="adj" fmla="val 16667"/>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Regulatory</a:t>
            </a:r>
            <a:endParaRPr b="0" lang="en-US" sz="1000" strike="noStrike" u="none">
              <a:solidFill>
                <a:srgbClr val="000000"/>
              </a:solidFill>
              <a:effectLst/>
              <a:uFillTx/>
              <a:latin typeface="Times New Roman"/>
            </a:endParaRPr>
          </a:p>
        </p:txBody>
      </p:sp>
      <p:sp>
        <p:nvSpPr>
          <p:cNvPr id="199" name=""/>
          <p:cNvSpPr/>
          <p:nvPr/>
        </p:nvSpPr>
        <p:spPr>
          <a:xfrm>
            <a:off x="5202360" y="2286000"/>
            <a:ext cx="1320840" cy="228600"/>
          </a:xfrm>
          <a:prstGeom prst="roundRect">
            <a:avLst>
              <a:gd name="adj" fmla="val 16667"/>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Administration</a:t>
            </a:r>
            <a:endParaRPr b="0" lang="en-US" sz="1000" strike="noStrike" u="none">
              <a:solidFill>
                <a:srgbClr val="000000"/>
              </a:solidFill>
              <a:effectLst/>
              <a:uFillTx/>
              <a:latin typeface="Times New Roman"/>
            </a:endParaRPr>
          </a:p>
        </p:txBody>
      </p:sp>
      <p:cxnSp>
        <p:nvCxnSpPr>
          <p:cNvPr id="200" name=""/>
          <p:cNvCxnSpPr>
            <a:stCxn id="186" idx="2"/>
            <a:endCxn id="181" idx="0"/>
          </p:cNvCxnSpPr>
          <p:nvPr/>
        </p:nvCxnSpPr>
        <p:spPr>
          <a:xfrm rot="5400000">
            <a:off x="1871640" y="2703960"/>
            <a:ext cx="381600" cy="2520"/>
          </a:xfrm>
          <a:prstGeom prst="bentConnector3">
            <a:avLst>
              <a:gd name="adj1" fmla="val 49952"/>
            </a:avLst>
          </a:prstGeom>
          <a:ln w="12600">
            <a:solidFill>
              <a:srgbClr val="000000"/>
            </a:solidFill>
            <a:miter/>
          </a:ln>
        </p:spPr>
      </p:cxnSp>
      <p:cxnSp>
        <p:nvCxnSpPr>
          <p:cNvPr id="201" name=""/>
          <p:cNvCxnSpPr>
            <a:stCxn id="192" idx="2"/>
            <a:endCxn id="189" idx="0"/>
          </p:cNvCxnSpPr>
          <p:nvPr/>
        </p:nvCxnSpPr>
        <p:spPr>
          <a:xfrm flipV="1" rot="10800000">
            <a:off x="3963240" y="2514240"/>
            <a:ext cx="1080" cy="381600"/>
          </a:xfrm>
          <a:prstGeom prst="bentConnector2">
            <a:avLst/>
          </a:prstGeom>
          <a:ln w="12600">
            <a:solidFill>
              <a:srgbClr val="000000"/>
            </a:solidFill>
            <a:miter/>
          </a:ln>
        </p:spPr>
      </p:cxnSp>
      <p:sp>
        <p:nvSpPr>
          <p:cNvPr id="202" name=""/>
          <p:cNvSpPr/>
          <p:nvPr/>
        </p:nvSpPr>
        <p:spPr>
          <a:xfrm>
            <a:off x="7183440" y="3505320"/>
            <a:ext cx="1320840" cy="380880"/>
          </a:xfrm>
          <a:prstGeom prst="rect">
            <a:avLst/>
          </a:prstGeom>
          <a:blipFill rotWithShape="0">
            <a:blip r:embed="rId4"/>
            <a:srcRect/>
            <a:tile tx="0" ty="0" sx="100000" sy="100000" algn="ctr"/>
          </a:blip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Analyst</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sp>
        <p:nvSpPr>
          <p:cNvPr id="203" name=""/>
          <p:cNvSpPr/>
          <p:nvPr/>
        </p:nvSpPr>
        <p:spPr>
          <a:xfrm>
            <a:off x="7183440" y="2895480"/>
            <a:ext cx="1320840" cy="381240"/>
          </a:xfrm>
          <a:prstGeom prst="rect">
            <a:avLst/>
          </a:prstGeom>
          <a:blipFill rotWithShape="0">
            <a:blip r:embed="rId5"/>
            <a:srcRect/>
            <a:tile tx="0" ty="0" sx="100000" sy="100000" algn="ctr"/>
          </a:blip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Associate</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sp>
        <p:nvSpPr>
          <p:cNvPr id="204" name=""/>
          <p:cNvSpPr/>
          <p:nvPr/>
        </p:nvSpPr>
        <p:spPr>
          <a:xfrm>
            <a:off x="7183440" y="4114800"/>
            <a:ext cx="1320840" cy="380880"/>
          </a:xfrm>
          <a:prstGeom prst="rect">
            <a:avLst/>
          </a:prstGeom>
          <a:blipFill rotWithShape="0">
            <a:blip r:embed="rId6"/>
            <a:srcRect/>
            <a:tile tx="0" ty="0" sx="100000" sy="100000" algn="ctr"/>
          </a:blip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Analyst</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sp>
        <p:nvSpPr>
          <p:cNvPr id="205" name=""/>
          <p:cNvSpPr/>
          <p:nvPr/>
        </p:nvSpPr>
        <p:spPr>
          <a:xfrm>
            <a:off x="7183440" y="2286000"/>
            <a:ext cx="1320840" cy="228600"/>
          </a:xfrm>
          <a:prstGeom prst="roundRect">
            <a:avLst>
              <a:gd name="adj" fmla="val 16667"/>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Analyst/Associate</a:t>
            </a:r>
            <a:endParaRPr b="0" lang="en-US" sz="1000" strike="noStrike" u="none">
              <a:solidFill>
                <a:srgbClr val="000000"/>
              </a:solidFill>
              <a:effectLst/>
              <a:uFillTx/>
              <a:latin typeface="Times New Roman"/>
            </a:endParaRPr>
          </a:p>
        </p:txBody>
      </p:sp>
      <p:cxnSp>
        <p:nvCxnSpPr>
          <p:cNvPr id="206" name=""/>
          <p:cNvCxnSpPr>
            <a:stCxn id="205" idx="2"/>
            <a:endCxn id="203" idx="3"/>
          </p:cNvCxnSpPr>
          <p:nvPr/>
        </p:nvCxnSpPr>
        <p:spPr>
          <a:xfrm flipH="1" rot="16200000">
            <a:off x="7887240" y="2469960"/>
            <a:ext cx="572400" cy="661320"/>
          </a:xfrm>
          <a:prstGeom prst="bentConnector4">
            <a:avLst>
              <a:gd name="adj1" fmla="val 33291"/>
              <a:gd name="adj2" fmla="val 134586"/>
            </a:avLst>
          </a:prstGeom>
          <a:ln w="12600">
            <a:solidFill>
              <a:srgbClr val="000000"/>
            </a:solidFill>
            <a:miter/>
          </a:ln>
        </p:spPr>
      </p:cxnSp>
      <p:cxnSp>
        <p:nvCxnSpPr>
          <p:cNvPr id="207" name=""/>
          <p:cNvCxnSpPr>
            <a:stCxn id="180" idx="2"/>
            <a:endCxn id="205" idx="0"/>
          </p:cNvCxnSpPr>
          <p:nvPr/>
        </p:nvCxnSpPr>
        <p:spPr>
          <a:xfrm flipH="1" rot="16200000">
            <a:off x="6131520" y="574560"/>
            <a:ext cx="534240" cy="2889720"/>
          </a:xfrm>
          <a:prstGeom prst="bentConnector3">
            <a:avLst>
              <a:gd name="adj1" fmla="val 49966"/>
            </a:avLst>
          </a:prstGeom>
          <a:ln w="12600">
            <a:solidFill>
              <a:srgbClr val="000000"/>
            </a:solidFill>
            <a:miter/>
          </a:ln>
        </p:spPr>
      </p:cxnSp>
      <p:cxnSp>
        <p:nvCxnSpPr>
          <p:cNvPr id="208" name=""/>
          <p:cNvCxnSpPr>
            <a:stCxn id="203" idx="3"/>
            <a:endCxn id="202" idx="3"/>
          </p:cNvCxnSpPr>
          <p:nvPr/>
        </p:nvCxnSpPr>
        <p:spPr>
          <a:xfrm>
            <a:off x="8504280" y="3085920"/>
            <a:ext cx="2160" cy="610200"/>
          </a:xfrm>
          <a:prstGeom prst="bentConnector3">
            <a:avLst>
              <a:gd name="adj1" fmla="val 14400000"/>
            </a:avLst>
          </a:prstGeom>
          <a:ln w="12600">
            <a:solidFill>
              <a:srgbClr val="000000"/>
            </a:solidFill>
            <a:miter/>
          </a:ln>
        </p:spPr>
      </p:cxnSp>
      <p:cxnSp>
        <p:nvCxnSpPr>
          <p:cNvPr id="209" name=""/>
          <p:cNvCxnSpPr>
            <a:stCxn id="202" idx="3"/>
            <a:endCxn id="204" idx="3"/>
          </p:cNvCxnSpPr>
          <p:nvPr/>
        </p:nvCxnSpPr>
        <p:spPr>
          <a:xfrm>
            <a:off x="8504280" y="3695400"/>
            <a:ext cx="2160" cy="610200"/>
          </a:xfrm>
          <a:prstGeom prst="bentConnector3">
            <a:avLst>
              <a:gd name="adj1" fmla="val 14400000"/>
            </a:avLst>
          </a:prstGeom>
          <a:ln w="12600">
            <a:solidFill>
              <a:srgbClr val="000000"/>
            </a:solidFill>
            <a:miter/>
          </a:ln>
        </p:spPr>
      </p:cxnSp>
      <p:sp>
        <p:nvSpPr>
          <p:cNvPr id="210" name=""/>
          <p:cNvSpPr/>
          <p:nvPr/>
        </p:nvSpPr>
        <p:spPr>
          <a:xfrm>
            <a:off x="3303720" y="4724280"/>
            <a:ext cx="1320840" cy="38124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Director RA/GA</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(External)</a:t>
            </a:r>
            <a:endParaRPr b="0" lang="en-US" sz="1000" strike="noStrike" u="none">
              <a:solidFill>
                <a:srgbClr val="000000"/>
              </a:solidFill>
              <a:effectLst/>
              <a:uFillTx/>
              <a:latin typeface="Times New Roman"/>
            </a:endParaRPr>
          </a:p>
        </p:txBody>
      </p:sp>
      <p:cxnSp>
        <p:nvCxnSpPr>
          <p:cNvPr id="211" name=""/>
          <p:cNvCxnSpPr>
            <a:stCxn id="189" idx="3"/>
            <a:endCxn id="210" idx="3"/>
          </p:cNvCxnSpPr>
          <p:nvPr/>
        </p:nvCxnSpPr>
        <p:spPr>
          <a:xfrm>
            <a:off x="4624560" y="3086280"/>
            <a:ext cx="2160" cy="1829520"/>
          </a:xfrm>
          <a:prstGeom prst="bentConnector3">
            <a:avLst>
              <a:gd name="adj1" fmla="val 14400000"/>
            </a:avLst>
          </a:prstGeom>
          <a:ln w="12600">
            <a:solidFill>
              <a:srgbClr val="000000"/>
            </a:solidFill>
            <a:miter/>
          </a:ln>
        </p:spPr>
      </p:cxnSp>
      <p:sp>
        <p:nvSpPr>
          <p:cNvPr id="212" name=""/>
          <p:cNvSpPr/>
          <p:nvPr/>
        </p:nvSpPr>
        <p:spPr>
          <a:xfrm>
            <a:off x="3327480" y="5638680"/>
            <a:ext cx="1320840" cy="228600"/>
          </a:xfrm>
          <a:prstGeom prst="rect">
            <a:avLst/>
          </a:prstGeom>
          <a:solidFill>
            <a:srgbClr val="33cc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nSpc>
                <a:spcPct val="100000"/>
              </a:lnSpc>
              <a:tabLst>
                <a:tab algn="l" pos="0"/>
                <a:tab algn="r" pos="8002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Expats:</a:t>
            </a:r>
            <a:r>
              <a:rPr b="0" lang="en-US" sz="1000" strike="noStrike" u="none">
                <a:solidFill>
                  <a:srgbClr val="000000"/>
                </a:solidFill>
                <a:effectLst/>
                <a:uFillTx/>
                <a:latin typeface="Arial"/>
              </a:rPr>
              <a:t>	</a:t>
            </a:r>
            <a:r>
              <a:rPr b="0" lang="en-US" sz="1000" strike="noStrike" u="none">
                <a:solidFill>
                  <a:srgbClr val="000000"/>
                </a:solidFill>
                <a:effectLst/>
                <a:uFillTx/>
                <a:latin typeface="Arial"/>
              </a:rPr>
              <a:t>4</a:t>
            </a:r>
            <a:endParaRPr b="0" lang="en-US" sz="1000" strike="noStrike" u="none">
              <a:solidFill>
                <a:srgbClr val="000000"/>
              </a:solidFill>
              <a:effectLst/>
              <a:uFillTx/>
              <a:latin typeface="Times New Roman"/>
            </a:endParaRPr>
          </a:p>
        </p:txBody>
      </p:sp>
      <p:sp>
        <p:nvSpPr>
          <p:cNvPr id="213" name=""/>
          <p:cNvSpPr/>
          <p:nvPr/>
        </p:nvSpPr>
        <p:spPr>
          <a:xfrm>
            <a:off x="3327480" y="5943600"/>
            <a:ext cx="1320840" cy="228600"/>
          </a:xfrm>
          <a:prstGeom prst="rect">
            <a:avLst/>
          </a:prstGeom>
          <a:blipFill rotWithShape="0">
            <a:blip r:embed="rId7"/>
            <a:srcRect/>
            <a:tile tx="0" ty="0" sx="100000" sy="100000" algn="ctr"/>
          </a:blip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nSpc>
                <a:spcPct val="100000"/>
              </a:lnSpc>
              <a:tabLst>
                <a:tab algn="l" pos="0"/>
                <a:tab algn="r" pos="8002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Temporary:</a:t>
            </a:r>
            <a:r>
              <a:rPr b="0" lang="en-US" sz="1000" strike="noStrike" u="none">
                <a:solidFill>
                  <a:srgbClr val="000000"/>
                </a:solidFill>
                <a:effectLst/>
                <a:uFillTx/>
                <a:latin typeface="Arial"/>
              </a:rPr>
              <a:t>	</a:t>
            </a:r>
            <a:r>
              <a:rPr b="0" lang="en-US" sz="1000" strike="noStrike" u="none">
                <a:solidFill>
                  <a:srgbClr val="000000"/>
                </a:solidFill>
                <a:effectLst/>
                <a:uFillTx/>
                <a:latin typeface="Arial"/>
              </a:rPr>
              <a:t>9</a:t>
            </a:r>
            <a:endParaRPr b="0" lang="en-US" sz="1000" strike="noStrike" u="none">
              <a:solidFill>
                <a:srgbClr val="000000"/>
              </a:solidFill>
              <a:effectLst/>
              <a:uFillTx/>
              <a:latin typeface="Times New Roman"/>
            </a:endParaRPr>
          </a:p>
        </p:txBody>
      </p:sp>
      <p:sp>
        <p:nvSpPr>
          <p:cNvPr id="214" name=""/>
          <p:cNvSpPr/>
          <p:nvPr/>
        </p:nvSpPr>
        <p:spPr>
          <a:xfrm>
            <a:off x="3327480" y="6248520"/>
            <a:ext cx="1320840" cy="2286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nSpc>
                <a:spcPct val="100000"/>
              </a:lnSpc>
              <a:tabLst>
                <a:tab algn="l" pos="0"/>
                <a:tab algn="r" pos="8002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Local:</a:t>
            </a:r>
            <a:r>
              <a:rPr b="0" lang="en-US" sz="1000" strike="noStrike" u="none">
                <a:solidFill>
                  <a:srgbClr val="000000"/>
                </a:solidFill>
                <a:effectLst/>
                <a:uFillTx/>
                <a:latin typeface="Arial"/>
              </a:rPr>
              <a:t>	</a:t>
            </a:r>
            <a:r>
              <a:rPr b="0" lang="en-US" sz="1000" strike="noStrike" u="none">
                <a:solidFill>
                  <a:srgbClr val="000000"/>
                </a:solidFill>
                <a:effectLst/>
                <a:uFillTx/>
                <a:latin typeface="Arial"/>
              </a:rPr>
              <a:t>5</a:t>
            </a:r>
            <a:endParaRPr b="0" lang="en-US" sz="1000" strike="noStrike" u="none">
              <a:solidFill>
                <a:srgbClr val="000000"/>
              </a:solidFill>
              <a:effectLst/>
              <a:uFillTx/>
              <a:latin typeface="Times New Roman"/>
            </a:endParaRPr>
          </a:p>
        </p:txBody>
      </p:sp>
      <p:cxnSp>
        <p:nvCxnSpPr>
          <p:cNvPr id="215" name=""/>
          <p:cNvCxnSpPr>
            <a:stCxn id="184" idx="3"/>
            <a:endCxn id="183" idx="3"/>
          </p:cNvCxnSpPr>
          <p:nvPr/>
        </p:nvCxnSpPr>
        <p:spPr>
          <a:xfrm>
            <a:off x="2722680" y="4914720"/>
            <a:ext cx="2160" cy="610200"/>
          </a:xfrm>
          <a:prstGeom prst="bentConnector3">
            <a:avLst>
              <a:gd name="adj1" fmla="val 14400000"/>
            </a:avLst>
          </a:prstGeom>
          <a:ln w="12600">
            <a:solidFill>
              <a:srgbClr val="000000"/>
            </a:solidFill>
            <a:miter/>
          </a:ln>
        </p:spPr>
      </p:cxnSp>
      <p:cxnSp>
        <p:nvCxnSpPr>
          <p:cNvPr id="216" name=""/>
          <p:cNvCxnSpPr>
            <a:stCxn id="181" idx="0"/>
            <a:endCxn id="184" idx="3"/>
          </p:cNvCxnSpPr>
          <p:nvPr/>
        </p:nvCxnSpPr>
        <p:spPr>
          <a:xfrm flipH="1" rot="16200000">
            <a:off x="1382400" y="3574800"/>
            <a:ext cx="2020320" cy="661320"/>
          </a:xfrm>
          <a:prstGeom prst="bentConnector4">
            <a:avLst>
              <a:gd name="adj1" fmla="val -11317"/>
              <a:gd name="adj2" fmla="val 134586"/>
            </a:avLst>
          </a:prstGeom>
          <a:ln w="12600">
            <a:solidFill>
              <a:srgbClr val="000000"/>
            </a:solidFill>
            <a:miter/>
          </a:ln>
        </p:spPr>
      </p:cxnSp>
      <p:sp>
        <p:nvSpPr>
          <p:cNvPr id="217" name=""/>
          <p:cNvSpPr/>
          <p:nvPr/>
        </p:nvSpPr>
        <p:spPr>
          <a:xfrm>
            <a:off x="5210280" y="3505320"/>
            <a:ext cx="1320840" cy="380880"/>
          </a:xfrm>
          <a:prstGeom prst="rect">
            <a:avLst/>
          </a:prstGeom>
          <a:blipFill rotWithShape="0">
            <a:blip r:embed="rId8"/>
            <a:srcRect/>
            <a:tile tx="0" ty="0" sx="100000" sy="100000" algn="ctr"/>
          </a:blip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Back Office</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sp>
        <p:nvSpPr>
          <p:cNvPr id="218" name=""/>
          <p:cNvSpPr/>
          <p:nvPr/>
        </p:nvSpPr>
        <p:spPr>
          <a:xfrm>
            <a:off x="5203800" y="2895480"/>
            <a:ext cx="1320840" cy="381240"/>
          </a:xfrm>
          <a:prstGeom prst="rect">
            <a:avLst/>
          </a:prstGeom>
          <a:blipFill rotWithShape="0">
            <a:blip r:embed="rId9"/>
            <a:srcRect/>
            <a:tile tx="0" ty="0" sx="100000" sy="100000" algn="ctr"/>
          </a:blip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Controller</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cxnSp>
        <p:nvCxnSpPr>
          <p:cNvPr id="219" name=""/>
          <p:cNvCxnSpPr>
            <a:stCxn id="199" idx="2"/>
            <a:endCxn id="218" idx="3"/>
          </p:cNvCxnSpPr>
          <p:nvPr/>
        </p:nvCxnSpPr>
        <p:spPr>
          <a:xfrm flipH="1" rot="16200000">
            <a:off x="5906880" y="2469240"/>
            <a:ext cx="572400" cy="662760"/>
          </a:xfrm>
          <a:prstGeom prst="bentConnector4">
            <a:avLst>
              <a:gd name="adj1" fmla="val 33291"/>
              <a:gd name="adj2" fmla="val 134510"/>
            </a:avLst>
          </a:prstGeom>
          <a:ln w="12600">
            <a:solidFill>
              <a:srgbClr val="000000"/>
            </a:solidFill>
            <a:miter/>
          </a:ln>
        </p:spPr>
      </p:cxnSp>
      <p:cxnSp>
        <p:nvCxnSpPr>
          <p:cNvPr id="220" name=""/>
          <p:cNvCxnSpPr>
            <a:stCxn id="218" idx="3"/>
            <a:endCxn id="217" idx="3"/>
          </p:cNvCxnSpPr>
          <p:nvPr/>
        </p:nvCxnSpPr>
        <p:spPr>
          <a:xfrm>
            <a:off x="6524640" y="3085920"/>
            <a:ext cx="7200" cy="610200"/>
          </a:xfrm>
          <a:prstGeom prst="bentConnector3">
            <a:avLst>
              <a:gd name="adj1" fmla="val 3700000"/>
            </a:avLst>
          </a:prstGeom>
          <a:ln w="12600">
            <a:solidFill>
              <a:srgbClr val="000000"/>
            </a:solidFill>
            <a:miter/>
          </a:ln>
        </p:spPr>
      </p:cxnSp>
      <p:cxnSp>
        <p:nvCxnSpPr>
          <p:cNvPr id="221" name=""/>
          <p:cNvCxnSpPr>
            <a:stCxn id="217" idx="3"/>
            <a:endCxn id="197" idx="3"/>
          </p:cNvCxnSpPr>
          <p:nvPr/>
        </p:nvCxnSpPr>
        <p:spPr>
          <a:xfrm>
            <a:off x="6531120" y="3695400"/>
            <a:ext cx="2160" cy="610200"/>
          </a:xfrm>
          <a:prstGeom prst="bentConnector3">
            <a:avLst>
              <a:gd name="adj1" fmla="val 14400000"/>
            </a:avLst>
          </a:prstGeom>
          <a:ln w="12600">
            <a:solidFill>
              <a:srgbClr val="000000"/>
            </a:solidFill>
            <a:miter/>
          </a:ln>
        </p:spPr>
      </p:cxnSp>
      <p:cxnSp>
        <p:nvCxnSpPr>
          <p:cNvPr id="222" name=""/>
          <p:cNvCxnSpPr>
            <a:stCxn id="197" idx="3"/>
            <a:endCxn id="196" idx="3"/>
          </p:cNvCxnSpPr>
          <p:nvPr/>
        </p:nvCxnSpPr>
        <p:spPr>
          <a:xfrm>
            <a:off x="6531120" y="4305240"/>
            <a:ext cx="2160" cy="610560"/>
          </a:xfrm>
          <a:prstGeom prst="bentConnector3">
            <a:avLst>
              <a:gd name="adj1" fmla="val 14400000"/>
            </a:avLst>
          </a:prstGeom>
          <a:ln w="12600">
            <a:solidFill>
              <a:srgbClr val="000000"/>
            </a:solidFill>
            <a:miter/>
          </a:ln>
        </p:spPr>
      </p:cxnSp>
      <p:cxnSp>
        <p:nvCxnSpPr>
          <p:cNvPr id="223" name=""/>
          <p:cNvCxnSpPr>
            <a:stCxn id="196" idx="3"/>
            <a:endCxn id="195" idx="3"/>
          </p:cNvCxnSpPr>
          <p:nvPr/>
        </p:nvCxnSpPr>
        <p:spPr>
          <a:xfrm>
            <a:off x="6531120" y="4914720"/>
            <a:ext cx="2160" cy="610200"/>
          </a:xfrm>
          <a:prstGeom prst="bentConnector3">
            <a:avLst>
              <a:gd name="adj1" fmla="val 14400000"/>
            </a:avLst>
          </a:prstGeom>
          <a:ln w="12600">
            <a:solidFill>
              <a:srgbClr val="000000"/>
            </a:solidFill>
            <a:miter/>
          </a:ln>
        </p:spPr>
      </p:cxnSp>
      <p:sp>
        <p:nvSpPr>
          <p:cNvPr id="224" name=""/>
          <p:cNvSpPr/>
          <p:nvPr/>
        </p:nvSpPr>
        <p:spPr>
          <a:xfrm>
            <a:off x="1397160" y="4114800"/>
            <a:ext cx="1320480" cy="380880"/>
          </a:xfrm>
          <a:prstGeom prst="rect">
            <a:avLst/>
          </a:prstGeom>
          <a:blipFill rotWithShape="0">
            <a:blip r:embed="rId10"/>
            <a:srcRect/>
            <a:tile tx="0" ty="0" sx="100000" sy="100000" algn="ctr"/>
          </a:blipFill>
          <a:ln w="12600">
            <a:solidFill>
              <a:srgbClr val="000000"/>
            </a:solidFill>
            <a:miter/>
          </a:ln>
          <a:effectLst>
            <a:outerShdw dist="53966" dir="2700000" blurRad="0" rotWithShape="0">
              <a:srgbClr val="808080"/>
            </a:outerShdw>
          </a:effectLst>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Manager E-Commerce</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(Internal)</a:t>
            </a:r>
            <a:endParaRPr b="0" lang="en-US" sz="1000" strike="noStrike" u="none">
              <a:solidFill>
                <a:srgbClr val="000000"/>
              </a:solidFill>
              <a:effectLst/>
              <a:uFillTx/>
              <a:latin typeface="Times New Roman"/>
            </a:endParaRPr>
          </a:p>
        </p:txBody>
      </p:sp>
      <p:cxnSp>
        <p:nvCxnSpPr>
          <p:cNvPr id="225" name=""/>
          <p:cNvCxnSpPr>
            <a:stCxn id="181" idx="0"/>
            <a:endCxn id="224" idx="3"/>
          </p:cNvCxnSpPr>
          <p:nvPr/>
        </p:nvCxnSpPr>
        <p:spPr>
          <a:xfrm flipH="1" rot="16200000">
            <a:off x="1684800" y="3272400"/>
            <a:ext cx="1410480" cy="656280"/>
          </a:xfrm>
          <a:prstGeom prst="bentConnector4">
            <a:avLst>
              <a:gd name="adj1" fmla="val -16211"/>
              <a:gd name="adj2" fmla="val 135565"/>
            </a:avLst>
          </a:prstGeom>
          <a:ln w="12600">
            <a:solidFill>
              <a:srgbClr val="000000"/>
            </a:solidFill>
            <a:miter/>
          </a:ln>
        </p:spPr>
      </p:cxn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6" name=""/>
          <p:cNvSpPr/>
          <p:nvPr/>
        </p:nvSpPr>
        <p:spPr>
          <a:xfrm>
            <a:off x="2136240" y="2895480"/>
            <a:ext cx="56192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3333cc"/>
                </a:solidFill>
                <a:effectLst/>
                <a:uFillTx/>
                <a:latin typeface="Arial"/>
              </a:rPr>
              <a:t>Japanese Electricity Market Overview</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7"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Introduction</a:t>
            </a:r>
            <a:endParaRPr b="1" lang="en-US" sz="2200" strike="noStrike" u="none">
              <a:solidFill>
                <a:srgbClr val="0000ff"/>
              </a:solidFill>
              <a:effectLst/>
              <a:uFillTx/>
              <a:latin typeface="Arial"/>
            </a:endParaRPr>
          </a:p>
        </p:txBody>
      </p:sp>
      <p:sp>
        <p:nvSpPr>
          <p:cNvPr id="228" name=""/>
          <p:cNvSpPr/>
          <p:nvPr/>
        </p:nvSpPr>
        <p:spPr>
          <a:xfrm>
            <a:off x="330120" y="1523880"/>
            <a:ext cx="9163080" cy="4267800"/>
          </a:xfrm>
          <a:prstGeom prst="rect">
            <a:avLst/>
          </a:prstGeom>
          <a:noFill/>
          <a:ln w="0">
            <a:noFill/>
          </a:ln>
        </p:spPr>
        <p:style>
          <a:lnRef idx="0"/>
          <a:fillRef idx="0"/>
          <a:effectRef idx="0"/>
          <a:fontRef idx="minor"/>
        </p:style>
        <p:txBody>
          <a:bodyPr lIns="90000" rIns="90000" tIns="46800" bIns="46800" anchor="t">
            <a:spAutoFit/>
          </a:bodyPr>
          <a:p>
            <a:pPr marL="190440" indent="-190440" algn="just">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Japan offers an attractive and sizeable market opportunity for Enron in which to combine our international experiences and developed technologies to create a sizeable business with a critical focus on return on invested capital</a:t>
            </a:r>
            <a:endParaRPr b="0" lang="en-US" sz="1600" strike="noStrike" u="none">
              <a:solidFill>
                <a:srgbClr val="000000"/>
              </a:solidFill>
              <a:effectLst/>
              <a:uFillTx/>
              <a:latin typeface="Times New Roman"/>
            </a:endParaRPr>
          </a:p>
          <a:p>
            <a:pPr lvl="1" marL="673200" indent="-216000" algn="just">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673200" indent="-216000" algn="just">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Beginning in  March 2000, Japan will make a significant step towards electricity market liberalization as customers with greater than 2 MWs of demand who are connected to the high voltage grid will become contestable.  </a:t>
            </a:r>
            <a:r>
              <a:rPr b="1" lang="en-US" sz="1400" strike="noStrike" u="sng">
                <a:solidFill>
                  <a:srgbClr val="000000"/>
                </a:solidFill>
                <a:effectLst/>
                <a:uFillTx/>
                <a:latin typeface="Arial"/>
              </a:rPr>
              <a:t>This will open approximately 24% of the Japanese electricity market</a:t>
            </a:r>
            <a:r>
              <a:rPr b="0" lang="en-US" sz="1400" strike="noStrike" u="none">
                <a:solidFill>
                  <a:srgbClr val="000000"/>
                </a:solidFill>
                <a:effectLst/>
                <a:uFillTx/>
                <a:latin typeface="Arial"/>
              </a:rPr>
              <a:t>, giving 8,300 industrials and large commercial customers the right to choose their supplier.</a:t>
            </a:r>
            <a:endParaRPr b="0" lang="en-US" sz="1400" strike="noStrike" u="none">
              <a:solidFill>
                <a:srgbClr val="000000"/>
              </a:solidFill>
              <a:effectLst/>
              <a:uFillTx/>
              <a:latin typeface="Times New Roman"/>
            </a:endParaRPr>
          </a:p>
          <a:p>
            <a:pPr lvl="1" marL="673200" indent="-216000" algn="just">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673200" indent="-216000" algn="just">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The </a:t>
            </a:r>
            <a:r>
              <a:rPr b="1" lang="en-US" sz="1400" strike="noStrike" u="sng">
                <a:solidFill>
                  <a:srgbClr val="000000"/>
                </a:solidFill>
                <a:effectLst/>
                <a:uFillTx/>
                <a:latin typeface="Arial"/>
              </a:rPr>
              <a:t>prime motivation</a:t>
            </a:r>
            <a:r>
              <a:rPr b="0" lang="en-US" sz="1400" strike="noStrike" u="none">
                <a:solidFill>
                  <a:srgbClr val="000000"/>
                </a:solidFill>
                <a:effectLst/>
                <a:uFillTx/>
                <a:latin typeface="Arial"/>
              </a:rPr>
              <a:t> for liberalization is the government’s interest in making Japanese industry </a:t>
            </a:r>
            <a:r>
              <a:rPr b="1" lang="en-US" sz="1400" strike="noStrike" u="sng">
                <a:solidFill>
                  <a:srgbClr val="000000"/>
                </a:solidFill>
                <a:effectLst/>
                <a:uFillTx/>
                <a:latin typeface="Arial"/>
              </a:rPr>
              <a:t>more competitive in world markets</a:t>
            </a:r>
            <a:r>
              <a:rPr b="0" lang="en-US" sz="1400" strike="noStrike" u="none">
                <a:solidFill>
                  <a:srgbClr val="000000"/>
                </a:solidFill>
                <a:effectLst/>
                <a:uFillTx/>
                <a:latin typeface="Arial"/>
              </a:rPr>
              <a:t>.  It has been publicly stated that Japan’s industrial electricity rates should approach those of Germany; this would require </a:t>
            </a:r>
            <a:r>
              <a:rPr b="1" lang="en-US" sz="1400" strike="noStrike" u="sng">
                <a:solidFill>
                  <a:srgbClr val="000000"/>
                </a:solidFill>
                <a:effectLst/>
                <a:uFillTx/>
                <a:latin typeface="Arial"/>
              </a:rPr>
              <a:t>at least a 50% rate reduction.</a:t>
            </a:r>
            <a:endParaRPr b="0" lang="en-US" sz="1400" strike="noStrike" u="none">
              <a:solidFill>
                <a:srgbClr val="000000"/>
              </a:solidFill>
              <a:effectLst/>
              <a:uFillTx/>
              <a:latin typeface="Times New Roman"/>
            </a:endParaRPr>
          </a:p>
          <a:p>
            <a:pPr lvl="1" marL="673200" indent="-216000" algn="just">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673200" indent="-216000" algn="just">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As the Japanese </a:t>
            </a:r>
            <a:r>
              <a:rPr b="1" lang="en-US" sz="1400" strike="noStrike" u="sng">
                <a:solidFill>
                  <a:srgbClr val="000000"/>
                </a:solidFill>
                <a:effectLst/>
                <a:uFillTx/>
                <a:latin typeface="Arial"/>
              </a:rPr>
              <a:t>electricity market liberalizes</a:t>
            </a:r>
            <a:r>
              <a:rPr b="0" lang="en-US" sz="1400" strike="noStrike" u="none">
                <a:solidFill>
                  <a:srgbClr val="000000"/>
                </a:solidFill>
                <a:effectLst/>
                <a:uFillTx/>
                <a:latin typeface="Arial"/>
              </a:rPr>
              <a:t>, it is expected to be </a:t>
            </a:r>
            <a:r>
              <a:rPr b="1" lang="en-US" sz="1400" strike="noStrike" u="sng">
                <a:solidFill>
                  <a:srgbClr val="000000"/>
                </a:solidFill>
                <a:effectLst/>
                <a:uFillTx/>
                <a:latin typeface="Arial"/>
              </a:rPr>
              <a:t>exceptionally risky and volatile</a:t>
            </a:r>
            <a:r>
              <a:rPr b="0" lang="en-US" sz="1400" strike="noStrike" u="none">
                <a:solidFill>
                  <a:srgbClr val="000000"/>
                </a:solidFill>
                <a:effectLst/>
                <a:uFillTx/>
                <a:latin typeface="Arial"/>
              </a:rPr>
              <a:t>.  Numerous forces could drive prices in either direction and substantially change the shape of the forward curve.  Entities with risk management acumen, such as Enron, will be key players in this opening market.</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9"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A Myriad of Factors Will Apply Tremendous Pressure on Incumbents and the Market in General</a:t>
            </a:r>
            <a:endParaRPr b="1" lang="en-US" sz="2200" strike="noStrike" u="none">
              <a:solidFill>
                <a:srgbClr val="0000ff"/>
              </a:solidFill>
              <a:effectLst/>
              <a:uFillTx/>
              <a:latin typeface="Arial"/>
            </a:endParaRPr>
          </a:p>
        </p:txBody>
      </p:sp>
      <p:grpSp>
        <p:nvGrpSpPr>
          <p:cNvPr id="230" name=""/>
          <p:cNvGrpSpPr/>
          <p:nvPr/>
        </p:nvGrpSpPr>
        <p:grpSpPr>
          <a:xfrm>
            <a:off x="1932840" y="2044080"/>
            <a:ext cx="5545440" cy="3668040"/>
            <a:chOff x="1932840" y="2044080"/>
            <a:chExt cx="5545440" cy="3668040"/>
          </a:xfrm>
        </p:grpSpPr>
        <p:grpSp>
          <p:nvGrpSpPr>
            <p:cNvPr id="231" name=""/>
            <p:cNvGrpSpPr/>
            <p:nvPr/>
          </p:nvGrpSpPr>
          <p:grpSpPr>
            <a:xfrm>
              <a:off x="3587400" y="3276360"/>
              <a:ext cx="2395080" cy="1838520"/>
              <a:chOff x="3587400" y="3276360"/>
              <a:chExt cx="2395080" cy="1838520"/>
            </a:xfrm>
          </p:grpSpPr>
          <p:sp>
            <p:nvSpPr>
              <p:cNvPr id="232" name=""/>
              <p:cNvSpPr/>
              <p:nvPr/>
            </p:nvSpPr>
            <p:spPr>
              <a:xfrm>
                <a:off x="4943160" y="3411360"/>
                <a:ext cx="505800" cy="327600"/>
              </a:xfrm>
              <a:custGeom>
                <a:avLst/>
                <a:gdLst/>
                <a:ahLst/>
                <a:rect l="l" t="t" r="r" b="b"/>
                <a:pathLst>
                  <a:path w="793" h="537">
                    <a:moveTo>
                      <a:pt x="684" y="184"/>
                    </a:moveTo>
                    <a:lnTo>
                      <a:pt x="722" y="159"/>
                    </a:lnTo>
                    <a:lnTo>
                      <a:pt x="732" y="165"/>
                    </a:lnTo>
                    <a:lnTo>
                      <a:pt x="718" y="192"/>
                    </a:lnTo>
                    <a:lnTo>
                      <a:pt x="697" y="222"/>
                    </a:lnTo>
                    <a:lnTo>
                      <a:pt x="707" y="243"/>
                    </a:lnTo>
                    <a:lnTo>
                      <a:pt x="730" y="253"/>
                    </a:lnTo>
                    <a:lnTo>
                      <a:pt x="730" y="280"/>
                    </a:lnTo>
                    <a:lnTo>
                      <a:pt x="758" y="282"/>
                    </a:lnTo>
                    <a:lnTo>
                      <a:pt x="793" y="272"/>
                    </a:lnTo>
                    <a:lnTo>
                      <a:pt x="779" y="291"/>
                    </a:lnTo>
                    <a:lnTo>
                      <a:pt x="737" y="305"/>
                    </a:lnTo>
                    <a:lnTo>
                      <a:pt x="703" y="324"/>
                    </a:lnTo>
                    <a:lnTo>
                      <a:pt x="680" y="328"/>
                    </a:lnTo>
                    <a:lnTo>
                      <a:pt x="666" y="322"/>
                    </a:lnTo>
                    <a:lnTo>
                      <a:pt x="653" y="337"/>
                    </a:lnTo>
                    <a:lnTo>
                      <a:pt x="609" y="334"/>
                    </a:lnTo>
                    <a:lnTo>
                      <a:pt x="572" y="336"/>
                    </a:lnTo>
                    <a:lnTo>
                      <a:pt x="536" y="351"/>
                    </a:lnTo>
                    <a:lnTo>
                      <a:pt x="501" y="385"/>
                    </a:lnTo>
                    <a:lnTo>
                      <a:pt x="478" y="418"/>
                    </a:lnTo>
                    <a:lnTo>
                      <a:pt x="469" y="449"/>
                    </a:lnTo>
                    <a:lnTo>
                      <a:pt x="453" y="466"/>
                    </a:lnTo>
                    <a:lnTo>
                      <a:pt x="390" y="430"/>
                    </a:lnTo>
                    <a:lnTo>
                      <a:pt x="342" y="418"/>
                    </a:lnTo>
                    <a:lnTo>
                      <a:pt x="273" y="385"/>
                    </a:lnTo>
                    <a:lnTo>
                      <a:pt x="233" y="384"/>
                    </a:lnTo>
                    <a:lnTo>
                      <a:pt x="202" y="393"/>
                    </a:lnTo>
                    <a:lnTo>
                      <a:pt x="181" y="408"/>
                    </a:lnTo>
                    <a:lnTo>
                      <a:pt x="154" y="407"/>
                    </a:lnTo>
                    <a:lnTo>
                      <a:pt x="127" y="389"/>
                    </a:lnTo>
                    <a:lnTo>
                      <a:pt x="89" y="391"/>
                    </a:lnTo>
                    <a:lnTo>
                      <a:pt x="68" y="416"/>
                    </a:lnTo>
                    <a:lnTo>
                      <a:pt x="81" y="435"/>
                    </a:lnTo>
                    <a:lnTo>
                      <a:pt x="137" y="455"/>
                    </a:lnTo>
                    <a:lnTo>
                      <a:pt x="179" y="481"/>
                    </a:lnTo>
                    <a:lnTo>
                      <a:pt x="169" y="495"/>
                    </a:lnTo>
                    <a:lnTo>
                      <a:pt x="140" y="493"/>
                    </a:lnTo>
                    <a:lnTo>
                      <a:pt x="119" y="493"/>
                    </a:lnTo>
                    <a:lnTo>
                      <a:pt x="98" y="504"/>
                    </a:lnTo>
                    <a:lnTo>
                      <a:pt x="85" y="520"/>
                    </a:lnTo>
                    <a:lnTo>
                      <a:pt x="50" y="537"/>
                    </a:lnTo>
                    <a:lnTo>
                      <a:pt x="33" y="533"/>
                    </a:lnTo>
                    <a:lnTo>
                      <a:pt x="27" y="514"/>
                    </a:lnTo>
                    <a:lnTo>
                      <a:pt x="45" y="458"/>
                    </a:lnTo>
                    <a:lnTo>
                      <a:pt x="0" y="428"/>
                    </a:lnTo>
                    <a:lnTo>
                      <a:pt x="6" y="387"/>
                    </a:lnTo>
                    <a:lnTo>
                      <a:pt x="27" y="368"/>
                    </a:lnTo>
                    <a:lnTo>
                      <a:pt x="58" y="357"/>
                    </a:lnTo>
                    <a:lnTo>
                      <a:pt x="83" y="337"/>
                    </a:lnTo>
                    <a:lnTo>
                      <a:pt x="91" y="316"/>
                    </a:lnTo>
                    <a:lnTo>
                      <a:pt x="77" y="303"/>
                    </a:lnTo>
                    <a:lnTo>
                      <a:pt x="83" y="288"/>
                    </a:lnTo>
                    <a:lnTo>
                      <a:pt x="114" y="293"/>
                    </a:lnTo>
                    <a:lnTo>
                      <a:pt x="142" y="301"/>
                    </a:lnTo>
                    <a:lnTo>
                      <a:pt x="194" y="299"/>
                    </a:lnTo>
                    <a:lnTo>
                      <a:pt x="211" y="274"/>
                    </a:lnTo>
                    <a:lnTo>
                      <a:pt x="208" y="251"/>
                    </a:lnTo>
                    <a:lnTo>
                      <a:pt x="208" y="230"/>
                    </a:lnTo>
                    <a:lnTo>
                      <a:pt x="225" y="217"/>
                    </a:lnTo>
                    <a:lnTo>
                      <a:pt x="242" y="188"/>
                    </a:lnTo>
                    <a:lnTo>
                      <a:pt x="244" y="153"/>
                    </a:lnTo>
                    <a:lnTo>
                      <a:pt x="261" y="98"/>
                    </a:lnTo>
                    <a:lnTo>
                      <a:pt x="236" y="40"/>
                    </a:lnTo>
                    <a:lnTo>
                      <a:pt x="238" y="25"/>
                    </a:lnTo>
                    <a:lnTo>
                      <a:pt x="265" y="5"/>
                    </a:lnTo>
                    <a:lnTo>
                      <a:pt x="279" y="0"/>
                    </a:lnTo>
                    <a:lnTo>
                      <a:pt x="294" y="11"/>
                    </a:lnTo>
                    <a:lnTo>
                      <a:pt x="302" y="25"/>
                    </a:lnTo>
                    <a:lnTo>
                      <a:pt x="325" y="36"/>
                    </a:lnTo>
                    <a:lnTo>
                      <a:pt x="378" y="92"/>
                    </a:lnTo>
                    <a:lnTo>
                      <a:pt x="428" y="128"/>
                    </a:lnTo>
                    <a:lnTo>
                      <a:pt x="478" y="157"/>
                    </a:lnTo>
                    <a:lnTo>
                      <a:pt x="534" y="176"/>
                    </a:lnTo>
                    <a:lnTo>
                      <a:pt x="586" y="186"/>
                    </a:lnTo>
                    <a:lnTo>
                      <a:pt x="599" y="197"/>
                    </a:lnTo>
                    <a:lnTo>
                      <a:pt x="628" y="205"/>
                    </a:lnTo>
                    <a:lnTo>
                      <a:pt x="655" y="201"/>
                    </a:lnTo>
                    <a:lnTo>
                      <a:pt x="684" y="184"/>
                    </a:lnTo>
                    <a:close/>
                  </a:path>
                </a:pathLst>
              </a:custGeom>
              <a:solidFill>
                <a:srgbClr val="b4ddc7"/>
              </a:solidFill>
              <a:ln w="936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 name=""/>
              <p:cNvSpPr/>
              <p:nvPr/>
            </p:nvSpPr>
            <p:spPr>
              <a:xfrm>
                <a:off x="4943160" y="3411360"/>
                <a:ext cx="505800" cy="327600"/>
              </a:xfrm>
              <a:custGeom>
                <a:avLst/>
                <a:gdLst/>
                <a:ahLst/>
                <a:rect l="l" t="t" r="r" b="b"/>
                <a:pathLst>
                  <a:path w="793" h="537">
                    <a:moveTo>
                      <a:pt x="684" y="184"/>
                    </a:moveTo>
                    <a:lnTo>
                      <a:pt x="722" y="159"/>
                    </a:lnTo>
                    <a:lnTo>
                      <a:pt x="732" y="165"/>
                    </a:lnTo>
                    <a:lnTo>
                      <a:pt x="718" y="192"/>
                    </a:lnTo>
                    <a:lnTo>
                      <a:pt x="697" y="222"/>
                    </a:lnTo>
                    <a:lnTo>
                      <a:pt x="707" y="243"/>
                    </a:lnTo>
                    <a:lnTo>
                      <a:pt x="730" y="253"/>
                    </a:lnTo>
                    <a:lnTo>
                      <a:pt x="730" y="280"/>
                    </a:lnTo>
                    <a:lnTo>
                      <a:pt x="758" y="282"/>
                    </a:lnTo>
                    <a:lnTo>
                      <a:pt x="793" y="272"/>
                    </a:lnTo>
                    <a:lnTo>
                      <a:pt x="779" y="291"/>
                    </a:lnTo>
                    <a:lnTo>
                      <a:pt x="737" y="305"/>
                    </a:lnTo>
                    <a:lnTo>
                      <a:pt x="703" y="324"/>
                    </a:lnTo>
                    <a:lnTo>
                      <a:pt x="680" y="328"/>
                    </a:lnTo>
                    <a:lnTo>
                      <a:pt x="666" y="322"/>
                    </a:lnTo>
                    <a:lnTo>
                      <a:pt x="653" y="337"/>
                    </a:lnTo>
                    <a:lnTo>
                      <a:pt x="609" y="334"/>
                    </a:lnTo>
                    <a:lnTo>
                      <a:pt x="572" y="336"/>
                    </a:lnTo>
                    <a:lnTo>
                      <a:pt x="536" y="351"/>
                    </a:lnTo>
                    <a:lnTo>
                      <a:pt x="501" y="385"/>
                    </a:lnTo>
                    <a:lnTo>
                      <a:pt x="478" y="418"/>
                    </a:lnTo>
                    <a:lnTo>
                      <a:pt x="469" y="449"/>
                    </a:lnTo>
                    <a:lnTo>
                      <a:pt x="453" y="466"/>
                    </a:lnTo>
                    <a:lnTo>
                      <a:pt x="390" y="430"/>
                    </a:lnTo>
                    <a:lnTo>
                      <a:pt x="342" y="418"/>
                    </a:lnTo>
                    <a:lnTo>
                      <a:pt x="273" y="385"/>
                    </a:lnTo>
                    <a:lnTo>
                      <a:pt x="233" y="384"/>
                    </a:lnTo>
                    <a:lnTo>
                      <a:pt x="202" y="393"/>
                    </a:lnTo>
                    <a:lnTo>
                      <a:pt x="181" y="408"/>
                    </a:lnTo>
                    <a:lnTo>
                      <a:pt x="154" y="407"/>
                    </a:lnTo>
                    <a:lnTo>
                      <a:pt x="127" y="389"/>
                    </a:lnTo>
                    <a:lnTo>
                      <a:pt x="89" y="391"/>
                    </a:lnTo>
                    <a:lnTo>
                      <a:pt x="68" y="416"/>
                    </a:lnTo>
                    <a:lnTo>
                      <a:pt x="81" y="435"/>
                    </a:lnTo>
                    <a:lnTo>
                      <a:pt x="137" y="455"/>
                    </a:lnTo>
                    <a:lnTo>
                      <a:pt x="179" y="481"/>
                    </a:lnTo>
                    <a:lnTo>
                      <a:pt x="169" y="495"/>
                    </a:lnTo>
                    <a:lnTo>
                      <a:pt x="140" y="493"/>
                    </a:lnTo>
                    <a:lnTo>
                      <a:pt x="119" y="493"/>
                    </a:lnTo>
                    <a:lnTo>
                      <a:pt x="98" y="504"/>
                    </a:lnTo>
                    <a:lnTo>
                      <a:pt x="85" y="520"/>
                    </a:lnTo>
                    <a:lnTo>
                      <a:pt x="50" y="537"/>
                    </a:lnTo>
                    <a:lnTo>
                      <a:pt x="33" y="533"/>
                    </a:lnTo>
                    <a:lnTo>
                      <a:pt x="27" y="514"/>
                    </a:lnTo>
                    <a:lnTo>
                      <a:pt x="45" y="458"/>
                    </a:lnTo>
                    <a:lnTo>
                      <a:pt x="0" y="428"/>
                    </a:lnTo>
                    <a:lnTo>
                      <a:pt x="6" y="387"/>
                    </a:lnTo>
                    <a:lnTo>
                      <a:pt x="27" y="368"/>
                    </a:lnTo>
                    <a:lnTo>
                      <a:pt x="58" y="357"/>
                    </a:lnTo>
                    <a:lnTo>
                      <a:pt x="83" y="337"/>
                    </a:lnTo>
                    <a:lnTo>
                      <a:pt x="91" y="316"/>
                    </a:lnTo>
                    <a:lnTo>
                      <a:pt x="77" y="303"/>
                    </a:lnTo>
                    <a:lnTo>
                      <a:pt x="83" y="288"/>
                    </a:lnTo>
                    <a:lnTo>
                      <a:pt x="114" y="293"/>
                    </a:lnTo>
                    <a:lnTo>
                      <a:pt x="142" y="301"/>
                    </a:lnTo>
                    <a:lnTo>
                      <a:pt x="194" y="299"/>
                    </a:lnTo>
                    <a:lnTo>
                      <a:pt x="211" y="274"/>
                    </a:lnTo>
                    <a:lnTo>
                      <a:pt x="208" y="251"/>
                    </a:lnTo>
                    <a:lnTo>
                      <a:pt x="208" y="230"/>
                    </a:lnTo>
                    <a:lnTo>
                      <a:pt x="225" y="217"/>
                    </a:lnTo>
                    <a:lnTo>
                      <a:pt x="242" y="188"/>
                    </a:lnTo>
                    <a:lnTo>
                      <a:pt x="244" y="153"/>
                    </a:lnTo>
                    <a:lnTo>
                      <a:pt x="261" y="98"/>
                    </a:lnTo>
                    <a:lnTo>
                      <a:pt x="236" y="40"/>
                    </a:lnTo>
                    <a:lnTo>
                      <a:pt x="238" y="25"/>
                    </a:lnTo>
                    <a:lnTo>
                      <a:pt x="265" y="5"/>
                    </a:lnTo>
                    <a:lnTo>
                      <a:pt x="279" y="0"/>
                    </a:lnTo>
                    <a:lnTo>
                      <a:pt x="294" y="11"/>
                    </a:lnTo>
                    <a:lnTo>
                      <a:pt x="302" y="25"/>
                    </a:lnTo>
                    <a:lnTo>
                      <a:pt x="325" y="36"/>
                    </a:lnTo>
                    <a:lnTo>
                      <a:pt x="378" y="92"/>
                    </a:lnTo>
                    <a:lnTo>
                      <a:pt x="428" y="128"/>
                    </a:lnTo>
                    <a:lnTo>
                      <a:pt x="478" y="157"/>
                    </a:lnTo>
                    <a:lnTo>
                      <a:pt x="534" y="176"/>
                    </a:lnTo>
                    <a:lnTo>
                      <a:pt x="586" y="186"/>
                    </a:lnTo>
                    <a:lnTo>
                      <a:pt x="599" y="197"/>
                    </a:lnTo>
                    <a:lnTo>
                      <a:pt x="628" y="205"/>
                    </a:lnTo>
                    <a:lnTo>
                      <a:pt x="655" y="201"/>
                    </a:lnTo>
                    <a:lnTo>
                      <a:pt x="684" y="184"/>
                    </a:lnTo>
                  </a:path>
                </a:pathLst>
              </a:custGeom>
              <a:noFill/>
              <a:ln w="648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 name=""/>
              <p:cNvSpPr/>
              <p:nvPr/>
            </p:nvSpPr>
            <p:spPr>
              <a:xfrm>
                <a:off x="4943160" y="3411360"/>
                <a:ext cx="505800" cy="327600"/>
              </a:xfrm>
              <a:custGeom>
                <a:avLst/>
                <a:gdLst/>
                <a:ahLst/>
                <a:rect l="l" t="t" r="r" b="b"/>
                <a:pathLst>
                  <a:path w="793" h="537">
                    <a:moveTo>
                      <a:pt x="684" y="184"/>
                    </a:moveTo>
                    <a:lnTo>
                      <a:pt x="722" y="159"/>
                    </a:lnTo>
                    <a:lnTo>
                      <a:pt x="732" y="165"/>
                    </a:lnTo>
                    <a:lnTo>
                      <a:pt x="718" y="192"/>
                    </a:lnTo>
                    <a:lnTo>
                      <a:pt x="697" y="222"/>
                    </a:lnTo>
                    <a:lnTo>
                      <a:pt x="707" y="243"/>
                    </a:lnTo>
                    <a:lnTo>
                      <a:pt x="730" y="253"/>
                    </a:lnTo>
                    <a:lnTo>
                      <a:pt x="730" y="280"/>
                    </a:lnTo>
                    <a:lnTo>
                      <a:pt x="758" y="282"/>
                    </a:lnTo>
                    <a:lnTo>
                      <a:pt x="793" y="272"/>
                    </a:lnTo>
                    <a:lnTo>
                      <a:pt x="779" y="291"/>
                    </a:lnTo>
                    <a:lnTo>
                      <a:pt x="737" y="305"/>
                    </a:lnTo>
                    <a:lnTo>
                      <a:pt x="703" y="324"/>
                    </a:lnTo>
                    <a:lnTo>
                      <a:pt x="680" y="328"/>
                    </a:lnTo>
                    <a:lnTo>
                      <a:pt x="666" y="322"/>
                    </a:lnTo>
                    <a:lnTo>
                      <a:pt x="653" y="337"/>
                    </a:lnTo>
                    <a:lnTo>
                      <a:pt x="609" y="334"/>
                    </a:lnTo>
                    <a:lnTo>
                      <a:pt x="572" y="336"/>
                    </a:lnTo>
                    <a:lnTo>
                      <a:pt x="536" y="351"/>
                    </a:lnTo>
                    <a:lnTo>
                      <a:pt x="501" y="385"/>
                    </a:lnTo>
                    <a:lnTo>
                      <a:pt x="478" y="418"/>
                    </a:lnTo>
                    <a:lnTo>
                      <a:pt x="469" y="449"/>
                    </a:lnTo>
                    <a:lnTo>
                      <a:pt x="453" y="466"/>
                    </a:lnTo>
                    <a:lnTo>
                      <a:pt x="390" y="430"/>
                    </a:lnTo>
                    <a:lnTo>
                      <a:pt x="342" y="418"/>
                    </a:lnTo>
                    <a:lnTo>
                      <a:pt x="273" y="385"/>
                    </a:lnTo>
                    <a:lnTo>
                      <a:pt x="233" y="384"/>
                    </a:lnTo>
                    <a:lnTo>
                      <a:pt x="202" y="393"/>
                    </a:lnTo>
                    <a:lnTo>
                      <a:pt x="181" y="408"/>
                    </a:lnTo>
                    <a:lnTo>
                      <a:pt x="154" y="407"/>
                    </a:lnTo>
                    <a:lnTo>
                      <a:pt x="127" y="389"/>
                    </a:lnTo>
                    <a:lnTo>
                      <a:pt x="89" y="391"/>
                    </a:lnTo>
                    <a:lnTo>
                      <a:pt x="68" y="416"/>
                    </a:lnTo>
                    <a:lnTo>
                      <a:pt x="81" y="435"/>
                    </a:lnTo>
                    <a:lnTo>
                      <a:pt x="137" y="455"/>
                    </a:lnTo>
                    <a:lnTo>
                      <a:pt x="179" y="481"/>
                    </a:lnTo>
                    <a:lnTo>
                      <a:pt x="169" y="495"/>
                    </a:lnTo>
                    <a:lnTo>
                      <a:pt x="140" y="493"/>
                    </a:lnTo>
                    <a:lnTo>
                      <a:pt x="119" y="493"/>
                    </a:lnTo>
                    <a:lnTo>
                      <a:pt x="98" y="504"/>
                    </a:lnTo>
                    <a:lnTo>
                      <a:pt x="85" y="520"/>
                    </a:lnTo>
                    <a:lnTo>
                      <a:pt x="50" y="537"/>
                    </a:lnTo>
                    <a:lnTo>
                      <a:pt x="33" y="533"/>
                    </a:lnTo>
                    <a:lnTo>
                      <a:pt x="27" y="514"/>
                    </a:lnTo>
                    <a:lnTo>
                      <a:pt x="45" y="458"/>
                    </a:lnTo>
                    <a:lnTo>
                      <a:pt x="0" y="428"/>
                    </a:lnTo>
                    <a:lnTo>
                      <a:pt x="6" y="387"/>
                    </a:lnTo>
                    <a:lnTo>
                      <a:pt x="27" y="368"/>
                    </a:lnTo>
                    <a:lnTo>
                      <a:pt x="58" y="357"/>
                    </a:lnTo>
                    <a:lnTo>
                      <a:pt x="83" y="337"/>
                    </a:lnTo>
                    <a:lnTo>
                      <a:pt x="91" y="316"/>
                    </a:lnTo>
                    <a:lnTo>
                      <a:pt x="77" y="303"/>
                    </a:lnTo>
                    <a:lnTo>
                      <a:pt x="83" y="288"/>
                    </a:lnTo>
                    <a:lnTo>
                      <a:pt x="114" y="293"/>
                    </a:lnTo>
                    <a:lnTo>
                      <a:pt x="142" y="301"/>
                    </a:lnTo>
                    <a:lnTo>
                      <a:pt x="194" y="299"/>
                    </a:lnTo>
                    <a:lnTo>
                      <a:pt x="211" y="274"/>
                    </a:lnTo>
                    <a:lnTo>
                      <a:pt x="208" y="251"/>
                    </a:lnTo>
                    <a:lnTo>
                      <a:pt x="208" y="230"/>
                    </a:lnTo>
                    <a:lnTo>
                      <a:pt x="225" y="217"/>
                    </a:lnTo>
                    <a:lnTo>
                      <a:pt x="242" y="188"/>
                    </a:lnTo>
                    <a:lnTo>
                      <a:pt x="244" y="153"/>
                    </a:lnTo>
                    <a:lnTo>
                      <a:pt x="261" y="98"/>
                    </a:lnTo>
                    <a:lnTo>
                      <a:pt x="236" y="40"/>
                    </a:lnTo>
                    <a:lnTo>
                      <a:pt x="238" y="25"/>
                    </a:lnTo>
                    <a:lnTo>
                      <a:pt x="265" y="5"/>
                    </a:lnTo>
                    <a:lnTo>
                      <a:pt x="279" y="0"/>
                    </a:lnTo>
                    <a:lnTo>
                      <a:pt x="294" y="11"/>
                    </a:lnTo>
                    <a:lnTo>
                      <a:pt x="302" y="25"/>
                    </a:lnTo>
                    <a:lnTo>
                      <a:pt x="325" y="36"/>
                    </a:lnTo>
                    <a:lnTo>
                      <a:pt x="378" y="92"/>
                    </a:lnTo>
                    <a:lnTo>
                      <a:pt x="428" y="128"/>
                    </a:lnTo>
                    <a:lnTo>
                      <a:pt x="478" y="157"/>
                    </a:lnTo>
                    <a:lnTo>
                      <a:pt x="534" y="176"/>
                    </a:lnTo>
                    <a:lnTo>
                      <a:pt x="586" y="186"/>
                    </a:lnTo>
                    <a:lnTo>
                      <a:pt x="599" y="197"/>
                    </a:lnTo>
                    <a:lnTo>
                      <a:pt x="628" y="205"/>
                    </a:lnTo>
                    <a:lnTo>
                      <a:pt x="655" y="201"/>
                    </a:lnTo>
                    <a:lnTo>
                      <a:pt x="684" y="184"/>
                    </a:lnTo>
                  </a:path>
                </a:pathLst>
              </a:custGeom>
              <a:noFill/>
              <a:ln w="648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 name=""/>
              <p:cNvSpPr/>
              <p:nvPr/>
            </p:nvSpPr>
            <p:spPr>
              <a:xfrm>
                <a:off x="5047560" y="3429720"/>
                <a:ext cx="19080" cy="11880"/>
              </a:xfrm>
              <a:custGeom>
                <a:avLst/>
                <a:gdLst/>
                <a:ahLst/>
                <a:rect l="l" t="t" r="r" b="b"/>
                <a:pathLst>
                  <a:path w="30" h="20">
                    <a:moveTo>
                      <a:pt x="15" y="0"/>
                    </a:moveTo>
                    <a:lnTo>
                      <a:pt x="0" y="10"/>
                    </a:lnTo>
                    <a:lnTo>
                      <a:pt x="15" y="18"/>
                    </a:lnTo>
                    <a:lnTo>
                      <a:pt x="28" y="20"/>
                    </a:lnTo>
                    <a:lnTo>
                      <a:pt x="30" y="0"/>
                    </a:lnTo>
                    <a:lnTo>
                      <a:pt x="15" y="0"/>
                    </a:lnTo>
                    <a:close/>
                  </a:path>
                </a:pathLst>
              </a:custGeom>
              <a:solidFill>
                <a:srgbClr val="b4ddc7"/>
              </a:solidFill>
              <a:ln w="9360">
                <a:solidFill>
                  <a:srgbClr val="b2b2b2"/>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236" name=""/>
              <p:cNvSpPr/>
              <p:nvPr/>
            </p:nvSpPr>
            <p:spPr>
              <a:xfrm>
                <a:off x="5047560" y="3429720"/>
                <a:ext cx="19080" cy="11880"/>
              </a:xfrm>
              <a:custGeom>
                <a:avLst/>
                <a:gdLst/>
                <a:ahLst/>
                <a:rect l="l" t="t" r="r" b="b"/>
                <a:pathLst>
                  <a:path w="30" h="20">
                    <a:moveTo>
                      <a:pt x="15" y="0"/>
                    </a:moveTo>
                    <a:lnTo>
                      <a:pt x="0" y="10"/>
                    </a:lnTo>
                    <a:lnTo>
                      <a:pt x="15" y="18"/>
                    </a:lnTo>
                    <a:lnTo>
                      <a:pt x="28" y="20"/>
                    </a:lnTo>
                    <a:lnTo>
                      <a:pt x="30" y="0"/>
                    </a:lnTo>
                    <a:lnTo>
                      <a:pt x="15" y="0"/>
                    </a:lnTo>
                  </a:path>
                </a:pathLst>
              </a:custGeom>
              <a:noFill/>
              <a:ln w="6480">
                <a:solidFill>
                  <a:srgbClr val="b2b2b2"/>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237" name=""/>
              <p:cNvSpPr/>
              <p:nvPr/>
            </p:nvSpPr>
            <p:spPr>
              <a:xfrm>
                <a:off x="5047560" y="3429720"/>
                <a:ext cx="19080" cy="11880"/>
              </a:xfrm>
              <a:custGeom>
                <a:avLst/>
                <a:gdLst/>
                <a:ahLst/>
                <a:rect l="l" t="t" r="r" b="b"/>
                <a:pathLst>
                  <a:path w="30" h="20">
                    <a:moveTo>
                      <a:pt x="15" y="0"/>
                    </a:moveTo>
                    <a:lnTo>
                      <a:pt x="0" y="10"/>
                    </a:lnTo>
                    <a:lnTo>
                      <a:pt x="15" y="18"/>
                    </a:lnTo>
                    <a:lnTo>
                      <a:pt x="28" y="20"/>
                    </a:lnTo>
                    <a:lnTo>
                      <a:pt x="30" y="0"/>
                    </a:lnTo>
                    <a:lnTo>
                      <a:pt x="15" y="0"/>
                    </a:lnTo>
                  </a:path>
                </a:pathLst>
              </a:custGeom>
              <a:noFill/>
              <a:ln w="6480">
                <a:solidFill>
                  <a:srgbClr val="b2b2b2"/>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238" name=""/>
              <p:cNvSpPr/>
              <p:nvPr/>
            </p:nvSpPr>
            <p:spPr>
              <a:xfrm>
                <a:off x="4196520" y="3732840"/>
                <a:ext cx="937800" cy="643680"/>
              </a:xfrm>
              <a:custGeom>
                <a:avLst/>
                <a:gdLst/>
                <a:ahLst/>
                <a:rect l="l" t="t" r="r" b="b"/>
                <a:pathLst>
                  <a:path w="1472" h="1054">
                    <a:moveTo>
                      <a:pt x="1347" y="12"/>
                    </a:moveTo>
                    <a:lnTo>
                      <a:pt x="1383" y="10"/>
                    </a:lnTo>
                    <a:lnTo>
                      <a:pt x="1389" y="23"/>
                    </a:lnTo>
                    <a:lnTo>
                      <a:pt x="1383" y="68"/>
                    </a:lnTo>
                    <a:lnTo>
                      <a:pt x="1387" y="98"/>
                    </a:lnTo>
                    <a:lnTo>
                      <a:pt x="1399" y="125"/>
                    </a:lnTo>
                    <a:lnTo>
                      <a:pt x="1424" y="150"/>
                    </a:lnTo>
                    <a:lnTo>
                      <a:pt x="1437" y="175"/>
                    </a:lnTo>
                    <a:lnTo>
                      <a:pt x="1458" y="215"/>
                    </a:lnTo>
                    <a:lnTo>
                      <a:pt x="1472" y="261"/>
                    </a:lnTo>
                    <a:lnTo>
                      <a:pt x="1468" y="281"/>
                    </a:lnTo>
                    <a:lnTo>
                      <a:pt x="1460" y="294"/>
                    </a:lnTo>
                    <a:lnTo>
                      <a:pt x="1456" y="313"/>
                    </a:lnTo>
                    <a:lnTo>
                      <a:pt x="1441" y="330"/>
                    </a:lnTo>
                    <a:lnTo>
                      <a:pt x="1424" y="330"/>
                    </a:lnTo>
                    <a:lnTo>
                      <a:pt x="1403" y="384"/>
                    </a:lnTo>
                    <a:lnTo>
                      <a:pt x="1403" y="413"/>
                    </a:lnTo>
                    <a:lnTo>
                      <a:pt x="1372" y="411"/>
                    </a:lnTo>
                    <a:lnTo>
                      <a:pt x="1337" y="430"/>
                    </a:lnTo>
                    <a:lnTo>
                      <a:pt x="1326" y="465"/>
                    </a:lnTo>
                    <a:lnTo>
                      <a:pt x="1330" y="499"/>
                    </a:lnTo>
                    <a:lnTo>
                      <a:pt x="1337" y="528"/>
                    </a:lnTo>
                    <a:lnTo>
                      <a:pt x="1337" y="568"/>
                    </a:lnTo>
                    <a:lnTo>
                      <a:pt x="1341" y="591"/>
                    </a:lnTo>
                    <a:lnTo>
                      <a:pt x="1316" y="609"/>
                    </a:lnTo>
                    <a:lnTo>
                      <a:pt x="1293" y="647"/>
                    </a:lnTo>
                    <a:lnTo>
                      <a:pt x="1288" y="684"/>
                    </a:lnTo>
                    <a:lnTo>
                      <a:pt x="1286" y="726"/>
                    </a:lnTo>
                    <a:lnTo>
                      <a:pt x="1305" y="745"/>
                    </a:lnTo>
                    <a:lnTo>
                      <a:pt x="1309" y="760"/>
                    </a:lnTo>
                    <a:lnTo>
                      <a:pt x="1288" y="772"/>
                    </a:lnTo>
                    <a:lnTo>
                      <a:pt x="1265" y="802"/>
                    </a:lnTo>
                    <a:lnTo>
                      <a:pt x="1251" y="829"/>
                    </a:lnTo>
                    <a:lnTo>
                      <a:pt x="1188" y="868"/>
                    </a:lnTo>
                    <a:lnTo>
                      <a:pt x="1180" y="849"/>
                    </a:lnTo>
                    <a:lnTo>
                      <a:pt x="1190" y="801"/>
                    </a:lnTo>
                    <a:lnTo>
                      <a:pt x="1207" y="785"/>
                    </a:lnTo>
                    <a:lnTo>
                      <a:pt x="1213" y="768"/>
                    </a:lnTo>
                    <a:lnTo>
                      <a:pt x="1180" y="768"/>
                    </a:lnTo>
                    <a:lnTo>
                      <a:pt x="1174" y="791"/>
                    </a:lnTo>
                    <a:lnTo>
                      <a:pt x="1163" y="810"/>
                    </a:lnTo>
                    <a:lnTo>
                      <a:pt x="1159" y="829"/>
                    </a:lnTo>
                    <a:lnTo>
                      <a:pt x="1142" y="820"/>
                    </a:lnTo>
                    <a:lnTo>
                      <a:pt x="1109" y="816"/>
                    </a:lnTo>
                    <a:lnTo>
                      <a:pt x="1096" y="835"/>
                    </a:lnTo>
                    <a:lnTo>
                      <a:pt x="1084" y="887"/>
                    </a:lnTo>
                    <a:lnTo>
                      <a:pt x="1067" y="900"/>
                    </a:lnTo>
                    <a:lnTo>
                      <a:pt x="1050" y="898"/>
                    </a:lnTo>
                    <a:lnTo>
                      <a:pt x="1044" y="868"/>
                    </a:lnTo>
                    <a:lnTo>
                      <a:pt x="1050" y="845"/>
                    </a:lnTo>
                    <a:lnTo>
                      <a:pt x="1028" y="843"/>
                    </a:lnTo>
                    <a:lnTo>
                      <a:pt x="1007" y="860"/>
                    </a:lnTo>
                    <a:lnTo>
                      <a:pt x="984" y="881"/>
                    </a:lnTo>
                    <a:lnTo>
                      <a:pt x="971" y="906"/>
                    </a:lnTo>
                    <a:lnTo>
                      <a:pt x="965" y="910"/>
                    </a:lnTo>
                    <a:lnTo>
                      <a:pt x="923" y="902"/>
                    </a:lnTo>
                    <a:lnTo>
                      <a:pt x="856" y="900"/>
                    </a:lnTo>
                    <a:lnTo>
                      <a:pt x="821" y="910"/>
                    </a:lnTo>
                    <a:lnTo>
                      <a:pt x="829" y="898"/>
                    </a:lnTo>
                    <a:lnTo>
                      <a:pt x="844" y="889"/>
                    </a:lnTo>
                    <a:lnTo>
                      <a:pt x="815" y="883"/>
                    </a:lnTo>
                    <a:lnTo>
                      <a:pt x="808" y="877"/>
                    </a:lnTo>
                    <a:lnTo>
                      <a:pt x="800" y="889"/>
                    </a:lnTo>
                    <a:lnTo>
                      <a:pt x="785" y="873"/>
                    </a:lnTo>
                    <a:lnTo>
                      <a:pt x="783" y="849"/>
                    </a:lnTo>
                    <a:lnTo>
                      <a:pt x="771" y="852"/>
                    </a:lnTo>
                    <a:lnTo>
                      <a:pt x="744" y="900"/>
                    </a:lnTo>
                    <a:lnTo>
                      <a:pt x="789" y="927"/>
                    </a:lnTo>
                    <a:lnTo>
                      <a:pt x="789" y="958"/>
                    </a:lnTo>
                    <a:lnTo>
                      <a:pt x="771" y="946"/>
                    </a:lnTo>
                    <a:lnTo>
                      <a:pt x="756" y="954"/>
                    </a:lnTo>
                    <a:lnTo>
                      <a:pt x="739" y="956"/>
                    </a:lnTo>
                    <a:lnTo>
                      <a:pt x="721" y="964"/>
                    </a:lnTo>
                    <a:lnTo>
                      <a:pt x="710" y="977"/>
                    </a:lnTo>
                    <a:lnTo>
                      <a:pt x="708" y="985"/>
                    </a:lnTo>
                    <a:lnTo>
                      <a:pt x="670" y="1040"/>
                    </a:lnTo>
                    <a:lnTo>
                      <a:pt x="643" y="1054"/>
                    </a:lnTo>
                    <a:lnTo>
                      <a:pt x="606" y="1040"/>
                    </a:lnTo>
                    <a:lnTo>
                      <a:pt x="593" y="1021"/>
                    </a:lnTo>
                    <a:lnTo>
                      <a:pt x="568" y="1008"/>
                    </a:lnTo>
                    <a:lnTo>
                      <a:pt x="560" y="985"/>
                    </a:lnTo>
                    <a:lnTo>
                      <a:pt x="562" y="948"/>
                    </a:lnTo>
                    <a:lnTo>
                      <a:pt x="574" y="939"/>
                    </a:lnTo>
                    <a:lnTo>
                      <a:pt x="595" y="908"/>
                    </a:lnTo>
                    <a:lnTo>
                      <a:pt x="599" y="898"/>
                    </a:lnTo>
                    <a:lnTo>
                      <a:pt x="593" y="895"/>
                    </a:lnTo>
                    <a:lnTo>
                      <a:pt x="549" y="902"/>
                    </a:lnTo>
                    <a:lnTo>
                      <a:pt x="520" y="893"/>
                    </a:lnTo>
                    <a:lnTo>
                      <a:pt x="489" y="887"/>
                    </a:lnTo>
                    <a:lnTo>
                      <a:pt x="459" y="887"/>
                    </a:lnTo>
                    <a:lnTo>
                      <a:pt x="434" y="906"/>
                    </a:lnTo>
                    <a:lnTo>
                      <a:pt x="393" y="925"/>
                    </a:lnTo>
                    <a:lnTo>
                      <a:pt x="376" y="918"/>
                    </a:lnTo>
                    <a:lnTo>
                      <a:pt x="357" y="923"/>
                    </a:lnTo>
                    <a:lnTo>
                      <a:pt x="343" y="925"/>
                    </a:lnTo>
                    <a:lnTo>
                      <a:pt x="320" y="933"/>
                    </a:lnTo>
                    <a:lnTo>
                      <a:pt x="303" y="935"/>
                    </a:lnTo>
                    <a:lnTo>
                      <a:pt x="288" y="941"/>
                    </a:lnTo>
                    <a:lnTo>
                      <a:pt x="223" y="956"/>
                    </a:lnTo>
                    <a:lnTo>
                      <a:pt x="205" y="943"/>
                    </a:lnTo>
                    <a:lnTo>
                      <a:pt x="190" y="946"/>
                    </a:lnTo>
                    <a:lnTo>
                      <a:pt x="167" y="996"/>
                    </a:lnTo>
                    <a:lnTo>
                      <a:pt x="155" y="1000"/>
                    </a:lnTo>
                    <a:lnTo>
                      <a:pt x="125" y="991"/>
                    </a:lnTo>
                    <a:lnTo>
                      <a:pt x="104" y="981"/>
                    </a:lnTo>
                    <a:lnTo>
                      <a:pt x="79" y="989"/>
                    </a:lnTo>
                    <a:lnTo>
                      <a:pt x="59" y="989"/>
                    </a:lnTo>
                    <a:lnTo>
                      <a:pt x="48" y="992"/>
                    </a:lnTo>
                    <a:lnTo>
                      <a:pt x="25" y="987"/>
                    </a:lnTo>
                    <a:lnTo>
                      <a:pt x="2" y="983"/>
                    </a:lnTo>
                    <a:lnTo>
                      <a:pt x="0" y="954"/>
                    </a:lnTo>
                    <a:lnTo>
                      <a:pt x="4" y="941"/>
                    </a:lnTo>
                    <a:lnTo>
                      <a:pt x="65" y="927"/>
                    </a:lnTo>
                    <a:lnTo>
                      <a:pt x="88" y="906"/>
                    </a:lnTo>
                    <a:lnTo>
                      <a:pt x="111" y="893"/>
                    </a:lnTo>
                    <a:lnTo>
                      <a:pt x="152" y="873"/>
                    </a:lnTo>
                    <a:lnTo>
                      <a:pt x="176" y="845"/>
                    </a:lnTo>
                    <a:lnTo>
                      <a:pt x="209" y="826"/>
                    </a:lnTo>
                    <a:lnTo>
                      <a:pt x="230" y="799"/>
                    </a:lnTo>
                    <a:lnTo>
                      <a:pt x="255" y="785"/>
                    </a:lnTo>
                    <a:lnTo>
                      <a:pt x="286" y="778"/>
                    </a:lnTo>
                    <a:lnTo>
                      <a:pt x="328" y="787"/>
                    </a:lnTo>
                    <a:lnTo>
                      <a:pt x="372" y="783"/>
                    </a:lnTo>
                    <a:lnTo>
                      <a:pt x="409" y="785"/>
                    </a:lnTo>
                    <a:lnTo>
                      <a:pt x="503" y="768"/>
                    </a:lnTo>
                    <a:lnTo>
                      <a:pt x="524" y="766"/>
                    </a:lnTo>
                    <a:lnTo>
                      <a:pt x="549" y="758"/>
                    </a:lnTo>
                    <a:lnTo>
                      <a:pt x="572" y="758"/>
                    </a:lnTo>
                    <a:lnTo>
                      <a:pt x="572" y="776"/>
                    </a:lnTo>
                    <a:lnTo>
                      <a:pt x="626" y="787"/>
                    </a:lnTo>
                    <a:lnTo>
                      <a:pt x="637" y="785"/>
                    </a:lnTo>
                    <a:lnTo>
                      <a:pt x="649" y="776"/>
                    </a:lnTo>
                    <a:lnTo>
                      <a:pt x="679" y="758"/>
                    </a:lnTo>
                    <a:lnTo>
                      <a:pt x="681" y="695"/>
                    </a:lnTo>
                    <a:lnTo>
                      <a:pt x="720" y="668"/>
                    </a:lnTo>
                    <a:lnTo>
                      <a:pt x="752" y="636"/>
                    </a:lnTo>
                    <a:lnTo>
                      <a:pt x="771" y="595"/>
                    </a:lnTo>
                    <a:lnTo>
                      <a:pt x="773" y="568"/>
                    </a:lnTo>
                    <a:lnTo>
                      <a:pt x="779" y="545"/>
                    </a:lnTo>
                    <a:lnTo>
                      <a:pt x="823" y="524"/>
                    </a:lnTo>
                    <a:lnTo>
                      <a:pt x="844" y="528"/>
                    </a:lnTo>
                    <a:lnTo>
                      <a:pt x="840" y="545"/>
                    </a:lnTo>
                    <a:lnTo>
                      <a:pt x="821" y="555"/>
                    </a:lnTo>
                    <a:lnTo>
                      <a:pt x="800" y="570"/>
                    </a:lnTo>
                    <a:lnTo>
                      <a:pt x="798" y="576"/>
                    </a:lnTo>
                    <a:lnTo>
                      <a:pt x="808" y="597"/>
                    </a:lnTo>
                    <a:lnTo>
                      <a:pt x="808" y="622"/>
                    </a:lnTo>
                    <a:lnTo>
                      <a:pt x="823" y="622"/>
                    </a:lnTo>
                    <a:lnTo>
                      <a:pt x="850" y="618"/>
                    </a:lnTo>
                    <a:lnTo>
                      <a:pt x="873" y="599"/>
                    </a:lnTo>
                    <a:lnTo>
                      <a:pt x="906" y="586"/>
                    </a:lnTo>
                    <a:lnTo>
                      <a:pt x="944" y="574"/>
                    </a:lnTo>
                    <a:lnTo>
                      <a:pt x="986" y="549"/>
                    </a:lnTo>
                    <a:lnTo>
                      <a:pt x="1013" y="528"/>
                    </a:lnTo>
                    <a:lnTo>
                      <a:pt x="1034" y="501"/>
                    </a:lnTo>
                    <a:lnTo>
                      <a:pt x="1057" y="476"/>
                    </a:lnTo>
                    <a:lnTo>
                      <a:pt x="1090" y="459"/>
                    </a:lnTo>
                    <a:lnTo>
                      <a:pt x="1103" y="459"/>
                    </a:lnTo>
                    <a:lnTo>
                      <a:pt x="1123" y="436"/>
                    </a:lnTo>
                    <a:lnTo>
                      <a:pt x="1126" y="415"/>
                    </a:lnTo>
                    <a:lnTo>
                      <a:pt x="1132" y="398"/>
                    </a:lnTo>
                    <a:lnTo>
                      <a:pt x="1169" y="346"/>
                    </a:lnTo>
                    <a:lnTo>
                      <a:pt x="1178" y="325"/>
                    </a:lnTo>
                    <a:lnTo>
                      <a:pt x="1184" y="302"/>
                    </a:lnTo>
                    <a:lnTo>
                      <a:pt x="1197" y="281"/>
                    </a:lnTo>
                    <a:lnTo>
                      <a:pt x="1205" y="254"/>
                    </a:lnTo>
                    <a:lnTo>
                      <a:pt x="1207" y="225"/>
                    </a:lnTo>
                    <a:lnTo>
                      <a:pt x="1190" y="213"/>
                    </a:lnTo>
                    <a:lnTo>
                      <a:pt x="1163" y="204"/>
                    </a:lnTo>
                    <a:lnTo>
                      <a:pt x="1174" y="194"/>
                    </a:lnTo>
                    <a:lnTo>
                      <a:pt x="1199" y="167"/>
                    </a:lnTo>
                    <a:lnTo>
                      <a:pt x="1195" y="112"/>
                    </a:lnTo>
                    <a:lnTo>
                      <a:pt x="1207" y="96"/>
                    </a:lnTo>
                    <a:lnTo>
                      <a:pt x="1228" y="89"/>
                    </a:lnTo>
                    <a:lnTo>
                      <a:pt x="1234" y="58"/>
                    </a:lnTo>
                    <a:lnTo>
                      <a:pt x="1241" y="45"/>
                    </a:lnTo>
                    <a:lnTo>
                      <a:pt x="1259" y="37"/>
                    </a:lnTo>
                    <a:lnTo>
                      <a:pt x="1274" y="50"/>
                    </a:lnTo>
                    <a:lnTo>
                      <a:pt x="1286" y="75"/>
                    </a:lnTo>
                    <a:lnTo>
                      <a:pt x="1295" y="87"/>
                    </a:lnTo>
                    <a:lnTo>
                      <a:pt x="1312" y="69"/>
                    </a:lnTo>
                    <a:lnTo>
                      <a:pt x="1330" y="75"/>
                    </a:lnTo>
                    <a:lnTo>
                      <a:pt x="1345" y="73"/>
                    </a:lnTo>
                    <a:lnTo>
                      <a:pt x="1360" y="48"/>
                    </a:lnTo>
                    <a:lnTo>
                      <a:pt x="1362" y="27"/>
                    </a:lnTo>
                    <a:lnTo>
                      <a:pt x="1343" y="41"/>
                    </a:lnTo>
                    <a:lnTo>
                      <a:pt x="1312" y="46"/>
                    </a:lnTo>
                    <a:lnTo>
                      <a:pt x="1303" y="25"/>
                    </a:lnTo>
                    <a:lnTo>
                      <a:pt x="1312" y="4"/>
                    </a:lnTo>
                    <a:lnTo>
                      <a:pt x="1324" y="0"/>
                    </a:lnTo>
                    <a:lnTo>
                      <a:pt x="1347" y="12"/>
                    </a:lnTo>
                    <a:close/>
                  </a:path>
                </a:pathLst>
              </a:custGeom>
              <a:solidFill>
                <a:srgbClr val="b4ddc7"/>
              </a:solidFill>
              <a:ln w="936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 name=""/>
              <p:cNvSpPr/>
              <p:nvPr/>
            </p:nvSpPr>
            <p:spPr>
              <a:xfrm>
                <a:off x="4196520" y="3732840"/>
                <a:ext cx="937800" cy="643680"/>
              </a:xfrm>
              <a:custGeom>
                <a:avLst/>
                <a:gdLst/>
                <a:ahLst/>
                <a:rect l="l" t="t" r="r" b="b"/>
                <a:pathLst>
                  <a:path w="1472" h="1054">
                    <a:moveTo>
                      <a:pt x="1347" y="12"/>
                    </a:moveTo>
                    <a:lnTo>
                      <a:pt x="1383" y="10"/>
                    </a:lnTo>
                    <a:lnTo>
                      <a:pt x="1389" y="23"/>
                    </a:lnTo>
                    <a:lnTo>
                      <a:pt x="1383" y="68"/>
                    </a:lnTo>
                    <a:lnTo>
                      <a:pt x="1387" y="98"/>
                    </a:lnTo>
                    <a:lnTo>
                      <a:pt x="1399" y="125"/>
                    </a:lnTo>
                    <a:lnTo>
                      <a:pt x="1424" y="150"/>
                    </a:lnTo>
                    <a:lnTo>
                      <a:pt x="1437" y="175"/>
                    </a:lnTo>
                    <a:lnTo>
                      <a:pt x="1458" y="215"/>
                    </a:lnTo>
                    <a:lnTo>
                      <a:pt x="1472" y="261"/>
                    </a:lnTo>
                    <a:lnTo>
                      <a:pt x="1468" y="281"/>
                    </a:lnTo>
                    <a:lnTo>
                      <a:pt x="1460" y="294"/>
                    </a:lnTo>
                    <a:lnTo>
                      <a:pt x="1456" y="313"/>
                    </a:lnTo>
                    <a:lnTo>
                      <a:pt x="1441" y="330"/>
                    </a:lnTo>
                    <a:lnTo>
                      <a:pt x="1424" y="330"/>
                    </a:lnTo>
                    <a:lnTo>
                      <a:pt x="1403" y="384"/>
                    </a:lnTo>
                    <a:lnTo>
                      <a:pt x="1403" y="413"/>
                    </a:lnTo>
                    <a:lnTo>
                      <a:pt x="1372" y="411"/>
                    </a:lnTo>
                    <a:lnTo>
                      <a:pt x="1337" y="430"/>
                    </a:lnTo>
                    <a:lnTo>
                      <a:pt x="1326" y="465"/>
                    </a:lnTo>
                    <a:lnTo>
                      <a:pt x="1330" y="499"/>
                    </a:lnTo>
                    <a:lnTo>
                      <a:pt x="1337" y="528"/>
                    </a:lnTo>
                    <a:lnTo>
                      <a:pt x="1337" y="568"/>
                    </a:lnTo>
                    <a:lnTo>
                      <a:pt x="1341" y="591"/>
                    </a:lnTo>
                    <a:lnTo>
                      <a:pt x="1316" y="609"/>
                    </a:lnTo>
                    <a:lnTo>
                      <a:pt x="1293" y="647"/>
                    </a:lnTo>
                    <a:lnTo>
                      <a:pt x="1288" y="684"/>
                    </a:lnTo>
                    <a:lnTo>
                      <a:pt x="1286" y="726"/>
                    </a:lnTo>
                    <a:lnTo>
                      <a:pt x="1305" y="745"/>
                    </a:lnTo>
                    <a:lnTo>
                      <a:pt x="1309" y="760"/>
                    </a:lnTo>
                    <a:lnTo>
                      <a:pt x="1288" y="772"/>
                    </a:lnTo>
                    <a:lnTo>
                      <a:pt x="1265" y="802"/>
                    </a:lnTo>
                    <a:lnTo>
                      <a:pt x="1251" y="829"/>
                    </a:lnTo>
                    <a:lnTo>
                      <a:pt x="1188" y="868"/>
                    </a:lnTo>
                    <a:lnTo>
                      <a:pt x="1180" y="849"/>
                    </a:lnTo>
                    <a:lnTo>
                      <a:pt x="1190" y="801"/>
                    </a:lnTo>
                    <a:lnTo>
                      <a:pt x="1207" y="785"/>
                    </a:lnTo>
                    <a:lnTo>
                      <a:pt x="1213" y="768"/>
                    </a:lnTo>
                    <a:lnTo>
                      <a:pt x="1180" y="768"/>
                    </a:lnTo>
                    <a:lnTo>
                      <a:pt x="1174" y="791"/>
                    </a:lnTo>
                    <a:lnTo>
                      <a:pt x="1163" y="810"/>
                    </a:lnTo>
                    <a:lnTo>
                      <a:pt x="1159" y="829"/>
                    </a:lnTo>
                    <a:lnTo>
                      <a:pt x="1142" y="820"/>
                    </a:lnTo>
                    <a:lnTo>
                      <a:pt x="1109" y="816"/>
                    </a:lnTo>
                    <a:lnTo>
                      <a:pt x="1096" y="835"/>
                    </a:lnTo>
                    <a:lnTo>
                      <a:pt x="1084" y="887"/>
                    </a:lnTo>
                    <a:lnTo>
                      <a:pt x="1067" y="900"/>
                    </a:lnTo>
                    <a:lnTo>
                      <a:pt x="1050" y="898"/>
                    </a:lnTo>
                    <a:lnTo>
                      <a:pt x="1044" y="868"/>
                    </a:lnTo>
                    <a:lnTo>
                      <a:pt x="1050" y="845"/>
                    </a:lnTo>
                    <a:lnTo>
                      <a:pt x="1028" y="843"/>
                    </a:lnTo>
                    <a:lnTo>
                      <a:pt x="1007" y="860"/>
                    </a:lnTo>
                    <a:lnTo>
                      <a:pt x="984" y="881"/>
                    </a:lnTo>
                    <a:lnTo>
                      <a:pt x="971" y="906"/>
                    </a:lnTo>
                    <a:lnTo>
                      <a:pt x="965" y="910"/>
                    </a:lnTo>
                    <a:lnTo>
                      <a:pt x="923" y="902"/>
                    </a:lnTo>
                    <a:lnTo>
                      <a:pt x="856" y="900"/>
                    </a:lnTo>
                    <a:lnTo>
                      <a:pt x="821" y="910"/>
                    </a:lnTo>
                    <a:lnTo>
                      <a:pt x="829" y="898"/>
                    </a:lnTo>
                    <a:lnTo>
                      <a:pt x="844" y="889"/>
                    </a:lnTo>
                    <a:lnTo>
                      <a:pt x="815" y="883"/>
                    </a:lnTo>
                    <a:lnTo>
                      <a:pt x="808" y="877"/>
                    </a:lnTo>
                    <a:lnTo>
                      <a:pt x="800" y="889"/>
                    </a:lnTo>
                    <a:lnTo>
                      <a:pt x="785" y="873"/>
                    </a:lnTo>
                    <a:lnTo>
                      <a:pt x="783" y="849"/>
                    </a:lnTo>
                    <a:lnTo>
                      <a:pt x="771" y="852"/>
                    </a:lnTo>
                    <a:lnTo>
                      <a:pt x="744" y="900"/>
                    </a:lnTo>
                    <a:lnTo>
                      <a:pt x="789" y="927"/>
                    </a:lnTo>
                    <a:lnTo>
                      <a:pt x="789" y="958"/>
                    </a:lnTo>
                    <a:lnTo>
                      <a:pt x="771" y="946"/>
                    </a:lnTo>
                    <a:lnTo>
                      <a:pt x="756" y="954"/>
                    </a:lnTo>
                    <a:lnTo>
                      <a:pt x="739" y="956"/>
                    </a:lnTo>
                    <a:lnTo>
                      <a:pt x="721" y="964"/>
                    </a:lnTo>
                    <a:lnTo>
                      <a:pt x="710" y="977"/>
                    </a:lnTo>
                    <a:lnTo>
                      <a:pt x="708" y="985"/>
                    </a:lnTo>
                    <a:lnTo>
                      <a:pt x="670" y="1040"/>
                    </a:lnTo>
                    <a:lnTo>
                      <a:pt x="643" y="1054"/>
                    </a:lnTo>
                    <a:lnTo>
                      <a:pt x="606" y="1040"/>
                    </a:lnTo>
                    <a:lnTo>
                      <a:pt x="593" y="1021"/>
                    </a:lnTo>
                    <a:lnTo>
                      <a:pt x="568" y="1008"/>
                    </a:lnTo>
                    <a:lnTo>
                      <a:pt x="560" y="985"/>
                    </a:lnTo>
                    <a:lnTo>
                      <a:pt x="562" y="948"/>
                    </a:lnTo>
                    <a:lnTo>
                      <a:pt x="574" y="939"/>
                    </a:lnTo>
                    <a:lnTo>
                      <a:pt x="595" y="908"/>
                    </a:lnTo>
                    <a:lnTo>
                      <a:pt x="599" y="898"/>
                    </a:lnTo>
                    <a:lnTo>
                      <a:pt x="593" y="895"/>
                    </a:lnTo>
                    <a:lnTo>
                      <a:pt x="549" y="902"/>
                    </a:lnTo>
                    <a:lnTo>
                      <a:pt x="520" y="893"/>
                    </a:lnTo>
                    <a:lnTo>
                      <a:pt x="489" y="887"/>
                    </a:lnTo>
                    <a:lnTo>
                      <a:pt x="459" y="887"/>
                    </a:lnTo>
                    <a:lnTo>
                      <a:pt x="434" y="906"/>
                    </a:lnTo>
                    <a:lnTo>
                      <a:pt x="393" y="925"/>
                    </a:lnTo>
                    <a:lnTo>
                      <a:pt x="376" y="918"/>
                    </a:lnTo>
                    <a:lnTo>
                      <a:pt x="357" y="923"/>
                    </a:lnTo>
                    <a:lnTo>
                      <a:pt x="343" y="925"/>
                    </a:lnTo>
                    <a:lnTo>
                      <a:pt x="320" y="933"/>
                    </a:lnTo>
                    <a:lnTo>
                      <a:pt x="303" y="935"/>
                    </a:lnTo>
                    <a:lnTo>
                      <a:pt x="288" y="941"/>
                    </a:lnTo>
                    <a:lnTo>
                      <a:pt x="223" y="956"/>
                    </a:lnTo>
                    <a:lnTo>
                      <a:pt x="205" y="943"/>
                    </a:lnTo>
                    <a:lnTo>
                      <a:pt x="190" y="946"/>
                    </a:lnTo>
                    <a:lnTo>
                      <a:pt x="167" y="996"/>
                    </a:lnTo>
                    <a:lnTo>
                      <a:pt x="155" y="1000"/>
                    </a:lnTo>
                    <a:lnTo>
                      <a:pt x="125" y="991"/>
                    </a:lnTo>
                    <a:lnTo>
                      <a:pt x="104" y="981"/>
                    </a:lnTo>
                    <a:lnTo>
                      <a:pt x="79" y="989"/>
                    </a:lnTo>
                    <a:lnTo>
                      <a:pt x="59" y="989"/>
                    </a:lnTo>
                    <a:lnTo>
                      <a:pt x="48" y="992"/>
                    </a:lnTo>
                    <a:lnTo>
                      <a:pt x="25" y="987"/>
                    </a:lnTo>
                    <a:lnTo>
                      <a:pt x="2" y="983"/>
                    </a:lnTo>
                    <a:lnTo>
                      <a:pt x="0" y="954"/>
                    </a:lnTo>
                    <a:lnTo>
                      <a:pt x="4" y="941"/>
                    </a:lnTo>
                    <a:lnTo>
                      <a:pt x="65" y="927"/>
                    </a:lnTo>
                    <a:lnTo>
                      <a:pt x="88" y="906"/>
                    </a:lnTo>
                    <a:lnTo>
                      <a:pt x="111" y="893"/>
                    </a:lnTo>
                    <a:lnTo>
                      <a:pt x="152" y="873"/>
                    </a:lnTo>
                    <a:lnTo>
                      <a:pt x="176" y="845"/>
                    </a:lnTo>
                    <a:lnTo>
                      <a:pt x="209" y="826"/>
                    </a:lnTo>
                    <a:lnTo>
                      <a:pt x="230" y="799"/>
                    </a:lnTo>
                    <a:lnTo>
                      <a:pt x="255" y="785"/>
                    </a:lnTo>
                    <a:lnTo>
                      <a:pt x="286" y="778"/>
                    </a:lnTo>
                    <a:lnTo>
                      <a:pt x="328" y="787"/>
                    </a:lnTo>
                    <a:lnTo>
                      <a:pt x="372" y="783"/>
                    </a:lnTo>
                    <a:lnTo>
                      <a:pt x="409" y="785"/>
                    </a:lnTo>
                    <a:lnTo>
                      <a:pt x="503" y="768"/>
                    </a:lnTo>
                    <a:lnTo>
                      <a:pt x="524" y="766"/>
                    </a:lnTo>
                    <a:lnTo>
                      <a:pt x="549" y="758"/>
                    </a:lnTo>
                    <a:lnTo>
                      <a:pt x="572" y="758"/>
                    </a:lnTo>
                    <a:lnTo>
                      <a:pt x="572" y="776"/>
                    </a:lnTo>
                    <a:lnTo>
                      <a:pt x="626" y="787"/>
                    </a:lnTo>
                    <a:lnTo>
                      <a:pt x="637" y="785"/>
                    </a:lnTo>
                    <a:lnTo>
                      <a:pt x="649" y="776"/>
                    </a:lnTo>
                    <a:lnTo>
                      <a:pt x="679" y="758"/>
                    </a:lnTo>
                    <a:lnTo>
                      <a:pt x="681" y="695"/>
                    </a:lnTo>
                    <a:lnTo>
                      <a:pt x="720" y="668"/>
                    </a:lnTo>
                    <a:lnTo>
                      <a:pt x="752" y="636"/>
                    </a:lnTo>
                    <a:lnTo>
                      <a:pt x="771" y="595"/>
                    </a:lnTo>
                    <a:lnTo>
                      <a:pt x="773" y="568"/>
                    </a:lnTo>
                    <a:lnTo>
                      <a:pt x="779" y="545"/>
                    </a:lnTo>
                    <a:lnTo>
                      <a:pt x="823" y="524"/>
                    </a:lnTo>
                    <a:lnTo>
                      <a:pt x="844" y="528"/>
                    </a:lnTo>
                    <a:lnTo>
                      <a:pt x="840" y="545"/>
                    </a:lnTo>
                    <a:lnTo>
                      <a:pt x="821" y="555"/>
                    </a:lnTo>
                    <a:lnTo>
                      <a:pt x="800" y="570"/>
                    </a:lnTo>
                    <a:lnTo>
                      <a:pt x="798" y="576"/>
                    </a:lnTo>
                    <a:lnTo>
                      <a:pt x="808" y="597"/>
                    </a:lnTo>
                    <a:lnTo>
                      <a:pt x="808" y="622"/>
                    </a:lnTo>
                    <a:lnTo>
                      <a:pt x="823" y="622"/>
                    </a:lnTo>
                    <a:lnTo>
                      <a:pt x="850" y="618"/>
                    </a:lnTo>
                    <a:lnTo>
                      <a:pt x="873" y="599"/>
                    </a:lnTo>
                    <a:lnTo>
                      <a:pt x="906" y="586"/>
                    </a:lnTo>
                    <a:lnTo>
                      <a:pt x="944" y="574"/>
                    </a:lnTo>
                    <a:lnTo>
                      <a:pt x="986" y="549"/>
                    </a:lnTo>
                    <a:lnTo>
                      <a:pt x="1013" y="528"/>
                    </a:lnTo>
                    <a:lnTo>
                      <a:pt x="1034" y="501"/>
                    </a:lnTo>
                    <a:lnTo>
                      <a:pt x="1057" y="476"/>
                    </a:lnTo>
                    <a:lnTo>
                      <a:pt x="1090" y="459"/>
                    </a:lnTo>
                    <a:lnTo>
                      <a:pt x="1103" y="459"/>
                    </a:lnTo>
                    <a:lnTo>
                      <a:pt x="1123" y="436"/>
                    </a:lnTo>
                    <a:lnTo>
                      <a:pt x="1126" y="415"/>
                    </a:lnTo>
                    <a:lnTo>
                      <a:pt x="1132" y="398"/>
                    </a:lnTo>
                    <a:lnTo>
                      <a:pt x="1169" y="346"/>
                    </a:lnTo>
                    <a:lnTo>
                      <a:pt x="1178" y="325"/>
                    </a:lnTo>
                    <a:lnTo>
                      <a:pt x="1184" y="302"/>
                    </a:lnTo>
                    <a:lnTo>
                      <a:pt x="1197" y="281"/>
                    </a:lnTo>
                    <a:lnTo>
                      <a:pt x="1205" y="254"/>
                    </a:lnTo>
                    <a:lnTo>
                      <a:pt x="1207" y="225"/>
                    </a:lnTo>
                    <a:lnTo>
                      <a:pt x="1190" y="213"/>
                    </a:lnTo>
                    <a:lnTo>
                      <a:pt x="1163" y="204"/>
                    </a:lnTo>
                    <a:lnTo>
                      <a:pt x="1174" y="194"/>
                    </a:lnTo>
                    <a:lnTo>
                      <a:pt x="1199" y="167"/>
                    </a:lnTo>
                    <a:lnTo>
                      <a:pt x="1195" y="112"/>
                    </a:lnTo>
                    <a:lnTo>
                      <a:pt x="1207" y="96"/>
                    </a:lnTo>
                    <a:lnTo>
                      <a:pt x="1228" y="89"/>
                    </a:lnTo>
                    <a:lnTo>
                      <a:pt x="1234" y="58"/>
                    </a:lnTo>
                    <a:lnTo>
                      <a:pt x="1241" y="45"/>
                    </a:lnTo>
                    <a:lnTo>
                      <a:pt x="1259" y="37"/>
                    </a:lnTo>
                    <a:lnTo>
                      <a:pt x="1274" y="50"/>
                    </a:lnTo>
                    <a:lnTo>
                      <a:pt x="1286" y="75"/>
                    </a:lnTo>
                    <a:lnTo>
                      <a:pt x="1295" y="87"/>
                    </a:lnTo>
                    <a:lnTo>
                      <a:pt x="1312" y="69"/>
                    </a:lnTo>
                    <a:lnTo>
                      <a:pt x="1330" y="75"/>
                    </a:lnTo>
                    <a:lnTo>
                      <a:pt x="1345" y="73"/>
                    </a:lnTo>
                    <a:lnTo>
                      <a:pt x="1360" y="48"/>
                    </a:lnTo>
                    <a:lnTo>
                      <a:pt x="1362" y="27"/>
                    </a:lnTo>
                    <a:lnTo>
                      <a:pt x="1343" y="41"/>
                    </a:lnTo>
                    <a:lnTo>
                      <a:pt x="1312" y="46"/>
                    </a:lnTo>
                    <a:lnTo>
                      <a:pt x="1303" y="25"/>
                    </a:lnTo>
                    <a:lnTo>
                      <a:pt x="1312" y="4"/>
                    </a:lnTo>
                    <a:lnTo>
                      <a:pt x="1324" y="0"/>
                    </a:lnTo>
                    <a:lnTo>
                      <a:pt x="1347" y="12"/>
                    </a:lnTo>
                  </a:path>
                </a:pathLst>
              </a:custGeom>
              <a:noFill/>
              <a:ln w="648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 name=""/>
              <p:cNvSpPr/>
              <p:nvPr/>
            </p:nvSpPr>
            <p:spPr>
              <a:xfrm>
                <a:off x="4196520" y="3732840"/>
                <a:ext cx="937800" cy="643680"/>
              </a:xfrm>
              <a:custGeom>
                <a:avLst/>
                <a:gdLst/>
                <a:ahLst/>
                <a:rect l="l" t="t" r="r" b="b"/>
                <a:pathLst>
                  <a:path w="1472" h="1054">
                    <a:moveTo>
                      <a:pt x="1347" y="12"/>
                    </a:moveTo>
                    <a:lnTo>
                      <a:pt x="1383" y="10"/>
                    </a:lnTo>
                    <a:lnTo>
                      <a:pt x="1389" y="23"/>
                    </a:lnTo>
                    <a:lnTo>
                      <a:pt x="1383" y="68"/>
                    </a:lnTo>
                    <a:lnTo>
                      <a:pt x="1387" y="98"/>
                    </a:lnTo>
                    <a:lnTo>
                      <a:pt x="1399" y="125"/>
                    </a:lnTo>
                    <a:lnTo>
                      <a:pt x="1424" y="150"/>
                    </a:lnTo>
                    <a:lnTo>
                      <a:pt x="1437" y="175"/>
                    </a:lnTo>
                    <a:lnTo>
                      <a:pt x="1458" y="215"/>
                    </a:lnTo>
                    <a:lnTo>
                      <a:pt x="1472" y="261"/>
                    </a:lnTo>
                    <a:lnTo>
                      <a:pt x="1468" y="281"/>
                    </a:lnTo>
                    <a:lnTo>
                      <a:pt x="1460" y="294"/>
                    </a:lnTo>
                    <a:lnTo>
                      <a:pt x="1456" y="313"/>
                    </a:lnTo>
                    <a:lnTo>
                      <a:pt x="1441" y="330"/>
                    </a:lnTo>
                    <a:lnTo>
                      <a:pt x="1424" y="330"/>
                    </a:lnTo>
                    <a:lnTo>
                      <a:pt x="1403" y="384"/>
                    </a:lnTo>
                    <a:lnTo>
                      <a:pt x="1403" y="413"/>
                    </a:lnTo>
                    <a:lnTo>
                      <a:pt x="1372" y="411"/>
                    </a:lnTo>
                    <a:lnTo>
                      <a:pt x="1337" y="430"/>
                    </a:lnTo>
                    <a:lnTo>
                      <a:pt x="1326" y="465"/>
                    </a:lnTo>
                    <a:lnTo>
                      <a:pt x="1330" y="499"/>
                    </a:lnTo>
                    <a:lnTo>
                      <a:pt x="1337" y="528"/>
                    </a:lnTo>
                    <a:lnTo>
                      <a:pt x="1337" y="568"/>
                    </a:lnTo>
                    <a:lnTo>
                      <a:pt x="1341" y="591"/>
                    </a:lnTo>
                    <a:lnTo>
                      <a:pt x="1316" y="609"/>
                    </a:lnTo>
                    <a:lnTo>
                      <a:pt x="1293" y="647"/>
                    </a:lnTo>
                    <a:lnTo>
                      <a:pt x="1288" y="684"/>
                    </a:lnTo>
                    <a:lnTo>
                      <a:pt x="1286" y="726"/>
                    </a:lnTo>
                    <a:lnTo>
                      <a:pt x="1305" y="745"/>
                    </a:lnTo>
                    <a:lnTo>
                      <a:pt x="1309" y="760"/>
                    </a:lnTo>
                    <a:lnTo>
                      <a:pt x="1288" y="772"/>
                    </a:lnTo>
                    <a:lnTo>
                      <a:pt x="1265" y="802"/>
                    </a:lnTo>
                    <a:lnTo>
                      <a:pt x="1251" y="829"/>
                    </a:lnTo>
                    <a:lnTo>
                      <a:pt x="1188" y="868"/>
                    </a:lnTo>
                    <a:lnTo>
                      <a:pt x="1180" y="849"/>
                    </a:lnTo>
                    <a:lnTo>
                      <a:pt x="1190" y="801"/>
                    </a:lnTo>
                    <a:lnTo>
                      <a:pt x="1207" y="785"/>
                    </a:lnTo>
                    <a:lnTo>
                      <a:pt x="1213" y="768"/>
                    </a:lnTo>
                    <a:lnTo>
                      <a:pt x="1180" y="768"/>
                    </a:lnTo>
                    <a:lnTo>
                      <a:pt x="1174" y="791"/>
                    </a:lnTo>
                    <a:lnTo>
                      <a:pt x="1163" y="810"/>
                    </a:lnTo>
                    <a:lnTo>
                      <a:pt x="1159" y="829"/>
                    </a:lnTo>
                    <a:lnTo>
                      <a:pt x="1142" y="820"/>
                    </a:lnTo>
                    <a:lnTo>
                      <a:pt x="1109" y="816"/>
                    </a:lnTo>
                    <a:lnTo>
                      <a:pt x="1096" y="835"/>
                    </a:lnTo>
                    <a:lnTo>
                      <a:pt x="1084" y="887"/>
                    </a:lnTo>
                    <a:lnTo>
                      <a:pt x="1067" y="900"/>
                    </a:lnTo>
                    <a:lnTo>
                      <a:pt x="1050" y="898"/>
                    </a:lnTo>
                    <a:lnTo>
                      <a:pt x="1044" y="868"/>
                    </a:lnTo>
                    <a:lnTo>
                      <a:pt x="1050" y="845"/>
                    </a:lnTo>
                    <a:lnTo>
                      <a:pt x="1028" y="843"/>
                    </a:lnTo>
                    <a:lnTo>
                      <a:pt x="1007" y="860"/>
                    </a:lnTo>
                    <a:lnTo>
                      <a:pt x="984" y="881"/>
                    </a:lnTo>
                    <a:lnTo>
                      <a:pt x="971" y="906"/>
                    </a:lnTo>
                    <a:lnTo>
                      <a:pt x="965" y="910"/>
                    </a:lnTo>
                    <a:lnTo>
                      <a:pt x="923" y="902"/>
                    </a:lnTo>
                    <a:lnTo>
                      <a:pt x="856" y="900"/>
                    </a:lnTo>
                    <a:lnTo>
                      <a:pt x="821" y="910"/>
                    </a:lnTo>
                    <a:lnTo>
                      <a:pt x="829" y="898"/>
                    </a:lnTo>
                    <a:lnTo>
                      <a:pt x="844" y="889"/>
                    </a:lnTo>
                    <a:lnTo>
                      <a:pt x="815" y="883"/>
                    </a:lnTo>
                    <a:lnTo>
                      <a:pt x="808" y="877"/>
                    </a:lnTo>
                    <a:lnTo>
                      <a:pt x="800" y="889"/>
                    </a:lnTo>
                    <a:lnTo>
                      <a:pt x="785" y="873"/>
                    </a:lnTo>
                    <a:lnTo>
                      <a:pt x="783" y="849"/>
                    </a:lnTo>
                    <a:lnTo>
                      <a:pt x="771" y="852"/>
                    </a:lnTo>
                    <a:lnTo>
                      <a:pt x="744" y="900"/>
                    </a:lnTo>
                    <a:lnTo>
                      <a:pt x="789" y="927"/>
                    </a:lnTo>
                    <a:lnTo>
                      <a:pt x="789" y="958"/>
                    </a:lnTo>
                    <a:lnTo>
                      <a:pt x="771" y="946"/>
                    </a:lnTo>
                    <a:lnTo>
                      <a:pt x="756" y="954"/>
                    </a:lnTo>
                    <a:lnTo>
                      <a:pt x="739" y="956"/>
                    </a:lnTo>
                    <a:lnTo>
                      <a:pt x="721" y="964"/>
                    </a:lnTo>
                    <a:lnTo>
                      <a:pt x="710" y="977"/>
                    </a:lnTo>
                    <a:lnTo>
                      <a:pt x="708" y="985"/>
                    </a:lnTo>
                    <a:lnTo>
                      <a:pt x="670" y="1040"/>
                    </a:lnTo>
                    <a:lnTo>
                      <a:pt x="643" y="1054"/>
                    </a:lnTo>
                    <a:lnTo>
                      <a:pt x="606" y="1040"/>
                    </a:lnTo>
                    <a:lnTo>
                      <a:pt x="593" y="1021"/>
                    </a:lnTo>
                    <a:lnTo>
                      <a:pt x="568" y="1008"/>
                    </a:lnTo>
                    <a:lnTo>
                      <a:pt x="560" y="985"/>
                    </a:lnTo>
                    <a:lnTo>
                      <a:pt x="562" y="948"/>
                    </a:lnTo>
                    <a:lnTo>
                      <a:pt x="574" y="939"/>
                    </a:lnTo>
                    <a:lnTo>
                      <a:pt x="595" y="908"/>
                    </a:lnTo>
                    <a:lnTo>
                      <a:pt x="599" y="898"/>
                    </a:lnTo>
                    <a:lnTo>
                      <a:pt x="593" y="895"/>
                    </a:lnTo>
                    <a:lnTo>
                      <a:pt x="549" y="902"/>
                    </a:lnTo>
                    <a:lnTo>
                      <a:pt x="520" y="893"/>
                    </a:lnTo>
                    <a:lnTo>
                      <a:pt x="489" y="887"/>
                    </a:lnTo>
                    <a:lnTo>
                      <a:pt x="459" y="887"/>
                    </a:lnTo>
                    <a:lnTo>
                      <a:pt x="434" y="906"/>
                    </a:lnTo>
                    <a:lnTo>
                      <a:pt x="393" y="925"/>
                    </a:lnTo>
                    <a:lnTo>
                      <a:pt x="376" y="918"/>
                    </a:lnTo>
                    <a:lnTo>
                      <a:pt x="357" y="923"/>
                    </a:lnTo>
                    <a:lnTo>
                      <a:pt x="343" y="925"/>
                    </a:lnTo>
                    <a:lnTo>
                      <a:pt x="320" y="933"/>
                    </a:lnTo>
                    <a:lnTo>
                      <a:pt x="303" y="935"/>
                    </a:lnTo>
                    <a:lnTo>
                      <a:pt x="288" y="941"/>
                    </a:lnTo>
                    <a:lnTo>
                      <a:pt x="223" y="956"/>
                    </a:lnTo>
                    <a:lnTo>
                      <a:pt x="205" y="943"/>
                    </a:lnTo>
                    <a:lnTo>
                      <a:pt x="190" y="946"/>
                    </a:lnTo>
                    <a:lnTo>
                      <a:pt x="167" y="996"/>
                    </a:lnTo>
                    <a:lnTo>
                      <a:pt x="155" y="1000"/>
                    </a:lnTo>
                    <a:lnTo>
                      <a:pt x="125" y="991"/>
                    </a:lnTo>
                    <a:lnTo>
                      <a:pt x="104" y="981"/>
                    </a:lnTo>
                    <a:lnTo>
                      <a:pt x="79" y="989"/>
                    </a:lnTo>
                    <a:lnTo>
                      <a:pt x="59" y="989"/>
                    </a:lnTo>
                    <a:lnTo>
                      <a:pt x="48" y="992"/>
                    </a:lnTo>
                    <a:lnTo>
                      <a:pt x="25" y="987"/>
                    </a:lnTo>
                    <a:lnTo>
                      <a:pt x="2" y="983"/>
                    </a:lnTo>
                    <a:lnTo>
                      <a:pt x="0" y="954"/>
                    </a:lnTo>
                    <a:lnTo>
                      <a:pt x="4" y="941"/>
                    </a:lnTo>
                    <a:lnTo>
                      <a:pt x="65" y="927"/>
                    </a:lnTo>
                    <a:lnTo>
                      <a:pt x="88" y="906"/>
                    </a:lnTo>
                    <a:lnTo>
                      <a:pt x="111" y="893"/>
                    </a:lnTo>
                    <a:lnTo>
                      <a:pt x="152" y="873"/>
                    </a:lnTo>
                    <a:lnTo>
                      <a:pt x="176" y="845"/>
                    </a:lnTo>
                    <a:lnTo>
                      <a:pt x="209" y="826"/>
                    </a:lnTo>
                    <a:lnTo>
                      <a:pt x="230" y="799"/>
                    </a:lnTo>
                    <a:lnTo>
                      <a:pt x="255" y="785"/>
                    </a:lnTo>
                    <a:lnTo>
                      <a:pt x="286" y="778"/>
                    </a:lnTo>
                    <a:lnTo>
                      <a:pt x="328" y="787"/>
                    </a:lnTo>
                    <a:lnTo>
                      <a:pt x="372" y="783"/>
                    </a:lnTo>
                    <a:lnTo>
                      <a:pt x="409" y="785"/>
                    </a:lnTo>
                    <a:lnTo>
                      <a:pt x="503" y="768"/>
                    </a:lnTo>
                    <a:lnTo>
                      <a:pt x="524" y="766"/>
                    </a:lnTo>
                    <a:lnTo>
                      <a:pt x="549" y="758"/>
                    </a:lnTo>
                    <a:lnTo>
                      <a:pt x="572" y="758"/>
                    </a:lnTo>
                    <a:lnTo>
                      <a:pt x="572" y="776"/>
                    </a:lnTo>
                    <a:lnTo>
                      <a:pt x="626" y="787"/>
                    </a:lnTo>
                    <a:lnTo>
                      <a:pt x="637" y="785"/>
                    </a:lnTo>
                    <a:lnTo>
                      <a:pt x="649" y="776"/>
                    </a:lnTo>
                    <a:lnTo>
                      <a:pt x="679" y="758"/>
                    </a:lnTo>
                    <a:lnTo>
                      <a:pt x="681" y="695"/>
                    </a:lnTo>
                    <a:lnTo>
                      <a:pt x="720" y="668"/>
                    </a:lnTo>
                    <a:lnTo>
                      <a:pt x="752" y="636"/>
                    </a:lnTo>
                    <a:lnTo>
                      <a:pt x="771" y="595"/>
                    </a:lnTo>
                    <a:lnTo>
                      <a:pt x="773" y="568"/>
                    </a:lnTo>
                    <a:lnTo>
                      <a:pt x="779" y="545"/>
                    </a:lnTo>
                    <a:lnTo>
                      <a:pt x="823" y="524"/>
                    </a:lnTo>
                    <a:lnTo>
                      <a:pt x="844" y="528"/>
                    </a:lnTo>
                    <a:lnTo>
                      <a:pt x="840" y="545"/>
                    </a:lnTo>
                    <a:lnTo>
                      <a:pt x="821" y="555"/>
                    </a:lnTo>
                    <a:lnTo>
                      <a:pt x="800" y="570"/>
                    </a:lnTo>
                    <a:lnTo>
                      <a:pt x="798" y="576"/>
                    </a:lnTo>
                    <a:lnTo>
                      <a:pt x="808" y="597"/>
                    </a:lnTo>
                    <a:lnTo>
                      <a:pt x="808" y="622"/>
                    </a:lnTo>
                    <a:lnTo>
                      <a:pt x="823" y="622"/>
                    </a:lnTo>
                    <a:lnTo>
                      <a:pt x="850" y="618"/>
                    </a:lnTo>
                    <a:lnTo>
                      <a:pt x="873" y="599"/>
                    </a:lnTo>
                    <a:lnTo>
                      <a:pt x="906" y="586"/>
                    </a:lnTo>
                    <a:lnTo>
                      <a:pt x="944" y="574"/>
                    </a:lnTo>
                    <a:lnTo>
                      <a:pt x="986" y="549"/>
                    </a:lnTo>
                    <a:lnTo>
                      <a:pt x="1013" y="528"/>
                    </a:lnTo>
                    <a:lnTo>
                      <a:pt x="1034" y="501"/>
                    </a:lnTo>
                    <a:lnTo>
                      <a:pt x="1057" y="476"/>
                    </a:lnTo>
                    <a:lnTo>
                      <a:pt x="1090" y="459"/>
                    </a:lnTo>
                    <a:lnTo>
                      <a:pt x="1103" y="459"/>
                    </a:lnTo>
                    <a:lnTo>
                      <a:pt x="1123" y="436"/>
                    </a:lnTo>
                    <a:lnTo>
                      <a:pt x="1126" y="415"/>
                    </a:lnTo>
                    <a:lnTo>
                      <a:pt x="1132" y="398"/>
                    </a:lnTo>
                    <a:lnTo>
                      <a:pt x="1169" y="346"/>
                    </a:lnTo>
                    <a:lnTo>
                      <a:pt x="1178" y="325"/>
                    </a:lnTo>
                    <a:lnTo>
                      <a:pt x="1184" y="302"/>
                    </a:lnTo>
                    <a:lnTo>
                      <a:pt x="1197" y="281"/>
                    </a:lnTo>
                    <a:lnTo>
                      <a:pt x="1205" y="254"/>
                    </a:lnTo>
                    <a:lnTo>
                      <a:pt x="1207" y="225"/>
                    </a:lnTo>
                    <a:lnTo>
                      <a:pt x="1190" y="213"/>
                    </a:lnTo>
                    <a:lnTo>
                      <a:pt x="1163" y="204"/>
                    </a:lnTo>
                    <a:lnTo>
                      <a:pt x="1174" y="194"/>
                    </a:lnTo>
                    <a:lnTo>
                      <a:pt x="1199" y="167"/>
                    </a:lnTo>
                    <a:lnTo>
                      <a:pt x="1195" y="112"/>
                    </a:lnTo>
                    <a:lnTo>
                      <a:pt x="1207" y="96"/>
                    </a:lnTo>
                    <a:lnTo>
                      <a:pt x="1228" y="89"/>
                    </a:lnTo>
                    <a:lnTo>
                      <a:pt x="1234" y="58"/>
                    </a:lnTo>
                    <a:lnTo>
                      <a:pt x="1241" y="45"/>
                    </a:lnTo>
                    <a:lnTo>
                      <a:pt x="1259" y="37"/>
                    </a:lnTo>
                    <a:lnTo>
                      <a:pt x="1274" y="50"/>
                    </a:lnTo>
                    <a:lnTo>
                      <a:pt x="1286" y="75"/>
                    </a:lnTo>
                    <a:lnTo>
                      <a:pt x="1295" y="87"/>
                    </a:lnTo>
                    <a:lnTo>
                      <a:pt x="1312" y="69"/>
                    </a:lnTo>
                    <a:lnTo>
                      <a:pt x="1330" y="75"/>
                    </a:lnTo>
                    <a:lnTo>
                      <a:pt x="1345" y="73"/>
                    </a:lnTo>
                    <a:lnTo>
                      <a:pt x="1360" y="48"/>
                    </a:lnTo>
                    <a:lnTo>
                      <a:pt x="1362" y="27"/>
                    </a:lnTo>
                    <a:lnTo>
                      <a:pt x="1343" y="41"/>
                    </a:lnTo>
                    <a:lnTo>
                      <a:pt x="1312" y="46"/>
                    </a:lnTo>
                    <a:lnTo>
                      <a:pt x="1303" y="25"/>
                    </a:lnTo>
                    <a:lnTo>
                      <a:pt x="1312" y="4"/>
                    </a:lnTo>
                    <a:lnTo>
                      <a:pt x="1324" y="0"/>
                    </a:lnTo>
                    <a:lnTo>
                      <a:pt x="1347" y="12"/>
                    </a:lnTo>
                  </a:path>
                </a:pathLst>
              </a:custGeom>
              <a:noFill/>
              <a:ln w="648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 name=""/>
              <p:cNvSpPr/>
              <p:nvPr/>
            </p:nvSpPr>
            <p:spPr>
              <a:xfrm>
                <a:off x="4812480" y="3988800"/>
                <a:ext cx="25200" cy="37080"/>
              </a:xfrm>
              <a:custGeom>
                <a:avLst/>
                <a:gdLst/>
                <a:ahLst/>
                <a:rect l="l" t="t" r="r" b="b"/>
                <a:pathLst>
                  <a:path w="40" h="61">
                    <a:moveTo>
                      <a:pt x="37" y="0"/>
                    </a:moveTo>
                    <a:lnTo>
                      <a:pt x="35" y="23"/>
                    </a:lnTo>
                    <a:lnTo>
                      <a:pt x="40" y="29"/>
                    </a:lnTo>
                    <a:lnTo>
                      <a:pt x="25" y="61"/>
                    </a:lnTo>
                    <a:lnTo>
                      <a:pt x="6" y="61"/>
                    </a:lnTo>
                    <a:lnTo>
                      <a:pt x="0" y="42"/>
                    </a:lnTo>
                    <a:lnTo>
                      <a:pt x="17" y="9"/>
                    </a:lnTo>
                    <a:lnTo>
                      <a:pt x="37" y="0"/>
                    </a:lnTo>
                    <a:close/>
                  </a:path>
                </a:pathLst>
              </a:custGeom>
              <a:solidFill>
                <a:srgbClr val="b4ddc7"/>
              </a:solidFill>
              <a:ln w="9360">
                <a:solidFill>
                  <a:srgbClr val="b2b2b2"/>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242" name=""/>
              <p:cNvSpPr/>
              <p:nvPr/>
            </p:nvSpPr>
            <p:spPr>
              <a:xfrm>
                <a:off x="4812480" y="3988800"/>
                <a:ext cx="25200" cy="37080"/>
              </a:xfrm>
              <a:custGeom>
                <a:avLst/>
                <a:gdLst/>
                <a:ahLst/>
                <a:rect l="l" t="t" r="r" b="b"/>
                <a:pathLst>
                  <a:path w="40" h="61">
                    <a:moveTo>
                      <a:pt x="37" y="0"/>
                    </a:moveTo>
                    <a:lnTo>
                      <a:pt x="35" y="23"/>
                    </a:lnTo>
                    <a:lnTo>
                      <a:pt x="40" y="29"/>
                    </a:lnTo>
                    <a:lnTo>
                      <a:pt x="25" y="61"/>
                    </a:lnTo>
                    <a:lnTo>
                      <a:pt x="6" y="61"/>
                    </a:lnTo>
                    <a:lnTo>
                      <a:pt x="0" y="42"/>
                    </a:lnTo>
                    <a:lnTo>
                      <a:pt x="17" y="9"/>
                    </a:lnTo>
                    <a:lnTo>
                      <a:pt x="37" y="0"/>
                    </a:lnTo>
                  </a:path>
                </a:pathLst>
              </a:custGeom>
              <a:noFill/>
              <a:ln w="6480">
                <a:solidFill>
                  <a:srgbClr val="b2b2b2"/>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243" name=""/>
              <p:cNvSpPr/>
              <p:nvPr/>
            </p:nvSpPr>
            <p:spPr>
              <a:xfrm>
                <a:off x="4812480" y="3988800"/>
                <a:ext cx="25200" cy="37080"/>
              </a:xfrm>
              <a:custGeom>
                <a:avLst/>
                <a:gdLst/>
                <a:ahLst/>
                <a:rect l="l" t="t" r="r" b="b"/>
                <a:pathLst>
                  <a:path w="40" h="61">
                    <a:moveTo>
                      <a:pt x="37" y="0"/>
                    </a:moveTo>
                    <a:lnTo>
                      <a:pt x="35" y="23"/>
                    </a:lnTo>
                    <a:lnTo>
                      <a:pt x="40" y="29"/>
                    </a:lnTo>
                    <a:lnTo>
                      <a:pt x="25" y="61"/>
                    </a:lnTo>
                    <a:lnTo>
                      <a:pt x="6" y="61"/>
                    </a:lnTo>
                    <a:lnTo>
                      <a:pt x="0" y="42"/>
                    </a:lnTo>
                    <a:lnTo>
                      <a:pt x="17" y="9"/>
                    </a:lnTo>
                    <a:lnTo>
                      <a:pt x="37" y="0"/>
                    </a:lnTo>
                  </a:path>
                </a:pathLst>
              </a:custGeom>
              <a:noFill/>
              <a:ln w="6480">
                <a:solidFill>
                  <a:srgbClr val="b2b2b2"/>
                </a:solidFill>
                <a:round/>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244" name=""/>
              <p:cNvSpPr/>
              <p:nvPr/>
            </p:nvSpPr>
            <p:spPr>
              <a:xfrm>
                <a:off x="4302000" y="4306320"/>
                <a:ext cx="213120" cy="131400"/>
              </a:xfrm>
              <a:custGeom>
                <a:avLst/>
                <a:gdLst/>
                <a:ahLst/>
                <a:rect l="l" t="t" r="r" b="b"/>
                <a:pathLst>
                  <a:path w="336" h="215">
                    <a:moveTo>
                      <a:pt x="269" y="140"/>
                    </a:moveTo>
                    <a:lnTo>
                      <a:pt x="242" y="124"/>
                    </a:lnTo>
                    <a:lnTo>
                      <a:pt x="207" y="115"/>
                    </a:lnTo>
                    <a:lnTo>
                      <a:pt x="177" y="123"/>
                    </a:lnTo>
                    <a:lnTo>
                      <a:pt x="153" y="136"/>
                    </a:lnTo>
                    <a:lnTo>
                      <a:pt x="140" y="159"/>
                    </a:lnTo>
                    <a:lnTo>
                      <a:pt x="115" y="190"/>
                    </a:lnTo>
                    <a:lnTo>
                      <a:pt x="113" y="213"/>
                    </a:lnTo>
                    <a:lnTo>
                      <a:pt x="90" y="215"/>
                    </a:lnTo>
                    <a:lnTo>
                      <a:pt x="69" y="199"/>
                    </a:lnTo>
                    <a:lnTo>
                      <a:pt x="61" y="190"/>
                    </a:lnTo>
                    <a:lnTo>
                      <a:pt x="42" y="163"/>
                    </a:lnTo>
                    <a:lnTo>
                      <a:pt x="46" y="153"/>
                    </a:lnTo>
                    <a:lnTo>
                      <a:pt x="36" y="138"/>
                    </a:lnTo>
                    <a:lnTo>
                      <a:pt x="21" y="126"/>
                    </a:lnTo>
                    <a:lnTo>
                      <a:pt x="0" y="126"/>
                    </a:lnTo>
                    <a:lnTo>
                      <a:pt x="35" y="103"/>
                    </a:lnTo>
                    <a:lnTo>
                      <a:pt x="88" y="46"/>
                    </a:lnTo>
                    <a:lnTo>
                      <a:pt x="115" y="50"/>
                    </a:lnTo>
                    <a:lnTo>
                      <a:pt x="132" y="57"/>
                    </a:lnTo>
                    <a:lnTo>
                      <a:pt x="159" y="52"/>
                    </a:lnTo>
                    <a:lnTo>
                      <a:pt x="184" y="42"/>
                    </a:lnTo>
                    <a:lnTo>
                      <a:pt x="192" y="25"/>
                    </a:lnTo>
                    <a:lnTo>
                      <a:pt x="224" y="2"/>
                    </a:lnTo>
                    <a:lnTo>
                      <a:pt x="242" y="0"/>
                    </a:lnTo>
                    <a:lnTo>
                      <a:pt x="269" y="5"/>
                    </a:lnTo>
                    <a:lnTo>
                      <a:pt x="294" y="17"/>
                    </a:lnTo>
                    <a:lnTo>
                      <a:pt x="315" y="19"/>
                    </a:lnTo>
                    <a:lnTo>
                      <a:pt x="328" y="67"/>
                    </a:lnTo>
                    <a:lnTo>
                      <a:pt x="336" y="71"/>
                    </a:lnTo>
                    <a:lnTo>
                      <a:pt x="319" y="86"/>
                    </a:lnTo>
                    <a:lnTo>
                      <a:pt x="305" y="94"/>
                    </a:lnTo>
                    <a:lnTo>
                      <a:pt x="294" y="105"/>
                    </a:lnTo>
                    <a:lnTo>
                      <a:pt x="282" y="126"/>
                    </a:lnTo>
                    <a:lnTo>
                      <a:pt x="269" y="140"/>
                    </a:lnTo>
                    <a:close/>
                  </a:path>
                </a:pathLst>
              </a:custGeom>
              <a:solidFill>
                <a:srgbClr val="b4ddc7"/>
              </a:solidFill>
              <a:ln w="936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 name=""/>
              <p:cNvSpPr/>
              <p:nvPr/>
            </p:nvSpPr>
            <p:spPr>
              <a:xfrm>
                <a:off x="4302000" y="4306320"/>
                <a:ext cx="213120" cy="131400"/>
              </a:xfrm>
              <a:custGeom>
                <a:avLst/>
                <a:gdLst/>
                <a:ahLst/>
                <a:rect l="l" t="t" r="r" b="b"/>
                <a:pathLst>
                  <a:path w="336" h="215">
                    <a:moveTo>
                      <a:pt x="269" y="140"/>
                    </a:moveTo>
                    <a:lnTo>
                      <a:pt x="242" y="124"/>
                    </a:lnTo>
                    <a:lnTo>
                      <a:pt x="207" y="115"/>
                    </a:lnTo>
                    <a:lnTo>
                      <a:pt x="177" y="123"/>
                    </a:lnTo>
                    <a:lnTo>
                      <a:pt x="153" y="136"/>
                    </a:lnTo>
                    <a:lnTo>
                      <a:pt x="140" y="159"/>
                    </a:lnTo>
                    <a:lnTo>
                      <a:pt x="115" y="190"/>
                    </a:lnTo>
                    <a:lnTo>
                      <a:pt x="113" y="213"/>
                    </a:lnTo>
                    <a:lnTo>
                      <a:pt x="90" y="215"/>
                    </a:lnTo>
                    <a:lnTo>
                      <a:pt x="69" y="199"/>
                    </a:lnTo>
                    <a:lnTo>
                      <a:pt x="61" y="190"/>
                    </a:lnTo>
                    <a:lnTo>
                      <a:pt x="42" y="163"/>
                    </a:lnTo>
                    <a:lnTo>
                      <a:pt x="46" y="153"/>
                    </a:lnTo>
                    <a:lnTo>
                      <a:pt x="36" y="138"/>
                    </a:lnTo>
                    <a:lnTo>
                      <a:pt x="21" y="126"/>
                    </a:lnTo>
                    <a:lnTo>
                      <a:pt x="0" y="126"/>
                    </a:lnTo>
                    <a:lnTo>
                      <a:pt x="35" y="103"/>
                    </a:lnTo>
                    <a:lnTo>
                      <a:pt x="88" y="46"/>
                    </a:lnTo>
                    <a:lnTo>
                      <a:pt x="115" y="50"/>
                    </a:lnTo>
                    <a:lnTo>
                      <a:pt x="132" y="57"/>
                    </a:lnTo>
                    <a:lnTo>
                      <a:pt x="159" y="52"/>
                    </a:lnTo>
                    <a:lnTo>
                      <a:pt x="184" y="42"/>
                    </a:lnTo>
                    <a:lnTo>
                      <a:pt x="192" y="25"/>
                    </a:lnTo>
                    <a:lnTo>
                      <a:pt x="224" y="2"/>
                    </a:lnTo>
                    <a:lnTo>
                      <a:pt x="242" y="0"/>
                    </a:lnTo>
                    <a:lnTo>
                      <a:pt x="269" y="5"/>
                    </a:lnTo>
                    <a:lnTo>
                      <a:pt x="294" y="17"/>
                    </a:lnTo>
                    <a:lnTo>
                      <a:pt x="315" y="19"/>
                    </a:lnTo>
                    <a:lnTo>
                      <a:pt x="328" y="67"/>
                    </a:lnTo>
                    <a:lnTo>
                      <a:pt x="336" y="71"/>
                    </a:lnTo>
                    <a:lnTo>
                      <a:pt x="319" y="86"/>
                    </a:lnTo>
                    <a:lnTo>
                      <a:pt x="305" y="94"/>
                    </a:lnTo>
                    <a:lnTo>
                      <a:pt x="294" y="105"/>
                    </a:lnTo>
                    <a:lnTo>
                      <a:pt x="282" y="126"/>
                    </a:lnTo>
                    <a:lnTo>
                      <a:pt x="269" y="140"/>
                    </a:lnTo>
                  </a:path>
                </a:pathLst>
              </a:custGeom>
              <a:noFill/>
              <a:ln w="648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 name=""/>
              <p:cNvSpPr/>
              <p:nvPr/>
            </p:nvSpPr>
            <p:spPr>
              <a:xfrm>
                <a:off x="4302000" y="4306320"/>
                <a:ext cx="213120" cy="131400"/>
              </a:xfrm>
              <a:custGeom>
                <a:avLst/>
                <a:gdLst/>
                <a:ahLst/>
                <a:rect l="l" t="t" r="r" b="b"/>
                <a:pathLst>
                  <a:path w="336" h="215">
                    <a:moveTo>
                      <a:pt x="269" y="140"/>
                    </a:moveTo>
                    <a:lnTo>
                      <a:pt x="242" y="124"/>
                    </a:lnTo>
                    <a:lnTo>
                      <a:pt x="207" y="115"/>
                    </a:lnTo>
                    <a:lnTo>
                      <a:pt x="177" y="123"/>
                    </a:lnTo>
                    <a:lnTo>
                      <a:pt x="153" y="136"/>
                    </a:lnTo>
                    <a:lnTo>
                      <a:pt x="140" y="159"/>
                    </a:lnTo>
                    <a:lnTo>
                      <a:pt x="115" y="190"/>
                    </a:lnTo>
                    <a:lnTo>
                      <a:pt x="113" y="213"/>
                    </a:lnTo>
                    <a:lnTo>
                      <a:pt x="90" y="215"/>
                    </a:lnTo>
                    <a:lnTo>
                      <a:pt x="69" y="199"/>
                    </a:lnTo>
                    <a:lnTo>
                      <a:pt x="61" y="190"/>
                    </a:lnTo>
                    <a:lnTo>
                      <a:pt x="42" y="163"/>
                    </a:lnTo>
                    <a:lnTo>
                      <a:pt x="46" y="153"/>
                    </a:lnTo>
                    <a:lnTo>
                      <a:pt x="36" y="138"/>
                    </a:lnTo>
                    <a:lnTo>
                      <a:pt x="21" y="126"/>
                    </a:lnTo>
                    <a:lnTo>
                      <a:pt x="0" y="126"/>
                    </a:lnTo>
                    <a:lnTo>
                      <a:pt x="35" y="103"/>
                    </a:lnTo>
                    <a:lnTo>
                      <a:pt x="88" y="46"/>
                    </a:lnTo>
                    <a:lnTo>
                      <a:pt x="115" y="50"/>
                    </a:lnTo>
                    <a:lnTo>
                      <a:pt x="132" y="57"/>
                    </a:lnTo>
                    <a:lnTo>
                      <a:pt x="159" y="52"/>
                    </a:lnTo>
                    <a:lnTo>
                      <a:pt x="184" y="42"/>
                    </a:lnTo>
                    <a:lnTo>
                      <a:pt x="192" y="25"/>
                    </a:lnTo>
                    <a:lnTo>
                      <a:pt x="224" y="2"/>
                    </a:lnTo>
                    <a:lnTo>
                      <a:pt x="242" y="0"/>
                    </a:lnTo>
                    <a:lnTo>
                      <a:pt x="269" y="5"/>
                    </a:lnTo>
                    <a:lnTo>
                      <a:pt x="294" y="17"/>
                    </a:lnTo>
                    <a:lnTo>
                      <a:pt x="315" y="19"/>
                    </a:lnTo>
                    <a:lnTo>
                      <a:pt x="328" y="67"/>
                    </a:lnTo>
                    <a:lnTo>
                      <a:pt x="336" y="71"/>
                    </a:lnTo>
                    <a:lnTo>
                      <a:pt x="319" y="86"/>
                    </a:lnTo>
                    <a:lnTo>
                      <a:pt x="305" y="94"/>
                    </a:lnTo>
                    <a:lnTo>
                      <a:pt x="294" y="105"/>
                    </a:lnTo>
                    <a:lnTo>
                      <a:pt x="282" y="126"/>
                    </a:lnTo>
                    <a:lnTo>
                      <a:pt x="269" y="140"/>
                    </a:lnTo>
                  </a:path>
                </a:pathLst>
              </a:custGeom>
              <a:noFill/>
              <a:ln w="648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 name=""/>
              <p:cNvSpPr/>
              <p:nvPr/>
            </p:nvSpPr>
            <p:spPr>
              <a:xfrm>
                <a:off x="4514400" y="4286520"/>
                <a:ext cx="23760" cy="31320"/>
              </a:xfrm>
              <a:custGeom>
                <a:avLst/>
                <a:gdLst/>
                <a:ahLst/>
                <a:rect l="l" t="t" r="r" b="b"/>
                <a:pathLst>
                  <a:path w="38" h="52">
                    <a:moveTo>
                      <a:pt x="38" y="0"/>
                    </a:moveTo>
                    <a:lnTo>
                      <a:pt x="13" y="27"/>
                    </a:lnTo>
                    <a:lnTo>
                      <a:pt x="0" y="48"/>
                    </a:lnTo>
                    <a:lnTo>
                      <a:pt x="13" y="52"/>
                    </a:lnTo>
                    <a:lnTo>
                      <a:pt x="29" y="46"/>
                    </a:lnTo>
                    <a:lnTo>
                      <a:pt x="31" y="25"/>
                    </a:lnTo>
                    <a:lnTo>
                      <a:pt x="38" y="0"/>
                    </a:lnTo>
                    <a:close/>
                  </a:path>
                </a:pathLst>
              </a:custGeom>
              <a:solidFill>
                <a:srgbClr val="b4ddc7"/>
              </a:solidFill>
              <a:ln w="9360">
                <a:solidFill>
                  <a:srgbClr val="b2b2b2"/>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248" name=""/>
              <p:cNvSpPr/>
              <p:nvPr/>
            </p:nvSpPr>
            <p:spPr>
              <a:xfrm>
                <a:off x="4514400" y="4286520"/>
                <a:ext cx="23760" cy="31320"/>
              </a:xfrm>
              <a:custGeom>
                <a:avLst/>
                <a:gdLst/>
                <a:ahLst/>
                <a:rect l="l" t="t" r="r" b="b"/>
                <a:pathLst>
                  <a:path w="38" h="52">
                    <a:moveTo>
                      <a:pt x="38" y="0"/>
                    </a:moveTo>
                    <a:lnTo>
                      <a:pt x="13" y="27"/>
                    </a:lnTo>
                    <a:lnTo>
                      <a:pt x="0" y="48"/>
                    </a:lnTo>
                    <a:lnTo>
                      <a:pt x="13" y="52"/>
                    </a:lnTo>
                    <a:lnTo>
                      <a:pt x="29" y="46"/>
                    </a:lnTo>
                    <a:lnTo>
                      <a:pt x="31" y="25"/>
                    </a:lnTo>
                    <a:lnTo>
                      <a:pt x="38" y="0"/>
                    </a:lnTo>
                  </a:path>
                </a:pathLst>
              </a:custGeom>
              <a:noFill/>
              <a:ln w="6480">
                <a:solidFill>
                  <a:srgbClr val="b2b2b2"/>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249" name=""/>
              <p:cNvSpPr/>
              <p:nvPr/>
            </p:nvSpPr>
            <p:spPr>
              <a:xfrm>
                <a:off x="4514400" y="4286520"/>
                <a:ext cx="23760" cy="31320"/>
              </a:xfrm>
              <a:custGeom>
                <a:avLst/>
                <a:gdLst/>
                <a:ahLst/>
                <a:rect l="l" t="t" r="r" b="b"/>
                <a:pathLst>
                  <a:path w="38" h="52">
                    <a:moveTo>
                      <a:pt x="38" y="0"/>
                    </a:moveTo>
                    <a:lnTo>
                      <a:pt x="13" y="27"/>
                    </a:lnTo>
                    <a:lnTo>
                      <a:pt x="0" y="48"/>
                    </a:lnTo>
                    <a:lnTo>
                      <a:pt x="13" y="52"/>
                    </a:lnTo>
                    <a:lnTo>
                      <a:pt x="29" y="46"/>
                    </a:lnTo>
                    <a:lnTo>
                      <a:pt x="31" y="25"/>
                    </a:lnTo>
                    <a:lnTo>
                      <a:pt x="38" y="0"/>
                    </a:lnTo>
                  </a:path>
                </a:pathLst>
              </a:custGeom>
              <a:noFill/>
              <a:ln w="6480">
                <a:solidFill>
                  <a:srgbClr val="b2b2b2"/>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250" name=""/>
              <p:cNvSpPr/>
              <p:nvPr/>
            </p:nvSpPr>
            <p:spPr>
              <a:xfrm>
                <a:off x="4086000" y="4341240"/>
                <a:ext cx="199800" cy="230400"/>
              </a:xfrm>
              <a:custGeom>
                <a:avLst/>
                <a:gdLst/>
                <a:ahLst/>
                <a:rect l="l" t="t" r="r" b="b"/>
                <a:pathLst>
                  <a:path w="313" h="378">
                    <a:moveTo>
                      <a:pt x="159" y="2"/>
                    </a:moveTo>
                    <a:lnTo>
                      <a:pt x="165" y="0"/>
                    </a:lnTo>
                    <a:lnTo>
                      <a:pt x="154" y="0"/>
                    </a:lnTo>
                    <a:lnTo>
                      <a:pt x="135" y="6"/>
                    </a:lnTo>
                    <a:lnTo>
                      <a:pt x="113" y="23"/>
                    </a:lnTo>
                    <a:lnTo>
                      <a:pt x="100" y="43"/>
                    </a:lnTo>
                    <a:lnTo>
                      <a:pt x="81" y="43"/>
                    </a:lnTo>
                    <a:lnTo>
                      <a:pt x="69" y="56"/>
                    </a:lnTo>
                    <a:lnTo>
                      <a:pt x="50" y="62"/>
                    </a:lnTo>
                    <a:lnTo>
                      <a:pt x="41" y="56"/>
                    </a:lnTo>
                    <a:lnTo>
                      <a:pt x="27" y="66"/>
                    </a:lnTo>
                    <a:lnTo>
                      <a:pt x="0" y="94"/>
                    </a:lnTo>
                    <a:lnTo>
                      <a:pt x="23" y="110"/>
                    </a:lnTo>
                    <a:lnTo>
                      <a:pt x="39" y="125"/>
                    </a:lnTo>
                    <a:lnTo>
                      <a:pt x="41" y="142"/>
                    </a:lnTo>
                    <a:lnTo>
                      <a:pt x="29" y="123"/>
                    </a:lnTo>
                    <a:lnTo>
                      <a:pt x="12" y="121"/>
                    </a:lnTo>
                    <a:lnTo>
                      <a:pt x="21" y="175"/>
                    </a:lnTo>
                    <a:lnTo>
                      <a:pt x="35" y="163"/>
                    </a:lnTo>
                    <a:lnTo>
                      <a:pt x="64" y="156"/>
                    </a:lnTo>
                    <a:lnTo>
                      <a:pt x="87" y="167"/>
                    </a:lnTo>
                    <a:lnTo>
                      <a:pt x="100" y="150"/>
                    </a:lnTo>
                    <a:lnTo>
                      <a:pt x="83" y="142"/>
                    </a:lnTo>
                    <a:lnTo>
                      <a:pt x="77" y="131"/>
                    </a:lnTo>
                    <a:lnTo>
                      <a:pt x="77" y="106"/>
                    </a:lnTo>
                    <a:lnTo>
                      <a:pt x="88" y="98"/>
                    </a:lnTo>
                    <a:lnTo>
                      <a:pt x="104" y="125"/>
                    </a:lnTo>
                    <a:lnTo>
                      <a:pt x="121" y="148"/>
                    </a:lnTo>
                    <a:lnTo>
                      <a:pt x="121" y="169"/>
                    </a:lnTo>
                    <a:lnTo>
                      <a:pt x="129" y="173"/>
                    </a:lnTo>
                    <a:lnTo>
                      <a:pt x="127" y="198"/>
                    </a:lnTo>
                    <a:lnTo>
                      <a:pt x="113" y="225"/>
                    </a:lnTo>
                    <a:lnTo>
                      <a:pt x="98" y="236"/>
                    </a:lnTo>
                    <a:lnTo>
                      <a:pt x="85" y="257"/>
                    </a:lnTo>
                    <a:lnTo>
                      <a:pt x="83" y="286"/>
                    </a:lnTo>
                    <a:lnTo>
                      <a:pt x="90" y="319"/>
                    </a:lnTo>
                    <a:lnTo>
                      <a:pt x="83" y="338"/>
                    </a:lnTo>
                    <a:lnTo>
                      <a:pt x="98" y="351"/>
                    </a:lnTo>
                    <a:lnTo>
                      <a:pt x="131" y="363"/>
                    </a:lnTo>
                    <a:lnTo>
                      <a:pt x="138" y="336"/>
                    </a:lnTo>
                    <a:lnTo>
                      <a:pt x="129" y="311"/>
                    </a:lnTo>
                    <a:lnTo>
                      <a:pt x="135" y="294"/>
                    </a:lnTo>
                    <a:lnTo>
                      <a:pt x="158" y="298"/>
                    </a:lnTo>
                    <a:lnTo>
                      <a:pt x="148" y="305"/>
                    </a:lnTo>
                    <a:lnTo>
                      <a:pt x="144" y="323"/>
                    </a:lnTo>
                    <a:lnTo>
                      <a:pt x="152" y="348"/>
                    </a:lnTo>
                    <a:lnTo>
                      <a:pt x="152" y="378"/>
                    </a:lnTo>
                    <a:lnTo>
                      <a:pt x="169" y="374"/>
                    </a:lnTo>
                    <a:lnTo>
                      <a:pt x="190" y="359"/>
                    </a:lnTo>
                    <a:lnTo>
                      <a:pt x="190" y="340"/>
                    </a:lnTo>
                    <a:lnTo>
                      <a:pt x="209" y="323"/>
                    </a:lnTo>
                    <a:lnTo>
                      <a:pt x="225" y="328"/>
                    </a:lnTo>
                    <a:lnTo>
                      <a:pt x="240" y="298"/>
                    </a:lnTo>
                    <a:lnTo>
                      <a:pt x="257" y="234"/>
                    </a:lnTo>
                    <a:lnTo>
                      <a:pt x="273" y="198"/>
                    </a:lnTo>
                    <a:lnTo>
                      <a:pt x="286" y="177"/>
                    </a:lnTo>
                    <a:lnTo>
                      <a:pt x="303" y="156"/>
                    </a:lnTo>
                    <a:lnTo>
                      <a:pt x="313" y="138"/>
                    </a:lnTo>
                    <a:lnTo>
                      <a:pt x="311" y="117"/>
                    </a:lnTo>
                    <a:lnTo>
                      <a:pt x="298" y="94"/>
                    </a:lnTo>
                    <a:lnTo>
                      <a:pt x="267" y="89"/>
                    </a:lnTo>
                    <a:lnTo>
                      <a:pt x="261" y="77"/>
                    </a:lnTo>
                    <a:lnTo>
                      <a:pt x="275" y="48"/>
                    </a:lnTo>
                    <a:lnTo>
                      <a:pt x="267" y="35"/>
                    </a:lnTo>
                    <a:lnTo>
                      <a:pt x="248" y="41"/>
                    </a:lnTo>
                    <a:lnTo>
                      <a:pt x="207" y="43"/>
                    </a:lnTo>
                    <a:lnTo>
                      <a:pt x="183" y="16"/>
                    </a:lnTo>
                    <a:lnTo>
                      <a:pt x="183" y="4"/>
                    </a:lnTo>
                    <a:lnTo>
                      <a:pt x="159" y="2"/>
                    </a:lnTo>
                    <a:close/>
                  </a:path>
                </a:pathLst>
              </a:custGeom>
              <a:solidFill>
                <a:srgbClr val="b4ddc7"/>
              </a:solidFill>
              <a:ln w="936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 name=""/>
              <p:cNvSpPr/>
              <p:nvPr/>
            </p:nvSpPr>
            <p:spPr>
              <a:xfrm>
                <a:off x="4086000" y="4341240"/>
                <a:ext cx="199800" cy="230400"/>
              </a:xfrm>
              <a:custGeom>
                <a:avLst/>
                <a:gdLst/>
                <a:ahLst/>
                <a:rect l="l" t="t" r="r" b="b"/>
                <a:pathLst>
                  <a:path w="313" h="378">
                    <a:moveTo>
                      <a:pt x="159" y="2"/>
                    </a:moveTo>
                    <a:lnTo>
                      <a:pt x="165" y="0"/>
                    </a:lnTo>
                    <a:lnTo>
                      <a:pt x="154" y="0"/>
                    </a:lnTo>
                    <a:lnTo>
                      <a:pt x="135" y="6"/>
                    </a:lnTo>
                    <a:lnTo>
                      <a:pt x="113" y="23"/>
                    </a:lnTo>
                    <a:lnTo>
                      <a:pt x="100" y="43"/>
                    </a:lnTo>
                    <a:lnTo>
                      <a:pt x="81" y="43"/>
                    </a:lnTo>
                    <a:lnTo>
                      <a:pt x="69" y="56"/>
                    </a:lnTo>
                    <a:lnTo>
                      <a:pt x="50" y="62"/>
                    </a:lnTo>
                    <a:lnTo>
                      <a:pt x="41" y="56"/>
                    </a:lnTo>
                    <a:lnTo>
                      <a:pt x="27" y="66"/>
                    </a:lnTo>
                    <a:lnTo>
                      <a:pt x="0" y="94"/>
                    </a:lnTo>
                    <a:lnTo>
                      <a:pt x="23" y="110"/>
                    </a:lnTo>
                    <a:lnTo>
                      <a:pt x="39" y="125"/>
                    </a:lnTo>
                    <a:lnTo>
                      <a:pt x="41" y="142"/>
                    </a:lnTo>
                    <a:lnTo>
                      <a:pt x="29" y="123"/>
                    </a:lnTo>
                    <a:lnTo>
                      <a:pt x="12" y="121"/>
                    </a:lnTo>
                    <a:lnTo>
                      <a:pt x="21" y="175"/>
                    </a:lnTo>
                    <a:lnTo>
                      <a:pt x="35" y="163"/>
                    </a:lnTo>
                    <a:lnTo>
                      <a:pt x="64" y="156"/>
                    </a:lnTo>
                    <a:lnTo>
                      <a:pt x="87" y="167"/>
                    </a:lnTo>
                    <a:lnTo>
                      <a:pt x="100" y="150"/>
                    </a:lnTo>
                    <a:lnTo>
                      <a:pt x="83" y="142"/>
                    </a:lnTo>
                    <a:lnTo>
                      <a:pt x="77" y="131"/>
                    </a:lnTo>
                    <a:lnTo>
                      <a:pt x="77" y="106"/>
                    </a:lnTo>
                    <a:lnTo>
                      <a:pt x="88" y="98"/>
                    </a:lnTo>
                    <a:lnTo>
                      <a:pt x="104" y="125"/>
                    </a:lnTo>
                    <a:lnTo>
                      <a:pt x="121" y="148"/>
                    </a:lnTo>
                    <a:lnTo>
                      <a:pt x="121" y="169"/>
                    </a:lnTo>
                    <a:lnTo>
                      <a:pt x="129" y="173"/>
                    </a:lnTo>
                    <a:lnTo>
                      <a:pt x="127" y="198"/>
                    </a:lnTo>
                    <a:lnTo>
                      <a:pt x="113" y="225"/>
                    </a:lnTo>
                    <a:lnTo>
                      <a:pt x="98" y="236"/>
                    </a:lnTo>
                    <a:lnTo>
                      <a:pt x="85" y="257"/>
                    </a:lnTo>
                    <a:lnTo>
                      <a:pt x="83" y="286"/>
                    </a:lnTo>
                    <a:lnTo>
                      <a:pt x="90" y="319"/>
                    </a:lnTo>
                    <a:lnTo>
                      <a:pt x="83" y="338"/>
                    </a:lnTo>
                    <a:lnTo>
                      <a:pt x="98" y="351"/>
                    </a:lnTo>
                    <a:lnTo>
                      <a:pt x="131" y="363"/>
                    </a:lnTo>
                    <a:lnTo>
                      <a:pt x="138" y="336"/>
                    </a:lnTo>
                    <a:lnTo>
                      <a:pt x="129" y="311"/>
                    </a:lnTo>
                    <a:lnTo>
                      <a:pt x="135" y="294"/>
                    </a:lnTo>
                    <a:lnTo>
                      <a:pt x="158" y="298"/>
                    </a:lnTo>
                    <a:lnTo>
                      <a:pt x="148" y="305"/>
                    </a:lnTo>
                    <a:lnTo>
                      <a:pt x="144" y="323"/>
                    </a:lnTo>
                    <a:lnTo>
                      <a:pt x="152" y="348"/>
                    </a:lnTo>
                    <a:lnTo>
                      <a:pt x="152" y="378"/>
                    </a:lnTo>
                    <a:lnTo>
                      <a:pt x="169" y="374"/>
                    </a:lnTo>
                    <a:lnTo>
                      <a:pt x="190" y="359"/>
                    </a:lnTo>
                    <a:lnTo>
                      <a:pt x="190" y="340"/>
                    </a:lnTo>
                    <a:lnTo>
                      <a:pt x="209" y="323"/>
                    </a:lnTo>
                    <a:lnTo>
                      <a:pt x="225" y="328"/>
                    </a:lnTo>
                    <a:lnTo>
                      <a:pt x="240" y="298"/>
                    </a:lnTo>
                    <a:lnTo>
                      <a:pt x="257" y="234"/>
                    </a:lnTo>
                    <a:lnTo>
                      <a:pt x="273" y="198"/>
                    </a:lnTo>
                    <a:lnTo>
                      <a:pt x="286" y="177"/>
                    </a:lnTo>
                    <a:lnTo>
                      <a:pt x="303" y="156"/>
                    </a:lnTo>
                    <a:lnTo>
                      <a:pt x="313" y="138"/>
                    </a:lnTo>
                    <a:lnTo>
                      <a:pt x="311" y="117"/>
                    </a:lnTo>
                    <a:lnTo>
                      <a:pt x="298" y="94"/>
                    </a:lnTo>
                    <a:lnTo>
                      <a:pt x="267" y="89"/>
                    </a:lnTo>
                    <a:lnTo>
                      <a:pt x="261" y="77"/>
                    </a:lnTo>
                    <a:lnTo>
                      <a:pt x="275" y="48"/>
                    </a:lnTo>
                    <a:lnTo>
                      <a:pt x="267" y="35"/>
                    </a:lnTo>
                    <a:lnTo>
                      <a:pt x="248" y="41"/>
                    </a:lnTo>
                    <a:lnTo>
                      <a:pt x="207" y="43"/>
                    </a:lnTo>
                    <a:lnTo>
                      <a:pt x="183" y="16"/>
                    </a:lnTo>
                    <a:lnTo>
                      <a:pt x="183" y="4"/>
                    </a:lnTo>
                    <a:lnTo>
                      <a:pt x="159" y="2"/>
                    </a:lnTo>
                  </a:path>
                </a:pathLst>
              </a:custGeom>
              <a:noFill/>
              <a:ln w="648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 name=""/>
              <p:cNvSpPr/>
              <p:nvPr/>
            </p:nvSpPr>
            <p:spPr>
              <a:xfrm>
                <a:off x="4086000" y="4341240"/>
                <a:ext cx="199800" cy="230400"/>
              </a:xfrm>
              <a:custGeom>
                <a:avLst/>
                <a:gdLst/>
                <a:ahLst/>
                <a:rect l="l" t="t" r="r" b="b"/>
                <a:pathLst>
                  <a:path w="313" h="378">
                    <a:moveTo>
                      <a:pt x="159" y="2"/>
                    </a:moveTo>
                    <a:lnTo>
                      <a:pt x="165" y="0"/>
                    </a:lnTo>
                    <a:lnTo>
                      <a:pt x="154" y="0"/>
                    </a:lnTo>
                    <a:lnTo>
                      <a:pt x="135" y="6"/>
                    </a:lnTo>
                    <a:lnTo>
                      <a:pt x="113" y="23"/>
                    </a:lnTo>
                    <a:lnTo>
                      <a:pt x="100" y="43"/>
                    </a:lnTo>
                    <a:lnTo>
                      <a:pt x="81" y="43"/>
                    </a:lnTo>
                    <a:lnTo>
                      <a:pt x="69" y="56"/>
                    </a:lnTo>
                    <a:lnTo>
                      <a:pt x="50" y="62"/>
                    </a:lnTo>
                    <a:lnTo>
                      <a:pt x="41" y="56"/>
                    </a:lnTo>
                    <a:lnTo>
                      <a:pt x="27" y="66"/>
                    </a:lnTo>
                    <a:lnTo>
                      <a:pt x="0" y="94"/>
                    </a:lnTo>
                    <a:lnTo>
                      <a:pt x="23" y="110"/>
                    </a:lnTo>
                    <a:lnTo>
                      <a:pt x="39" y="125"/>
                    </a:lnTo>
                    <a:lnTo>
                      <a:pt x="41" y="142"/>
                    </a:lnTo>
                    <a:lnTo>
                      <a:pt x="29" y="123"/>
                    </a:lnTo>
                    <a:lnTo>
                      <a:pt x="12" y="121"/>
                    </a:lnTo>
                    <a:lnTo>
                      <a:pt x="21" y="175"/>
                    </a:lnTo>
                    <a:lnTo>
                      <a:pt x="35" y="163"/>
                    </a:lnTo>
                    <a:lnTo>
                      <a:pt x="64" y="156"/>
                    </a:lnTo>
                    <a:lnTo>
                      <a:pt x="87" y="167"/>
                    </a:lnTo>
                    <a:lnTo>
                      <a:pt x="100" y="150"/>
                    </a:lnTo>
                    <a:lnTo>
                      <a:pt x="83" y="142"/>
                    </a:lnTo>
                    <a:lnTo>
                      <a:pt x="77" y="131"/>
                    </a:lnTo>
                    <a:lnTo>
                      <a:pt x="77" y="106"/>
                    </a:lnTo>
                    <a:lnTo>
                      <a:pt x="88" y="98"/>
                    </a:lnTo>
                    <a:lnTo>
                      <a:pt x="104" y="125"/>
                    </a:lnTo>
                    <a:lnTo>
                      <a:pt x="121" y="148"/>
                    </a:lnTo>
                    <a:lnTo>
                      <a:pt x="121" y="169"/>
                    </a:lnTo>
                    <a:lnTo>
                      <a:pt x="129" y="173"/>
                    </a:lnTo>
                    <a:lnTo>
                      <a:pt x="127" y="198"/>
                    </a:lnTo>
                    <a:lnTo>
                      <a:pt x="113" y="225"/>
                    </a:lnTo>
                    <a:lnTo>
                      <a:pt x="98" y="236"/>
                    </a:lnTo>
                    <a:lnTo>
                      <a:pt x="85" y="257"/>
                    </a:lnTo>
                    <a:lnTo>
                      <a:pt x="83" y="286"/>
                    </a:lnTo>
                    <a:lnTo>
                      <a:pt x="90" y="319"/>
                    </a:lnTo>
                    <a:lnTo>
                      <a:pt x="83" y="338"/>
                    </a:lnTo>
                    <a:lnTo>
                      <a:pt x="98" y="351"/>
                    </a:lnTo>
                    <a:lnTo>
                      <a:pt x="131" y="363"/>
                    </a:lnTo>
                    <a:lnTo>
                      <a:pt x="138" y="336"/>
                    </a:lnTo>
                    <a:lnTo>
                      <a:pt x="129" y="311"/>
                    </a:lnTo>
                    <a:lnTo>
                      <a:pt x="135" y="294"/>
                    </a:lnTo>
                    <a:lnTo>
                      <a:pt x="158" y="298"/>
                    </a:lnTo>
                    <a:lnTo>
                      <a:pt x="148" y="305"/>
                    </a:lnTo>
                    <a:lnTo>
                      <a:pt x="144" y="323"/>
                    </a:lnTo>
                    <a:lnTo>
                      <a:pt x="152" y="348"/>
                    </a:lnTo>
                    <a:lnTo>
                      <a:pt x="152" y="378"/>
                    </a:lnTo>
                    <a:lnTo>
                      <a:pt x="169" y="374"/>
                    </a:lnTo>
                    <a:lnTo>
                      <a:pt x="190" y="359"/>
                    </a:lnTo>
                    <a:lnTo>
                      <a:pt x="190" y="340"/>
                    </a:lnTo>
                    <a:lnTo>
                      <a:pt x="209" y="323"/>
                    </a:lnTo>
                    <a:lnTo>
                      <a:pt x="225" y="328"/>
                    </a:lnTo>
                    <a:lnTo>
                      <a:pt x="240" y="298"/>
                    </a:lnTo>
                    <a:lnTo>
                      <a:pt x="257" y="234"/>
                    </a:lnTo>
                    <a:lnTo>
                      <a:pt x="273" y="198"/>
                    </a:lnTo>
                    <a:lnTo>
                      <a:pt x="286" y="177"/>
                    </a:lnTo>
                    <a:lnTo>
                      <a:pt x="303" y="156"/>
                    </a:lnTo>
                    <a:lnTo>
                      <a:pt x="313" y="138"/>
                    </a:lnTo>
                    <a:lnTo>
                      <a:pt x="311" y="117"/>
                    </a:lnTo>
                    <a:lnTo>
                      <a:pt x="298" y="94"/>
                    </a:lnTo>
                    <a:lnTo>
                      <a:pt x="267" y="89"/>
                    </a:lnTo>
                    <a:lnTo>
                      <a:pt x="261" y="77"/>
                    </a:lnTo>
                    <a:lnTo>
                      <a:pt x="275" y="48"/>
                    </a:lnTo>
                    <a:lnTo>
                      <a:pt x="267" y="35"/>
                    </a:lnTo>
                    <a:lnTo>
                      <a:pt x="248" y="41"/>
                    </a:lnTo>
                    <a:lnTo>
                      <a:pt x="207" y="43"/>
                    </a:lnTo>
                    <a:lnTo>
                      <a:pt x="183" y="16"/>
                    </a:lnTo>
                    <a:lnTo>
                      <a:pt x="183" y="4"/>
                    </a:lnTo>
                    <a:lnTo>
                      <a:pt x="159" y="2"/>
                    </a:lnTo>
                  </a:path>
                </a:pathLst>
              </a:custGeom>
              <a:noFill/>
              <a:ln w="648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 name=""/>
              <p:cNvSpPr/>
              <p:nvPr/>
            </p:nvSpPr>
            <p:spPr>
              <a:xfrm>
                <a:off x="4121640" y="4454640"/>
                <a:ext cx="13320" cy="27000"/>
              </a:xfrm>
              <a:custGeom>
                <a:avLst/>
                <a:gdLst/>
                <a:ahLst/>
                <a:rect l="l" t="t" r="r" b="b"/>
                <a:pathLst>
                  <a:path w="21" h="45">
                    <a:moveTo>
                      <a:pt x="8" y="0"/>
                    </a:moveTo>
                    <a:lnTo>
                      <a:pt x="2" y="16"/>
                    </a:lnTo>
                    <a:lnTo>
                      <a:pt x="0" y="35"/>
                    </a:lnTo>
                    <a:lnTo>
                      <a:pt x="4" y="45"/>
                    </a:lnTo>
                    <a:lnTo>
                      <a:pt x="21" y="8"/>
                    </a:lnTo>
                    <a:lnTo>
                      <a:pt x="8" y="0"/>
                    </a:lnTo>
                    <a:close/>
                  </a:path>
                </a:pathLst>
              </a:custGeom>
              <a:solidFill>
                <a:srgbClr val="b4ddc7"/>
              </a:solidFill>
              <a:ln w="9360">
                <a:solidFill>
                  <a:srgbClr val="b2b2b2"/>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254" name=""/>
              <p:cNvSpPr/>
              <p:nvPr/>
            </p:nvSpPr>
            <p:spPr>
              <a:xfrm>
                <a:off x="4121640" y="4454640"/>
                <a:ext cx="13320" cy="27000"/>
              </a:xfrm>
              <a:custGeom>
                <a:avLst/>
                <a:gdLst/>
                <a:ahLst/>
                <a:rect l="l" t="t" r="r" b="b"/>
                <a:pathLst>
                  <a:path w="21" h="45">
                    <a:moveTo>
                      <a:pt x="8" y="0"/>
                    </a:moveTo>
                    <a:lnTo>
                      <a:pt x="2" y="16"/>
                    </a:lnTo>
                    <a:lnTo>
                      <a:pt x="0" y="35"/>
                    </a:lnTo>
                    <a:lnTo>
                      <a:pt x="4" y="45"/>
                    </a:lnTo>
                    <a:lnTo>
                      <a:pt x="21" y="8"/>
                    </a:lnTo>
                    <a:lnTo>
                      <a:pt x="8" y="0"/>
                    </a:lnTo>
                  </a:path>
                </a:pathLst>
              </a:custGeom>
              <a:noFill/>
              <a:ln w="6480">
                <a:solidFill>
                  <a:srgbClr val="b2b2b2"/>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255" name=""/>
              <p:cNvSpPr/>
              <p:nvPr/>
            </p:nvSpPr>
            <p:spPr>
              <a:xfrm>
                <a:off x="4121640" y="4454640"/>
                <a:ext cx="13320" cy="27000"/>
              </a:xfrm>
              <a:custGeom>
                <a:avLst/>
                <a:gdLst/>
                <a:ahLst/>
                <a:rect l="l" t="t" r="r" b="b"/>
                <a:pathLst>
                  <a:path w="21" h="45">
                    <a:moveTo>
                      <a:pt x="8" y="0"/>
                    </a:moveTo>
                    <a:lnTo>
                      <a:pt x="2" y="16"/>
                    </a:lnTo>
                    <a:lnTo>
                      <a:pt x="0" y="35"/>
                    </a:lnTo>
                    <a:lnTo>
                      <a:pt x="4" y="45"/>
                    </a:lnTo>
                    <a:lnTo>
                      <a:pt x="21" y="8"/>
                    </a:lnTo>
                    <a:lnTo>
                      <a:pt x="8" y="0"/>
                    </a:lnTo>
                  </a:path>
                </a:pathLst>
              </a:custGeom>
              <a:noFill/>
              <a:ln w="6480">
                <a:solidFill>
                  <a:srgbClr val="b2b2b2"/>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256" name=""/>
              <p:cNvSpPr/>
              <p:nvPr/>
            </p:nvSpPr>
            <p:spPr>
              <a:xfrm>
                <a:off x="4195080" y="4591800"/>
                <a:ext cx="13320" cy="34200"/>
              </a:xfrm>
              <a:custGeom>
                <a:avLst/>
                <a:gdLst/>
                <a:ahLst/>
                <a:rect l="l" t="t" r="r" b="b"/>
                <a:pathLst>
                  <a:path w="21" h="56">
                    <a:moveTo>
                      <a:pt x="21" y="17"/>
                    </a:moveTo>
                    <a:lnTo>
                      <a:pt x="17" y="0"/>
                    </a:lnTo>
                    <a:lnTo>
                      <a:pt x="10" y="17"/>
                    </a:lnTo>
                    <a:lnTo>
                      <a:pt x="0" y="46"/>
                    </a:lnTo>
                    <a:lnTo>
                      <a:pt x="10" y="56"/>
                    </a:lnTo>
                    <a:lnTo>
                      <a:pt x="21" y="17"/>
                    </a:lnTo>
                    <a:close/>
                  </a:path>
                </a:pathLst>
              </a:custGeom>
              <a:solidFill>
                <a:srgbClr val="b4ddc7"/>
              </a:solidFill>
              <a:ln w="9360">
                <a:solidFill>
                  <a:srgbClr val="b2b2b2"/>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257" name=""/>
              <p:cNvSpPr/>
              <p:nvPr/>
            </p:nvSpPr>
            <p:spPr>
              <a:xfrm>
                <a:off x="4195080" y="4591800"/>
                <a:ext cx="13320" cy="34200"/>
              </a:xfrm>
              <a:custGeom>
                <a:avLst/>
                <a:gdLst/>
                <a:ahLst/>
                <a:rect l="l" t="t" r="r" b="b"/>
                <a:pathLst>
                  <a:path w="21" h="56">
                    <a:moveTo>
                      <a:pt x="21" y="17"/>
                    </a:moveTo>
                    <a:lnTo>
                      <a:pt x="17" y="0"/>
                    </a:lnTo>
                    <a:lnTo>
                      <a:pt x="10" y="17"/>
                    </a:lnTo>
                    <a:lnTo>
                      <a:pt x="0" y="46"/>
                    </a:lnTo>
                    <a:lnTo>
                      <a:pt x="10" y="56"/>
                    </a:lnTo>
                    <a:lnTo>
                      <a:pt x="21" y="17"/>
                    </a:lnTo>
                  </a:path>
                </a:pathLst>
              </a:custGeom>
              <a:noFill/>
              <a:ln w="6480">
                <a:solidFill>
                  <a:srgbClr val="b2b2b2"/>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258" name=""/>
              <p:cNvSpPr/>
              <p:nvPr/>
            </p:nvSpPr>
            <p:spPr>
              <a:xfrm>
                <a:off x="4195080" y="4591800"/>
                <a:ext cx="13320" cy="34200"/>
              </a:xfrm>
              <a:custGeom>
                <a:avLst/>
                <a:gdLst/>
                <a:ahLst/>
                <a:rect l="l" t="t" r="r" b="b"/>
                <a:pathLst>
                  <a:path w="21" h="56">
                    <a:moveTo>
                      <a:pt x="21" y="17"/>
                    </a:moveTo>
                    <a:lnTo>
                      <a:pt x="17" y="0"/>
                    </a:lnTo>
                    <a:lnTo>
                      <a:pt x="10" y="17"/>
                    </a:lnTo>
                    <a:lnTo>
                      <a:pt x="0" y="46"/>
                    </a:lnTo>
                    <a:lnTo>
                      <a:pt x="10" y="56"/>
                    </a:lnTo>
                    <a:lnTo>
                      <a:pt x="21" y="17"/>
                    </a:lnTo>
                  </a:path>
                </a:pathLst>
              </a:custGeom>
              <a:noFill/>
              <a:ln w="6480">
                <a:solidFill>
                  <a:srgbClr val="b2b2b2"/>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259" name=""/>
              <p:cNvSpPr/>
              <p:nvPr/>
            </p:nvSpPr>
            <p:spPr>
              <a:xfrm>
                <a:off x="4153680" y="4619880"/>
                <a:ext cx="18360" cy="19080"/>
              </a:xfrm>
              <a:custGeom>
                <a:avLst/>
                <a:gdLst/>
                <a:ahLst/>
                <a:rect l="l" t="t" r="r" b="b"/>
                <a:pathLst>
                  <a:path w="29" h="31">
                    <a:moveTo>
                      <a:pt x="11" y="8"/>
                    </a:moveTo>
                    <a:lnTo>
                      <a:pt x="7" y="0"/>
                    </a:lnTo>
                    <a:lnTo>
                      <a:pt x="0" y="12"/>
                    </a:lnTo>
                    <a:lnTo>
                      <a:pt x="7" y="27"/>
                    </a:lnTo>
                    <a:lnTo>
                      <a:pt x="29" y="31"/>
                    </a:lnTo>
                    <a:lnTo>
                      <a:pt x="29" y="12"/>
                    </a:lnTo>
                    <a:lnTo>
                      <a:pt x="11" y="8"/>
                    </a:lnTo>
                    <a:close/>
                  </a:path>
                </a:pathLst>
              </a:custGeom>
              <a:solidFill>
                <a:srgbClr val="b4ddc7"/>
              </a:solidFill>
              <a:ln w="9360">
                <a:solidFill>
                  <a:srgbClr val="b2b2b2"/>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60" name=""/>
              <p:cNvSpPr/>
              <p:nvPr/>
            </p:nvSpPr>
            <p:spPr>
              <a:xfrm>
                <a:off x="4153680" y="4619880"/>
                <a:ext cx="18360" cy="19080"/>
              </a:xfrm>
              <a:custGeom>
                <a:avLst/>
                <a:gdLst/>
                <a:ahLst/>
                <a:rect l="l" t="t" r="r" b="b"/>
                <a:pathLst>
                  <a:path w="29" h="31">
                    <a:moveTo>
                      <a:pt x="11" y="8"/>
                    </a:moveTo>
                    <a:lnTo>
                      <a:pt x="7" y="0"/>
                    </a:lnTo>
                    <a:lnTo>
                      <a:pt x="0" y="12"/>
                    </a:lnTo>
                    <a:lnTo>
                      <a:pt x="7" y="27"/>
                    </a:lnTo>
                    <a:lnTo>
                      <a:pt x="29" y="31"/>
                    </a:lnTo>
                    <a:lnTo>
                      <a:pt x="29" y="12"/>
                    </a:lnTo>
                    <a:lnTo>
                      <a:pt x="11" y="8"/>
                    </a:lnTo>
                  </a:path>
                </a:pathLst>
              </a:custGeom>
              <a:noFill/>
              <a:ln w="6480">
                <a:solidFill>
                  <a:srgbClr val="b2b2b2"/>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61" name=""/>
              <p:cNvSpPr/>
              <p:nvPr/>
            </p:nvSpPr>
            <p:spPr>
              <a:xfrm>
                <a:off x="4153680" y="4619880"/>
                <a:ext cx="18360" cy="19080"/>
              </a:xfrm>
              <a:custGeom>
                <a:avLst/>
                <a:gdLst/>
                <a:ahLst/>
                <a:rect l="l" t="t" r="r" b="b"/>
                <a:pathLst>
                  <a:path w="29" h="31">
                    <a:moveTo>
                      <a:pt x="11" y="8"/>
                    </a:moveTo>
                    <a:lnTo>
                      <a:pt x="7" y="0"/>
                    </a:lnTo>
                    <a:lnTo>
                      <a:pt x="0" y="12"/>
                    </a:lnTo>
                    <a:lnTo>
                      <a:pt x="7" y="27"/>
                    </a:lnTo>
                    <a:lnTo>
                      <a:pt x="29" y="31"/>
                    </a:lnTo>
                    <a:lnTo>
                      <a:pt x="29" y="12"/>
                    </a:lnTo>
                    <a:lnTo>
                      <a:pt x="11" y="8"/>
                    </a:lnTo>
                  </a:path>
                </a:pathLst>
              </a:custGeom>
              <a:noFill/>
              <a:ln w="6480">
                <a:solidFill>
                  <a:srgbClr val="b2b2b2"/>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62" name=""/>
              <p:cNvSpPr/>
              <p:nvPr/>
            </p:nvSpPr>
            <p:spPr>
              <a:xfrm>
                <a:off x="4006440" y="4435200"/>
                <a:ext cx="14040" cy="15120"/>
              </a:xfrm>
              <a:custGeom>
                <a:avLst/>
                <a:gdLst/>
                <a:ahLst/>
                <a:rect l="l" t="t" r="r" b="b"/>
                <a:pathLst>
                  <a:path w="22" h="25">
                    <a:moveTo>
                      <a:pt x="20" y="0"/>
                    </a:moveTo>
                    <a:lnTo>
                      <a:pt x="0" y="7"/>
                    </a:lnTo>
                    <a:lnTo>
                      <a:pt x="0" y="25"/>
                    </a:lnTo>
                    <a:lnTo>
                      <a:pt x="22" y="19"/>
                    </a:lnTo>
                    <a:lnTo>
                      <a:pt x="20" y="0"/>
                    </a:lnTo>
                    <a:close/>
                  </a:path>
                </a:pathLst>
              </a:custGeom>
              <a:solidFill>
                <a:srgbClr val="b4ddc7"/>
              </a:solidFill>
              <a:ln w="9360">
                <a:solidFill>
                  <a:srgbClr val="b2b2b2"/>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263" name=""/>
              <p:cNvSpPr/>
              <p:nvPr/>
            </p:nvSpPr>
            <p:spPr>
              <a:xfrm>
                <a:off x="4006440" y="4435200"/>
                <a:ext cx="14040" cy="15120"/>
              </a:xfrm>
              <a:custGeom>
                <a:avLst/>
                <a:gdLst/>
                <a:ahLst/>
                <a:rect l="l" t="t" r="r" b="b"/>
                <a:pathLst>
                  <a:path w="22" h="25">
                    <a:moveTo>
                      <a:pt x="20" y="0"/>
                    </a:moveTo>
                    <a:lnTo>
                      <a:pt x="0" y="7"/>
                    </a:lnTo>
                    <a:lnTo>
                      <a:pt x="0" y="25"/>
                    </a:lnTo>
                    <a:lnTo>
                      <a:pt x="22" y="19"/>
                    </a:lnTo>
                    <a:lnTo>
                      <a:pt x="20" y="0"/>
                    </a:lnTo>
                  </a:path>
                </a:pathLst>
              </a:custGeom>
              <a:noFill/>
              <a:ln w="6480">
                <a:solidFill>
                  <a:srgbClr val="b2b2b2"/>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264" name=""/>
              <p:cNvSpPr/>
              <p:nvPr/>
            </p:nvSpPr>
            <p:spPr>
              <a:xfrm>
                <a:off x="4006440" y="4435200"/>
                <a:ext cx="14040" cy="15120"/>
              </a:xfrm>
              <a:custGeom>
                <a:avLst/>
                <a:gdLst/>
                <a:ahLst/>
                <a:rect l="l" t="t" r="r" b="b"/>
                <a:pathLst>
                  <a:path w="22" h="25">
                    <a:moveTo>
                      <a:pt x="20" y="0"/>
                    </a:moveTo>
                    <a:lnTo>
                      <a:pt x="0" y="7"/>
                    </a:lnTo>
                    <a:lnTo>
                      <a:pt x="0" y="25"/>
                    </a:lnTo>
                    <a:lnTo>
                      <a:pt x="22" y="19"/>
                    </a:lnTo>
                    <a:lnTo>
                      <a:pt x="20" y="0"/>
                    </a:lnTo>
                  </a:path>
                </a:pathLst>
              </a:custGeom>
              <a:noFill/>
              <a:ln w="6480">
                <a:solidFill>
                  <a:srgbClr val="b2b2b2"/>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265" name=""/>
              <p:cNvSpPr/>
              <p:nvPr/>
            </p:nvSpPr>
            <p:spPr>
              <a:xfrm>
                <a:off x="4034880" y="4410720"/>
                <a:ext cx="15120" cy="18000"/>
              </a:xfrm>
              <a:custGeom>
                <a:avLst/>
                <a:gdLst/>
                <a:ahLst/>
                <a:rect l="l" t="t" r="r" b="b"/>
                <a:pathLst>
                  <a:path w="23" h="30">
                    <a:moveTo>
                      <a:pt x="23" y="9"/>
                    </a:moveTo>
                    <a:lnTo>
                      <a:pt x="19" y="0"/>
                    </a:lnTo>
                    <a:lnTo>
                      <a:pt x="11" y="0"/>
                    </a:lnTo>
                    <a:lnTo>
                      <a:pt x="0" y="19"/>
                    </a:lnTo>
                    <a:lnTo>
                      <a:pt x="7" y="30"/>
                    </a:lnTo>
                    <a:lnTo>
                      <a:pt x="23" y="19"/>
                    </a:lnTo>
                    <a:lnTo>
                      <a:pt x="23" y="9"/>
                    </a:lnTo>
                    <a:close/>
                  </a:path>
                </a:pathLst>
              </a:custGeom>
              <a:solidFill>
                <a:srgbClr val="b4ddc7"/>
              </a:solidFill>
              <a:ln w="9360">
                <a:solidFill>
                  <a:srgbClr val="b2b2b2"/>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266" name=""/>
              <p:cNvSpPr/>
              <p:nvPr/>
            </p:nvSpPr>
            <p:spPr>
              <a:xfrm>
                <a:off x="4034880" y="4410720"/>
                <a:ext cx="15120" cy="18000"/>
              </a:xfrm>
              <a:custGeom>
                <a:avLst/>
                <a:gdLst/>
                <a:ahLst/>
                <a:rect l="l" t="t" r="r" b="b"/>
                <a:pathLst>
                  <a:path w="23" h="30">
                    <a:moveTo>
                      <a:pt x="23" y="9"/>
                    </a:moveTo>
                    <a:lnTo>
                      <a:pt x="19" y="0"/>
                    </a:lnTo>
                    <a:lnTo>
                      <a:pt x="11" y="0"/>
                    </a:lnTo>
                    <a:lnTo>
                      <a:pt x="0" y="19"/>
                    </a:lnTo>
                    <a:lnTo>
                      <a:pt x="7" y="30"/>
                    </a:lnTo>
                    <a:lnTo>
                      <a:pt x="23" y="19"/>
                    </a:lnTo>
                    <a:lnTo>
                      <a:pt x="23" y="9"/>
                    </a:lnTo>
                  </a:path>
                </a:pathLst>
              </a:custGeom>
              <a:noFill/>
              <a:ln w="6480">
                <a:solidFill>
                  <a:srgbClr val="b2b2b2"/>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267" name=""/>
              <p:cNvSpPr/>
              <p:nvPr/>
            </p:nvSpPr>
            <p:spPr>
              <a:xfrm>
                <a:off x="4034880" y="4410720"/>
                <a:ext cx="15120" cy="18000"/>
              </a:xfrm>
              <a:custGeom>
                <a:avLst/>
                <a:gdLst/>
                <a:ahLst/>
                <a:rect l="l" t="t" r="r" b="b"/>
                <a:pathLst>
                  <a:path w="23" h="30">
                    <a:moveTo>
                      <a:pt x="23" y="9"/>
                    </a:moveTo>
                    <a:lnTo>
                      <a:pt x="19" y="0"/>
                    </a:lnTo>
                    <a:lnTo>
                      <a:pt x="11" y="0"/>
                    </a:lnTo>
                    <a:lnTo>
                      <a:pt x="0" y="19"/>
                    </a:lnTo>
                    <a:lnTo>
                      <a:pt x="7" y="30"/>
                    </a:lnTo>
                    <a:lnTo>
                      <a:pt x="23" y="19"/>
                    </a:lnTo>
                    <a:lnTo>
                      <a:pt x="23" y="9"/>
                    </a:lnTo>
                  </a:path>
                </a:pathLst>
              </a:custGeom>
              <a:noFill/>
              <a:ln w="6480">
                <a:solidFill>
                  <a:srgbClr val="b2b2b2"/>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268" name=""/>
              <p:cNvSpPr/>
              <p:nvPr/>
            </p:nvSpPr>
            <p:spPr>
              <a:xfrm>
                <a:off x="4092480" y="4344480"/>
                <a:ext cx="6840" cy="11880"/>
              </a:xfrm>
              <a:custGeom>
                <a:avLst/>
                <a:gdLst/>
                <a:ahLst/>
                <a:rect l="l" t="t" r="r" b="b"/>
                <a:pathLst>
                  <a:path w="11" h="19">
                    <a:moveTo>
                      <a:pt x="2" y="0"/>
                    </a:moveTo>
                    <a:lnTo>
                      <a:pt x="0" y="10"/>
                    </a:lnTo>
                    <a:lnTo>
                      <a:pt x="2" y="19"/>
                    </a:lnTo>
                    <a:lnTo>
                      <a:pt x="11" y="12"/>
                    </a:lnTo>
                    <a:lnTo>
                      <a:pt x="2" y="0"/>
                    </a:lnTo>
                    <a:close/>
                  </a:path>
                </a:pathLst>
              </a:custGeom>
              <a:solidFill>
                <a:srgbClr val="b4ddc7"/>
              </a:solidFill>
              <a:ln w="9360">
                <a:solidFill>
                  <a:srgbClr val="b2b2b2"/>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269" name=""/>
              <p:cNvSpPr/>
              <p:nvPr/>
            </p:nvSpPr>
            <p:spPr>
              <a:xfrm>
                <a:off x="4092480" y="4344480"/>
                <a:ext cx="6840" cy="11880"/>
              </a:xfrm>
              <a:custGeom>
                <a:avLst/>
                <a:gdLst/>
                <a:ahLst/>
                <a:rect l="l" t="t" r="r" b="b"/>
                <a:pathLst>
                  <a:path w="11" h="19">
                    <a:moveTo>
                      <a:pt x="2" y="0"/>
                    </a:moveTo>
                    <a:lnTo>
                      <a:pt x="0" y="10"/>
                    </a:lnTo>
                    <a:lnTo>
                      <a:pt x="2" y="19"/>
                    </a:lnTo>
                    <a:lnTo>
                      <a:pt x="11" y="12"/>
                    </a:lnTo>
                    <a:lnTo>
                      <a:pt x="2" y="0"/>
                    </a:lnTo>
                  </a:path>
                </a:pathLst>
              </a:custGeom>
              <a:noFill/>
              <a:ln w="6480">
                <a:solidFill>
                  <a:srgbClr val="b2b2b2"/>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270" name=""/>
              <p:cNvSpPr/>
              <p:nvPr/>
            </p:nvSpPr>
            <p:spPr>
              <a:xfrm>
                <a:off x="4092480" y="4344480"/>
                <a:ext cx="6840" cy="11880"/>
              </a:xfrm>
              <a:custGeom>
                <a:avLst/>
                <a:gdLst/>
                <a:ahLst/>
                <a:rect l="l" t="t" r="r" b="b"/>
                <a:pathLst>
                  <a:path w="11" h="19">
                    <a:moveTo>
                      <a:pt x="2" y="0"/>
                    </a:moveTo>
                    <a:lnTo>
                      <a:pt x="0" y="10"/>
                    </a:lnTo>
                    <a:lnTo>
                      <a:pt x="2" y="19"/>
                    </a:lnTo>
                    <a:lnTo>
                      <a:pt x="11" y="12"/>
                    </a:lnTo>
                    <a:lnTo>
                      <a:pt x="2" y="0"/>
                    </a:lnTo>
                  </a:path>
                </a:pathLst>
              </a:custGeom>
              <a:noFill/>
              <a:ln w="6480">
                <a:solidFill>
                  <a:srgbClr val="b2b2b2"/>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271" name=""/>
              <p:cNvSpPr/>
              <p:nvPr/>
            </p:nvSpPr>
            <p:spPr>
              <a:xfrm>
                <a:off x="4046760" y="4309560"/>
                <a:ext cx="11160" cy="17280"/>
              </a:xfrm>
              <a:custGeom>
                <a:avLst/>
                <a:gdLst/>
                <a:ahLst/>
                <a:rect l="l" t="t" r="r" b="b"/>
                <a:pathLst>
                  <a:path w="17" h="29">
                    <a:moveTo>
                      <a:pt x="11" y="0"/>
                    </a:moveTo>
                    <a:lnTo>
                      <a:pt x="0" y="18"/>
                    </a:lnTo>
                    <a:lnTo>
                      <a:pt x="6" y="29"/>
                    </a:lnTo>
                    <a:lnTo>
                      <a:pt x="17" y="20"/>
                    </a:lnTo>
                    <a:lnTo>
                      <a:pt x="11" y="0"/>
                    </a:lnTo>
                    <a:close/>
                  </a:path>
                </a:pathLst>
              </a:custGeom>
              <a:solidFill>
                <a:srgbClr val="b4ddc7"/>
              </a:solidFill>
              <a:ln w="9360">
                <a:solidFill>
                  <a:srgbClr val="b2b2b2"/>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72" name=""/>
              <p:cNvSpPr/>
              <p:nvPr/>
            </p:nvSpPr>
            <p:spPr>
              <a:xfrm>
                <a:off x="4046760" y="4309560"/>
                <a:ext cx="11160" cy="17280"/>
              </a:xfrm>
              <a:custGeom>
                <a:avLst/>
                <a:gdLst/>
                <a:ahLst/>
                <a:rect l="l" t="t" r="r" b="b"/>
                <a:pathLst>
                  <a:path w="17" h="29">
                    <a:moveTo>
                      <a:pt x="11" y="0"/>
                    </a:moveTo>
                    <a:lnTo>
                      <a:pt x="0" y="18"/>
                    </a:lnTo>
                    <a:lnTo>
                      <a:pt x="6" y="29"/>
                    </a:lnTo>
                    <a:lnTo>
                      <a:pt x="17" y="20"/>
                    </a:lnTo>
                    <a:lnTo>
                      <a:pt x="11" y="0"/>
                    </a:lnTo>
                  </a:path>
                </a:pathLst>
              </a:custGeom>
              <a:noFill/>
              <a:ln w="6480">
                <a:solidFill>
                  <a:srgbClr val="b2b2b2"/>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73" name=""/>
              <p:cNvSpPr/>
              <p:nvPr/>
            </p:nvSpPr>
            <p:spPr>
              <a:xfrm>
                <a:off x="4046760" y="4309560"/>
                <a:ext cx="11160" cy="17280"/>
              </a:xfrm>
              <a:custGeom>
                <a:avLst/>
                <a:gdLst/>
                <a:ahLst/>
                <a:rect l="l" t="t" r="r" b="b"/>
                <a:pathLst>
                  <a:path w="17" h="29">
                    <a:moveTo>
                      <a:pt x="11" y="0"/>
                    </a:moveTo>
                    <a:lnTo>
                      <a:pt x="0" y="18"/>
                    </a:lnTo>
                    <a:lnTo>
                      <a:pt x="6" y="29"/>
                    </a:lnTo>
                    <a:lnTo>
                      <a:pt x="17" y="20"/>
                    </a:lnTo>
                    <a:lnTo>
                      <a:pt x="11" y="0"/>
                    </a:lnTo>
                  </a:path>
                </a:pathLst>
              </a:custGeom>
              <a:noFill/>
              <a:ln w="6480">
                <a:solidFill>
                  <a:srgbClr val="b2b2b2"/>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74" name=""/>
              <p:cNvSpPr/>
              <p:nvPr/>
            </p:nvSpPr>
            <p:spPr>
              <a:xfrm>
                <a:off x="4061880" y="4281120"/>
                <a:ext cx="9360" cy="27000"/>
              </a:xfrm>
              <a:custGeom>
                <a:avLst/>
                <a:gdLst/>
                <a:ahLst/>
                <a:rect l="l" t="t" r="r" b="b"/>
                <a:pathLst>
                  <a:path w="15" h="45">
                    <a:moveTo>
                      <a:pt x="6" y="0"/>
                    </a:moveTo>
                    <a:lnTo>
                      <a:pt x="15" y="8"/>
                    </a:lnTo>
                    <a:lnTo>
                      <a:pt x="15" y="27"/>
                    </a:lnTo>
                    <a:lnTo>
                      <a:pt x="9" y="45"/>
                    </a:lnTo>
                    <a:lnTo>
                      <a:pt x="2" y="33"/>
                    </a:lnTo>
                    <a:lnTo>
                      <a:pt x="0" y="12"/>
                    </a:lnTo>
                    <a:lnTo>
                      <a:pt x="6" y="0"/>
                    </a:lnTo>
                    <a:close/>
                  </a:path>
                </a:pathLst>
              </a:custGeom>
              <a:solidFill>
                <a:srgbClr val="b4ddc7"/>
              </a:solidFill>
              <a:ln w="9360">
                <a:solidFill>
                  <a:srgbClr val="b2b2b2"/>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275" name=""/>
              <p:cNvSpPr/>
              <p:nvPr/>
            </p:nvSpPr>
            <p:spPr>
              <a:xfrm>
                <a:off x="4061880" y="4281120"/>
                <a:ext cx="9360" cy="27000"/>
              </a:xfrm>
              <a:custGeom>
                <a:avLst/>
                <a:gdLst/>
                <a:ahLst/>
                <a:rect l="l" t="t" r="r" b="b"/>
                <a:pathLst>
                  <a:path w="15" h="45">
                    <a:moveTo>
                      <a:pt x="6" y="0"/>
                    </a:moveTo>
                    <a:lnTo>
                      <a:pt x="15" y="8"/>
                    </a:lnTo>
                    <a:lnTo>
                      <a:pt x="15" y="27"/>
                    </a:lnTo>
                    <a:lnTo>
                      <a:pt x="9" y="45"/>
                    </a:lnTo>
                    <a:lnTo>
                      <a:pt x="2" y="33"/>
                    </a:lnTo>
                    <a:lnTo>
                      <a:pt x="0" y="12"/>
                    </a:lnTo>
                    <a:lnTo>
                      <a:pt x="6" y="0"/>
                    </a:lnTo>
                  </a:path>
                </a:pathLst>
              </a:custGeom>
              <a:noFill/>
              <a:ln w="6480">
                <a:solidFill>
                  <a:srgbClr val="b2b2b2"/>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276" name=""/>
              <p:cNvSpPr/>
              <p:nvPr/>
            </p:nvSpPr>
            <p:spPr>
              <a:xfrm>
                <a:off x="4061880" y="4281120"/>
                <a:ext cx="9360" cy="27000"/>
              </a:xfrm>
              <a:custGeom>
                <a:avLst/>
                <a:gdLst/>
                <a:ahLst/>
                <a:rect l="l" t="t" r="r" b="b"/>
                <a:pathLst>
                  <a:path w="15" h="45">
                    <a:moveTo>
                      <a:pt x="6" y="0"/>
                    </a:moveTo>
                    <a:lnTo>
                      <a:pt x="15" y="8"/>
                    </a:lnTo>
                    <a:lnTo>
                      <a:pt x="15" y="27"/>
                    </a:lnTo>
                    <a:lnTo>
                      <a:pt x="9" y="45"/>
                    </a:lnTo>
                    <a:lnTo>
                      <a:pt x="2" y="33"/>
                    </a:lnTo>
                    <a:lnTo>
                      <a:pt x="0" y="12"/>
                    </a:lnTo>
                    <a:lnTo>
                      <a:pt x="6" y="0"/>
                    </a:lnTo>
                  </a:path>
                </a:pathLst>
              </a:custGeom>
              <a:noFill/>
              <a:ln w="6480">
                <a:solidFill>
                  <a:srgbClr val="b2b2b2"/>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277" name=""/>
              <p:cNvSpPr/>
              <p:nvPr/>
            </p:nvSpPr>
            <p:spPr>
              <a:xfrm>
                <a:off x="4185720" y="4048920"/>
                <a:ext cx="10800" cy="5760"/>
              </a:xfrm>
              <a:custGeom>
                <a:avLst/>
                <a:gdLst/>
                <a:ahLst/>
                <a:rect l="l" t="t" r="r" b="b"/>
                <a:pathLst>
                  <a:path w="17" h="11">
                    <a:moveTo>
                      <a:pt x="7" y="0"/>
                    </a:moveTo>
                    <a:lnTo>
                      <a:pt x="0" y="5"/>
                    </a:lnTo>
                    <a:lnTo>
                      <a:pt x="0" y="7"/>
                    </a:lnTo>
                    <a:lnTo>
                      <a:pt x="5" y="11"/>
                    </a:lnTo>
                    <a:lnTo>
                      <a:pt x="17" y="3"/>
                    </a:lnTo>
                    <a:lnTo>
                      <a:pt x="7" y="0"/>
                    </a:lnTo>
                    <a:close/>
                  </a:path>
                </a:pathLst>
              </a:custGeom>
              <a:solidFill>
                <a:srgbClr val="b4ddc7"/>
              </a:solidFill>
              <a:ln w="9360">
                <a:solidFill>
                  <a:srgbClr val="b2b2b2"/>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278" name=""/>
              <p:cNvSpPr/>
              <p:nvPr/>
            </p:nvSpPr>
            <p:spPr>
              <a:xfrm>
                <a:off x="4185720" y="4048920"/>
                <a:ext cx="10800" cy="5760"/>
              </a:xfrm>
              <a:custGeom>
                <a:avLst/>
                <a:gdLst/>
                <a:ahLst/>
                <a:rect l="l" t="t" r="r" b="b"/>
                <a:pathLst>
                  <a:path w="17" h="11">
                    <a:moveTo>
                      <a:pt x="7" y="0"/>
                    </a:moveTo>
                    <a:lnTo>
                      <a:pt x="0" y="5"/>
                    </a:lnTo>
                    <a:lnTo>
                      <a:pt x="0" y="7"/>
                    </a:lnTo>
                    <a:lnTo>
                      <a:pt x="5" y="11"/>
                    </a:lnTo>
                    <a:lnTo>
                      <a:pt x="17" y="3"/>
                    </a:lnTo>
                    <a:lnTo>
                      <a:pt x="7" y="0"/>
                    </a:lnTo>
                  </a:path>
                </a:pathLst>
              </a:custGeom>
              <a:noFill/>
              <a:ln w="6480">
                <a:solidFill>
                  <a:srgbClr val="b2b2b2"/>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279" name=""/>
              <p:cNvSpPr/>
              <p:nvPr/>
            </p:nvSpPr>
            <p:spPr>
              <a:xfrm>
                <a:off x="4185720" y="4048920"/>
                <a:ext cx="10800" cy="5760"/>
              </a:xfrm>
              <a:custGeom>
                <a:avLst/>
                <a:gdLst/>
                <a:ahLst/>
                <a:rect l="l" t="t" r="r" b="b"/>
                <a:pathLst>
                  <a:path w="17" h="11">
                    <a:moveTo>
                      <a:pt x="7" y="0"/>
                    </a:moveTo>
                    <a:lnTo>
                      <a:pt x="0" y="5"/>
                    </a:lnTo>
                    <a:lnTo>
                      <a:pt x="0" y="7"/>
                    </a:lnTo>
                    <a:lnTo>
                      <a:pt x="5" y="11"/>
                    </a:lnTo>
                    <a:lnTo>
                      <a:pt x="17" y="3"/>
                    </a:lnTo>
                    <a:lnTo>
                      <a:pt x="7" y="0"/>
                    </a:lnTo>
                  </a:path>
                </a:pathLst>
              </a:custGeom>
              <a:noFill/>
              <a:ln w="6480">
                <a:solidFill>
                  <a:srgbClr val="b2b2b2"/>
                </a:solidFill>
                <a:round/>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280" name=""/>
              <p:cNvSpPr/>
              <p:nvPr/>
            </p:nvSpPr>
            <p:spPr>
              <a:xfrm>
                <a:off x="3798360" y="4375080"/>
                <a:ext cx="58680" cy="25920"/>
              </a:xfrm>
              <a:custGeom>
                <a:avLst/>
                <a:gdLst/>
                <a:ahLst/>
                <a:rect l="l" t="t" r="r" b="b"/>
                <a:pathLst>
                  <a:path w="92" h="42">
                    <a:moveTo>
                      <a:pt x="14" y="13"/>
                    </a:moveTo>
                    <a:lnTo>
                      <a:pt x="0" y="27"/>
                    </a:lnTo>
                    <a:lnTo>
                      <a:pt x="2" y="40"/>
                    </a:lnTo>
                    <a:lnTo>
                      <a:pt x="25" y="42"/>
                    </a:lnTo>
                    <a:lnTo>
                      <a:pt x="62" y="38"/>
                    </a:lnTo>
                    <a:lnTo>
                      <a:pt x="92" y="15"/>
                    </a:lnTo>
                    <a:lnTo>
                      <a:pt x="89" y="0"/>
                    </a:lnTo>
                    <a:lnTo>
                      <a:pt x="50" y="0"/>
                    </a:lnTo>
                    <a:lnTo>
                      <a:pt x="14" y="13"/>
                    </a:lnTo>
                    <a:close/>
                  </a:path>
                </a:pathLst>
              </a:custGeom>
              <a:solidFill>
                <a:srgbClr val="b4ddc7"/>
              </a:solidFill>
              <a:ln w="9360">
                <a:solidFill>
                  <a:srgbClr val="b2b2b2"/>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81" name=""/>
              <p:cNvSpPr/>
              <p:nvPr/>
            </p:nvSpPr>
            <p:spPr>
              <a:xfrm>
                <a:off x="3798360" y="4375080"/>
                <a:ext cx="58680" cy="25920"/>
              </a:xfrm>
              <a:custGeom>
                <a:avLst/>
                <a:gdLst/>
                <a:ahLst/>
                <a:rect l="l" t="t" r="r" b="b"/>
                <a:pathLst>
                  <a:path w="92" h="42">
                    <a:moveTo>
                      <a:pt x="14" y="13"/>
                    </a:moveTo>
                    <a:lnTo>
                      <a:pt x="0" y="27"/>
                    </a:lnTo>
                    <a:lnTo>
                      <a:pt x="2" y="40"/>
                    </a:lnTo>
                    <a:lnTo>
                      <a:pt x="25" y="42"/>
                    </a:lnTo>
                    <a:lnTo>
                      <a:pt x="62" y="38"/>
                    </a:lnTo>
                    <a:lnTo>
                      <a:pt x="92" y="15"/>
                    </a:lnTo>
                    <a:lnTo>
                      <a:pt x="89" y="0"/>
                    </a:lnTo>
                    <a:lnTo>
                      <a:pt x="50" y="0"/>
                    </a:lnTo>
                    <a:lnTo>
                      <a:pt x="14" y="13"/>
                    </a:lnTo>
                  </a:path>
                </a:pathLst>
              </a:custGeom>
              <a:noFill/>
              <a:ln w="6480">
                <a:solidFill>
                  <a:srgbClr val="b2b2b2"/>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82" name=""/>
              <p:cNvSpPr/>
              <p:nvPr/>
            </p:nvSpPr>
            <p:spPr>
              <a:xfrm>
                <a:off x="3798360" y="4375080"/>
                <a:ext cx="58680" cy="25920"/>
              </a:xfrm>
              <a:custGeom>
                <a:avLst/>
                <a:gdLst/>
                <a:ahLst/>
                <a:rect l="l" t="t" r="r" b="b"/>
                <a:pathLst>
                  <a:path w="92" h="42">
                    <a:moveTo>
                      <a:pt x="14" y="13"/>
                    </a:moveTo>
                    <a:lnTo>
                      <a:pt x="0" y="27"/>
                    </a:lnTo>
                    <a:lnTo>
                      <a:pt x="2" y="40"/>
                    </a:lnTo>
                    <a:lnTo>
                      <a:pt x="25" y="42"/>
                    </a:lnTo>
                    <a:lnTo>
                      <a:pt x="62" y="38"/>
                    </a:lnTo>
                    <a:lnTo>
                      <a:pt x="92" y="15"/>
                    </a:lnTo>
                    <a:lnTo>
                      <a:pt x="89" y="0"/>
                    </a:lnTo>
                    <a:lnTo>
                      <a:pt x="50" y="0"/>
                    </a:lnTo>
                    <a:lnTo>
                      <a:pt x="14" y="13"/>
                    </a:lnTo>
                  </a:path>
                </a:pathLst>
              </a:custGeom>
              <a:noFill/>
              <a:ln w="6480">
                <a:solidFill>
                  <a:srgbClr val="b2b2b2"/>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83" name=""/>
              <p:cNvSpPr/>
              <p:nvPr/>
            </p:nvSpPr>
            <p:spPr>
              <a:xfrm>
                <a:off x="3587400" y="5101920"/>
                <a:ext cx="13320" cy="12960"/>
              </a:xfrm>
              <a:custGeom>
                <a:avLst/>
                <a:gdLst/>
                <a:ahLst/>
                <a:rect l="l" t="t" r="r" b="b"/>
                <a:pathLst>
                  <a:path w="21" h="21">
                    <a:moveTo>
                      <a:pt x="4" y="0"/>
                    </a:moveTo>
                    <a:lnTo>
                      <a:pt x="14" y="2"/>
                    </a:lnTo>
                    <a:lnTo>
                      <a:pt x="21" y="7"/>
                    </a:lnTo>
                    <a:lnTo>
                      <a:pt x="21" y="15"/>
                    </a:lnTo>
                    <a:lnTo>
                      <a:pt x="18" y="19"/>
                    </a:lnTo>
                    <a:lnTo>
                      <a:pt x="4" y="21"/>
                    </a:lnTo>
                    <a:lnTo>
                      <a:pt x="0" y="11"/>
                    </a:lnTo>
                    <a:lnTo>
                      <a:pt x="4" y="0"/>
                    </a:lnTo>
                    <a:close/>
                  </a:path>
                </a:pathLst>
              </a:custGeom>
              <a:solidFill>
                <a:srgbClr val="b4ddc7"/>
              </a:solidFill>
              <a:ln w="9360">
                <a:solidFill>
                  <a:srgbClr val="b2b2b2"/>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284" name=""/>
              <p:cNvSpPr/>
              <p:nvPr/>
            </p:nvSpPr>
            <p:spPr>
              <a:xfrm>
                <a:off x="3587400" y="5101920"/>
                <a:ext cx="13320" cy="12960"/>
              </a:xfrm>
              <a:custGeom>
                <a:avLst/>
                <a:gdLst/>
                <a:ahLst/>
                <a:rect l="l" t="t" r="r" b="b"/>
                <a:pathLst>
                  <a:path w="21" h="21">
                    <a:moveTo>
                      <a:pt x="4" y="0"/>
                    </a:moveTo>
                    <a:lnTo>
                      <a:pt x="14" y="2"/>
                    </a:lnTo>
                    <a:lnTo>
                      <a:pt x="21" y="7"/>
                    </a:lnTo>
                    <a:lnTo>
                      <a:pt x="21" y="15"/>
                    </a:lnTo>
                    <a:lnTo>
                      <a:pt x="18" y="19"/>
                    </a:lnTo>
                    <a:lnTo>
                      <a:pt x="4" y="21"/>
                    </a:lnTo>
                    <a:lnTo>
                      <a:pt x="0" y="11"/>
                    </a:lnTo>
                    <a:lnTo>
                      <a:pt x="4" y="0"/>
                    </a:lnTo>
                  </a:path>
                </a:pathLst>
              </a:custGeom>
              <a:noFill/>
              <a:ln w="6480">
                <a:solidFill>
                  <a:srgbClr val="b2b2b2"/>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285" name=""/>
              <p:cNvSpPr/>
              <p:nvPr/>
            </p:nvSpPr>
            <p:spPr>
              <a:xfrm>
                <a:off x="3587400" y="5101920"/>
                <a:ext cx="13320" cy="12960"/>
              </a:xfrm>
              <a:custGeom>
                <a:avLst/>
                <a:gdLst/>
                <a:ahLst/>
                <a:rect l="l" t="t" r="r" b="b"/>
                <a:pathLst>
                  <a:path w="21" h="21">
                    <a:moveTo>
                      <a:pt x="4" y="0"/>
                    </a:moveTo>
                    <a:lnTo>
                      <a:pt x="14" y="2"/>
                    </a:lnTo>
                    <a:lnTo>
                      <a:pt x="21" y="7"/>
                    </a:lnTo>
                    <a:lnTo>
                      <a:pt x="21" y="15"/>
                    </a:lnTo>
                    <a:lnTo>
                      <a:pt x="18" y="19"/>
                    </a:lnTo>
                    <a:lnTo>
                      <a:pt x="4" y="21"/>
                    </a:lnTo>
                    <a:lnTo>
                      <a:pt x="0" y="11"/>
                    </a:lnTo>
                    <a:lnTo>
                      <a:pt x="4" y="0"/>
                    </a:lnTo>
                  </a:path>
                </a:pathLst>
              </a:custGeom>
              <a:noFill/>
              <a:ln w="6480">
                <a:solidFill>
                  <a:srgbClr val="b2b2b2"/>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286" name=""/>
              <p:cNvSpPr/>
              <p:nvPr/>
            </p:nvSpPr>
            <p:spPr>
              <a:xfrm>
                <a:off x="3617640" y="5095080"/>
                <a:ext cx="14760" cy="15120"/>
              </a:xfrm>
              <a:custGeom>
                <a:avLst/>
                <a:gdLst/>
                <a:ahLst/>
                <a:rect l="l" t="t" r="r" b="b"/>
                <a:pathLst>
                  <a:path w="23" h="25">
                    <a:moveTo>
                      <a:pt x="4" y="15"/>
                    </a:moveTo>
                    <a:lnTo>
                      <a:pt x="0" y="12"/>
                    </a:lnTo>
                    <a:lnTo>
                      <a:pt x="16" y="6"/>
                    </a:lnTo>
                    <a:lnTo>
                      <a:pt x="21" y="0"/>
                    </a:lnTo>
                    <a:lnTo>
                      <a:pt x="23" y="8"/>
                    </a:lnTo>
                    <a:lnTo>
                      <a:pt x="19" y="19"/>
                    </a:lnTo>
                    <a:lnTo>
                      <a:pt x="8" y="25"/>
                    </a:lnTo>
                    <a:lnTo>
                      <a:pt x="4" y="15"/>
                    </a:lnTo>
                    <a:close/>
                  </a:path>
                </a:pathLst>
              </a:custGeom>
              <a:solidFill>
                <a:srgbClr val="b4ddc7"/>
              </a:solidFill>
              <a:ln w="9360">
                <a:solidFill>
                  <a:srgbClr val="b2b2b2"/>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287" name=""/>
              <p:cNvSpPr/>
              <p:nvPr/>
            </p:nvSpPr>
            <p:spPr>
              <a:xfrm>
                <a:off x="3617640" y="5095080"/>
                <a:ext cx="14760" cy="15120"/>
              </a:xfrm>
              <a:custGeom>
                <a:avLst/>
                <a:gdLst/>
                <a:ahLst/>
                <a:rect l="l" t="t" r="r" b="b"/>
                <a:pathLst>
                  <a:path w="23" h="25">
                    <a:moveTo>
                      <a:pt x="4" y="15"/>
                    </a:moveTo>
                    <a:lnTo>
                      <a:pt x="0" y="12"/>
                    </a:lnTo>
                    <a:lnTo>
                      <a:pt x="16" y="6"/>
                    </a:lnTo>
                    <a:lnTo>
                      <a:pt x="21" y="0"/>
                    </a:lnTo>
                    <a:lnTo>
                      <a:pt x="23" y="8"/>
                    </a:lnTo>
                    <a:lnTo>
                      <a:pt x="19" y="19"/>
                    </a:lnTo>
                    <a:lnTo>
                      <a:pt x="8" y="25"/>
                    </a:lnTo>
                    <a:lnTo>
                      <a:pt x="4" y="15"/>
                    </a:lnTo>
                  </a:path>
                </a:pathLst>
              </a:custGeom>
              <a:noFill/>
              <a:ln w="6480">
                <a:solidFill>
                  <a:srgbClr val="b2b2b2"/>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288" name=""/>
              <p:cNvSpPr/>
              <p:nvPr/>
            </p:nvSpPr>
            <p:spPr>
              <a:xfrm>
                <a:off x="3617640" y="5095080"/>
                <a:ext cx="14760" cy="15120"/>
              </a:xfrm>
              <a:custGeom>
                <a:avLst/>
                <a:gdLst/>
                <a:ahLst/>
                <a:rect l="l" t="t" r="r" b="b"/>
                <a:pathLst>
                  <a:path w="23" h="25">
                    <a:moveTo>
                      <a:pt x="4" y="15"/>
                    </a:moveTo>
                    <a:lnTo>
                      <a:pt x="0" y="12"/>
                    </a:lnTo>
                    <a:lnTo>
                      <a:pt x="16" y="6"/>
                    </a:lnTo>
                    <a:lnTo>
                      <a:pt x="21" y="0"/>
                    </a:lnTo>
                    <a:lnTo>
                      <a:pt x="23" y="8"/>
                    </a:lnTo>
                    <a:lnTo>
                      <a:pt x="19" y="19"/>
                    </a:lnTo>
                    <a:lnTo>
                      <a:pt x="8" y="25"/>
                    </a:lnTo>
                    <a:lnTo>
                      <a:pt x="4" y="15"/>
                    </a:lnTo>
                  </a:path>
                </a:pathLst>
              </a:custGeom>
              <a:noFill/>
              <a:ln w="6480">
                <a:solidFill>
                  <a:srgbClr val="b2b2b2"/>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289" name=""/>
              <p:cNvSpPr/>
              <p:nvPr/>
            </p:nvSpPr>
            <p:spPr>
              <a:xfrm>
                <a:off x="3919320" y="4906440"/>
                <a:ext cx="44280" cy="57240"/>
              </a:xfrm>
              <a:custGeom>
                <a:avLst/>
                <a:gdLst/>
                <a:ahLst/>
                <a:rect l="l" t="t" r="r" b="b"/>
                <a:pathLst>
                  <a:path w="69" h="94">
                    <a:moveTo>
                      <a:pt x="16" y="44"/>
                    </a:moveTo>
                    <a:lnTo>
                      <a:pt x="27" y="37"/>
                    </a:lnTo>
                    <a:lnTo>
                      <a:pt x="27" y="19"/>
                    </a:lnTo>
                    <a:lnTo>
                      <a:pt x="39" y="23"/>
                    </a:lnTo>
                    <a:lnTo>
                      <a:pt x="62" y="10"/>
                    </a:lnTo>
                    <a:lnTo>
                      <a:pt x="69" y="0"/>
                    </a:lnTo>
                    <a:lnTo>
                      <a:pt x="69" y="16"/>
                    </a:lnTo>
                    <a:lnTo>
                      <a:pt x="62" y="37"/>
                    </a:lnTo>
                    <a:lnTo>
                      <a:pt x="44" y="44"/>
                    </a:lnTo>
                    <a:lnTo>
                      <a:pt x="25" y="62"/>
                    </a:lnTo>
                    <a:lnTo>
                      <a:pt x="25" y="67"/>
                    </a:lnTo>
                    <a:lnTo>
                      <a:pt x="16" y="77"/>
                    </a:lnTo>
                    <a:lnTo>
                      <a:pt x="16" y="88"/>
                    </a:lnTo>
                    <a:lnTo>
                      <a:pt x="10" y="94"/>
                    </a:lnTo>
                    <a:lnTo>
                      <a:pt x="0" y="79"/>
                    </a:lnTo>
                    <a:lnTo>
                      <a:pt x="6" y="56"/>
                    </a:lnTo>
                    <a:lnTo>
                      <a:pt x="16" y="44"/>
                    </a:lnTo>
                    <a:close/>
                  </a:path>
                </a:pathLst>
              </a:custGeom>
              <a:solidFill>
                <a:srgbClr val="b4ddc7"/>
              </a:solidFill>
              <a:ln w="9360">
                <a:solidFill>
                  <a:srgbClr val="b2b2b2"/>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90" name=""/>
              <p:cNvSpPr/>
              <p:nvPr/>
            </p:nvSpPr>
            <p:spPr>
              <a:xfrm>
                <a:off x="3919320" y="4906440"/>
                <a:ext cx="44280" cy="57240"/>
              </a:xfrm>
              <a:custGeom>
                <a:avLst/>
                <a:gdLst/>
                <a:ahLst/>
                <a:rect l="l" t="t" r="r" b="b"/>
                <a:pathLst>
                  <a:path w="69" h="94">
                    <a:moveTo>
                      <a:pt x="16" y="44"/>
                    </a:moveTo>
                    <a:lnTo>
                      <a:pt x="27" y="37"/>
                    </a:lnTo>
                    <a:lnTo>
                      <a:pt x="27" y="19"/>
                    </a:lnTo>
                    <a:lnTo>
                      <a:pt x="39" y="23"/>
                    </a:lnTo>
                    <a:lnTo>
                      <a:pt x="62" y="10"/>
                    </a:lnTo>
                    <a:lnTo>
                      <a:pt x="69" y="0"/>
                    </a:lnTo>
                    <a:lnTo>
                      <a:pt x="69" y="16"/>
                    </a:lnTo>
                    <a:lnTo>
                      <a:pt x="62" y="37"/>
                    </a:lnTo>
                    <a:lnTo>
                      <a:pt x="44" y="44"/>
                    </a:lnTo>
                    <a:lnTo>
                      <a:pt x="25" y="62"/>
                    </a:lnTo>
                    <a:lnTo>
                      <a:pt x="25" y="67"/>
                    </a:lnTo>
                    <a:lnTo>
                      <a:pt x="16" y="77"/>
                    </a:lnTo>
                    <a:lnTo>
                      <a:pt x="16" y="88"/>
                    </a:lnTo>
                    <a:lnTo>
                      <a:pt x="10" y="94"/>
                    </a:lnTo>
                    <a:lnTo>
                      <a:pt x="0" y="79"/>
                    </a:lnTo>
                    <a:lnTo>
                      <a:pt x="6" y="56"/>
                    </a:lnTo>
                    <a:lnTo>
                      <a:pt x="16" y="44"/>
                    </a:lnTo>
                  </a:path>
                </a:pathLst>
              </a:custGeom>
              <a:noFill/>
              <a:ln w="6480">
                <a:solidFill>
                  <a:srgbClr val="b2b2b2"/>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91" name=""/>
              <p:cNvSpPr/>
              <p:nvPr/>
            </p:nvSpPr>
            <p:spPr>
              <a:xfrm>
                <a:off x="3919320" y="4906440"/>
                <a:ext cx="44280" cy="57240"/>
              </a:xfrm>
              <a:custGeom>
                <a:avLst/>
                <a:gdLst/>
                <a:ahLst/>
                <a:rect l="l" t="t" r="r" b="b"/>
                <a:pathLst>
                  <a:path w="69" h="94">
                    <a:moveTo>
                      <a:pt x="16" y="44"/>
                    </a:moveTo>
                    <a:lnTo>
                      <a:pt x="27" y="37"/>
                    </a:lnTo>
                    <a:lnTo>
                      <a:pt x="27" y="19"/>
                    </a:lnTo>
                    <a:lnTo>
                      <a:pt x="39" y="23"/>
                    </a:lnTo>
                    <a:lnTo>
                      <a:pt x="62" y="10"/>
                    </a:lnTo>
                    <a:lnTo>
                      <a:pt x="69" y="0"/>
                    </a:lnTo>
                    <a:lnTo>
                      <a:pt x="69" y="16"/>
                    </a:lnTo>
                    <a:lnTo>
                      <a:pt x="62" y="37"/>
                    </a:lnTo>
                    <a:lnTo>
                      <a:pt x="44" y="44"/>
                    </a:lnTo>
                    <a:lnTo>
                      <a:pt x="25" y="62"/>
                    </a:lnTo>
                    <a:lnTo>
                      <a:pt x="25" y="67"/>
                    </a:lnTo>
                    <a:lnTo>
                      <a:pt x="16" y="77"/>
                    </a:lnTo>
                    <a:lnTo>
                      <a:pt x="16" y="88"/>
                    </a:lnTo>
                    <a:lnTo>
                      <a:pt x="10" y="94"/>
                    </a:lnTo>
                    <a:lnTo>
                      <a:pt x="0" y="79"/>
                    </a:lnTo>
                    <a:lnTo>
                      <a:pt x="6" y="56"/>
                    </a:lnTo>
                    <a:lnTo>
                      <a:pt x="16" y="44"/>
                    </a:lnTo>
                  </a:path>
                </a:pathLst>
              </a:custGeom>
              <a:noFill/>
              <a:ln w="6480">
                <a:solidFill>
                  <a:srgbClr val="b2b2b2"/>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92" name=""/>
              <p:cNvSpPr/>
              <p:nvPr/>
            </p:nvSpPr>
            <p:spPr>
              <a:xfrm>
                <a:off x="4020480" y="4820760"/>
                <a:ext cx="7200" cy="17640"/>
              </a:xfrm>
              <a:custGeom>
                <a:avLst/>
                <a:gdLst/>
                <a:ahLst/>
                <a:rect l="l" t="t" r="r" b="b"/>
                <a:pathLst>
                  <a:path w="11" h="29">
                    <a:moveTo>
                      <a:pt x="7" y="17"/>
                    </a:moveTo>
                    <a:lnTo>
                      <a:pt x="11" y="27"/>
                    </a:lnTo>
                    <a:lnTo>
                      <a:pt x="5" y="29"/>
                    </a:lnTo>
                    <a:lnTo>
                      <a:pt x="0" y="21"/>
                    </a:lnTo>
                    <a:lnTo>
                      <a:pt x="0" y="12"/>
                    </a:lnTo>
                    <a:lnTo>
                      <a:pt x="2" y="0"/>
                    </a:lnTo>
                    <a:lnTo>
                      <a:pt x="5" y="15"/>
                    </a:lnTo>
                    <a:lnTo>
                      <a:pt x="7" y="17"/>
                    </a:lnTo>
                    <a:close/>
                  </a:path>
                </a:pathLst>
              </a:custGeom>
              <a:solidFill>
                <a:srgbClr val="b4ddc7"/>
              </a:solidFill>
              <a:ln w="9360">
                <a:solidFill>
                  <a:srgbClr val="b2b2b2"/>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93" name=""/>
              <p:cNvSpPr/>
              <p:nvPr/>
            </p:nvSpPr>
            <p:spPr>
              <a:xfrm>
                <a:off x="4020480" y="4820760"/>
                <a:ext cx="7200" cy="17640"/>
              </a:xfrm>
              <a:custGeom>
                <a:avLst/>
                <a:gdLst/>
                <a:ahLst/>
                <a:rect l="l" t="t" r="r" b="b"/>
                <a:pathLst>
                  <a:path w="11" h="29">
                    <a:moveTo>
                      <a:pt x="7" y="17"/>
                    </a:moveTo>
                    <a:lnTo>
                      <a:pt x="11" y="27"/>
                    </a:lnTo>
                    <a:lnTo>
                      <a:pt x="5" y="29"/>
                    </a:lnTo>
                    <a:lnTo>
                      <a:pt x="0" y="21"/>
                    </a:lnTo>
                    <a:lnTo>
                      <a:pt x="0" y="12"/>
                    </a:lnTo>
                    <a:lnTo>
                      <a:pt x="2" y="0"/>
                    </a:lnTo>
                    <a:lnTo>
                      <a:pt x="5" y="15"/>
                    </a:lnTo>
                    <a:lnTo>
                      <a:pt x="7" y="17"/>
                    </a:lnTo>
                  </a:path>
                </a:pathLst>
              </a:custGeom>
              <a:noFill/>
              <a:ln w="6480">
                <a:solidFill>
                  <a:srgbClr val="b2b2b2"/>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94" name=""/>
              <p:cNvSpPr/>
              <p:nvPr/>
            </p:nvSpPr>
            <p:spPr>
              <a:xfrm>
                <a:off x="4020480" y="4820760"/>
                <a:ext cx="7200" cy="17640"/>
              </a:xfrm>
              <a:custGeom>
                <a:avLst/>
                <a:gdLst/>
                <a:ahLst/>
                <a:rect l="l" t="t" r="r" b="b"/>
                <a:pathLst>
                  <a:path w="11" h="29">
                    <a:moveTo>
                      <a:pt x="7" y="17"/>
                    </a:moveTo>
                    <a:lnTo>
                      <a:pt x="11" y="27"/>
                    </a:lnTo>
                    <a:lnTo>
                      <a:pt x="5" y="29"/>
                    </a:lnTo>
                    <a:lnTo>
                      <a:pt x="0" y="21"/>
                    </a:lnTo>
                    <a:lnTo>
                      <a:pt x="0" y="12"/>
                    </a:lnTo>
                    <a:lnTo>
                      <a:pt x="2" y="0"/>
                    </a:lnTo>
                    <a:lnTo>
                      <a:pt x="5" y="15"/>
                    </a:lnTo>
                    <a:lnTo>
                      <a:pt x="7" y="17"/>
                    </a:lnTo>
                  </a:path>
                </a:pathLst>
              </a:custGeom>
              <a:noFill/>
              <a:ln w="6480">
                <a:solidFill>
                  <a:srgbClr val="b2b2b2"/>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95" name=""/>
              <p:cNvSpPr/>
              <p:nvPr/>
            </p:nvSpPr>
            <p:spPr>
              <a:xfrm>
                <a:off x="4053240" y="4773600"/>
                <a:ext cx="28440" cy="25920"/>
              </a:xfrm>
              <a:custGeom>
                <a:avLst/>
                <a:gdLst/>
                <a:ahLst/>
                <a:rect l="l" t="t" r="r" b="b"/>
                <a:pathLst>
                  <a:path w="46" h="43">
                    <a:moveTo>
                      <a:pt x="18" y="12"/>
                    </a:moveTo>
                    <a:lnTo>
                      <a:pt x="43" y="0"/>
                    </a:lnTo>
                    <a:lnTo>
                      <a:pt x="46" y="4"/>
                    </a:lnTo>
                    <a:lnTo>
                      <a:pt x="45" y="18"/>
                    </a:lnTo>
                    <a:lnTo>
                      <a:pt x="33" y="23"/>
                    </a:lnTo>
                    <a:lnTo>
                      <a:pt x="22" y="37"/>
                    </a:lnTo>
                    <a:lnTo>
                      <a:pt x="12" y="43"/>
                    </a:lnTo>
                    <a:lnTo>
                      <a:pt x="8" y="43"/>
                    </a:lnTo>
                    <a:lnTo>
                      <a:pt x="2" y="35"/>
                    </a:lnTo>
                    <a:lnTo>
                      <a:pt x="0" y="23"/>
                    </a:lnTo>
                    <a:lnTo>
                      <a:pt x="12" y="12"/>
                    </a:lnTo>
                    <a:lnTo>
                      <a:pt x="18" y="12"/>
                    </a:lnTo>
                    <a:close/>
                  </a:path>
                </a:pathLst>
              </a:custGeom>
              <a:solidFill>
                <a:srgbClr val="b4ddc7"/>
              </a:solidFill>
              <a:ln w="9360">
                <a:solidFill>
                  <a:srgbClr val="b2b2b2"/>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96" name=""/>
              <p:cNvSpPr/>
              <p:nvPr/>
            </p:nvSpPr>
            <p:spPr>
              <a:xfrm>
                <a:off x="4053240" y="4773600"/>
                <a:ext cx="28440" cy="25920"/>
              </a:xfrm>
              <a:custGeom>
                <a:avLst/>
                <a:gdLst/>
                <a:ahLst/>
                <a:rect l="l" t="t" r="r" b="b"/>
                <a:pathLst>
                  <a:path w="46" h="43">
                    <a:moveTo>
                      <a:pt x="18" y="12"/>
                    </a:moveTo>
                    <a:lnTo>
                      <a:pt x="43" y="0"/>
                    </a:lnTo>
                    <a:lnTo>
                      <a:pt x="46" y="4"/>
                    </a:lnTo>
                    <a:lnTo>
                      <a:pt x="45" y="18"/>
                    </a:lnTo>
                    <a:lnTo>
                      <a:pt x="33" y="23"/>
                    </a:lnTo>
                    <a:lnTo>
                      <a:pt x="22" y="37"/>
                    </a:lnTo>
                    <a:lnTo>
                      <a:pt x="12" y="43"/>
                    </a:lnTo>
                    <a:lnTo>
                      <a:pt x="8" y="43"/>
                    </a:lnTo>
                    <a:lnTo>
                      <a:pt x="2" y="35"/>
                    </a:lnTo>
                    <a:lnTo>
                      <a:pt x="0" y="23"/>
                    </a:lnTo>
                    <a:lnTo>
                      <a:pt x="12" y="12"/>
                    </a:lnTo>
                    <a:lnTo>
                      <a:pt x="18" y="12"/>
                    </a:lnTo>
                  </a:path>
                </a:pathLst>
              </a:custGeom>
              <a:noFill/>
              <a:ln w="6480">
                <a:solidFill>
                  <a:srgbClr val="b2b2b2"/>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97" name=""/>
              <p:cNvSpPr/>
              <p:nvPr/>
            </p:nvSpPr>
            <p:spPr>
              <a:xfrm>
                <a:off x="4053240" y="4773600"/>
                <a:ext cx="28440" cy="25920"/>
              </a:xfrm>
              <a:custGeom>
                <a:avLst/>
                <a:gdLst/>
                <a:ahLst/>
                <a:rect l="l" t="t" r="r" b="b"/>
                <a:pathLst>
                  <a:path w="46" h="43">
                    <a:moveTo>
                      <a:pt x="18" y="12"/>
                    </a:moveTo>
                    <a:lnTo>
                      <a:pt x="43" y="0"/>
                    </a:lnTo>
                    <a:lnTo>
                      <a:pt x="46" y="4"/>
                    </a:lnTo>
                    <a:lnTo>
                      <a:pt x="45" y="18"/>
                    </a:lnTo>
                    <a:lnTo>
                      <a:pt x="33" y="23"/>
                    </a:lnTo>
                    <a:lnTo>
                      <a:pt x="22" y="37"/>
                    </a:lnTo>
                    <a:lnTo>
                      <a:pt x="12" y="43"/>
                    </a:lnTo>
                    <a:lnTo>
                      <a:pt x="8" y="43"/>
                    </a:lnTo>
                    <a:lnTo>
                      <a:pt x="2" y="35"/>
                    </a:lnTo>
                    <a:lnTo>
                      <a:pt x="0" y="23"/>
                    </a:lnTo>
                    <a:lnTo>
                      <a:pt x="12" y="12"/>
                    </a:lnTo>
                    <a:lnTo>
                      <a:pt x="18" y="12"/>
                    </a:lnTo>
                  </a:path>
                </a:pathLst>
              </a:custGeom>
              <a:noFill/>
              <a:ln w="6480">
                <a:solidFill>
                  <a:srgbClr val="b2b2b2"/>
                </a:solidFill>
                <a:round/>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298" name=""/>
              <p:cNvSpPr/>
              <p:nvPr/>
            </p:nvSpPr>
            <p:spPr>
              <a:xfrm>
                <a:off x="3718800" y="5067720"/>
                <a:ext cx="12600" cy="12960"/>
              </a:xfrm>
              <a:custGeom>
                <a:avLst/>
                <a:gdLst/>
                <a:ahLst/>
                <a:rect l="l" t="t" r="r" b="b"/>
                <a:pathLst>
                  <a:path w="21" h="21">
                    <a:moveTo>
                      <a:pt x="5" y="4"/>
                    </a:moveTo>
                    <a:lnTo>
                      <a:pt x="0" y="0"/>
                    </a:lnTo>
                    <a:lnTo>
                      <a:pt x="2" y="2"/>
                    </a:lnTo>
                    <a:lnTo>
                      <a:pt x="7" y="8"/>
                    </a:lnTo>
                    <a:lnTo>
                      <a:pt x="19" y="12"/>
                    </a:lnTo>
                    <a:lnTo>
                      <a:pt x="21" y="17"/>
                    </a:lnTo>
                    <a:lnTo>
                      <a:pt x="11" y="21"/>
                    </a:lnTo>
                    <a:lnTo>
                      <a:pt x="5" y="13"/>
                    </a:lnTo>
                    <a:lnTo>
                      <a:pt x="5" y="4"/>
                    </a:lnTo>
                    <a:close/>
                  </a:path>
                </a:pathLst>
              </a:custGeom>
              <a:solidFill>
                <a:srgbClr val="b4ddc7"/>
              </a:solidFill>
              <a:ln w="9360">
                <a:solidFill>
                  <a:srgbClr val="b2b2b2"/>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299" name=""/>
              <p:cNvSpPr/>
              <p:nvPr/>
            </p:nvSpPr>
            <p:spPr>
              <a:xfrm>
                <a:off x="3718800" y="5067720"/>
                <a:ext cx="12600" cy="12960"/>
              </a:xfrm>
              <a:custGeom>
                <a:avLst/>
                <a:gdLst/>
                <a:ahLst/>
                <a:rect l="l" t="t" r="r" b="b"/>
                <a:pathLst>
                  <a:path w="21" h="21">
                    <a:moveTo>
                      <a:pt x="5" y="4"/>
                    </a:moveTo>
                    <a:lnTo>
                      <a:pt x="0" y="0"/>
                    </a:lnTo>
                    <a:lnTo>
                      <a:pt x="2" y="2"/>
                    </a:lnTo>
                    <a:lnTo>
                      <a:pt x="7" y="8"/>
                    </a:lnTo>
                    <a:lnTo>
                      <a:pt x="19" y="12"/>
                    </a:lnTo>
                    <a:lnTo>
                      <a:pt x="21" y="17"/>
                    </a:lnTo>
                    <a:lnTo>
                      <a:pt x="11" y="21"/>
                    </a:lnTo>
                    <a:lnTo>
                      <a:pt x="5" y="13"/>
                    </a:lnTo>
                    <a:lnTo>
                      <a:pt x="5" y="4"/>
                    </a:lnTo>
                  </a:path>
                </a:pathLst>
              </a:custGeom>
              <a:noFill/>
              <a:ln w="6480">
                <a:solidFill>
                  <a:srgbClr val="b2b2b2"/>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300" name=""/>
              <p:cNvSpPr/>
              <p:nvPr/>
            </p:nvSpPr>
            <p:spPr>
              <a:xfrm>
                <a:off x="3718800" y="5067720"/>
                <a:ext cx="12600" cy="12960"/>
              </a:xfrm>
              <a:custGeom>
                <a:avLst/>
                <a:gdLst/>
                <a:ahLst/>
                <a:rect l="l" t="t" r="r" b="b"/>
                <a:pathLst>
                  <a:path w="21" h="21">
                    <a:moveTo>
                      <a:pt x="5" y="4"/>
                    </a:moveTo>
                    <a:lnTo>
                      <a:pt x="0" y="0"/>
                    </a:lnTo>
                    <a:lnTo>
                      <a:pt x="2" y="2"/>
                    </a:lnTo>
                    <a:lnTo>
                      <a:pt x="7" y="8"/>
                    </a:lnTo>
                    <a:lnTo>
                      <a:pt x="19" y="12"/>
                    </a:lnTo>
                    <a:lnTo>
                      <a:pt x="21" y="17"/>
                    </a:lnTo>
                    <a:lnTo>
                      <a:pt x="11" y="21"/>
                    </a:lnTo>
                    <a:lnTo>
                      <a:pt x="5" y="13"/>
                    </a:lnTo>
                    <a:lnTo>
                      <a:pt x="5" y="4"/>
                    </a:lnTo>
                  </a:path>
                </a:pathLst>
              </a:custGeom>
              <a:noFill/>
              <a:ln w="6480">
                <a:solidFill>
                  <a:srgbClr val="b2b2b2"/>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301" name=""/>
              <p:cNvSpPr/>
              <p:nvPr/>
            </p:nvSpPr>
            <p:spPr>
              <a:xfrm>
                <a:off x="5945400" y="3276360"/>
                <a:ext cx="37080" cy="28080"/>
              </a:xfrm>
              <a:custGeom>
                <a:avLst/>
                <a:gdLst/>
                <a:ahLst/>
                <a:rect l="l" t="t" r="r" b="b"/>
                <a:pathLst>
                  <a:path w="59" h="46">
                    <a:moveTo>
                      <a:pt x="59" y="0"/>
                    </a:moveTo>
                    <a:lnTo>
                      <a:pt x="59" y="13"/>
                    </a:lnTo>
                    <a:lnTo>
                      <a:pt x="31" y="35"/>
                    </a:lnTo>
                    <a:lnTo>
                      <a:pt x="12" y="46"/>
                    </a:lnTo>
                    <a:lnTo>
                      <a:pt x="0" y="42"/>
                    </a:lnTo>
                    <a:lnTo>
                      <a:pt x="13" y="29"/>
                    </a:lnTo>
                    <a:lnTo>
                      <a:pt x="35" y="19"/>
                    </a:lnTo>
                    <a:lnTo>
                      <a:pt x="48" y="0"/>
                    </a:lnTo>
                    <a:lnTo>
                      <a:pt x="59" y="0"/>
                    </a:lnTo>
                    <a:close/>
                  </a:path>
                </a:pathLst>
              </a:custGeom>
              <a:solidFill>
                <a:srgbClr val="b4ddc7"/>
              </a:solidFill>
              <a:ln w="9360">
                <a:solidFill>
                  <a:srgbClr val="b2b2b2"/>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302" name=""/>
              <p:cNvSpPr/>
              <p:nvPr/>
            </p:nvSpPr>
            <p:spPr>
              <a:xfrm>
                <a:off x="5945400" y="3276360"/>
                <a:ext cx="37080" cy="28080"/>
              </a:xfrm>
              <a:custGeom>
                <a:avLst/>
                <a:gdLst/>
                <a:ahLst/>
                <a:rect l="l" t="t" r="r" b="b"/>
                <a:pathLst>
                  <a:path w="59" h="46">
                    <a:moveTo>
                      <a:pt x="59" y="0"/>
                    </a:moveTo>
                    <a:lnTo>
                      <a:pt x="59" y="13"/>
                    </a:lnTo>
                    <a:lnTo>
                      <a:pt x="31" y="35"/>
                    </a:lnTo>
                    <a:lnTo>
                      <a:pt x="12" y="46"/>
                    </a:lnTo>
                    <a:lnTo>
                      <a:pt x="0" y="42"/>
                    </a:lnTo>
                    <a:lnTo>
                      <a:pt x="13" y="29"/>
                    </a:lnTo>
                    <a:lnTo>
                      <a:pt x="35" y="19"/>
                    </a:lnTo>
                    <a:lnTo>
                      <a:pt x="48" y="0"/>
                    </a:lnTo>
                    <a:lnTo>
                      <a:pt x="59" y="0"/>
                    </a:lnTo>
                  </a:path>
                </a:pathLst>
              </a:custGeom>
              <a:noFill/>
              <a:ln w="6480">
                <a:solidFill>
                  <a:srgbClr val="b2b2b2"/>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303" name=""/>
              <p:cNvSpPr/>
              <p:nvPr/>
            </p:nvSpPr>
            <p:spPr>
              <a:xfrm>
                <a:off x="5945400" y="3276360"/>
                <a:ext cx="37080" cy="28080"/>
              </a:xfrm>
              <a:custGeom>
                <a:avLst/>
                <a:gdLst/>
                <a:ahLst/>
                <a:rect l="l" t="t" r="r" b="b"/>
                <a:pathLst>
                  <a:path w="59" h="46">
                    <a:moveTo>
                      <a:pt x="59" y="0"/>
                    </a:moveTo>
                    <a:lnTo>
                      <a:pt x="59" y="13"/>
                    </a:lnTo>
                    <a:lnTo>
                      <a:pt x="31" y="35"/>
                    </a:lnTo>
                    <a:lnTo>
                      <a:pt x="12" y="46"/>
                    </a:lnTo>
                    <a:lnTo>
                      <a:pt x="0" y="42"/>
                    </a:lnTo>
                    <a:lnTo>
                      <a:pt x="13" y="29"/>
                    </a:lnTo>
                    <a:lnTo>
                      <a:pt x="35" y="19"/>
                    </a:lnTo>
                    <a:lnTo>
                      <a:pt x="48" y="0"/>
                    </a:lnTo>
                    <a:lnTo>
                      <a:pt x="59" y="0"/>
                    </a:lnTo>
                  </a:path>
                </a:pathLst>
              </a:custGeom>
              <a:noFill/>
              <a:ln w="6480">
                <a:solidFill>
                  <a:srgbClr val="b2b2b2"/>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304" name=""/>
              <p:cNvSpPr/>
              <p:nvPr/>
            </p:nvSpPr>
            <p:spPr>
              <a:xfrm>
                <a:off x="5761440" y="3348720"/>
                <a:ext cx="77040" cy="52560"/>
              </a:xfrm>
              <a:custGeom>
                <a:avLst/>
                <a:gdLst/>
                <a:ahLst/>
                <a:rect l="l" t="t" r="r" b="b"/>
                <a:pathLst>
                  <a:path w="121" h="86">
                    <a:moveTo>
                      <a:pt x="121" y="10"/>
                    </a:moveTo>
                    <a:lnTo>
                      <a:pt x="117" y="17"/>
                    </a:lnTo>
                    <a:lnTo>
                      <a:pt x="54" y="63"/>
                    </a:lnTo>
                    <a:lnTo>
                      <a:pt x="19" y="81"/>
                    </a:lnTo>
                    <a:lnTo>
                      <a:pt x="0" y="86"/>
                    </a:lnTo>
                    <a:lnTo>
                      <a:pt x="6" y="65"/>
                    </a:lnTo>
                    <a:lnTo>
                      <a:pt x="58" y="27"/>
                    </a:lnTo>
                    <a:lnTo>
                      <a:pt x="108" y="2"/>
                    </a:lnTo>
                    <a:lnTo>
                      <a:pt x="119" y="0"/>
                    </a:lnTo>
                    <a:lnTo>
                      <a:pt x="121" y="10"/>
                    </a:lnTo>
                    <a:close/>
                  </a:path>
                </a:pathLst>
              </a:custGeom>
              <a:solidFill>
                <a:srgbClr val="b4ddc7"/>
              </a:solidFill>
              <a:ln w="9360">
                <a:solidFill>
                  <a:srgbClr val="b2b2b2"/>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305" name=""/>
              <p:cNvSpPr/>
              <p:nvPr/>
            </p:nvSpPr>
            <p:spPr>
              <a:xfrm>
                <a:off x="5761440" y="3348720"/>
                <a:ext cx="77040" cy="52560"/>
              </a:xfrm>
              <a:custGeom>
                <a:avLst/>
                <a:gdLst/>
                <a:ahLst/>
                <a:rect l="l" t="t" r="r" b="b"/>
                <a:pathLst>
                  <a:path w="121" h="86">
                    <a:moveTo>
                      <a:pt x="121" y="10"/>
                    </a:moveTo>
                    <a:lnTo>
                      <a:pt x="117" y="17"/>
                    </a:lnTo>
                    <a:lnTo>
                      <a:pt x="54" y="63"/>
                    </a:lnTo>
                    <a:lnTo>
                      <a:pt x="19" y="81"/>
                    </a:lnTo>
                    <a:lnTo>
                      <a:pt x="0" y="86"/>
                    </a:lnTo>
                    <a:lnTo>
                      <a:pt x="6" y="65"/>
                    </a:lnTo>
                    <a:lnTo>
                      <a:pt x="58" y="27"/>
                    </a:lnTo>
                    <a:lnTo>
                      <a:pt x="108" y="2"/>
                    </a:lnTo>
                    <a:lnTo>
                      <a:pt x="119" y="0"/>
                    </a:lnTo>
                    <a:lnTo>
                      <a:pt x="121" y="10"/>
                    </a:lnTo>
                  </a:path>
                </a:pathLst>
              </a:custGeom>
              <a:noFill/>
              <a:ln w="6480">
                <a:solidFill>
                  <a:srgbClr val="b2b2b2"/>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306" name=""/>
              <p:cNvSpPr/>
              <p:nvPr/>
            </p:nvSpPr>
            <p:spPr>
              <a:xfrm>
                <a:off x="5761440" y="3348720"/>
                <a:ext cx="77040" cy="52560"/>
              </a:xfrm>
              <a:custGeom>
                <a:avLst/>
                <a:gdLst/>
                <a:ahLst/>
                <a:rect l="l" t="t" r="r" b="b"/>
                <a:pathLst>
                  <a:path w="121" h="86">
                    <a:moveTo>
                      <a:pt x="121" y="10"/>
                    </a:moveTo>
                    <a:lnTo>
                      <a:pt x="117" y="17"/>
                    </a:lnTo>
                    <a:lnTo>
                      <a:pt x="54" y="63"/>
                    </a:lnTo>
                    <a:lnTo>
                      <a:pt x="19" y="81"/>
                    </a:lnTo>
                    <a:lnTo>
                      <a:pt x="0" y="86"/>
                    </a:lnTo>
                    <a:lnTo>
                      <a:pt x="6" y="65"/>
                    </a:lnTo>
                    <a:lnTo>
                      <a:pt x="58" y="27"/>
                    </a:lnTo>
                    <a:lnTo>
                      <a:pt x="108" y="2"/>
                    </a:lnTo>
                    <a:lnTo>
                      <a:pt x="119" y="0"/>
                    </a:lnTo>
                    <a:lnTo>
                      <a:pt x="121" y="10"/>
                    </a:lnTo>
                  </a:path>
                </a:pathLst>
              </a:custGeom>
              <a:noFill/>
              <a:ln w="6480">
                <a:solidFill>
                  <a:srgbClr val="b2b2b2"/>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307" name=""/>
              <p:cNvSpPr/>
              <p:nvPr/>
            </p:nvSpPr>
            <p:spPr>
              <a:xfrm>
                <a:off x="5546520" y="3405960"/>
                <a:ext cx="159120" cy="86760"/>
              </a:xfrm>
              <a:custGeom>
                <a:avLst/>
                <a:gdLst/>
                <a:ahLst/>
                <a:rect l="l" t="t" r="r" b="b"/>
                <a:pathLst>
                  <a:path w="250" h="142">
                    <a:moveTo>
                      <a:pt x="248" y="17"/>
                    </a:moveTo>
                    <a:lnTo>
                      <a:pt x="250" y="12"/>
                    </a:lnTo>
                    <a:lnTo>
                      <a:pt x="248" y="21"/>
                    </a:lnTo>
                    <a:lnTo>
                      <a:pt x="213" y="35"/>
                    </a:lnTo>
                    <a:lnTo>
                      <a:pt x="125" y="77"/>
                    </a:lnTo>
                    <a:lnTo>
                      <a:pt x="110" y="77"/>
                    </a:lnTo>
                    <a:lnTo>
                      <a:pt x="94" y="84"/>
                    </a:lnTo>
                    <a:lnTo>
                      <a:pt x="79" y="102"/>
                    </a:lnTo>
                    <a:lnTo>
                      <a:pt x="46" y="119"/>
                    </a:lnTo>
                    <a:lnTo>
                      <a:pt x="20" y="142"/>
                    </a:lnTo>
                    <a:lnTo>
                      <a:pt x="0" y="142"/>
                    </a:lnTo>
                    <a:lnTo>
                      <a:pt x="6" y="131"/>
                    </a:lnTo>
                    <a:lnTo>
                      <a:pt x="22" y="115"/>
                    </a:lnTo>
                    <a:lnTo>
                      <a:pt x="27" y="100"/>
                    </a:lnTo>
                    <a:lnTo>
                      <a:pt x="41" y="96"/>
                    </a:lnTo>
                    <a:lnTo>
                      <a:pt x="68" y="69"/>
                    </a:lnTo>
                    <a:lnTo>
                      <a:pt x="87" y="54"/>
                    </a:lnTo>
                    <a:lnTo>
                      <a:pt x="104" y="48"/>
                    </a:lnTo>
                    <a:lnTo>
                      <a:pt x="116" y="31"/>
                    </a:lnTo>
                    <a:lnTo>
                      <a:pt x="135" y="25"/>
                    </a:lnTo>
                    <a:lnTo>
                      <a:pt x="142" y="29"/>
                    </a:lnTo>
                    <a:lnTo>
                      <a:pt x="148" y="38"/>
                    </a:lnTo>
                    <a:lnTo>
                      <a:pt x="165" y="35"/>
                    </a:lnTo>
                    <a:lnTo>
                      <a:pt x="190" y="21"/>
                    </a:lnTo>
                    <a:lnTo>
                      <a:pt x="213" y="4"/>
                    </a:lnTo>
                    <a:lnTo>
                      <a:pt x="235" y="0"/>
                    </a:lnTo>
                    <a:lnTo>
                      <a:pt x="246" y="6"/>
                    </a:lnTo>
                    <a:lnTo>
                      <a:pt x="248" y="17"/>
                    </a:lnTo>
                    <a:close/>
                  </a:path>
                </a:pathLst>
              </a:custGeom>
              <a:solidFill>
                <a:srgbClr val="b4ddc7"/>
              </a:solidFill>
              <a:ln w="9360">
                <a:solidFill>
                  <a:srgbClr val="b2b2b2"/>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308" name=""/>
              <p:cNvSpPr/>
              <p:nvPr/>
            </p:nvSpPr>
            <p:spPr>
              <a:xfrm>
                <a:off x="5546520" y="3405960"/>
                <a:ext cx="159120" cy="86760"/>
              </a:xfrm>
              <a:custGeom>
                <a:avLst/>
                <a:gdLst/>
                <a:ahLst/>
                <a:rect l="l" t="t" r="r" b="b"/>
                <a:pathLst>
                  <a:path w="250" h="142">
                    <a:moveTo>
                      <a:pt x="248" y="17"/>
                    </a:moveTo>
                    <a:lnTo>
                      <a:pt x="250" y="12"/>
                    </a:lnTo>
                    <a:lnTo>
                      <a:pt x="248" y="21"/>
                    </a:lnTo>
                    <a:lnTo>
                      <a:pt x="213" y="35"/>
                    </a:lnTo>
                    <a:lnTo>
                      <a:pt x="125" y="77"/>
                    </a:lnTo>
                    <a:lnTo>
                      <a:pt x="110" y="77"/>
                    </a:lnTo>
                    <a:lnTo>
                      <a:pt x="94" y="84"/>
                    </a:lnTo>
                    <a:lnTo>
                      <a:pt x="79" y="102"/>
                    </a:lnTo>
                    <a:lnTo>
                      <a:pt x="46" y="119"/>
                    </a:lnTo>
                    <a:lnTo>
                      <a:pt x="20" y="142"/>
                    </a:lnTo>
                    <a:lnTo>
                      <a:pt x="0" y="142"/>
                    </a:lnTo>
                    <a:lnTo>
                      <a:pt x="6" y="131"/>
                    </a:lnTo>
                    <a:lnTo>
                      <a:pt x="22" y="115"/>
                    </a:lnTo>
                    <a:lnTo>
                      <a:pt x="27" y="100"/>
                    </a:lnTo>
                    <a:lnTo>
                      <a:pt x="41" y="96"/>
                    </a:lnTo>
                    <a:lnTo>
                      <a:pt x="68" y="69"/>
                    </a:lnTo>
                    <a:lnTo>
                      <a:pt x="87" y="54"/>
                    </a:lnTo>
                    <a:lnTo>
                      <a:pt x="104" y="48"/>
                    </a:lnTo>
                    <a:lnTo>
                      <a:pt x="116" y="31"/>
                    </a:lnTo>
                    <a:lnTo>
                      <a:pt x="135" y="25"/>
                    </a:lnTo>
                    <a:lnTo>
                      <a:pt x="142" y="29"/>
                    </a:lnTo>
                    <a:lnTo>
                      <a:pt x="148" y="38"/>
                    </a:lnTo>
                    <a:lnTo>
                      <a:pt x="165" y="35"/>
                    </a:lnTo>
                    <a:lnTo>
                      <a:pt x="190" y="21"/>
                    </a:lnTo>
                    <a:lnTo>
                      <a:pt x="213" y="4"/>
                    </a:lnTo>
                    <a:lnTo>
                      <a:pt x="235" y="0"/>
                    </a:lnTo>
                    <a:lnTo>
                      <a:pt x="246" y="6"/>
                    </a:lnTo>
                    <a:lnTo>
                      <a:pt x="248" y="17"/>
                    </a:lnTo>
                  </a:path>
                </a:pathLst>
              </a:custGeom>
              <a:noFill/>
              <a:ln w="6480">
                <a:solidFill>
                  <a:srgbClr val="b2b2b2"/>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309" name=""/>
              <p:cNvSpPr/>
              <p:nvPr/>
            </p:nvSpPr>
            <p:spPr>
              <a:xfrm>
                <a:off x="5546520" y="3405960"/>
                <a:ext cx="159120" cy="86760"/>
              </a:xfrm>
              <a:custGeom>
                <a:avLst/>
                <a:gdLst/>
                <a:ahLst/>
                <a:rect l="l" t="t" r="r" b="b"/>
                <a:pathLst>
                  <a:path w="250" h="142">
                    <a:moveTo>
                      <a:pt x="248" y="17"/>
                    </a:moveTo>
                    <a:lnTo>
                      <a:pt x="250" y="12"/>
                    </a:lnTo>
                    <a:lnTo>
                      <a:pt x="248" y="21"/>
                    </a:lnTo>
                    <a:lnTo>
                      <a:pt x="213" y="35"/>
                    </a:lnTo>
                    <a:lnTo>
                      <a:pt x="125" y="77"/>
                    </a:lnTo>
                    <a:lnTo>
                      <a:pt x="110" y="77"/>
                    </a:lnTo>
                    <a:lnTo>
                      <a:pt x="94" y="84"/>
                    </a:lnTo>
                    <a:lnTo>
                      <a:pt x="79" y="102"/>
                    </a:lnTo>
                    <a:lnTo>
                      <a:pt x="46" y="119"/>
                    </a:lnTo>
                    <a:lnTo>
                      <a:pt x="20" y="142"/>
                    </a:lnTo>
                    <a:lnTo>
                      <a:pt x="0" y="142"/>
                    </a:lnTo>
                    <a:lnTo>
                      <a:pt x="6" y="131"/>
                    </a:lnTo>
                    <a:lnTo>
                      <a:pt x="22" y="115"/>
                    </a:lnTo>
                    <a:lnTo>
                      <a:pt x="27" y="100"/>
                    </a:lnTo>
                    <a:lnTo>
                      <a:pt x="41" y="96"/>
                    </a:lnTo>
                    <a:lnTo>
                      <a:pt x="68" y="69"/>
                    </a:lnTo>
                    <a:lnTo>
                      <a:pt x="87" y="54"/>
                    </a:lnTo>
                    <a:lnTo>
                      <a:pt x="104" y="48"/>
                    </a:lnTo>
                    <a:lnTo>
                      <a:pt x="116" y="31"/>
                    </a:lnTo>
                    <a:lnTo>
                      <a:pt x="135" y="25"/>
                    </a:lnTo>
                    <a:lnTo>
                      <a:pt x="142" y="29"/>
                    </a:lnTo>
                    <a:lnTo>
                      <a:pt x="148" y="38"/>
                    </a:lnTo>
                    <a:lnTo>
                      <a:pt x="165" y="35"/>
                    </a:lnTo>
                    <a:lnTo>
                      <a:pt x="190" y="21"/>
                    </a:lnTo>
                    <a:lnTo>
                      <a:pt x="213" y="4"/>
                    </a:lnTo>
                    <a:lnTo>
                      <a:pt x="235" y="0"/>
                    </a:lnTo>
                    <a:lnTo>
                      <a:pt x="246" y="6"/>
                    </a:lnTo>
                    <a:lnTo>
                      <a:pt x="248" y="17"/>
                    </a:lnTo>
                  </a:path>
                </a:pathLst>
              </a:custGeom>
              <a:noFill/>
              <a:ln w="6480">
                <a:solidFill>
                  <a:srgbClr val="b2b2b2"/>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310" name=""/>
              <p:cNvSpPr/>
              <p:nvPr/>
            </p:nvSpPr>
            <p:spPr>
              <a:xfrm>
                <a:off x="5512680" y="3541320"/>
                <a:ext cx="28440" cy="12960"/>
              </a:xfrm>
              <a:custGeom>
                <a:avLst/>
                <a:gdLst/>
                <a:ahLst/>
                <a:rect l="l" t="t" r="r" b="b"/>
                <a:pathLst>
                  <a:path w="46" h="21">
                    <a:moveTo>
                      <a:pt x="36" y="0"/>
                    </a:moveTo>
                    <a:lnTo>
                      <a:pt x="46" y="4"/>
                    </a:lnTo>
                    <a:lnTo>
                      <a:pt x="34" y="11"/>
                    </a:lnTo>
                    <a:lnTo>
                      <a:pt x="11" y="21"/>
                    </a:lnTo>
                    <a:lnTo>
                      <a:pt x="0" y="15"/>
                    </a:lnTo>
                    <a:lnTo>
                      <a:pt x="11" y="7"/>
                    </a:lnTo>
                    <a:lnTo>
                      <a:pt x="36" y="0"/>
                    </a:lnTo>
                    <a:close/>
                  </a:path>
                </a:pathLst>
              </a:custGeom>
              <a:solidFill>
                <a:srgbClr val="b4ddc7"/>
              </a:solidFill>
              <a:ln w="9360">
                <a:solidFill>
                  <a:srgbClr val="b2b2b2"/>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311" name=""/>
              <p:cNvSpPr/>
              <p:nvPr/>
            </p:nvSpPr>
            <p:spPr>
              <a:xfrm>
                <a:off x="5512680" y="3541320"/>
                <a:ext cx="28440" cy="12960"/>
              </a:xfrm>
              <a:custGeom>
                <a:avLst/>
                <a:gdLst/>
                <a:ahLst/>
                <a:rect l="l" t="t" r="r" b="b"/>
                <a:pathLst>
                  <a:path w="46" h="21">
                    <a:moveTo>
                      <a:pt x="36" y="0"/>
                    </a:moveTo>
                    <a:lnTo>
                      <a:pt x="46" y="4"/>
                    </a:lnTo>
                    <a:lnTo>
                      <a:pt x="34" y="11"/>
                    </a:lnTo>
                    <a:lnTo>
                      <a:pt x="11" y="21"/>
                    </a:lnTo>
                    <a:lnTo>
                      <a:pt x="0" y="15"/>
                    </a:lnTo>
                    <a:lnTo>
                      <a:pt x="11" y="7"/>
                    </a:lnTo>
                    <a:lnTo>
                      <a:pt x="36" y="0"/>
                    </a:lnTo>
                  </a:path>
                </a:pathLst>
              </a:custGeom>
              <a:noFill/>
              <a:ln w="6480">
                <a:solidFill>
                  <a:srgbClr val="b2b2b2"/>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312" name=""/>
              <p:cNvSpPr/>
              <p:nvPr/>
            </p:nvSpPr>
            <p:spPr>
              <a:xfrm>
                <a:off x="5512680" y="3541320"/>
                <a:ext cx="28440" cy="12960"/>
              </a:xfrm>
              <a:custGeom>
                <a:avLst/>
                <a:gdLst/>
                <a:ahLst/>
                <a:rect l="l" t="t" r="r" b="b"/>
                <a:pathLst>
                  <a:path w="46" h="21">
                    <a:moveTo>
                      <a:pt x="36" y="0"/>
                    </a:moveTo>
                    <a:lnTo>
                      <a:pt x="46" y="4"/>
                    </a:lnTo>
                    <a:lnTo>
                      <a:pt x="34" y="11"/>
                    </a:lnTo>
                    <a:lnTo>
                      <a:pt x="11" y="21"/>
                    </a:lnTo>
                    <a:lnTo>
                      <a:pt x="0" y="15"/>
                    </a:lnTo>
                    <a:lnTo>
                      <a:pt x="11" y="7"/>
                    </a:lnTo>
                    <a:lnTo>
                      <a:pt x="36" y="0"/>
                    </a:lnTo>
                  </a:path>
                </a:pathLst>
              </a:custGeom>
              <a:noFill/>
              <a:ln w="6480">
                <a:solidFill>
                  <a:srgbClr val="b2b2b2"/>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313" name=""/>
              <p:cNvSpPr/>
              <p:nvPr/>
            </p:nvSpPr>
            <p:spPr>
              <a:xfrm>
                <a:off x="5417280" y="3489480"/>
                <a:ext cx="73800" cy="65520"/>
              </a:xfrm>
              <a:custGeom>
                <a:avLst/>
                <a:gdLst/>
                <a:ahLst/>
                <a:rect l="l" t="t" r="r" b="b"/>
                <a:pathLst>
                  <a:path w="117" h="108">
                    <a:moveTo>
                      <a:pt x="90" y="6"/>
                    </a:moveTo>
                    <a:lnTo>
                      <a:pt x="92" y="0"/>
                    </a:lnTo>
                    <a:lnTo>
                      <a:pt x="109" y="12"/>
                    </a:lnTo>
                    <a:lnTo>
                      <a:pt x="117" y="25"/>
                    </a:lnTo>
                    <a:lnTo>
                      <a:pt x="104" y="33"/>
                    </a:lnTo>
                    <a:lnTo>
                      <a:pt x="25" y="92"/>
                    </a:lnTo>
                    <a:lnTo>
                      <a:pt x="12" y="108"/>
                    </a:lnTo>
                    <a:lnTo>
                      <a:pt x="0" y="92"/>
                    </a:lnTo>
                    <a:lnTo>
                      <a:pt x="71" y="29"/>
                    </a:lnTo>
                    <a:lnTo>
                      <a:pt x="81" y="8"/>
                    </a:lnTo>
                    <a:lnTo>
                      <a:pt x="90" y="6"/>
                    </a:lnTo>
                    <a:close/>
                  </a:path>
                </a:pathLst>
              </a:custGeom>
              <a:solidFill>
                <a:srgbClr val="b4ddc7"/>
              </a:solidFill>
              <a:ln w="9360">
                <a:solidFill>
                  <a:srgbClr val="b2b2b2"/>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314" name=""/>
              <p:cNvSpPr/>
              <p:nvPr/>
            </p:nvSpPr>
            <p:spPr>
              <a:xfrm>
                <a:off x="5417280" y="3489480"/>
                <a:ext cx="73800" cy="65520"/>
              </a:xfrm>
              <a:custGeom>
                <a:avLst/>
                <a:gdLst/>
                <a:ahLst/>
                <a:rect l="l" t="t" r="r" b="b"/>
                <a:pathLst>
                  <a:path w="117" h="108">
                    <a:moveTo>
                      <a:pt x="90" y="6"/>
                    </a:moveTo>
                    <a:lnTo>
                      <a:pt x="92" y="0"/>
                    </a:lnTo>
                    <a:lnTo>
                      <a:pt x="109" y="12"/>
                    </a:lnTo>
                    <a:lnTo>
                      <a:pt x="117" y="25"/>
                    </a:lnTo>
                    <a:lnTo>
                      <a:pt x="104" y="33"/>
                    </a:lnTo>
                    <a:lnTo>
                      <a:pt x="25" y="92"/>
                    </a:lnTo>
                    <a:lnTo>
                      <a:pt x="12" y="108"/>
                    </a:lnTo>
                    <a:lnTo>
                      <a:pt x="0" y="92"/>
                    </a:lnTo>
                    <a:lnTo>
                      <a:pt x="71" y="29"/>
                    </a:lnTo>
                    <a:lnTo>
                      <a:pt x="81" y="8"/>
                    </a:lnTo>
                    <a:lnTo>
                      <a:pt x="90" y="6"/>
                    </a:lnTo>
                  </a:path>
                </a:pathLst>
              </a:custGeom>
              <a:noFill/>
              <a:ln w="6480">
                <a:solidFill>
                  <a:srgbClr val="b2b2b2"/>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315" name=""/>
              <p:cNvSpPr/>
              <p:nvPr/>
            </p:nvSpPr>
            <p:spPr>
              <a:xfrm>
                <a:off x="5417280" y="3489480"/>
                <a:ext cx="73800" cy="65520"/>
              </a:xfrm>
              <a:custGeom>
                <a:avLst/>
                <a:gdLst/>
                <a:ahLst/>
                <a:rect l="l" t="t" r="r" b="b"/>
                <a:pathLst>
                  <a:path w="117" h="108">
                    <a:moveTo>
                      <a:pt x="90" y="6"/>
                    </a:moveTo>
                    <a:lnTo>
                      <a:pt x="92" y="0"/>
                    </a:lnTo>
                    <a:lnTo>
                      <a:pt x="109" y="12"/>
                    </a:lnTo>
                    <a:lnTo>
                      <a:pt x="117" y="25"/>
                    </a:lnTo>
                    <a:lnTo>
                      <a:pt x="104" y="33"/>
                    </a:lnTo>
                    <a:lnTo>
                      <a:pt x="25" y="92"/>
                    </a:lnTo>
                    <a:lnTo>
                      <a:pt x="12" y="108"/>
                    </a:lnTo>
                    <a:lnTo>
                      <a:pt x="0" y="92"/>
                    </a:lnTo>
                    <a:lnTo>
                      <a:pt x="71" y="29"/>
                    </a:lnTo>
                    <a:lnTo>
                      <a:pt x="81" y="8"/>
                    </a:lnTo>
                    <a:lnTo>
                      <a:pt x="90" y="6"/>
                    </a:lnTo>
                  </a:path>
                </a:pathLst>
              </a:custGeom>
              <a:noFill/>
              <a:ln w="6480">
                <a:solidFill>
                  <a:srgbClr val="b2b2b2"/>
                </a:solidFill>
                <a:round/>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grpSp>
        <p:grpSp>
          <p:nvGrpSpPr>
            <p:cNvPr id="316" name=""/>
            <p:cNvGrpSpPr/>
            <p:nvPr/>
          </p:nvGrpSpPr>
          <p:grpSpPr>
            <a:xfrm>
              <a:off x="4821840" y="2044080"/>
              <a:ext cx="2656440" cy="3668040"/>
              <a:chOff x="4821840" y="2044080"/>
              <a:chExt cx="2656440" cy="3668040"/>
            </a:xfrm>
          </p:grpSpPr>
          <p:grpSp>
            <p:nvGrpSpPr>
              <p:cNvPr id="317" name=""/>
              <p:cNvGrpSpPr/>
              <p:nvPr/>
            </p:nvGrpSpPr>
            <p:grpSpPr>
              <a:xfrm>
                <a:off x="4935960" y="2044080"/>
                <a:ext cx="2542320" cy="1953720"/>
                <a:chOff x="4935960" y="2044080"/>
                <a:chExt cx="2542320" cy="1953720"/>
              </a:xfrm>
            </p:grpSpPr>
            <p:sp>
              <p:nvSpPr>
                <p:cNvPr id="318" name=""/>
                <p:cNvSpPr/>
                <p:nvPr/>
              </p:nvSpPr>
              <p:spPr>
                <a:xfrm rot="1371600">
                  <a:off x="5095800" y="2442600"/>
                  <a:ext cx="2266560" cy="1055520"/>
                </a:xfrm>
                <a:custGeom>
                  <a:avLst/>
                  <a:gdLst/>
                  <a:ahLst/>
                  <a:rect l="l" t="t" r="r" b="b"/>
                  <a:pathLst>
                    <a:path w="2637" h="1330">
                      <a:moveTo>
                        <a:pt x="2635" y="8"/>
                      </a:moveTo>
                      <a:lnTo>
                        <a:pt x="2486" y="0"/>
                      </a:lnTo>
                      <a:lnTo>
                        <a:pt x="2416" y="0"/>
                      </a:lnTo>
                      <a:lnTo>
                        <a:pt x="2329" y="0"/>
                      </a:lnTo>
                      <a:lnTo>
                        <a:pt x="2248" y="3"/>
                      </a:lnTo>
                      <a:lnTo>
                        <a:pt x="2166" y="8"/>
                      </a:lnTo>
                      <a:lnTo>
                        <a:pt x="2086" y="17"/>
                      </a:lnTo>
                      <a:lnTo>
                        <a:pt x="2014" y="32"/>
                      </a:lnTo>
                      <a:lnTo>
                        <a:pt x="1934" y="48"/>
                      </a:lnTo>
                      <a:lnTo>
                        <a:pt x="1837" y="70"/>
                      </a:lnTo>
                      <a:lnTo>
                        <a:pt x="1751" y="101"/>
                      </a:lnTo>
                      <a:lnTo>
                        <a:pt x="1669" y="125"/>
                      </a:lnTo>
                      <a:lnTo>
                        <a:pt x="1578" y="160"/>
                      </a:lnTo>
                      <a:lnTo>
                        <a:pt x="1491" y="198"/>
                      </a:lnTo>
                      <a:lnTo>
                        <a:pt x="1405" y="237"/>
                      </a:lnTo>
                      <a:lnTo>
                        <a:pt x="1333" y="275"/>
                      </a:lnTo>
                      <a:lnTo>
                        <a:pt x="1251" y="314"/>
                      </a:lnTo>
                      <a:lnTo>
                        <a:pt x="1182" y="351"/>
                      </a:lnTo>
                      <a:lnTo>
                        <a:pt x="1105" y="394"/>
                      </a:lnTo>
                      <a:lnTo>
                        <a:pt x="1028" y="439"/>
                      </a:lnTo>
                      <a:lnTo>
                        <a:pt x="952" y="493"/>
                      </a:lnTo>
                      <a:lnTo>
                        <a:pt x="884" y="537"/>
                      </a:lnTo>
                      <a:lnTo>
                        <a:pt x="812" y="596"/>
                      </a:lnTo>
                      <a:lnTo>
                        <a:pt x="745" y="649"/>
                      </a:lnTo>
                      <a:lnTo>
                        <a:pt x="682" y="702"/>
                      </a:lnTo>
                      <a:lnTo>
                        <a:pt x="631" y="761"/>
                      </a:lnTo>
                      <a:lnTo>
                        <a:pt x="588" y="811"/>
                      </a:lnTo>
                      <a:lnTo>
                        <a:pt x="554" y="865"/>
                      </a:lnTo>
                      <a:lnTo>
                        <a:pt x="0" y="791"/>
                      </a:lnTo>
                      <a:lnTo>
                        <a:pt x="85" y="831"/>
                      </a:lnTo>
                      <a:lnTo>
                        <a:pt x="152" y="865"/>
                      </a:lnTo>
                      <a:lnTo>
                        <a:pt x="234" y="899"/>
                      </a:lnTo>
                      <a:lnTo>
                        <a:pt x="293" y="934"/>
                      </a:lnTo>
                      <a:lnTo>
                        <a:pt x="348" y="966"/>
                      </a:lnTo>
                      <a:lnTo>
                        <a:pt x="396" y="992"/>
                      </a:lnTo>
                      <a:lnTo>
                        <a:pt x="442" y="1027"/>
                      </a:lnTo>
                      <a:lnTo>
                        <a:pt x="489" y="1059"/>
                      </a:lnTo>
                      <a:lnTo>
                        <a:pt x="538" y="1097"/>
                      </a:lnTo>
                      <a:lnTo>
                        <a:pt x="593" y="1144"/>
                      </a:lnTo>
                      <a:lnTo>
                        <a:pt x="650" y="1190"/>
                      </a:lnTo>
                      <a:lnTo>
                        <a:pt x="697" y="1237"/>
                      </a:lnTo>
                      <a:lnTo>
                        <a:pt x="748" y="1288"/>
                      </a:lnTo>
                      <a:lnTo>
                        <a:pt x="788" y="1330"/>
                      </a:lnTo>
                      <a:lnTo>
                        <a:pt x="831" y="1317"/>
                      </a:lnTo>
                      <a:lnTo>
                        <a:pt x="875" y="1291"/>
                      </a:lnTo>
                      <a:lnTo>
                        <a:pt x="921" y="1272"/>
                      </a:lnTo>
                      <a:lnTo>
                        <a:pt x="976" y="1248"/>
                      </a:lnTo>
                      <a:lnTo>
                        <a:pt x="1032" y="1224"/>
                      </a:lnTo>
                      <a:lnTo>
                        <a:pt x="1083" y="1208"/>
                      </a:lnTo>
                      <a:lnTo>
                        <a:pt x="1133" y="1194"/>
                      </a:lnTo>
                      <a:lnTo>
                        <a:pt x="1189" y="1174"/>
                      </a:lnTo>
                      <a:lnTo>
                        <a:pt x="1248" y="1162"/>
                      </a:lnTo>
                      <a:lnTo>
                        <a:pt x="1309" y="1144"/>
                      </a:lnTo>
                      <a:lnTo>
                        <a:pt x="1365" y="1129"/>
                      </a:lnTo>
                      <a:lnTo>
                        <a:pt x="1419" y="1115"/>
                      </a:lnTo>
                      <a:lnTo>
                        <a:pt x="1479" y="1105"/>
                      </a:lnTo>
                      <a:lnTo>
                        <a:pt x="1535" y="1093"/>
                      </a:lnTo>
                      <a:lnTo>
                        <a:pt x="1588" y="1081"/>
                      </a:lnTo>
                      <a:lnTo>
                        <a:pt x="1650" y="1067"/>
                      </a:lnTo>
                      <a:lnTo>
                        <a:pt x="1735" y="1057"/>
                      </a:lnTo>
                      <a:lnTo>
                        <a:pt x="1158" y="956"/>
                      </a:lnTo>
                      <a:lnTo>
                        <a:pt x="1197" y="880"/>
                      </a:lnTo>
                      <a:lnTo>
                        <a:pt x="1242" y="822"/>
                      </a:lnTo>
                      <a:lnTo>
                        <a:pt x="1323" y="713"/>
                      </a:lnTo>
                      <a:lnTo>
                        <a:pt x="1371" y="663"/>
                      </a:lnTo>
                      <a:lnTo>
                        <a:pt x="1419" y="614"/>
                      </a:lnTo>
                      <a:lnTo>
                        <a:pt x="1506" y="532"/>
                      </a:lnTo>
                      <a:lnTo>
                        <a:pt x="1559" y="484"/>
                      </a:lnTo>
                      <a:lnTo>
                        <a:pt x="1621" y="434"/>
                      </a:lnTo>
                      <a:lnTo>
                        <a:pt x="1679" y="396"/>
                      </a:lnTo>
                      <a:lnTo>
                        <a:pt x="1727" y="367"/>
                      </a:lnTo>
                      <a:lnTo>
                        <a:pt x="1770" y="330"/>
                      </a:lnTo>
                      <a:lnTo>
                        <a:pt x="1833" y="296"/>
                      </a:lnTo>
                      <a:lnTo>
                        <a:pt x="1900" y="255"/>
                      </a:lnTo>
                      <a:lnTo>
                        <a:pt x="1953" y="226"/>
                      </a:lnTo>
                      <a:lnTo>
                        <a:pt x="2004" y="202"/>
                      </a:lnTo>
                      <a:lnTo>
                        <a:pt x="2095" y="178"/>
                      </a:lnTo>
                      <a:lnTo>
                        <a:pt x="2158" y="158"/>
                      </a:lnTo>
                      <a:lnTo>
                        <a:pt x="2248" y="139"/>
                      </a:lnTo>
                      <a:lnTo>
                        <a:pt x="2320" y="120"/>
                      </a:lnTo>
                      <a:lnTo>
                        <a:pt x="2406" y="110"/>
                      </a:lnTo>
                      <a:lnTo>
                        <a:pt x="2637" y="101"/>
                      </a:lnTo>
                      <a:lnTo>
                        <a:pt x="2635" y="8"/>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 name=""/>
                <p:cNvSpPr/>
                <p:nvPr/>
              </p:nvSpPr>
              <p:spPr>
                <a:xfrm rot="1371600">
                  <a:off x="5958720" y="3228120"/>
                  <a:ext cx="489960" cy="174600"/>
                </a:xfrm>
                <a:custGeom>
                  <a:avLst/>
                  <a:gdLst/>
                  <a:ahLst/>
                  <a:rect l="l" t="t" r="r" b="b"/>
                  <a:pathLst>
                    <a:path w="571" h="221">
                      <a:moveTo>
                        <a:pt x="571" y="91"/>
                      </a:moveTo>
                      <a:lnTo>
                        <a:pt x="571" y="221"/>
                      </a:lnTo>
                      <a:lnTo>
                        <a:pt x="0" y="120"/>
                      </a:lnTo>
                      <a:lnTo>
                        <a:pt x="10" y="61"/>
                      </a:lnTo>
                      <a:lnTo>
                        <a:pt x="48" y="0"/>
                      </a:lnTo>
                      <a:lnTo>
                        <a:pt x="571" y="91"/>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 name=""/>
                <p:cNvSpPr/>
                <p:nvPr/>
              </p:nvSpPr>
              <p:spPr>
                <a:xfrm rot="1371600">
                  <a:off x="5092560" y="2711160"/>
                  <a:ext cx="473040" cy="169560"/>
                </a:xfrm>
                <a:custGeom>
                  <a:avLst/>
                  <a:gdLst/>
                  <a:ahLst/>
                  <a:rect l="l" t="t" r="r" b="b"/>
                  <a:pathLst>
                    <a:path w="549" h="214">
                      <a:moveTo>
                        <a:pt x="0" y="0"/>
                      </a:moveTo>
                      <a:lnTo>
                        <a:pt x="2" y="121"/>
                      </a:lnTo>
                      <a:lnTo>
                        <a:pt x="549" y="214"/>
                      </a:lnTo>
                      <a:lnTo>
                        <a:pt x="549" y="62"/>
                      </a:lnTo>
                      <a:lnTo>
                        <a:pt x="0" y="0"/>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 name=""/>
                <p:cNvSpPr/>
                <p:nvPr/>
              </p:nvSpPr>
              <p:spPr>
                <a:xfrm rot="1371600">
                  <a:off x="5057640" y="2512800"/>
                  <a:ext cx="2268000" cy="1087200"/>
                </a:xfrm>
                <a:custGeom>
                  <a:avLst/>
                  <a:gdLst/>
                  <a:ahLst/>
                  <a:rect l="l" t="t" r="r" b="b"/>
                  <a:pathLst>
                    <a:path w="2637" h="1370">
                      <a:moveTo>
                        <a:pt x="2637" y="9"/>
                      </a:moveTo>
                      <a:lnTo>
                        <a:pt x="2490" y="0"/>
                      </a:lnTo>
                      <a:lnTo>
                        <a:pt x="2419" y="0"/>
                      </a:lnTo>
                      <a:lnTo>
                        <a:pt x="2333" y="0"/>
                      </a:lnTo>
                      <a:lnTo>
                        <a:pt x="2251" y="4"/>
                      </a:lnTo>
                      <a:lnTo>
                        <a:pt x="2169" y="9"/>
                      </a:lnTo>
                      <a:lnTo>
                        <a:pt x="2089" y="19"/>
                      </a:lnTo>
                      <a:lnTo>
                        <a:pt x="2017" y="33"/>
                      </a:lnTo>
                      <a:lnTo>
                        <a:pt x="1937" y="49"/>
                      </a:lnTo>
                      <a:lnTo>
                        <a:pt x="1841" y="73"/>
                      </a:lnTo>
                      <a:lnTo>
                        <a:pt x="1755" y="104"/>
                      </a:lnTo>
                      <a:lnTo>
                        <a:pt x="1673" y="129"/>
                      </a:lnTo>
                      <a:lnTo>
                        <a:pt x="1582" y="165"/>
                      </a:lnTo>
                      <a:lnTo>
                        <a:pt x="1495" y="203"/>
                      </a:lnTo>
                      <a:lnTo>
                        <a:pt x="1409" y="243"/>
                      </a:lnTo>
                      <a:lnTo>
                        <a:pt x="1336" y="283"/>
                      </a:lnTo>
                      <a:lnTo>
                        <a:pt x="1255" y="323"/>
                      </a:lnTo>
                      <a:lnTo>
                        <a:pt x="1186" y="362"/>
                      </a:lnTo>
                      <a:lnTo>
                        <a:pt x="1109" y="407"/>
                      </a:lnTo>
                      <a:lnTo>
                        <a:pt x="1032" y="451"/>
                      </a:lnTo>
                      <a:lnTo>
                        <a:pt x="955" y="508"/>
                      </a:lnTo>
                      <a:lnTo>
                        <a:pt x="888" y="552"/>
                      </a:lnTo>
                      <a:lnTo>
                        <a:pt x="816" y="613"/>
                      </a:lnTo>
                      <a:lnTo>
                        <a:pt x="749" y="668"/>
                      </a:lnTo>
                      <a:lnTo>
                        <a:pt x="686" y="724"/>
                      </a:lnTo>
                      <a:lnTo>
                        <a:pt x="635" y="785"/>
                      </a:lnTo>
                      <a:lnTo>
                        <a:pt x="592" y="834"/>
                      </a:lnTo>
                      <a:lnTo>
                        <a:pt x="558" y="890"/>
                      </a:lnTo>
                      <a:lnTo>
                        <a:pt x="0" y="817"/>
                      </a:lnTo>
                      <a:lnTo>
                        <a:pt x="89" y="855"/>
                      </a:lnTo>
                      <a:lnTo>
                        <a:pt x="156" y="890"/>
                      </a:lnTo>
                      <a:lnTo>
                        <a:pt x="238" y="926"/>
                      </a:lnTo>
                      <a:lnTo>
                        <a:pt x="297" y="961"/>
                      </a:lnTo>
                      <a:lnTo>
                        <a:pt x="351" y="995"/>
                      </a:lnTo>
                      <a:lnTo>
                        <a:pt x="399" y="1020"/>
                      </a:lnTo>
                      <a:lnTo>
                        <a:pt x="446" y="1057"/>
                      </a:lnTo>
                      <a:lnTo>
                        <a:pt x="492" y="1091"/>
                      </a:lnTo>
                      <a:lnTo>
                        <a:pt x="542" y="1129"/>
                      </a:lnTo>
                      <a:lnTo>
                        <a:pt x="596" y="1177"/>
                      </a:lnTo>
                      <a:lnTo>
                        <a:pt x="654" y="1225"/>
                      </a:lnTo>
                      <a:lnTo>
                        <a:pt x="700" y="1272"/>
                      </a:lnTo>
                      <a:lnTo>
                        <a:pt x="752" y="1325"/>
                      </a:lnTo>
                      <a:lnTo>
                        <a:pt x="792" y="1370"/>
                      </a:lnTo>
                      <a:lnTo>
                        <a:pt x="835" y="1354"/>
                      </a:lnTo>
                      <a:lnTo>
                        <a:pt x="878" y="1328"/>
                      </a:lnTo>
                      <a:lnTo>
                        <a:pt x="925" y="1307"/>
                      </a:lnTo>
                      <a:lnTo>
                        <a:pt x="979" y="1283"/>
                      </a:lnTo>
                      <a:lnTo>
                        <a:pt x="1035" y="1259"/>
                      </a:lnTo>
                      <a:lnTo>
                        <a:pt x="1087" y="1241"/>
                      </a:lnTo>
                      <a:lnTo>
                        <a:pt x="1136" y="1229"/>
                      </a:lnTo>
                      <a:lnTo>
                        <a:pt x="1192" y="1209"/>
                      </a:lnTo>
                      <a:lnTo>
                        <a:pt x="1252" y="1195"/>
                      </a:lnTo>
                      <a:lnTo>
                        <a:pt x="1312" y="1177"/>
                      </a:lnTo>
                      <a:lnTo>
                        <a:pt x="1368" y="1163"/>
                      </a:lnTo>
                      <a:lnTo>
                        <a:pt x="1423" y="1148"/>
                      </a:lnTo>
                      <a:lnTo>
                        <a:pt x="1482" y="1137"/>
                      </a:lnTo>
                      <a:lnTo>
                        <a:pt x="1538" y="1124"/>
                      </a:lnTo>
                      <a:lnTo>
                        <a:pt x="1591" y="1113"/>
                      </a:lnTo>
                      <a:lnTo>
                        <a:pt x="1654" y="1099"/>
                      </a:lnTo>
                      <a:lnTo>
                        <a:pt x="1735" y="1089"/>
                      </a:lnTo>
                      <a:lnTo>
                        <a:pt x="1162" y="985"/>
                      </a:lnTo>
                      <a:lnTo>
                        <a:pt x="1200" y="905"/>
                      </a:lnTo>
                      <a:lnTo>
                        <a:pt x="1245" y="846"/>
                      </a:lnTo>
                      <a:lnTo>
                        <a:pt x="1327" y="735"/>
                      </a:lnTo>
                      <a:lnTo>
                        <a:pt x="1375" y="682"/>
                      </a:lnTo>
                      <a:lnTo>
                        <a:pt x="1423" y="632"/>
                      </a:lnTo>
                      <a:lnTo>
                        <a:pt x="1509" y="548"/>
                      </a:lnTo>
                      <a:lnTo>
                        <a:pt x="1562" y="498"/>
                      </a:lnTo>
                      <a:lnTo>
                        <a:pt x="1625" y="437"/>
                      </a:lnTo>
                      <a:lnTo>
                        <a:pt x="1682" y="392"/>
                      </a:lnTo>
                      <a:lnTo>
                        <a:pt x="1731" y="352"/>
                      </a:lnTo>
                      <a:lnTo>
                        <a:pt x="1779" y="314"/>
                      </a:lnTo>
                      <a:lnTo>
                        <a:pt x="1836" y="274"/>
                      </a:lnTo>
                      <a:lnTo>
                        <a:pt x="1899" y="233"/>
                      </a:lnTo>
                      <a:lnTo>
                        <a:pt x="1961" y="203"/>
                      </a:lnTo>
                      <a:lnTo>
                        <a:pt x="2022" y="168"/>
                      </a:lnTo>
                      <a:lnTo>
                        <a:pt x="2099" y="139"/>
                      </a:lnTo>
                      <a:lnTo>
                        <a:pt x="2169" y="115"/>
                      </a:lnTo>
                      <a:lnTo>
                        <a:pt x="2251" y="94"/>
                      </a:lnTo>
                      <a:lnTo>
                        <a:pt x="2328" y="73"/>
                      </a:lnTo>
                      <a:lnTo>
                        <a:pt x="2410" y="54"/>
                      </a:lnTo>
                      <a:lnTo>
                        <a:pt x="2498" y="36"/>
                      </a:lnTo>
                      <a:lnTo>
                        <a:pt x="2637" y="9"/>
                      </a:lnTo>
                      <a:close/>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22" name=""/>
              <p:cNvGrpSpPr/>
              <p:nvPr/>
            </p:nvGrpSpPr>
            <p:grpSpPr>
              <a:xfrm>
                <a:off x="4821840" y="3964320"/>
                <a:ext cx="2528640" cy="1747800"/>
                <a:chOff x="4821840" y="3964320"/>
                <a:chExt cx="2528640" cy="1747800"/>
              </a:xfrm>
            </p:grpSpPr>
            <p:sp>
              <p:nvSpPr>
                <p:cNvPr id="323" name=""/>
                <p:cNvSpPr/>
                <p:nvPr/>
              </p:nvSpPr>
              <p:spPr>
                <a:xfrm rot="20422200">
                  <a:off x="5943960" y="4419720"/>
                  <a:ext cx="1310040" cy="770040"/>
                </a:xfrm>
                <a:custGeom>
                  <a:avLst/>
                  <a:gdLst/>
                  <a:ahLst/>
                  <a:rect l="l" t="t" r="r" b="b"/>
                  <a:pathLst>
                    <a:path w="1523" h="971">
                      <a:moveTo>
                        <a:pt x="1523" y="971"/>
                      </a:moveTo>
                      <a:lnTo>
                        <a:pt x="1523" y="901"/>
                      </a:lnTo>
                      <a:lnTo>
                        <a:pt x="1412" y="882"/>
                      </a:lnTo>
                      <a:lnTo>
                        <a:pt x="1313" y="858"/>
                      </a:lnTo>
                      <a:lnTo>
                        <a:pt x="1222" y="829"/>
                      </a:lnTo>
                      <a:lnTo>
                        <a:pt x="1127" y="800"/>
                      </a:lnTo>
                      <a:lnTo>
                        <a:pt x="1047" y="771"/>
                      </a:lnTo>
                      <a:lnTo>
                        <a:pt x="980" y="742"/>
                      </a:lnTo>
                      <a:lnTo>
                        <a:pt x="917" y="715"/>
                      </a:lnTo>
                      <a:lnTo>
                        <a:pt x="845" y="683"/>
                      </a:lnTo>
                      <a:lnTo>
                        <a:pt x="783" y="644"/>
                      </a:lnTo>
                      <a:lnTo>
                        <a:pt x="711" y="596"/>
                      </a:lnTo>
                      <a:lnTo>
                        <a:pt x="653" y="553"/>
                      </a:lnTo>
                      <a:lnTo>
                        <a:pt x="595" y="510"/>
                      </a:lnTo>
                      <a:lnTo>
                        <a:pt x="543" y="462"/>
                      </a:lnTo>
                      <a:lnTo>
                        <a:pt x="475" y="404"/>
                      </a:lnTo>
                      <a:lnTo>
                        <a:pt x="403" y="337"/>
                      </a:lnTo>
                      <a:lnTo>
                        <a:pt x="362" y="289"/>
                      </a:lnTo>
                      <a:lnTo>
                        <a:pt x="318" y="237"/>
                      </a:lnTo>
                      <a:lnTo>
                        <a:pt x="275" y="189"/>
                      </a:lnTo>
                      <a:lnTo>
                        <a:pt x="237" y="140"/>
                      </a:lnTo>
                      <a:lnTo>
                        <a:pt x="189" y="63"/>
                      </a:lnTo>
                      <a:lnTo>
                        <a:pt x="160" y="0"/>
                      </a:lnTo>
                      <a:lnTo>
                        <a:pt x="0" y="20"/>
                      </a:lnTo>
                      <a:lnTo>
                        <a:pt x="52" y="125"/>
                      </a:lnTo>
                      <a:lnTo>
                        <a:pt x="131" y="237"/>
                      </a:lnTo>
                      <a:lnTo>
                        <a:pt x="213" y="332"/>
                      </a:lnTo>
                      <a:lnTo>
                        <a:pt x="318" y="433"/>
                      </a:lnTo>
                      <a:lnTo>
                        <a:pt x="461" y="577"/>
                      </a:lnTo>
                      <a:lnTo>
                        <a:pt x="620" y="697"/>
                      </a:lnTo>
                      <a:lnTo>
                        <a:pt x="788" y="800"/>
                      </a:lnTo>
                      <a:lnTo>
                        <a:pt x="937" y="862"/>
                      </a:lnTo>
                      <a:lnTo>
                        <a:pt x="1123" y="925"/>
                      </a:lnTo>
                      <a:lnTo>
                        <a:pt x="1275" y="949"/>
                      </a:lnTo>
                      <a:lnTo>
                        <a:pt x="1523" y="971"/>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 name=""/>
                <p:cNvSpPr/>
                <p:nvPr/>
              </p:nvSpPr>
              <p:spPr>
                <a:xfrm rot="20422200">
                  <a:off x="4894920" y="4475160"/>
                  <a:ext cx="678960" cy="554040"/>
                </a:xfrm>
                <a:custGeom>
                  <a:avLst/>
                  <a:gdLst/>
                  <a:ahLst/>
                  <a:rect l="l" t="t" r="r" b="b"/>
                  <a:pathLst>
                    <a:path w="790" h="697">
                      <a:moveTo>
                        <a:pt x="790" y="157"/>
                      </a:moveTo>
                      <a:lnTo>
                        <a:pt x="790" y="0"/>
                      </a:lnTo>
                      <a:lnTo>
                        <a:pt x="758" y="40"/>
                      </a:lnTo>
                      <a:lnTo>
                        <a:pt x="722" y="82"/>
                      </a:lnTo>
                      <a:lnTo>
                        <a:pt x="676" y="125"/>
                      </a:lnTo>
                      <a:lnTo>
                        <a:pt x="618" y="175"/>
                      </a:lnTo>
                      <a:lnTo>
                        <a:pt x="562" y="229"/>
                      </a:lnTo>
                      <a:lnTo>
                        <a:pt x="505" y="281"/>
                      </a:lnTo>
                      <a:lnTo>
                        <a:pt x="452" y="324"/>
                      </a:lnTo>
                      <a:lnTo>
                        <a:pt x="404" y="362"/>
                      </a:lnTo>
                      <a:lnTo>
                        <a:pt x="351" y="398"/>
                      </a:lnTo>
                      <a:lnTo>
                        <a:pt x="296" y="433"/>
                      </a:lnTo>
                      <a:lnTo>
                        <a:pt x="232" y="470"/>
                      </a:lnTo>
                      <a:lnTo>
                        <a:pt x="173" y="499"/>
                      </a:lnTo>
                      <a:lnTo>
                        <a:pt x="112" y="524"/>
                      </a:lnTo>
                      <a:lnTo>
                        <a:pt x="48" y="551"/>
                      </a:lnTo>
                      <a:lnTo>
                        <a:pt x="0" y="574"/>
                      </a:lnTo>
                      <a:lnTo>
                        <a:pt x="0" y="697"/>
                      </a:lnTo>
                      <a:lnTo>
                        <a:pt x="87" y="672"/>
                      </a:lnTo>
                      <a:lnTo>
                        <a:pt x="213" y="617"/>
                      </a:lnTo>
                      <a:lnTo>
                        <a:pt x="375" y="548"/>
                      </a:lnTo>
                      <a:lnTo>
                        <a:pt x="493" y="474"/>
                      </a:lnTo>
                      <a:lnTo>
                        <a:pt x="602" y="369"/>
                      </a:lnTo>
                      <a:lnTo>
                        <a:pt x="710" y="281"/>
                      </a:lnTo>
                      <a:lnTo>
                        <a:pt x="790" y="196"/>
                      </a:lnTo>
                      <a:lnTo>
                        <a:pt x="790" y="2"/>
                      </a:lnTo>
                      <a:lnTo>
                        <a:pt x="790" y="5"/>
                      </a:lnTo>
                      <a:lnTo>
                        <a:pt x="790" y="157"/>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 name=""/>
                <p:cNvSpPr/>
                <p:nvPr/>
              </p:nvSpPr>
              <p:spPr>
                <a:xfrm rot="20422200">
                  <a:off x="5497200" y="4232160"/>
                  <a:ext cx="811440" cy="342720"/>
                </a:xfrm>
                <a:custGeom>
                  <a:avLst/>
                  <a:gdLst/>
                  <a:ahLst/>
                  <a:rect l="l" t="t" r="r" b="b"/>
                  <a:pathLst>
                    <a:path w="944" h="432">
                      <a:moveTo>
                        <a:pt x="944" y="432"/>
                      </a:moveTo>
                      <a:lnTo>
                        <a:pt x="944" y="299"/>
                      </a:lnTo>
                      <a:lnTo>
                        <a:pt x="883" y="288"/>
                      </a:lnTo>
                      <a:lnTo>
                        <a:pt x="820" y="277"/>
                      </a:lnTo>
                      <a:lnTo>
                        <a:pt x="761" y="263"/>
                      </a:lnTo>
                      <a:lnTo>
                        <a:pt x="700" y="248"/>
                      </a:lnTo>
                      <a:lnTo>
                        <a:pt x="630" y="231"/>
                      </a:lnTo>
                      <a:lnTo>
                        <a:pt x="553" y="211"/>
                      </a:lnTo>
                      <a:lnTo>
                        <a:pt x="457" y="182"/>
                      </a:lnTo>
                      <a:lnTo>
                        <a:pt x="364" y="155"/>
                      </a:lnTo>
                      <a:lnTo>
                        <a:pt x="303" y="136"/>
                      </a:lnTo>
                      <a:lnTo>
                        <a:pt x="231" y="109"/>
                      </a:lnTo>
                      <a:lnTo>
                        <a:pt x="152" y="75"/>
                      </a:lnTo>
                      <a:lnTo>
                        <a:pt x="82" y="43"/>
                      </a:lnTo>
                      <a:lnTo>
                        <a:pt x="30" y="17"/>
                      </a:lnTo>
                      <a:lnTo>
                        <a:pt x="0" y="0"/>
                      </a:lnTo>
                      <a:lnTo>
                        <a:pt x="0" y="165"/>
                      </a:lnTo>
                      <a:lnTo>
                        <a:pt x="59" y="206"/>
                      </a:lnTo>
                      <a:lnTo>
                        <a:pt x="178" y="264"/>
                      </a:lnTo>
                      <a:lnTo>
                        <a:pt x="316" y="322"/>
                      </a:lnTo>
                      <a:lnTo>
                        <a:pt x="439" y="354"/>
                      </a:lnTo>
                      <a:lnTo>
                        <a:pt x="581" y="394"/>
                      </a:lnTo>
                      <a:lnTo>
                        <a:pt x="724" y="421"/>
                      </a:lnTo>
                      <a:lnTo>
                        <a:pt x="825" y="431"/>
                      </a:lnTo>
                      <a:lnTo>
                        <a:pt x="944" y="432"/>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6" name=""/>
                <p:cNvSpPr/>
                <p:nvPr/>
              </p:nvSpPr>
              <p:spPr>
                <a:xfrm rot="20422200">
                  <a:off x="4974120" y="4314240"/>
                  <a:ext cx="2265840" cy="1047600"/>
                </a:xfrm>
                <a:custGeom>
                  <a:avLst/>
                  <a:gdLst/>
                  <a:ahLst/>
                  <a:rect l="l" t="t" r="r" b="b"/>
                  <a:pathLst>
                    <a:path w="2635" h="1321">
                      <a:moveTo>
                        <a:pt x="2635" y="1310"/>
                      </a:moveTo>
                      <a:lnTo>
                        <a:pt x="2489" y="1321"/>
                      </a:lnTo>
                      <a:lnTo>
                        <a:pt x="2419" y="1321"/>
                      </a:lnTo>
                      <a:lnTo>
                        <a:pt x="2332" y="1321"/>
                      </a:lnTo>
                      <a:lnTo>
                        <a:pt x="2251" y="1314"/>
                      </a:lnTo>
                      <a:lnTo>
                        <a:pt x="2169" y="1310"/>
                      </a:lnTo>
                      <a:lnTo>
                        <a:pt x="2089" y="1300"/>
                      </a:lnTo>
                      <a:lnTo>
                        <a:pt x="2017" y="1287"/>
                      </a:lnTo>
                      <a:lnTo>
                        <a:pt x="1937" y="1273"/>
                      </a:lnTo>
                      <a:lnTo>
                        <a:pt x="1841" y="1249"/>
                      </a:lnTo>
                      <a:lnTo>
                        <a:pt x="1754" y="1220"/>
                      </a:lnTo>
                      <a:lnTo>
                        <a:pt x="1672" y="1196"/>
                      </a:lnTo>
                      <a:lnTo>
                        <a:pt x="1581" y="1162"/>
                      </a:lnTo>
                      <a:lnTo>
                        <a:pt x="1495" y="1124"/>
                      </a:lnTo>
                      <a:lnTo>
                        <a:pt x="1408" y="1085"/>
                      </a:lnTo>
                      <a:lnTo>
                        <a:pt x="1336" y="1048"/>
                      </a:lnTo>
                      <a:lnTo>
                        <a:pt x="1254" y="1010"/>
                      </a:lnTo>
                      <a:lnTo>
                        <a:pt x="1185" y="973"/>
                      </a:lnTo>
                      <a:lnTo>
                        <a:pt x="1109" y="930"/>
                      </a:lnTo>
                      <a:lnTo>
                        <a:pt x="1032" y="887"/>
                      </a:lnTo>
                      <a:lnTo>
                        <a:pt x="955" y="834"/>
                      </a:lnTo>
                      <a:lnTo>
                        <a:pt x="887" y="790"/>
                      </a:lnTo>
                      <a:lnTo>
                        <a:pt x="815" y="733"/>
                      </a:lnTo>
                      <a:lnTo>
                        <a:pt x="748" y="680"/>
                      </a:lnTo>
                      <a:lnTo>
                        <a:pt x="686" y="627"/>
                      </a:lnTo>
                      <a:lnTo>
                        <a:pt x="634" y="569"/>
                      </a:lnTo>
                      <a:lnTo>
                        <a:pt x="591" y="520"/>
                      </a:lnTo>
                      <a:lnTo>
                        <a:pt x="558" y="467"/>
                      </a:lnTo>
                      <a:lnTo>
                        <a:pt x="0" y="539"/>
                      </a:lnTo>
                      <a:lnTo>
                        <a:pt x="79" y="500"/>
                      </a:lnTo>
                      <a:lnTo>
                        <a:pt x="170" y="462"/>
                      </a:lnTo>
                      <a:lnTo>
                        <a:pt x="242" y="428"/>
                      </a:lnTo>
                      <a:lnTo>
                        <a:pt x="296" y="403"/>
                      </a:lnTo>
                      <a:lnTo>
                        <a:pt x="356" y="371"/>
                      </a:lnTo>
                      <a:lnTo>
                        <a:pt x="404" y="342"/>
                      </a:lnTo>
                      <a:lnTo>
                        <a:pt x="450" y="311"/>
                      </a:lnTo>
                      <a:lnTo>
                        <a:pt x="492" y="274"/>
                      </a:lnTo>
                      <a:lnTo>
                        <a:pt x="541" y="238"/>
                      </a:lnTo>
                      <a:lnTo>
                        <a:pt x="596" y="191"/>
                      </a:lnTo>
                      <a:lnTo>
                        <a:pt x="649" y="141"/>
                      </a:lnTo>
                      <a:lnTo>
                        <a:pt x="695" y="100"/>
                      </a:lnTo>
                      <a:lnTo>
                        <a:pt x="751" y="48"/>
                      </a:lnTo>
                      <a:lnTo>
                        <a:pt x="791" y="0"/>
                      </a:lnTo>
                      <a:lnTo>
                        <a:pt x="835" y="21"/>
                      </a:lnTo>
                      <a:lnTo>
                        <a:pt x="878" y="45"/>
                      </a:lnTo>
                      <a:lnTo>
                        <a:pt x="924" y="66"/>
                      </a:lnTo>
                      <a:lnTo>
                        <a:pt x="979" y="89"/>
                      </a:lnTo>
                      <a:lnTo>
                        <a:pt x="1035" y="111"/>
                      </a:lnTo>
                      <a:lnTo>
                        <a:pt x="1086" y="129"/>
                      </a:lnTo>
                      <a:lnTo>
                        <a:pt x="1136" y="143"/>
                      </a:lnTo>
                      <a:lnTo>
                        <a:pt x="1192" y="161"/>
                      </a:lnTo>
                      <a:lnTo>
                        <a:pt x="1251" y="175"/>
                      </a:lnTo>
                      <a:lnTo>
                        <a:pt x="1312" y="191"/>
                      </a:lnTo>
                      <a:lnTo>
                        <a:pt x="1368" y="206"/>
                      </a:lnTo>
                      <a:lnTo>
                        <a:pt x="1423" y="220"/>
                      </a:lnTo>
                      <a:lnTo>
                        <a:pt x="1482" y="230"/>
                      </a:lnTo>
                      <a:lnTo>
                        <a:pt x="1538" y="242"/>
                      </a:lnTo>
                      <a:lnTo>
                        <a:pt x="1591" y="254"/>
                      </a:lnTo>
                      <a:lnTo>
                        <a:pt x="1653" y="266"/>
                      </a:lnTo>
                      <a:lnTo>
                        <a:pt x="1738" y="276"/>
                      </a:lnTo>
                      <a:lnTo>
                        <a:pt x="1161" y="375"/>
                      </a:lnTo>
                      <a:lnTo>
                        <a:pt x="1200" y="452"/>
                      </a:lnTo>
                      <a:lnTo>
                        <a:pt x="1245" y="510"/>
                      </a:lnTo>
                      <a:lnTo>
                        <a:pt x="1326" y="617"/>
                      </a:lnTo>
                      <a:lnTo>
                        <a:pt x="1374" y="665"/>
                      </a:lnTo>
                      <a:lnTo>
                        <a:pt x="1423" y="713"/>
                      </a:lnTo>
                      <a:lnTo>
                        <a:pt x="1509" y="795"/>
                      </a:lnTo>
                      <a:lnTo>
                        <a:pt x="1562" y="843"/>
                      </a:lnTo>
                      <a:lnTo>
                        <a:pt x="1624" y="901"/>
                      </a:lnTo>
                      <a:lnTo>
                        <a:pt x="1682" y="944"/>
                      </a:lnTo>
                      <a:lnTo>
                        <a:pt x="1730" y="983"/>
                      </a:lnTo>
                      <a:lnTo>
                        <a:pt x="1778" y="1020"/>
                      </a:lnTo>
                      <a:lnTo>
                        <a:pt x="1836" y="1056"/>
                      </a:lnTo>
                      <a:lnTo>
                        <a:pt x="1898" y="1095"/>
                      </a:lnTo>
                      <a:lnTo>
                        <a:pt x="1961" y="1124"/>
                      </a:lnTo>
                      <a:lnTo>
                        <a:pt x="2022" y="1157"/>
                      </a:lnTo>
                      <a:lnTo>
                        <a:pt x="2099" y="1186"/>
                      </a:lnTo>
                      <a:lnTo>
                        <a:pt x="2169" y="1210"/>
                      </a:lnTo>
                      <a:lnTo>
                        <a:pt x="2251" y="1229"/>
                      </a:lnTo>
                      <a:lnTo>
                        <a:pt x="2328" y="1249"/>
                      </a:lnTo>
                      <a:lnTo>
                        <a:pt x="2409" y="1268"/>
                      </a:lnTo>
                      <a:lnTo>
                        <a:pt x="2494" y="1282"/>
                      </a:lnTo>
                      <a:lnTo>
                        <a:pt x="2635" y="1310"/>
                      </a:lnTo>
                      <a:close/>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327" name=""/>
            <p:cNvGrpSpPr/>
            <p:nvPr/>
          </p:nvGrpSpPr>
          <p:grpSpPr>
            <a:xfrm>
              <a:off x="2046960" y="2044440"/>
              <a:ext cx="2542320" cy="1953360"/>
              <a:chOff x="2046960" y="2044440"/>
              <a:chExt cx="2542320" cy="1953360"/>
            </a:xfrm>
          </p:grpSpPr>
          <p:sp>
            <p:nvSpPr>
              <p:cNvPr id="328" name=""/>
              <p:cNvSpPr/>
              <p:nvPr/>
            </p:nvSpPr>
            <p:spPr>
              <a:xfrm flipH="1" rot="20228400">
                <a:off x="2162880" y="2442960"/>
                <a:ext cx="2266200" cy="1055520"/>
              </a:xfrm>
              <a:custGeom>
                <a:avLst/>
                <a:gdLst/>
                <a:ahLst/>
                <a:rect l="l" t="t" r="r" b="b"/>
                <a:pathLst>
                  <a:path w="2637" h="1330">
                    <a:moveTo>
                      <a:pt x="2635" y="8"/>
                    </a:moveTo>
                    <a:lnTo>
                      <a:pt x="2486" y="0"/>
                    </a:lnTo>
                    <a:lnTo>
                      <a:pt x="2416" y="0"/>
                    </a:lnTo>
                    <a:lnTo>
                      <a:pt x="2329" y="0"/>
                    </a:lnTo>
                    <a:lnTo>
                      <a:pt x="2248" y="3"/>
                    </a:lnTo>
                    <a:lnTo>
                      <a:pt x="2166" y="8"/>
                    </a:lnTo>
                    <a:lnTo>
                      <a:pt x="2086" y="17"/>
                    </a:lnTo>
                    <a:lnTo>
                      <a:pt x="2014" y="32"/>
                    </a:lnTo>
                    <a:lnTo>
                      <a:pt x="1934" y="48"/>
                    </a:lnTo>
                    <a:lnTo>
                      <a:pt x="1837" y="70"/>
                    </a:lnTo>
                    <a:lnTo>
                      <a:pt x="1751" y="101"/>
                    </a:lnTo>
                    <a:lnTo>
                      <a:pt x="1669" y="125"/>
                    </a:lnTo>
                    <a:lnTo>
                      <a:pt x="1578" y="160"/>
                    </a:lnTo>
                    <a:lnTo>
                      <a:pt x="1491" y="198"/>
                    </a:lnTo>
                    <a:lnTo>
                      <a:pt x="1405" y="237"/>
                    </a:lnTo>
                    <a:lnTo>
                      <a:pt x="1333" y="275"/>
                    </a:lnTo>
                    <a:lnTo>
                      <a:pt x="1251" y="314"/>
                    </a:lnTo>
                    <a:lnTo>
                      <a:pt x="1182" y="351"/>
                    </a:lnTo>
                    <a:lnTo>
                      <a:pt x="1105" y="394"/>
                    </a:lnTo>
                    <a:lnTo>
                      <a:pt x="1028" y="439"/>
                    </a:lnTo>
                    <a:lnTo>
                      <a:pt x="952" y="493"/>
                    </a:lnTo>
                    <a:lnTo>
                      <a:pt x="884" y="537"/>
                    </a:lnTo>
                    <a:lnTo>
                      <a:pt x="812" y="596"/>
                    </a:lnTo>
                    <a:lnTo>
                      <a:pt x="745" y="649"/>
                    </a:lnTo>
                    <a:lnTo>
                      <a:pt x="682" y="702"/>
                    </a:lnTo>
                    <a:lnTo>
                      <a:pt x="631" y="761"/>
                    </a:lnTo>
                    <a:lnTo>
                      <a:pt x="588" y="811"/>
                    </a:lnTo>
                    <a:lnTo>
                      <a:pt x="554" y="865"/>
                    </a:lnTo>
                    <a:lnTo>
                      <a:pt x="0" y="791"/>
                    </a:lnTo>
                    <a:lnTo>
                      <a:pt x="85" y="831"/>
                    </a:lnTo>
                    <a:lnTo>
                      <a:pt x="152" y="865"/>
                    </a:lnTo>
                    <a:lnTo>
                      <a:pt x="234" y="899"/>
                    </a:lnTo>
                    <a:lnTo>
                      <a:pt x="293" y="934"/>
                    </a:lnTo>
                    <a:lnTo>
                      <a:pt x="348" y="966"/>
                    </a:lnTo>
                    <a:lnTo>
                      <a:pt x="396" y="992"/>
                    </a:lnTo>
                    <a:lnTo>
                      <a:pt x="442" y="1027"/>
                    </a:lnTo>
                    <a:lnTo>
                      <a:pt x="489" y="1059"/>
                    </a:lnTo>
                    <a:lnTo>
                      <a:pt x="538" y="1097"/>
                    </a:lnTo>
                    <a:lnTo>
                      <a:pt x="593" y="1144"/>
                    </a:lnTo>
                    <a:lnTo>
                      <a:pt x="650" y="1190"/>
                    </a:lnTo>
                    <a:lnTo>
                      <a:pt x="697" y="1237"/>
                    </a:lnTo>
                    <a:lnTo>
                      <a:pt x="748" y="1288"/>
                    </a:lnTo>
                    <a:lnTo>
                      <a:pt x="788" y="1330"/>
                    </a:lnTo>
                    <a:lnTo>
                      <a:pt x="831" y="1317"/>
                    </a:lnTo>
                    <a:lnTo>
                      <a:pt x="875" y="1291"/>
                    </a:lnTo>
                    <a:lnTo>
                      <a:pt x="921" y="1272"/>
                    </a:lnTo>
                    <a:lnTo>
                      <a:pt x="976" y="1248"/>
                    </a:lnTo>
                    <a:lnTo>
                      <a:pt x="1032" y="1224"/>
                    </a:lnTo>
                    <a:lnTo>
                      <a:pt x="1083" y="1208"/>
                    </a:lnTo>
                    <a:lnTo>
                      <a:pt x="1133" y="1194"/>
                    </a:lnTo>
                    <a:lnTo>
                      <a:pt x="1189" y="1174"/>
                    </a:lnTo>
                    <a:lnTo>
                      <a:pt x="1248" y="1162"/>
                    </a:lnTo>
                    <a:lnTo>
                      <a:pt x="1309" y="1144"/>
                    </a:lnTo>
                    <a:lnTo>
                      <a:pt x="1365" y="1129"/>
                    </a:lnTo>
                    <a:lnTo>
                      <a:pt x="1419" y="1115"/>
                    </a:lnTo>
                    <a:lnTo>
                      <a:pt x="1479" y="1105"/>
                    </a:lnTo>
                    <a:lnTo>
                      <a:pt x="1535" y="1093"/>
                    </a:lnTo>
                    <a:lnTo>
                      <a:pt x="1588" y="1081"/>
                    </a:lnTo>
                    <a:lnTo>
                      <a:pt x="1650" y="1067"/>
                    </a:lnTo>
                    <a:lnTo>
                      <a:pt x="1735" y="1057"/>
                    </a:lnTo>
                    <a:lnTo>
                      <a:pt x="1158" y="956"/>
                    </a:lnTo>
                    <a:lnTo>
                      <a:pt x="1197" y="880"/>
                    </a:lnTo>
                    <a:lnTo>
                      <a:pt x="1242" y="822"/>
                    </a:lnTo>
                    <a:lnTo>
                      <a:pt x="1323" y="713"/>
                    </a:lnTo>
                    <a:lnTo>
                      <a:pt x="1371" y="663"/>
                    </a:lnTo>
                    <a:lnTo>
                      <a:pt x="1419" y="614"/>
                    </a:lnTo>
                    <a:lnTo>
                      <a:pt x="1506" y="532"/>
                    </a:lnTo>
                    <a:lnTo>
                      <a:pt x="1559" y="484"/>
                    </a:lnTo>
                    <a:lnTo>
                      <a:pt x="1621" y="434"/>
                    </a:lnTo>
                    <a:lnTo>
                      <a:pt x="1679" y="396"/>
                    </a:lnTo>
                    <a:lnTo>
                      <a:pt x="1727" y="367"/>
                    </a:lnTo>
                    <a:lnTo>
                      <a:pt x="1770" y="330"/>
                    </a:lnTo>
                    <a:lnTo>
                      <a:pt x="1833" y="296"/>
                    </a:lnTo>
                    <a:lnTo>
                      <a:pt x="1900" y="255"/>
                    </a:lnTo>
                    <a:lnTo>
                      <a:pt x="1953" y="226"/>
                    </a:lnTo>
                    <a:lnTo>
                      <a:pt x="2004" y="202"/>
                    </a:lnTo>
                    <a:lnTo>
                      <a:pt x="2095" y="178"/>
                    </a:lnTo>
                    <a:lnTo>
                      <a:pt x="2158" y="158"/>
                    </a:lnTo>
                    <a:lnTo>
                      <a:pt x="2248" y="139"/>
                    </a:lnTo>
                    <a:lnTo>
                      <a:pt x="2320" y="120"/>
                    </a:lnTo>
                    <a:lnTo>
                      <a:pt x="2406" y="110"/>
                    </a:lnTo>
                    <a:lnTo>
                      <a:pt x="2637" y="101"/>
                    </a:lnTo>
                    <a:lnTo>
                      <a:pt x="2635" y="8"/>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 name=""/>
              <p:cNvSpPr/>
              <p:nvPr/>
            </p:nvSpPr>
            <p:spPr>
              <a:xfrm flipH="1" rot="20228400">
                <a:off x="3076200" y="3228120"/>
                <a:ext cx="489960" cy="174600"/>
              </a:xfrm>
              <a:custGeom>
                <a:avLst/>
                <a:gdLst/>
                <a:ahLst/>
                <a:rect l="l" t="t" r="r" b="b"/>
                <a:pathLst>
                  <a:path w="571" h="221">
                    <a:moveTo>
                      <a:pt x="571" y="91"/>
                    </a:moveTo>
                    <a:lnTo>
                      <a:pt x="571" y="221"/>
                    </a:lnTo>
                    <a:lnTo>
                      <a:pt x="0" y="120"/>
                    </a:lnTo>
                    <a:lnTo>
                      <a:pt x="10" y="61"/>
                    </a:lnTo>
                    <a:lnTo>
                      <a:pt x="48" y="0"/>
                    </a:lnTo>
                    <a:lnTo>
                      <a:pt x="571" y="91"/>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 name=""/>
              <p:cNvSpPr/>
              <p:nvPr/>
            </p:nvSpPr>
            <p:spPr>
              <a:xfrm flipH="1" rot="20228400">
                <a:off x="3959280" y="2711160"/>
                <a:ext cx="472680" cy="169560"/>
              </a:xfrm>
              <a:custGeom>
                <a:avLst/>
                <a:gdLst/>
                <a:ahLst/>
                <a:rect l="l" t="t" r="r" b="b"/>
                <a:pathLst>
                  <a:path w="549" h="214">
                    <a:moveTo>
                      <a:pt x="0" y="0"/>
                    </a:moveTo>
                    <a:lnTo>
                      <a:pt x="2" y="121"/>
                    </a:lnTo>
                    <a:lnTo>
                      <a:pt x="549" y="214"/>
                    </a:lnTo>
                    <a:lnTo>
                      <a:pt x="549" y="62"/>
                    </a:lnTo>
                    <a:lnTo>
                      <a:pt x="0" y="0"/>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 name=""/>
              <p:cNvSpPr/>
              <p:nvPr/>
            </p:nvSpPr>
            <p:spPr>
              <a:xfrm flipH="1" rot="20228400">
                <a:off x="2199240" y="2512440"/>
                <a:ext cx="2267640" cy="1087200"/>
              </a:xfrm>
              <a:custGeom>
                <a:avLst/>
                <a:gdLst/>
                <a:ahLst/>
                <a:rect l="l" t="t" r="r" b="b"/>
                <a:pathLst>
                  <a:path w="2637" h="1370">
                    <a:moveTo>
                      <a:pt x="2637" y="9"/>
                    </a:moveTo>
                    <a:lnTo>
                      <a:pt x="2490" y="0"/>
                    </a:lnTo>
                    <a:lnTo>
                      <a:pt x="2419" y="0"/>
                    </a:lnTo>
                    <a:lnTo>
                      <a:pt x="2333" y="0"/>
                    </a:lnTo>
                    <a:lnTo>
                      <a:pt x="2251" y="4"/>
                    </a:lnTo>
                    <a:lnTo>
                      <a:pt x="2169" y="9"/>
                    </a:lnTo>
                    <a:lnTo>
                      <a:pt x="2089" y="19"/>
                    </a:lnTo>
                    <a:lnTo>
                      <a:pt x="2017" y="33"/>
                    </a:lnTo>
                    <a:lnTo>
                      <a:pt x="1937" y="49"/>
                    </a:lnTo>
                    <a:lnTo>
                      <a:pt x="1841" y="73"/>
                    </a:lnTo>
                    <a:lnTo>
                      <a:pt x="1755" y="104"/>
                    </a:lnTo>
                    <a:lnTo>
                      <a:pt x="1673" y="129"/>
                    </a:lnTo>
                    <a:lnTo>
                      <a:pt x="1582" y="165"/>
                    </a:lnTo>
                    <a:lnTo>
                      <a:pt x="1495" y="203"/>
                    </a:lnTo>
                    <a:lnTo>
                      <a:pt x="1409" y="243"/>
                    </a:lnTo>
                    <a:lnTo>
                      <a:pt x="1336" y="283"/>
                    </a:lnTo>
                    <a:lnTo>
                      <a:pt x="1255" y="323"/>
                    </a:lnTo>
                    <a:lnTo>
                      <a:pt x="1186" y="362"/>
                    </a:lnTo>
                    <a:lnTo>
                      <a:pt x="1109" y="407"/>
                    </a:lnTo>
                    <a:lnTo>
                      <a:pt x="1032" y="451"/>
                    </a:lnTo>
                    <a:lnTo>
                      <a:pt x="955" y="508"/>
                    </a:lnTo>
                    <a:lnTo>
                      <a:pt x="888" y="552"/>
                    </a:lnTo>
                    <a:lnTo>
                      <a:pt x="816" y="613"/>
                    </a:lnTo>
                    <a:lnTo>
                      <a:pt x="749" y="668"/>
                    </a:lnTo>
                    <a:lnTo>
                      <a:pt x="686" y="724"/>
                    </a:lnTo>
                    <a:lnTo>
                      <a:pt x="635" y="785"/>
                    </a:lnTo>
                    <a:lnTo>
                      <a:pt x="592" y="834"/>
                    </a:lnTo>
                    <a:lnTo>
                      <a:pt x="558" y="890"/>
                    </a:lnTo>
                    <a:lnTo>
                      <a:pt x="0" y="817"/>
                    </a:lnTo>
                    <a:lnTo>
                      <a:pt x="89" y="855"/>
                    </a:lnTo>
                    <a:lnTo>
                      <a:pt x="156" y="890"/>
                    </a:lnTo>
                    <a:lnTo>
                      <a:pt x="238" y="926"/>
                    </a:lnTo>
                    <a:lnTo>
                      <a:pt x="297" y="961"/>
                    </a:lnTo>
                    <a:lnTo>
                      <a:pt x="351" y="995"/>
                    </a:lnTo>
                    <a:lnTo>
                      <a:pt x="399" y="1020"/>
                    </a:lnTo>
                    <a:lnTo>
                      <a:pt x="446" y="1057"/>
                    </a:lnTo>
                    <a:lnTo>
                      <a:pt x="492" y="1091"/>
                    </a:lnTo>
                    <a:lnTo>
                      <a:pt x="542" y="1129"/>
                    </a:lnTo>
                    <a:lnTo>
                      <a:pt x="596" y="1177"/>
                    </a:lnTo>
                    <a:lnTo>
                      <a:pt x="654" y="1225"/>
                    </a:lnTo>
                    <a:lnTo>
                      <a:pt x="700" y="1272"/>
                    </a:lnTo>
                    <a:lnTo>
                      <a:pt x="752" y="1325"/>
                    </a:lnTo>
                    <a:lnTo>
                      <a:pt x="792" y="1370"/>
                    </a:lnTo>
                    <a:lnTo>
                      <a:pt x="835" y="1354"/>
                    </a:lnTo>
                    <a:lnTo>
                      <a:pt x="878" y="1328"/>
                    </a:lnTo>
                    <a:lnTo>
                      <a:pt x="925" y="1307"/>
                    </a:lnTo>
                    <a:lnTo>
                      <a:pt x="979" y="1283"/>
                    </a:lnTo>
                    <a:lnTo>
                      <a:pt x="1035" y="1259"/>
                    </a:lnTo>
                    <a:lnTo>
                      <a:pt x="1087" y="1241"/>
                    </a:lnTo>
                    <a:lnTo>
                      <a:pt x="1136" y="1229"/>
                    </a:lnTo>
                    <a:lnTo>
                      <a:pt x="1192" y="1209"/>
                    </a:lnTo>
                    <a:lnTo>
                      <a:pt x="1252" y="1195"/>
                    </a:lnTo>
                    <a:lnTo>
                      <a:pt x="1312" y="1177"/>
                    </a:lnTo>
                    <a:lnTo>
                      <a:pt x="1368" y="1163"/>
                    </a:lnTo>
                    <a:lnTo>
                      <a:pt x="1423" y="1148"/>
                    </a:lnTo>
                    <a:lnTo>
                      <a:pt x="1482" y="1137"/>
                    </a:lnTo>
                    <a:lnTo>
                      <a:pt x="1538" y="1124"/>
                    </a:lnTo>
                    <a:lnTo>
                      <a:pt x="1591" y="1113"/>
                    </a:lnTo>
                    <a:lnTo>
                      <a:pt x="1654" y="1099"/>
                    </a:lnTo>
                    <a:lnTo>
                      <a:pt x="1735" y="1089"/>
                    </a:lnTo>
                    <a:lnTo>
                      <a:pt x="1162" y="985"/>
                    </a:lnTo>
                    <a:lnTo>
                      <a:pt x="1200" y="905"/>
                    </a:lnTo>
                    <a:lnTo>
                      <a:pt x="1245" y="846"/>
                    </a:lnTo>
                    <a:lnTo>
                      <a:pt x="1327" y="735"/>
                    </a:lnTo>
                    <a:lnTo>
                      <a:pt x="1375" y="682"/>
                    </a:lnTo>
                    <a:lnTo>
                      <a:pt x="1423" y="632"/>
                    </a:lnTo>
                    <a:lnTo>
                      <a:pt x="1509" y="548"/>
                    </a:lnTo>
                    <a:lnTo>
                      <a:pt x="1562" y="498"/>
                    </a:lnTo>
                    <a:lnTo>
                      <a:pt x="1625" y="437"/>
                    </a:lnTo>
                    <a:lnTo>
                      <a:pt x="1682" y="392"/>
                    </a:lnTo>
                    <a:lnTo>
                      <a:pt x="1731" y="352"/>
                    </a:lnTo>
                    <a:lnTo>
                      <a:pt x="1779" y="314"/>
                    </a:lnTo>
                    <a:lnTo>
                      <a:pt x="1836" y="274"/>
                    </a:lnTo>
                    <a:lnTo>
                      <a:pt x="1899" y="233"/>
                    </a:lnTo>
                    <a:lnTo>
                      <a:pt x="1961" y="203"/>
                    </a:lnTo>
                    <a:lnTo>
                      <a:pt x="2022" y="168"/>
                    </a:lnTo>
                    <a:lnTo>
                      <a:pt x="2099" y="139"/>
                    </a:lnTo>
                    <a:lnTo>
                      <a:pt x="2169" y="115"/>
                    </a:lnTo>
                    <a:lnTo>
                      <a:pt x="2251" y="94"/>
                    </a:lnTo>
                    <a:lnTo>
                      <a:pt x="2328" y="73"/>
                    </a:lnTo>
                    <a:lnTo>
                      <a:pt x="2410" y="54"/>
                    </a:lnTo>
                    <a:lnTo>
                      <a:pt x="2498" y="36"/>
                    </a:lnTo>
                    <a:lnTo>
                      <a:pt x="2637" y="9"/>
                    </a:lnTo>
                    <a:close/>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2" name=""/>
            <p:cNvGrpSpPr/>
            <p:nvPr/>
          </p:nvGrpSpPr>
          <p:grpSpPr>
            <a:xfrm>
              <a:off x="1932840" y="3963960"/>
              <a:ext cx="2529000" cy="1748160"/>
              <a:chOff x="1932840" y="3963960"/>
              <a:chExt cx="2529000" cy="1748160"/>
            </a:xfrm>
          </p:grpSpPr>
          <p:sp>
            <p:nvSpPr>
              <p:cNvPr id="333" name=""/>
              <p:cNvSpPr/>
              <p:nvPr/>
            </p:nvSpPr>
            <p:spPr>
              <a:xfrm flipH="1" rot="1177800">
                <a:off x="2028240" y="4419720"/>
                <a:ext cx="1310400" cy="770040"/>
              </a:xfrm>
              <a:custGeom>
                <a:avLst/>
                <a:gdLst/>
                <a:ahLst/>
                <a:rect l="l" t="t" r="r" b="b"/>
                <a:pathLst>
                  <a:path w="1523" h="971">
                    <a:moveTo>
                      <a:pt x="1523" y="971"/>
                    </a:moveTo>
                    <a:lnTo>
                      <a:pt x="1523" y="901"/>
                    </a:lnTo>
                    <a:lnTo>
                      <a:pt x="1412" y="882"/>
                    </a:lnTo>
                    <a:lnTo>
                      <a:pt x="1313" y="858"/>
                    </a:lnTo>
                    <a:lnTo>
                      <a:pt x="1222" y="829"/>
                    </a:lnTo>
                    <a:lnTo>
                      <a:pt x="1127" y="800"/>
                    </a:lnTo>
                    <a:lnTo>
                      <a:pt x="1047" y="771"/>
                    </a:lnTo>
                    <a:lnTo>
                      <a:pt x="980" y="742"/>
                    </a:lnTo>
                    <a:lnTo>
                      <a:pt x="917" y="715"/>
                    </a:lnTo>
                    <a:lnTo>
                      <a:pt x="845" y="683"/>
                    </a:lnTo>
                    <a:lnTo>
                      <a:pt x="783" y="644"/>
                    </a:lnTo>
                    <a:lnTo>
                      <a:pt x="711" y="596"/>
                    </a:lnTo>
                    <a:lnTo>
                      <a:pt x="653" y="553"/>
                    </a:lnTo>
                    <a:lnTo>
                      <a:pt x="595" y="510"/>
                    </a:lnTo>
                    <a:lnTo>
                      <a:pt x="543" y="462"/>
                    </a:lnTo>
                    <a:lnTo>
                      <a:pt x="475" y="404"/>
                    </a:lnTo>
                    <a:lnTo>
                      <a:pt x="403" y="337"/>
                    </a:lnTo>
                    <a:lnTo>
                      <a:pt x="362" y="289"/>
                    </a:lnTo>
                    <a:lnTo>
                      <a:pt x="318" y="237"/>
                    </a:lnTo>
                    <a:lnTo>
                      <a:pt x="275" y="189"/>
                    </a:lnTo>
                    <a:lnTo>
                      <a:pt x="237" y="140"/>
                    </a:lnTo>
                    <a:lnTo>
                      <a:pt x="189" y="63"/>
                    </a:lnTo>
                    <a:lnTo>
                      <a:pt x="160" y="0"/>
                    </a:lnTo>
                    <a:lnTo>
                      <a:pt x="0" y="20"/>
                    </a:lnTo>
                    <a:lnTo>
                      <a:pt x="52" y="125"/>
                    </a:lnTo>
                    <a:lnTo>
                      <a:pt x="131" y="237"/>
                    </a:lnTo>
                    <a:lnTo>
                      <a:pt x="213" y="332"/>
                    </a:lnTo>
                    <a:lnTo>
                      <a:pt x="318" y="433"/>
                    </a:lnTo>
                    <a:lnTo>
                      <a:pt x="461" y="577"/>
                    </a:lnTo>
                    <a:lnTo>
                      <a:pt x="620" y="697"/>
                    </a:lnTo>
                    <a:lnTo>
                      <a:pt x="788" y="800"/>
                    </a:lnTo>
                    <a:lnTo>
                      <a:pt x="937" y="862"/>
                    </a:lnTo>
                    <a:lnTo>
                      <a:pt x="1123" y="925"/>
                    </a:lnTo>
                    <a:lnTo>
                      <a:pt x="1275" y="949"/>
                    </a:lnTo>
                    <a:lnTo>
                      <a:pt x="1523" y="971"/>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 name=""/>
              <p:cNvSpPr/>
              <p:nvPr/>
            </p:nvSpPr>
            <p:spPr>
              <a:xfrm flipH="1" rot="1177800">
                <a:off x="3709080" y="4475160"/>
                <a:ext cx="679320" cy="554040"/>
              </a:xfrm>
              <a:custGeom>
                <a:avLst/>
                <a:gdLst/>
                <a:ahLst/>
                <a:rect l="l" t="t" r="r" b="b"/>
                <a:pathLst>
                  <a:path w="790" h="697">
                    <a:moveTo>
                      <a:pt x="790" y="157"/>
                    </a:moveTo>
                    <a:lnTo>
                      <a:pt x="790" y="0"/>
                    </a:lnTo>
                    <a:lnTo>
                      <a:pt x="758" y="40"/>
                    </a:lnTo>
                    <a:lnTo>
                      <a:pt x="722" y="82"/>
                    </a:lnTo>
                    <a:lnTo>
                      <a:pt x="676" y="125"/>
                    </a:lnTo>
                    <a:lnTo>
                      <a:pt x="618" y="175"/>
                    </a:lnTo>
                    <a:lnTo>
                      <a:pt x="562" y="229"/>
                    </a:lnTo>
                    <a:lnTo>
                      <a:pt x="505" y="281"/>
                    </a:lnTo>
                    <a:lnTo>
                      <a:pt x="452" y="324"/>
                    </a:lnTo>
                    <a:lnTo>
                      <a:pt x="404" y="362"/>
                    </a:lnTo>
                    <a:lnTo>
                      <a:pt x="351" y="398"/>
                    </a:lnTo>
                    <a:lnTo>
                      <a:pt x="296" y="433"/>
                    </a:lnTo>
                    <a:lnTo>
                      <a:pt x="232" y="470"/>
                    </a:lnTo>
                    <a:lnTo>
                      <a:pt x="173" y="499"/>
                    </a:lnTo>
                    <a:lnTo>
                      <a:pt x="112" y="524"/>
                    </a:lnTo>
                    <a:lnTo>
                      <a:pt x="48" y="551"/>
                    </a:lnTo>
                    <a:lnTo>
                      <a:pt x="0" y="574"/>
                    </a:lnTo>
                    <a:lnTo>
                      <a:pt x="0" y="697"/>
                    </a:lnTo>
                    <a:lnTo>
                      <a:pt x="87" y="672"/>
                    </a:lnTo>
                    <a:lnTo>
                      <a:pt x="213" y="617"/>
                    </a:lnTo>
                    <a:lnTo>
                      <a:pt x="375" y="548"/>
                    </a:lnTo>
                    <a:lnTo>
                      <a:pt x="493" y="474"/>
                    </a:lnTo>
                    <a:lnTo>
                      <a:pt x="602" y="369"/>
                    </a:lnTo>
                    <a:lnTo>
                      <a:pt x="710" y="281"/>
                    </a:lnTo>
                    <a:lnTo>
                      <a:pt x="790" y="196"/>
                    </a:lnTo>
                    <a:lnTo>
                      <a:pt x="790" y="2"/>
                    </a:lnTo>
                    <a:lnTo>
                      <a:pt x="790" y="5"/>
                    </a:lnTo>
                    <a:lnTo>
                      <a:pt x="790" y="157"/>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 name=""/>
              <p:cNvSpPr/>
              <p:nvPr/>
            </p:nvSpPr>
            <p:spPr>
              <a:xfrm flipH="1" rot="1177800">
                <a:off x="2974320" y="4232160"/>
                <a:ext cx="811800" cy="342720"/>
              </a:xfrm>
              <a:custGeom>
                <a:avLst/>
                <a:gdLst/>
                <a:ahLst/>
                <a:rect l="l" t="t" r="r" b="b"/>
                <a:pathLst>
                  <a:path w="944" h="432">
                    <a:moveTo>
                      <a:pt x="944" y="432"/>
                    </a:moveTo>
                    <a:lnTo>
                      <a:pt x="944" y="299"/>
                    </a:lnTo>
                    <a:lnTo>
                      <a:pt x="883" y="288"/>
                    </a:lnTo>
                    <a:lnTo>
                      <a:pt x="820" y="277"/>
                    </a:lnTo>
                    <a:lnTo>
                      <a:pt x="761" y="263"/>
                    </a:lnTo>
                    <a:lnTo>
                      <a:pt x="700" y="248"/>
                    </a:lnTo>
                    <a:lnTo>
                      <a:pt x="630" y="231"/>
                    </a:lnTo>
                    <a:lnTo>
                      <a:pt x="553" y="211"/>
                    </a:lnTo>
                    <a:lnTo>
                      <a:pt x="457" y="182"/>
                    </a:lnTo>
                    <a:lnTo>
                      <a:pt x="364" y="155"/>
                    </a:lnTo>
                    <a:lnTo>
                      <a:pt x="303" y="136"/>
                    </a:lnTo>
                    <a:lnTo>
                      <a:pt x="231" y="109"/>
                    </a:lnTo>
                    <a:lnTo>
                      <a:pt x="152" y="75"/>
                    </a:lnTo>
                    <a:lnTo>
                      <a:pt x="82" y="43"/>
                    </a:lnTo>
                    <a:lnTo>
                      <a:pt x="30" y="17"/>
                    </a:lnTo>
                    <a:lnTo>
                      <a:pt x="0" y="0"/>
                    </a:lnTo>
                    <a:lnTo>
                      <a:pt x="0" y="165"/>
                    </a:lnTo>
                    <a:lnTo>
                      <a:pt x="59" y="206"/>
                    </a:lnTo>
                    <a:lnTo>
                      <a:pt x="178" y="264"/>
                    </a:lnTo>
                    <a:lnTo>
                      <a:pt x="316" y="322"/>
                    </a:lnTo>
                    <a:lnTo>
                      <a:pt x="439" y="354"/>
                    </a:lnTo>
                    <a:lnTo>
                      <a:pt x="581" y="394"/>
                    </a:lnTo>
                    <a:lnTo>
                      <a:pt x="724" y="421"/>
                    </a:lnTo>
                    <a:lnTo>
                      <a:pt x="825" y="431"/>
                    </a:lnTo>
                    <a:lnTo>
                      <a:pt x="944" y="432"/>
                    </a:lnTo>
                    <a:close/>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6" name=""/>
              <p:cNvSpPr/>
              <p:nvPr/>
            </p:nvSpPr>
            <p:spPr>
              <a:xfrm flipH="1" rot="1177800">
                <a:off x="2042280" y="4314240"/>
                <a:ext cx="2266200" cy="1047600"/>
              </a:xfrm>
              <a:custGeom>
                <a:avLst/>
                <a:gdLst/>
                <a:ahLst/>
                <a:rect l="l" t="t" r="r" b="b"/>
                <a:pathLst>
                  <a:path w="2635" h="1321">
                    <a:moveTo>
                      <a:pt x="2635" y="1310"/>
                    </a:moveTo>
                    <a:lnTo>
                      <a:pt x="2489" y="1321"/>
                    </a:lnTo>
                    <a:lnTo>
                      <a:pt x="2419" y="1321"/>
                    </a:lnTo>
                    <a:lnTo>
                      <a:pt x="2332" y="1321"/>
                    </a:lnTo>
                    <a:lnTo>
                      <a:pt x="2251" y="1314"/>
                    </a:lnTo>
                    <a:lnTo>
                      <a:pt x="2169" y="1310"/>
                    </a:lnTo>
                    <a:lnTo>
                      <a:pt x="2089" y="1300"/>
                    </a:lnTo>
                    <a:lnTo>
                      <a:pt x="2017" y="1287"/>
                    </a:lnTo>
                    <a:lnTo>
                      <a:pt x="1937" y="1273"/>
                    </a:lnTo>
                    <a:lnTo>
                      <a:pt x="1841" y="1249"/>
                    </a:lnTo>
                    <a:lnTo>
                      <a:pt x="1754" y="1220"/>
                    </a:lnTo>
                    <a:lnTo>
                      <a:pt x="1672" y="1196"/>
                    </a:lnTo>
                    <a:lnTo>
                      <a:pt x="1581" y="1162"/>
                    </a:lnTo>
                    <a:lnTo>
                      <a:pt x="1495" y="1124"/>
                    </a:lnTo>
                    <a:lnTo>
                      <a:pt x="1408" y="1085"/>
                    </a:lnTo>
                    <a:lnTo>
                      <a:pt x="1336" y="1048"/>
                    </a:lnTo>
                    <a:lnTo>
                      <a:pt x="1254" y="1010"/>
                    </a:lnTo>
                    <a:lnTo>
                      <a:pt x="1185" y="973"/>
                    </a:lnTo>
                    <a:lnTo>
                      <a:pt x="1109" y="930"/>
                    </a:lnTo>
                    <a:lnTo>
                      <a:pt x="1032" y="887"/>
                    </a:lnTo>
                    <a:lnTo>
                      <a:pt x="955" y="834"/>
                    </a:lnTo>
                    <a:lnTo>
                      <a:pt x="887" y="790"/>
                    </a:lnTo>
                    <a:lnTo>
                      <a:pt x="815" y="733"/>
                    </a:lnTo>
                    <a:lnTo>
                      <a:pt x="748" y="680"/>
                    </a:lnTo>
                    <a:lnTo>
                      <a:pt x="686" y="627"/>
                    </a:lnTo>
                    <a:lnTo>
                      <a:pt x="634" y="569"/>
                    </a:lnTo>
                    <a:lnTo>
                      <a:pt x="591" y="520"/>
                    </a:lnTo>
                    <a:lnTo>
                      <a:pt x="558" y="467"/>
                    </a:lnTo>
                    <a:lnTo>
                      <a:pt x="0" y="539"/>
                    </a:lnTo>
                    <a:lnTo>
                      <a:pt x="79" y="500"/>
                    </a:lnTo>
                    <a:lnTo>
                      <a:pt x="170" y="462"/>
                    </a:lnTo>
                    <a:lnTo>
                      <a:pt x="242" y="428"/>
                    </a:lnTo>
                    <a:lnTo>
                      <a:pt x="296" y="403"/>
                    </a:lnTo>
                    <a:lnTo>
                      <a:pt x="356" y="371"/>
                    </a:lnTo>
                    <a:lnTo>
                      <a:pt x="404" y="342"/>
                    </a:lnTo>
                    <a:lnTo>
                      <a:pt x="450" y="311"/>
                    </a:lnTo>
                    <a:lnTo>
                      <a:pt x="492" y="274"/>
                    </a:lnTo>
                    <a:lnTo>
                      <a:pt x="541" y="238"/>
                    </a:lnTo>
                    <a:lnTo>
                      <a:pt x="596" y="191"/>
                    </a:lnTo>
                    <a:lnTo>
                      <a:pt x="649" y="141"/>
                    </a:lnTo>
                    <a:lnTo>
                      <a:pt x="695" y="100"/>
                    </a:lnTo>
                    <a:lnTo>
                      <a:pt x="751" y="48"/>
                    </a:lnTo>
                    <a:lnTo>
                      <a:pt x="791" y="0"/>
                    </a:lnTo>
                    <a:lnTo>
                      <a:pt x="835" y="21"/>
                    </a:lnTo>
                    <a:lnTo>
                      <a:pt x="878" y="45"/>
                    </a:lnTo>
                    <a:lnTo>
                      <a:pt x="924" y="66"/>
                    </a:lnTo>
                    <a:lnTo>
                      <a:pt x="979" y="89"/>
                    </a:lnTo>
                    <a:lnTo>
                      <a:pt x="1035" y="111"/>
                    </a:lnTo>
                    <a:lnTo>
                      <a:pt x="1086" y="129"/>
                    </a:lnTo>
                    <a:lnTo>
                      <a:pt x="1136" y="143"/>
                    </a:lnTo>
                    <a:lnTo>
                      <a:pt x="1192" y="161"/>
                    </a:lnTo>
                    <a:lnTo>
                      <a:pt x="1251" y="175"/>
                    </a:lnTo>
                    <a:lnTo>
                      <a:pt x="1312" y="191"/>
                    </a:lnTo>
                    <a:lnTo>
                      <a:pt x="1368" y="206"/>
                    </a:lnTo>
                    <a:lnTo>
                      <a:pt x="1423" y="220"/>
                    </a:lnTo>
                    <a:lnTo>
                      <a:pt x="1482" y="230"/>
                    </a:lnTo>
                    <a:lnTo>
                      <a:pt x="1538" y="242"/>
                    </a:lnTo>
                    <a:lnTo>
                      <a:pt x="1591" y="254"/>
                    </a:lnTo>
                    <a:lnTo>
                      <a:pt x="1653" y="266"/>
                    </a:lnTo>
                    <a:lnTo>
                      <a:pt x="1738" y="276"/>
                    </a:lnTo>
                    <a:lnTo>
                      <a:pt x="1161" y="375"/>
                    </a:lnTo>
                    <a:lnTo>
                      <a:pt x="1200" y="452"/>
                    </a:lnTo>
                    <a:lnTo>
                      <a:pt x="1245" y="510"/>
                    </a:lnTo>
                    <a:lnTo>
                      <a:pt x="1326" y="617"/>
                    </a:lnTo>
                    <a:lnTo>
                      <a:pt x="1374" y="665"/>
                    </a:lnTo>
                    <a:lnTo>
                      <a:pt x="1423" y="713"/>
                    </a:lnTo>
                    <a:lnTo>
                      <a:pt x="1509" y="795"/>
                    </a:lnTo>
                    <a:lnTo>
                      <a:pt x="1562" y="843"/>
                    </a:lnTo>
                    <a:lnTo>
                      <a:pt x="1624" y="901"/>
                    </a:lnTo>
                    <a:lnTo>
                      <a:pt x="1682" y="944"/>
                    </a:lnTo>
                    <a:lnTo>
                      <a:pt x="1730" y="983"/>
                    </a:lnTo>
                    <a:lnTo>
                      <a:pt x="1778" y="1020"/>
                    </a:lnTo>
                    <a:lnTo>
                      <a:pt x="1836" y="1056"/>
                    </a:lnTo>
                    <a:lnTo>
                      <a:pt x="1898" y="1095"/>
                    </a:lnTo>
                    <a:lnTo>
                      <a:pt x="1961" y="1124"/>
                    </a:lnTo>
                    <a:lnTo>
                      <a:pt x="2022" y="1157"/>
                    </a:lnTo>
                    <a:lnTo>
                      <a:pt x="2099" y="1186"/>
                    </a:lnTo>
                    <a:lnTo>
                      <a:pt x="2169" y="1210"/>
                    </a:lnTo>
                    <a:lnTo>
                      <a:pt x="2251" y="1229"/>
                    </a:lnTo>
                    <a:lnTo>
                      <a:pt x="2328" y="1249"/>
                    </a:lnTo>
                    <a:lnTo>
                      <a:pt x="2409" y="1268"/>
                    </a:lnTo>
                    <a:lnTo>
                      <a:pt x="2494" y="1282"/>
                    </a:lnTo>
                    <a:lnTo>
                      <a:pt x="2635" y="1310"/>
                    </a:lnTo>
                    <a:close/>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337" name=""/>
          <p:cNvSpPr/>
          <p:nvPr/>
        </p:nvSpPr>
        <p:spPr>
          <a:xfrm>
            <a:off x="2789280" y="1676520"/>
            <a:ext cx="2392200" cy="734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8,300 (219 TWh) Customers Free to Choose, March, 2000</a:t>
            </a:r>
            <a:endParaRPr b="0" lang="en-US" sz="1400" strike="noStrike" u="none">
              <a:solidFill>
                <a:srgbClr val="000000"/>
              </a:solidFill>
              <a:effectLst/>
              <a:uFillTx/>
              <a:latin typeface="Times New Roman"/>
            </a:endParaRPr>
          </a:p>
        </p:txBody>
      </p:sp>
      <p:sp>
        <p:nvSpPr>
          <p:cNvPr id="338" name=""/>
          <p:cNvSpPr/>
          <p:nvPr/>
        </p:nvSpPr>
        <p:spPr>
          <a:xfrm>
            <a:off x="5200560" y="1676520"/>
            <a:ext cx="234324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OECD’s Highest Industrial Electricity Tariffs</a:t>
            </a:r>
            <a:endParaRPr b="0" lang="en-US" sz="1400" strike="noStrike" u="none">
              <a:solidFill>
                <a:srgbClr val="000000"/>
              </a:solidFill>
              <a:effectLst/>
              <a:uFillTx/>
              <a:latin typeface="Times New Roman"/>
            </a:endParaRPr>
          </a:p>
        </p:txBody>
      </p:sp>
      <p:sp>
        <p:nvSpPr>
          <p:cNvPr id="339" name=""/>
          <p:cNvSpPr/>
          <p:nvPr/>
        </p:nvSpPr>
        <p:spPr>
          <a:xfrm>
            <a:off x="304920" y="1860480"/>
            <a:ext cx="2163600" cy="734400"/>
          </a:xfrm>
          <a:prstGeom prst="rect">
            <a:avLst/>
          </a:prstGeom>
          <a:noFill/>
          <a:ln w="0">
            <a:noFill/>
          </a:ln>
        </p:spPr>
        <p:style>
          <a:lnRef idx="0"/>
          <a:fillRef idx="0"/>
          <a:effectRef idx="0"/>
          <a:fontRef idx="minor"/>
        </p:style>
        <p:txBody>
          <a:bodyPr lIns="90000" rIns="90000" tIns="46800" bIns="46800" anchor="t">
            <a:spAutoFit/>
          </a:bodyPr>
          <a:p>
            <a:pPr marL="109440" indent="-1094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Diverse Electric Utilities Facilities, Customer </a:t>
            </a:r>
            <a:endParaRPr b="0" lang="en-US" sz="1400" strike="noStrike" u="none">
              <a:solidFill>
                <a:srgbClr val="000000"/>
              </a:solidFill>
              <a:effectLst/>
              <a:uFillTx/>
              <a:latin typeface="Times New Roman"/>
            </a:endParaRPr>
          </a:p>
          <a:p>
            <a:pPr marL="109440" indent="-10944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Base and Cost of fuel</a:t>
            </a:r>
            <a:endParaRPr b="0" lang="en-US" sz="1400" strike="noStrike" u="none">
              <a:solidFill>
                <a:srgbClr val="000000"/>
              </a:solidFill>
              <a:effectLst/>
              <a:uFillTx/>
              <a:latin typeface="Times New Roman"/>
            </a:endParaRPr>
          </a:p>
        </p:txBody>
      </p:sp>
      <p:sp>
        <p:nvSpPr>
          <p:cNvPr id="340" name=""/>
          <p:cNvSpPr/>
          <p:nvPr/>
        </p:nvSpPr>
        <p:spPr>
          <a:xfrm>
            <a:off x="579600" y="5442120"/>
            <a:ext cx="2163600" cy="734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Significant Capacity Additions Planned and In Construction</a:t>
            </a:r>
            <a:endParaRPr b="0" lang="en-US" sz="1400" strike="noStrike" u="none">
              <a:solidFill>
                <a:srgbClr val="000000"/>
              </a:solidFill>
              <a:effectLst/>
              <a:uFillTx/>
              <a:latin typeface="Times New Roman"/>
            </a:endParaRPr>
          </a:p>
        </p:txBody>
      </p:sp>
      <p:sp>
        <p:nvSpPr>
          <p:cNvPr id="341" name=""/>
          <p:cNvSpPr/>
          <p:nvPr/>
        </p:nvSpPr>
        <p:spPr>
          <a:xfrm>
            <a:off x="7494480" y="4419720"/>
            <a:ext cx="2411640" cy="734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Complex Transmission System Creates Potential for Serious Constraints</a:t>
            </a:r>
            <a:endParaRPr b="0" lang="en-US" sz="1400" strike="noStrike" u="none">
              <a:solidFill>
                <a:srgbClr val="000000"/>
              </a:solidFill>
              <a:effectLst/>
              <a:uFillTx/>
              <a:latin typeface="Times New Roman"/>
            </a:endParaRPr>
          </a:p>
        </p:txBody>
      </p:sp>
      <p:sp>
        <p:nvSpPr>
          <p:cNvPr id="342" name=""/>
          <p:cNvSpPr/>
          <p:nvPr/>
        </p:nvSpPr>
        <p:spPr>
          <a:xfrm>
            <a:off x="0" y="4664160"/>
            <a:ext cx="216360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Substantial Increase in Air Conditioning Load</a:t>
            </a:r>
            <a:endParaRPr b="0" lang="en-US" sz="1400" strike="noStrike" u="none">
              <a:solidFill>
                <a:srgbClr val="000000"/>
              </a:solidFill>
              <a:effectLst/>
              <a:uFillTx/>
              <a:latin typeface="Times New Roman"/>
            </a:endParaRPr>
          </a:p>
        </p:txBody>
      </p:sp>
      <p:sp>
        <p:nvSpPr>
          <p:cNvPr id="343" name=""/>
          <p:cNvSpPr/>
          <p:nvPr/>
        </p:nvSpPr>
        <p:spPr>
          <a:xfrm>
            <a:off x="6400800" y="5791320"/>
            <a:ext cx="2328840" cy="734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Internationally-Seasoned Electricity Traders/ Marketers to Enter Market</a:t>
            </a:r>
            <a:endParaRPr b="0" lang="en-US" sz="1400" strike="noStrike" u="none">
              <a:solidFill>
                <a:srgbClr val="000000"/>
              </a:solidFill>
              <a:effectLst/>
              <a:uFillTx/>
              <a:latin typeface="Times New Roman"/>
            </a:endParaRPr>
          </a:p>
        </p:txBody>
      </p:sp>
      <p:sp>
        <p:nvSpPr>
          <p:cNvPr id="344" name=""/>
          <p:cNvSpPr/>
          <p:nvPr/>
        </p:nvSpPr>
        <p:spPr>
          <a:xfrm>
            <a:off x="7010280" y="3809880"/>
            <a:ext cx="232884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Significant Excess Capacity in Off Peak</a:t>
            </a:r>
            <a:endParaRPr b="0" lang="en-US" sz="1400" strike="noStrike" u="none">
              <a:solidFill>
                <a:srgbClr val="000000"/>
              </a:solidFill>
              <a:effectLst/>
              <a:uFillTx/>
              <a:latin typeface="Times New Roman"/>
            </a:endParaRPr>
          </a:p>
        </p:txBody>
      </p:sp>
      <p:sp>
        <p:nvSpPr>
          <p:cNvPr id="345" name=""/>
          <p:cNvSpPr/>
          <p:nvPr/>
        </p:nvSpPr>
        <p:spPr>
          <a:xfrm>
            <a:off x="0" y="2971800"/>
            <a:ext cx="232884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Non-Smooth Marginal Cost Curve</a:t>
            </a:r>
            <a:endParaRPr b="0" lang="en-US" sz="1400" strike="noStrike" u="none">
              <a:solidFill>
                <a:srgbClr val="000000"/>
              </a:solidFill>
              <a:effectLst/>
              <a:uFillTx/>
              <a:latin typeface="Times New Roman"/>
            </a:endParaRPr>
          </a:p>
        </p:txBody>
      </p:sp>
      <p:sp>
        <p:nvSpPr>
          <p:cNvPr id="346" name=""/>
          <p:cNvSpPr/>
          <p:nvPr/>
        </p:nvSpPr>
        <p:spPr>
          <a:xfrm>
            <a:off x="7120080" y="5273640"/>
            <a:ext cx="232884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Level of Gearing for Utilities (&gt;80%)</a:t>
            </a:r>
            <a:endParaRPr b="0" lang="en-US" sz="1400" strike="noStrike" u="none">
              <a:solidFill>
                <a:srgbClr val="000000"/>
              </a:solidFill>
              <a:effectLst/>
              <a:uFillTx/>
              <a:latin typeface="Times New Roman"/>
            </a:endParaRPr>
          </a:p>
        </p:txBody>
      </p:sp>
      <p:sp>
        <p:nvSpPr>
          <p:cNvPr id="347" name=""/>
          <p:cNvSpPr/>
          <p:nvPr/>
        </p:nvSpPr>
        <p:spPr>
          <a:xfrm>
            <a:off x="7162920" y="3063960"/>
            <a:ext cx="266040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Large Labor Force Compared to World Standards</a:t>
            </a:r>
            <a:endParaRPr b="0" lang="en-US" sz="1400" strike="noStrike" u="none">
              <a:solidFill>
                <a:srgbClr val="000000"/>
              </a:solidFill>
              <a:effectLst/>
              <a:uFillTx/>
              <a:latin typeface="Times New Roman"/>
            </a:endParaRPr>
          </a:p>
        </p:txBody>
      </p:sp>
      <p:sp>
        <p:nvSpPr>
          <p:cNvPr id="348" name=""/>
          <p:cNvSpPr/>
          <p:nvPr/>
        </p:nvSpPr>
        <p:spPr>
          <a:xfrm>
            <a:off x="7010280" y="2225520"/>
            <a:ext cx="288144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Redundant Maintenance Without Regard for Economics</a:t>
            </a:r>
            <a:endParaRPr b="0" lang="en-US" sz="1400" strike="noStrike" u="none">
              <a:solidFill>
                <a:srgbClr val="000000"/>
              </a:solidFill>
              <a:effectLst/>
              <a:uFillTx/>
              <a:latin typeface="Times New Roman"/>
            </a:endParaRPr>
          </a:p>
        </p:txBody>
      </p:sp>
      <p:sp>
        <p:nvSpPr>
          <p:cNvPr id="349" name=""/>
          <p:cNvSpPr/>
          <p:nvPr/>
        </p:nvSpPr>
        <p:spPr>
          <a:xfrm>
            <a:off x="1938240" y="6111720"/>
            <a:ext cx="232884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New Local Entrants to Market Power &amp; Services</a:t>
            </a:r>
            <a:endParaRPr b="0" lang="en-US" sz="1400" strike="noStrike" u="none">
              <a:solidFill>
                <a:srgbClr val="000000"/>
              </a:solidFill>
              <a:effectLst/>
              <a:uFillTx/>
              <a:latin typeface="Times New Roman"/>
            </a:endParaRPr>
          </a:p>
        </p:txBody>
      </p:sp>
      <p:sp>
        <p:nvSpPr>
          <p:cNvPr id="350" name=""/>
          <p:cNvSpPr/>
          <p:nvPr/>
        </p:nvSpPr>
        <p:spPr>
          <a:xfrm>
            <a:off x="3733920" y="5410080"/>
            <a:ext cx="2493720" cy="947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Past Successes in Liberalization of Telecom, Petroleum Products &amp; Banking</a:t>
            </a:r>
            <a:endParaRPr b="0" lang="en-US" sz="1400" strike="noStrike" u="none">
              <a:solidFill>
                <a:srgbClr val="000000"/>
              </a:solidFill>
              <a:effectLst/>
              <a:uFillTx/>
              <a:latin typeface="Times New Roman"/>
            </a:endParaRPr>
          </a:p>
        </p:txBody>
      </p:sp>
      <p:sp>
        <p:nvSpPr>
          <p:cNvPr id="351" name=""/>
          <p:cNvSpPr/>
          <p:nvPr/>
        </p:nvSpPr>
        <p:spPr>
          <a:xfrm>
            <a:off x="0" y="3809880"/>
            <a:ext cx="2163600" cy="734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Demand Growth Sensitive to Economic Recovery</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52" name=""/>
          <p:cNvGraphicFramePr/>
          <p:nvPr/>
        </p:nvGraphicFramePr>
        <p:xfrm>
          <a:off x="4457880" y="1447920"/>
          <a:ext cx="5213160" cy="2678040"/>
        </p:xfrm>
        <a:graphic>
          <a:graphicData uri="http://schemas.openxmlformats.org/presentationml/2006/ole">
            <p:oleObj progId="Excel.Sheet.12" r:id="rId1" spid="">
              <p:embed/>
              <p:pic>
                <p:nvPicPr>
                  <p:cNvPr id="353" name="" descr=""/>
                  <p:cNvPicPr/>
                  <p:nvPr/>
                </p:nvPicPr>
                <p:blipFill>
                  <a:blip r:embed="rId2"/>
                  <a:stretch/>
                </p:blipFill>
                <p:spPr>
                  <a:xfrm>
                    <a:off x="4457880" y="1447920"/>
                    <a:ext cx="5213160" cy="2678040"/>
                  </a:xfrm>
                  <a:prstGeom prst="rect">
                    <a:avLst/>
                  </a:prstGeom>
                  <a:noFill/>
                  <a:ln w="0">
                    <a:noFill/>
                  </a:ln>
                </p:spPr>
              </p:pic>
            </p:oleObj>
          </a:graphicData>
        </a:graphic>
      </p:graphicFrame>
      <p:sp>
        <p:nvSpPr>
          <p:cNvPr id="354" name="PlaceHolder 1"/>
          <p:cNvSpPr>
            <a:spLocks noGrp="1"/>
          </p:cNvSpPr>
          <p:nvPr>
            <p:ph type="title"/>
          </p:nvPr>
        </p:nvSpPr>
        <p:spPr>
          <a:xfrm>
            <a:off x="742680" y="228600"/>
            <a:ext cx="8420040" cy="9144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Large Contestable Power Market and Many Potential Counterparties Available March, 2000</a:t>
            </a:r>
            <a:endParaRPr b="1" lang="en-US" sz="2200" strike="noStrike" u="none">
              <a:solidFill>
                <a:srgbClr val="0000ff"/>
              </a:solidFill>
              <a:effectLst/>
              <a:uFillTx/>
              <a:latin typeface="Arial"/>
            </a:endParaRPr>
          </a:p>
        </p:txBody>
      </p:sp>
      <p:sp>
        <p:nvSpPr>
          <p:cNvPr id="355" name=""/>
          <p:cNvSpPr/>
          <p:nvPr/>
        </p:nvSpPr>
        <p:spPr>
          <a:xfrm>
            <a:off x="5504400" y="1143000"/>
            <a:ext cx="35690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Contestable &amp; Total Market Comparison</a:t>
            </a:r>
            <a:endParaRPr b="0" lang="en-US" sz="1400" strike="noStrike" u="none">
              <a:solidFill>
                <a:srgbClr val="000000"/>
              </a:solidFill>
              <a:effectLst/>
              <a:uFillTx/>
              <a:latin typeface="Times New Roman"/>
            </a:endParaRPr>
          </a:p>
        </p:txBody>
      </p:sp>
      <p:sp>
        <p:nvSpPr>
          <p:cNvPr id="356" name=""/>
          <p:cNvSpPr/>
          <p:nvPr/>
        </p:nvSpPr>
        <p:spPr>
          <a:xfrm>
            <a:off x="1168560" y="6461280"/>
            <a:ext cx="33159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Sources:  EIU, IEA, Morgan Stanley Dean Witter, CERA</a:t>
            </a:r>
            <a:endParaRPr b="0" lang="en-US" sz="1000" strike="noStrike" u="none">
              <a:solidFill>
                <a:srgbClr val="000000"/>
              </a:solidFill>
              <a:effectLst/>
              <a:uFillTx/>
              <a:latin typeface="Times New Roman"/>
            </a:endParaRPr>
          </a:p>
        </p:txBody>
      </p:sp>
      <p:sp>
        <p:nvSpPr>
          <p:cNvPr id="357" name="PlaceHolder 2"/>
          <p:cNvSpPr>
            <a:spLocks noGrp="1"/>
          </p:cNvSpPr>
          <p:nvPr>
            <p:ph/>
          </p:nvPr>
        </p:nvSpPr>
        <p:spPr>
          <a:xfrm>
            <a:off x="5695920" y="4266720"/>
            <a:ext cx="3549600" cy="1600200"/>
          </a:xfrm>
          <a:prstGeom prst="rect">
            <a:avLst/>
          </a:prstGeom>
          <a:noFill/>
          <a:ln w="0">
            <a:noFill/>
          </a:ln>
        </p:spPr>
        <p:txBody>
          <a:bodyPr lIns="90360" rIns="90360" tIns="44280" bIns="44280" anchor="t">
            <a:normAutofit/>
          </a:bodyPr>
          <a:p>
            <a:pPr marL="228600" indent="-22860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0000"/>
                </a:solidFill>
                <a:effectLst/>
                <a:uFillTx/>
                <a:latin typeface="Arial"/>
              </a:rPr>
              <a:t>Japan’s Contestable Market Represents</a:t>
            </a:r>
            <a:r>
              <a:rPr b="0" lang="en-US" sz="1400" strike="noStrike" u="none">
                <a:solidFill>
                  <a:srgbClr val="000000"/>
                </a:solidFill>
                <a:effectLst/>
                <a:uFillTx/>
                <a:latin typeface="Arial"/>
              </a:rPr>
              <a:t>:</a:t>
            </a:r>
            <a:endParaRPr b="0" lang="en-US" sz="1400" strike="noStrike" u="none">
              <a:solidFill>
                <a:srgbClr val="000000"/>
              </a:solidFill>
              <a:effectLst/>
              <a:uFillTx/>
              <a:latin typeface="Arial"/>
            </a:endParaRPr>
          </a:p>
          <a:p>
            <a:pPr marL="228600" indent="-22860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Approx. 24% of Total Japanese Power Market (US 2000 Opening = 19%)</a:t>
            </a:r>
            <a:endParaRPr b="0" lang="en-US" sz="1400" strike="noStrike" u="none">
              <a:solidFill>
                <a:srgbClr val="000000"/>
              </a:solidFill>
              <a:effectLst/>
              <a:uFillTx/>
              <a:latin typeface="Arial"/>
            </a:endParaRPr>
          </a:p>
          <a:p>
            <a:pPr marL="228600" indent="-22860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50% of Industrial Market</a:t>
            </a:r>
            <a:endParaRPr b="0" lang="en-US" sz="1400" strike="noStrike" u="none">
              <a:solidFill>
                <a:srgbClr val="000000"/>
              </a:solidFill>
              <a:effectLst/>
              <a:uFillTx/>
              <a:latin typeface="Arial"/>
            </a:endParaRPr>
          </a:p>
          <a:p>
            <a:pPr marL="228600" indent="-22860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15% of Commercial Market</a:t>
            </a:r>
            <a:endParaRPr b="0" lang="en-US" sz="1400" strike="noStrike" u="none">
              <a:solidFill>
                <a:srgbClr val="000000"/>
              </a:solidFill>
              <a:effectLst/>
              <a:uFillTx/>
              <a:latin typeface="Arial"/>
            </a:endParaRPr>
          </a:p>
        </p:txBody>
      </p:sp>
      <p:sp>
        <p:nvSpPr>
          <p:cNvPr id="358" name=""/>
          <p:cNvSpPr/>
          <p:nvPr/>
        </p:nvSpPr>
        <p:spPr>
          <a:xfrm>
            <a:off x="247680" y="1676520"/>
            <a:ext cx="4292640" cy="1110240"/>
          </a:xfrm>
          <a:prstGeom prst="rect">
            <a:avLst/>
          </a:prstGeom>
          <a:noFill/>
          <a:ln w="0">
            <a:noFill/>
          </a:ln>
        </p:spPr>
        <p:style>
          <a:lnRef idx="0"/>
          <a:fillRef idx="0"/>
          <a:effectRef idx="0"/>
          <a:fontRef idx="minor"/>
        </p:style>
        <p:txBody>
          <a:bodyPr lIns="90000" rIns="90000" tIns="46800" bIns="46800" anchor="t">
            <a:spAutoFit/>
          </a:bodyPr>
          <a:p>
            <a:pPr marL="177840" indent="-177840">
              <a:lnSpc>
                <a:spcPct val="90000"/>
              </a:lnSpc>
              <a:spcBef>
                <a:spcPts val="201"/>
              </a:spcBef>
              <a:tabLst>
                <a:tab algn="l" pos="0"/>
                <a:tab algn="l" pos="228600"/>
                <a:tab algn="l" pos="457200"/>
                <a:tab algn="l" pos="685800"/>
                <a:tab algn="l" pos="914400"/>
                <a:tab algn="l" pos="1143000"/>
                <a:tab algn="l" pos="1371600"/>
                <a:tab algn="l" pos="1600200"/>
                <a:tab algn="l" pos="1828800"/>
                <a:tab algn="l" pos="2057400"/>
                <a:tab algn="l" pos="2286000"/>
                <a:tab algn="l" pos="2514600"/>
                <a:tab algn="l" pos="2743200"/>
                <a:tab algn="l" pos="2971800"/>
                <a:tab algn="l" pos="3200400"/>
                <a:tab algn="l" pos="3429000"/>
                <a:tab algn="l" pos="3657600"/>
                <a:tab algn="l" pos="3886200"/>
                <a:tab algn="l" pos="4114800"/>
                <a:tab algn="l" pos="4343400"/>
                <a:tab algn="l" pos="4572000"/>
              </a:tabLst>
            </a:pPr>
            <a:r>
              <a:rPr b="1" i="1" lang="en-US" sz="1600" strike="noStrike" u="none">
                <a:solidFill>
                  <a:srgbClr val="ff0000"/>
                </a:solidFill>
                <a:effectLst/>
                <a:uFillTx/>
                <a:latin typeface="Arial"/>
              </a:rPr>
              <a:t>Japan 1997 Power Statistics</a:t>
            </a:r>
            <a:endParaRPr b="0" lang="en-US" sz="1600" strike="noStrike" u="none">
              <a:solidFill>
                <a:srgbClr val="000000"/>
              </a:solidFill>
              <a:effectLst/>
              <a:uFillTx/>
              <a:latin typeface="Times New Roman"/>
            </a:endParaRPr>
          </a:p>
          <a:p>
            <a:pPr marL="177840" indent="-177840">
              <a:lnSpc>
                <a:spcPct val="90000"/>
              </a:lnSpc>
              <a:spcBef>
                <a:spcPts val="176"/>
              </a:spcBef>
              <a:buClr>
                <a:srgbClr val="000000"/>
              </a:buClr>
              <a:buFont typeface="Arial"/>
              <a:buChar char="•"/>
              <a:tabLst>
                <a:tab algn="l" pos="228600"/>
                <a:tab algn="l" pos="457200"/>
                <a:tab algn="l" pos="685800"/>
                <a:tab algn="l" pos="914400"/>
                <a:tab algn="l" pos="1143000"/>
                <a:tab algn="l" pos="1371600"/>
                <a:tab algn="l" pos="1600200"/>
                <a:tab algn="l" pos="1828800"/>
                <a:tab algn="l" pos="2057400"/>
                <a:tab algn="l" pos="2286000"/>
                <a:tab algn="l" pos="2514600"/>
                <a:tab algn="l" pos="2743200"/>
                <a:tab algn="l" pos="2971800"/>
                <a:tab algn="l" pos="3200400"/>
                <a:tab algn="l" pos="3429000"/>
                <a:tab algn="l" pos="3657600"/>
                <a:tab algn="l" pos="3886200"/>
                <a:tab algn="l" pos="4114800"/>
                <a:tab algn="l" pos="4343400"/>
                <a:tab algn="l" pos="4572000"/>
              </a:tabLst>
            </a:pPr>
            <a:r>
              <a:rPr b="0" lang="en-US" sz="1400" strike="noStrike" u="none">
                <a:solidFill>
                  <a:srgbClr val="000000"/>
                </a:solidFill>
                <a:effectLst/>
                <a:uFillTx/>
                <a:latin typeface="Arial"/>
              </a:rPr>
              <a:t>Power Generation Capacity -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242 GW</a:t>
            </a:r>
            <a:endParaRPr b="0" lang="en-US" sz="1400" strike="noStrike" u="none">
              <a:solidFill>
                <a:srgbClr val="000000"/>
              </a:solidFill>
              <a:effectLst/>
              <a:uFillTx/>
              <a:latin typeface="Times New Roman"/>
            </a:endParaRPr>
          </a:p>
          <a:p>
            <a:pPr marL="177840" indent="-177840">
              <a:lnSpc>
                <a:spcPct val="90000"/>
              </a:lnSpc>
              <a:spcBef>
                <a:spcPts val="176"/>
              </a:spcBef>
              <a:buClr>
                <a:srgbClr val="000000"/>
              </a:buClr>
              <a:buFont typeface="Arial"/>
              <a:buChar char="•"/>
              <a:tabLst>
                <a:tab algn="l" pos="228600"/>
                <a:tab algn="l" pos="457200"/>
                <a:tab algn="l" pos="685800"/>
                <a:tab algn="l" pos="914400"/>
                <a:tab algn="l" pos="1143000"/>
                <a:tab algn="l" pos="1371600"/>
                <a:tab algn="l" pos="1600200"/>
                <a:tab algn="l" pos="1828800"/>
                <a:tab algn="l" pos="2057400"/>
                <a:tab algn="l" pos="2286000"/>
                <a:tab algn="l" pos="2514600"/>
                <a:tab algn="l" pos="2743200"/>
                <a:tab algn="l" pos="2971800"/>
                <a:tab algn="l" pos="3200400"/>
                <a:tab algn="l" pos="3429000"/>
                <a:tab algn="l" pos="3657600"/>
                <a:tab algn="l" pos="3886200"/>
                <a:tab algn="l" pos="4114800"/>
                <a:tab algn="l" pos="4343400"/>
                <a:tab algn="l" pos="4572000"/>
              </a:tabLst>
            </a:pPr>
            <a:r>
              <a:rPr b="0" lang="en-US" sz="1400" strike="noStrike" u="none">
                <a:solidFill>
                  <a:srgbClr val="000000"/>
                </a:solidFill>
                <a:effectLst/>
                <a:uFillTx/>
                <a:latin typeface="Arial"/>
              </a:rPr>
              <a:t>Power Consumption  -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926 TWh</a:t>
            </a:r>
            <a:endParaRPr b="0" lang="en-US" sz="1400" strike="noStrike" u="none">
              <a:solidFill>
                <a:srgbClr val="000000"/>
              </a:solidFill>
              <a:effectLst/>
              <a:uFillTx/>
              <a:latin typeface="Times New Roman"/>
            </a:endParaRPr>
          </a:p>
          <a:p>
            <a:pPr marL="177840" indent="-177840">
              <a:lnSpc>
                <a:spcPct val="90000"/>
              </a:lnSpc>
              <a:spcBef>
                <a:spcPts val="176"/>
              </a:spcBef>
              <a:buClr>
                <a:srgbClr val="000000"/>
              </a:buClr>
              <a:buFont typeface="Arial"/>
              <a:buChar char="•"/>
              <a:tabLst>
                <a:tab algn="l" pos="228600"/>
                <a:tab algn="l" pos="457200"/>
                <a:tab algn="l" pos="685800"/>
                <a:tab algn="l" pos="914400"/>
                <a:tab algn="l" pos="1143000"/>
                <a:tab algn="l" pos="1371600"/>
                <a:tab algn="l" pos="1600200"/>
                <a:tab algn="l" pos="1828800"/>
                <a:tab algn="l" pos="2057400"/>
                <a:tab algn="l" pos="2286000"/>
                <a:tab algn="l" pos="2514600"/>
                <a:tab algn="l" pos="2743200"/>
                <a:tab algn="l" pos="2971800"/>
                <a:tab algn="l" pos="3200400"/>
                <a:tab algn="l" pos="3429000"/>
                <a:tab algn="l" pos="3657600"/>
                <a:tab algn="l" pos="3886200"/>
                <a:tab algn="l" pos="4114800"/>
                <a:tab algn="l" pos="4343400"/>
                <a:tab algn="l" pos="4572000"/>
              </a:tabLst>
            </a:pPr>
            <a:r>
              <a:rPr b="0" lang="en-US" sz="1400" strike="noStrike" u="none">
                <a:solidFill>
                  <a:srgbClr val="000000"/>
                </a:solidFill>
                <a:effectLst/>
                <a:uFillTx/>
                <a:latin typeface="Arial"/>
              </a:rPr>
              <a:t>Per Capita Power Consumption -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7.0 MWh</a:t>
            </a:r>
            <a:endParaRPr b="0" lang="en-US" sz="1400" strike="noStrike" u="none">
              <a:solidFill>
                <a:srgbClr val="000000"/>
              </a:solidFill>
              <a:effectLst/>
              <a:uFillTx/>
              <a:latin typeface="Times New Roman"/>
            </a:endParaRPr>
          </a:p>
          <a:p>
            <a:pPr marL="177840" indent="-177840">
              <a:lnSpc>
                <a:spcPct val="90000"/>
              </a:lnSpc>
              <a:spcBef>
                <a:spcPts val="125"/>
              </a:spcBef>
              <a:buClr>
                <a:srgbClr val="000000"/>
              </a:buClr>
              <a:buFont typeface="Arial"/>
              <a:buChar char="•"/>
              <a:tabLst>
                <a:tab algn="l" pos="228600"/>
                <a:tab algn="l" pos="457200"/>
                <a:tab algn="l" pos="685800"/>
                <a:tab algn="l" pos="914400"/>
                <a:tab algn="l" pos="1143000"/>
                <a:tab algn="l" pos="1371600"/>
                <a:tab algn="l" pos="1600200"/>
                <a:tab algn="l" pos="1828800"/>
                <a:tab algn="l" pos="2057400"/>
                <a:tab algn="l" pos="2286000"/>
                <a:tab algn="l" pos="2514600"/>
                <a:tab algn="l" pos="2743200"/>
                <a:tab algn="l" pos="2971800"/>
                <a:tab algn="l" pos="3200400"/>
                <a:tab algn="l" pos="3429000"/>
                <a:tab algn="l" pos="3657600"/>
                <a:tab algn="l" pos="3886200"/>
                <a:tab algn="l" pos="4114800"/>
                <a:tab algn="l" pos="4343400"/>
                <a:tab algn="l" pos="4572000"/>
              </a:tabLst>
            </a:pPr>
            <a:r>
              <a:rPr b="0" i="1" lang="en-US" sz="1000" strike="noStrike" u="none">
                <a:solidFill>
                  <a:srgbClr val="000000"/>
                </a:solidFill>
                <a:effectLst/>
                <a:uFillTx/>
                <a:latin typeface="Arial"/>
              </a:rPr>
              <a:t>sources: EIU, IEA, US DOE, CERA</a:t>
            </a:r>
            <a:endParaRPr b="0" lang="en-US" sz="1000" strike="noStrike" u="none">
              <a:solidFill>
                <a:srgbClr val="000000"/>
              </a:solidFill>
              <a:effectLst/>
              <a:uFillTx/>
              <a:latin typeface="Times New Roman"/>
            </a:endParaRPr>
          </a:p>
        </p:txBody>
      </p:sp>
      <p:sp>
        <p:nvSpPr>
          <p:cNvPr id="359" name=""/>
          <p:cNvSpPr/>
          <p:nvPr/>
        </p:nvSpPr>
        <p:spPr>
          <a:xfrm>
            <a:off x="4127400" y="3733920"/>
            <a:ext cx="1073160" cy="6858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45720" rIns="4572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Eligible </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Demand March 2000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TWh</a:t>
            </a:r>
            <a:endParaRPr b="0" lang="en-US" sz="1000" strike="noStrike" u="none">
              <a:solidFill>
                <a:srgbClr val="000000"/>
              </a:solidFill>
              <a:effectLst/>
              <a:uFillTx/>
              <a:latin typeface="Times New Roman"/>
            </a:endParaRPr>
          </a:p>
        </p:txBody>
      </p:sp>
      <p:sp>
        <p:nvSpPr>
          <p:cNvPr id="360" name=""/>
          <p:cNvSpPr/>
          <p:nvPr/>
        </p:nvSpPr>
        <p:spPr>
          <a:xfrm>
            <a:off x="3054240" y="3733920"/>
            <a:ext cx="1073160" cy="761760"/>
          </a:xfrm>
          <a:prstGeom prst="rect">
            <a:avLst/>
          </a:prstGeom>
          <a:solidFill>
            <a:srgbClr val="ffffff"/>
          </a:solidFill>
          <a:ln w="12600">
            <a:solidFill>
              <a:srgbClr val="000000"/>
            </a:solidFill>
            <a:miter/>
          </a:ln>
        </p:spPr>
        <p:style>
          <a:lnRef idx="0"/>
          <a:fillRef idx="0"/>
          <a:effectRef idx="0"/>
          <a:fontRef idx="minor"/>
        </p:style>
        <p:txBody>
          <a:bodyPr lIns="45720" rIns="4572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Total Market Demand</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TWh</a:t>
            </a:r>
            <a:endParaRPr b="0" lang="en-US" sz="1000" strike="noStrike" u="none">
              <a:solidFill>
                <a:srgbClr val="000000"/>
              </a:solidFill>
              <a:effectLst/>
              <a:uFillTx/>
              <a:latin typeface="Times New Roman"/>
            </a:endParaRPr>
          </a:p>
        </p:txBody>
      </p:sp>
      <p:sp>
        <p:nvSpPr>
          <p:cNvPr id="361" name=""/>
          <p:cNvSpPr/>
          <p:nvPr/>
        </p:nvSpPr>
        <p:spPr>
          <a:xfrm>
            <a:off x="1981080" y="3733920"/>
            <a:ext cx="1073160" cy="761760"/>
          </a:xfrm>
          <a:prstGeom prst="rect">
            <a:avLst/>
          </a:prstGeom>
          <a:solidFill>
            <a:srgbClr val="ffffff"/>
          </a:solidFill>
          <a:ln w="12600">
            <a:solidFill>
              <a:srgbClr val="000000"/>
            </a:solidFill>
            <a:miter/>
          </a:ln>
        </p:spPr>
        <p:style>
          <a:lnRef idx="0"/>
          <a:fillRef idx="0"/>
          <a:effectRef idx="0"/>
          <a:fontRef idx="minor"/>
        </p:style>
        <p:txBody>
          <a:bodyPr lIns="45720" rIns="4572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Eligible Customers Starting March 2000</a:t>
            </a:r>
            <a:endParaRPr b="0" lang="en-US" sz="1000" strike="noStrike" u="none">
              <a:solidFill>
                <a:srgbClr val="000000"/>
              </a:solidFill>
              <a:effectLst/>
              <a:uFillTx/>
              <a:latin typeface="Times New Roman"/>
            </a:endParaRPr>
          </a:p>
        </p:txBody>
      </p:sp>
      <p:sp>
        <p:nvSpPr>
          <p:cNvPr id="362" name=""/>
          <p:cNvSpPr/>
          <p:nvPr/>
        </p:nvSpPr>
        <p:spPr>
          <a:xfrm>
            <a:off x="165240" y="4419720"/>
            <a:ext cx="1815840" cy="1600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Residential</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Commercial Power</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Industrial Small Power</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Industrial Power Large</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Industrial Power (Other)</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Sub-Total (Utility Market)</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sng">
                <a:solidFill>
                  <a:srgbClr val="000000"/>
                </a:solidFill>
                <a:effectLst/>
                <a:uFillTx/>
                <a:latin typeface="Arial"/>
              </a:rPr>
              <a:t>Auto Generators &amp; Other</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TOTAL</a:t>
            </a:r>
            <a:endParaRPr b="0" lang="en-US" sz="1000" strike="noStrike" u="none">
              <a:solidFill>
                <a:srgbClr val="000000"/>
              </a:solidFill>
              <a:effectLst/>
              <a:uFillTx/>
              <a:latin typeface="Times New Roman"/>
            </a:endParaRPr>
          </a:p>
        </p:txBody>
      </p:sp>
      <p:sp>
        <p:nvSpPr>
          <p:cNvPr id="363" name=""/>
          <p:cNvSpPr/>
          <p:nvPr/>
        </p:nvSpPr>
        <p:spPr>
          <a:xfrm>
            <a:off x="1981080" y="4419720"/>
            <a:ext cx="1073160" cy="1600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2,200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6,100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8,300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sng">
                <a:solidFill>
                  <a:srgbClr val="000000"/>
                </a:solidFill>
                <a:effectLst/>
                <a:uFillTx/>
                <a:latin typeface="Arial"/>
              </a:rPr>
              <a:t>na</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8,300</a:t>
            </a:r>
            <a:endParaRPr b="0" lang="en-US" sz="1000" strike="noStrike" u="none">
              <a:solidFill>
                <a:srgbClr val="000000"/>
              </a:solidFill>
              <a:effectLst/>
              <a:uFillTx/>
              <a:latin typeface="Times New Roman"/>
            </a:endParaRPr>
          </a:p>
        </p:txBody>
      </p:sp>
      <p:sp>
        <p:nvSpPr>
          <p:cNvPr id="364" name=""/>
          <p:cNvSpPr/>
          <p:nvPr/>
        </p:nvSpPr>
        <p:spPr>
          <a:xfrm>
            <a:off x="3054240" y="4419720"/>
            <a:ext cx="1073160" cy="1600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232</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167</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111</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265</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16</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791</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sng">
                <a:solidFill>
                  <a:srgbClr val="000000"/>
                </a:solidFill>
                <a:effectLst/>
                <a:uFillTx/>
                <a:latin typeface="Arial"/>
              </a:rPr>
              <a:t>135</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926</a:t>
            </a:r>
            <a:endParaRPr b="0" lang="en-US" sz="1000" strike="noStrike" u="none">
              <a:solidFill>
                <a:srgbClr val="000000"/>
              </a:solidFill>
              <a:effectLst/>
              <a:uFillTx/>
              <a:latin typeface="Times New Roman"/>
            </a:endParaRPr>
          </a:p>
        </p:txBody>
      </p:sp>
      <p:sp>
        <p:nvSpPr>
          <p:cNvPr id="365" name=""/>
          <p:cNvSpPr/>
          <p:nvPr/>
        </p:nvSpPr>
        <p:spPr>
          <a:xfrm>
            <a:off x="4127400" y="4419720"/>
            <a:ext cx="1073160" cy="1600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25</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194</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219</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sng">
                <a:solidFill>
                  <a:srgbClr val="000000"/>
                </a:solidFill>
                <a:effectLst/>
                <a:uFillTx/>
                <a:latin typeface="Arial"/>
              </a:rPr>
              <a:t>na</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219</a:t>
            </a:r>
            <a:endParaRPr b="0" lang="en-US" sz="1000" strike="noStrike" u="none">
              <a:solidFill>
                <a:srgbClr val="000000"/>
              </a:solidFill>
              <a:effectLst/>
              <a:uFillTx/>
              <a:latin typeface="Times New Roman"/>
            </a:endParaRPr>
          </a:p>
        </p:txBody>
      </p:sp>
      <p:sp>
        <p:nvSpPr>
          <p:cNvPr id="366" name=""/>
          <p:cNvSpPr/>
          <p:nvPr/>
        </p:nvSpPr>
        <p:spPr>
          <a:xfrm flipV="1">
            <a:off x="8832960" y="1904760"/>
            <a:ext cx="82440" cy="75960"/>
          </a:xfrm>
          <a:prstGeom prst="line">
            <a:avLst/>
          </a:prstGeom>
          <a:ln w="28440">
            <a:solidFill>
              <a:srgbClr val="ffffff"/>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sp>
        <p:nvSpPr>
          <p:cNvPr id="367" name=""/>
          <p:cNvSpPr/>
          <p:nvPr/>
        </p:nvSpPr>
        <p:spPr>
          <a:xfrm>
            <a:off x="8915400" y="1905120"/>
            <a:ext cx="82440" cy="75960"/>
          </a:xfrm>
          <a:prstGeom prst="line">
            <a:avLst/>
          </a:prstGeom>
          <a:ln w="28440">
            <a:solidFill>
              <a:srgbClr val="ffffff"/>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sp>
        <p:nvSpPr>
          <p:cNvPr id="368" name=""/>
          <p:cNvSpPr/>
          <p:nvPr/>
        </p:nvSpPr>
        <p:spPr>
          <a:xfrm flipV="1">
            <a:off x="8667720" y="1904760"/>
            <a:ext cx="82440" cy="75960"/>
          </a:xfrm>
          <a:prstGeom prst="line">
            <a:avLst/>
          </a:prstGeom>
          <a:ln w="28440">
            <a:solidFill>
              <a:srgbClr val="ffffff"/>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sp>
        <p:nvSpPr>
          <p:cNvPr id="369" name=""/>
          <p:cNvSpPr/>
          <p:nvPr/>
        </p:nvSpPr>
        <p:spPr>
          <a:xfrm>
            <a:off x="8750160" y="1905120"/>
            <a:ext cx="82800" cy="75960"/>
          </a:xfrm>
          <a:prstGeom prst="line">
            <a:avLst/>
          </a:prstGeom>
          <a:ln w="28440">
            <a:solidFill>
              <a:srgbClr val="ffffff"/>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sp>
        <p:nvSpPr>
          <p:cNvPr id="370" name=""/>
          <p:cNvSpPr/>
          <p:nvPr/>
        </p:nvSpPr>
        <p:spPr>
          <a:xfrm flipV="1">
            <a:off x="8997840" y="1904760"/>
            <a:ext cx="82800" cy="75960"/>
          </a:xfrm>
          <a:prstGeom prst="line">
            <a:avLst/>
          </a:prstGeom>
          <a:ln w="28440">
            <a:solidFill>
              <a:srgbClr val="ffffff"/>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1" name="PlaceHolder 1"/>
          <p:cNvSpPr>
            <a:spLocks noGrp="1"/>
          </p:cNvSpPr>
          <p:nvPr>
            <p:ph type="title"/>
          </p:nvPr>
        </p:nvSpPr>
        <p:spPr>
          <a:xfrm>
            <a:off x="742680" y="228600"/>
            <a:ext cx="8420040" cy="9144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Japanese Electricity Prices Are Among the Highest in the World</a:t>
            </a:r>
            <a:endParaRPr b="1" lang="en-US" sz="2200" strike="noStrike" u="none">
              <a:solidFill>
                <a:srgbClr val="0000ff"/>
              </a:solidFill>
              <a:effectLst/>
              <a:uFillTx/>
              <a:latin typeface="Arial"/>
            </a:endParaRPr>
          </a:p>
        </p:txBody>
      </p:sp>
      <p:sp>
        <p:nvSpPr>
          <p:cNvPr id="372" name=""/>
          <p:cNvSpPr/>
          <p:nvPr/>
        </p:nvSpPr>
        <p:spPr>
          <a:xfrm>
            <a:off x="2967120" y="1066680"/>
            <a:ext cx="414432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Comparison of Average Industrial Rates (1997)</a:t>
            </a:r>
            <a:endParaRPr b="0" lang="en-US" sz="1400" strike="noStrike" u="none">
              <a:solidFill>
                <a:srgbClr val="000000"/>
              </a:solidFill>
              <a:effectLst/>
              <a:uFillTx/>
              <a:latin typeface="Times New Roman"/>
            </a:endParaRPr>
          </a:p>
        </p:txBody>
      </p:sp>
      <p:sp>
        <p:nvSpPr>
          <p:cNvPr id="373" name=""/>
          <p:cNvSpPr/>
          <p:nvPr/>
        </p:nvSpPr>
        <p:spPr>
          <a:xfrm>
            <a:off x="6108840" y="3809880"/>
            <a:ext cx="3465360" cy="1676520"/>
          </a:xfrm>
          <a:prstGeom prst="rect">
            <a:avLst/>
          </a:prstGeom>
          <a:solidFill>
            <a:srgbClr val="ffffff"/>
          </a:solidFill>
          <a:ln w="12600">
            <a:solidFill>
              <a:srgbClr val="000000"/>
            </a:solidFill>
            <a:miter/>
          </a:ln>
          <a:effectLst>
            <a:outerShdw dist="107932" dir="18900000" blurRad="0" rotWithShape="0">
              <a:srgbClr val="808080"/>
            </a:outerShdw>
          </a:effectLst>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Average Japanese Utility Rates (1997)</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Residential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¥24.47/kWh (20¢)</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Commercial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¥21.63/kWh (18¢)</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Large Industrial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¥15.43/kWh (13¢)</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Extra High Industrial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¥11.18/kWh (9¢)</a:t>
            </a:r>
            <a:endParaRPr b="0" lang="en-US" sz="1200" strike="noStrike" u="none">
              <a:solidFill>
                <a:srgbClr val="000000"/>
              </a:solidFill>
              <a:effectLst/>
              <a:uFillTx/>
              <a:latin typeface="Times New Roman"/>
            </a:endParaRPr>
          </a:p>
        </p:txBody>
      </p:sp>
      <p:graphicFrame>
        <p:nvGraphicFramePr>
          <p:cNvPr id="374" name=""/>
          <p:cNvGraphicFramePr/>
          <p:nvPr/>
        </p:nvGraphicFramePr>
        <p:xfrm>
          <a:off x="290520" y="3746520"/>
          <a:ext cx="4991040" cy="3035160"/>
        </p:xfrm>
        <a:graphic>
          <a:graphicData uri="http://schemas.openxmlformats.org/presentationml/2006/ole">
            <p:oleObj r:id="rId1" spid="">
              <p:embed/>
              <p:pic>
                <p:nvPicPr>
                  <p:cNvPr id="375" name="" descr=""/>
                  <p:cNvPicPr/>
                  <p:nvPr/>
                </p:nvPicPr>
                <p:blipFill>
                  <a:blip r:embed="rId2"/>
                  <a:stretch/>
                </p:blipFill>
                <p:spPr>
                  <a:xfrm>
                    <a:off x="290520" y="3746520"/>
                    <a:ext cx="4991040" cy="3035160"/>
                  </a:xfrm>
                  <a:prstGeom prst="rect">
                    <a:avLst/>
                  </a:prstGeom>
                  <a:noFill/>
                  <a:ln w="0">
                    <a:noFill/>
                  </a:ln>
                </p:spPr>
              </p:pic>
            </p:oleObj>
          </a:graphicData>
        </a:graphic>
      </p:graphicFrame>
      <p:sp>
        <p:nvSpPr>
          <p:cNvPr id="376" name=""/>
          <p:cNvSpPr/>
          <p:nvPr/>
        </p:nvSpPr>
        <p:spPr>
          <a:xfrm>
            <a:off x="1189800" y="3706920"/>
            <a:ext cx="337140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Comparison of Electricity Rates (¥/KWh)</a:t>
            </a:r>
            <a:endParaRPr b="0" lang="en-US" sz="1400" strike="noStrike" u="none">
              <a:solidFill>
                <a:srgbClr val="000000"/>
              </a:solidFill>
              <a:effectLst/>
              <a:uFillTx/>
              <a:latin typeface="Times New Roman"/>
            </a:endParaRPr>
          </a:p>
        </p:txBody>
      </p:sp>
      <p:sp>
        <p:nvSpPr>
          <p:cNvPr id="377" name=""/>
          <p:cNvSpPr/>
          <p:nvPr/>
        </p:nvSpPr>
        <p:spPr>
          <a:xfrm rot="16254000">
            <a:off x="-87480" y="4884840"/>
            <a:ext cx="756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(¥/KWh)</a:t>
            </a:r>
            <a:endParaRPr b="0" lang="en-US" sz="1200" strike="noStrike" u="none">
              <a:solidFill>
                <a:srgbClr val="000000"/>
              </a:solidFill>
              <a:effectLst/>
              <a:uFillTx/>
              <a:latin typeface="Times New Roman"/>
            </a:endParaRPr>
          </a:p>
        </p:txBody>
      </p:sp>
      <p:graphicFrame>
        <p:nvGraphicFramePr>
          <p:cNvPr id="378" name=""/>
          <p:cNvGraphicFramePr/>
          <p:nvPr/>
        </p:nvGraphicFramePr>
        <p:xfrm>
          <a:off x="1824120" y="380880"/>
          <a:ext cx="6092640" cy="4064040"/>
        </p:xfrm>
        <a:graphic>
          <a:graphicData uri="http://schemas.openxmlformats.org/presentationml/2006/ole">
            <p:oleObj r:id="rId3" spid="">
              <p:embed/>
              <p:pic>
                <p:nvPicPr>
                  <p:cNvPr id="379" name="" descr=""/>
                  <p:cNvPicPr/>
                  <p:nvPr/>
                </p:nvPicPr>
                <p:blipFill>
                  <a:blip r:embed="rId4"/>
                  <a:stretch/>
                </p:blipFill>
                <p:spPr>
                  <a:xfrm>
                    <a:off x="1824120" y="380880"/>
                    <a:ext cx="6092640" cy="4064040"/>
                  </a:xfrm>
                  <a:prstGeom prst="rect">
                    <a:avLst/>
                  </a:prstGeom>
                  <a:noFill/>
                  <a:ln w="0">
                    <a:noFill/>
                  </a:ln>
                </p:spPr>
              </p:pic>
            </p:oleObj>
          </a:graphicData>
        </a:graphic>
      </p:graphicFrame>
      <p:sp>
        <p:nvSpPr>
          <p:cNvPr id="380" name=""/>
          <p:cNvSpPr/>
          <p:nvPr/>
        </p:nvSpPr>
        <p:spPr>
          <a:xfrm rot="16254000">
            <a:off x="1195920" y="2188800"/>
            <a:ext cx="6584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($/KWh)</a:t>
            </a:r>
            <a:endParaRPr b="0" lang="en-US" sz="1000" strike="noStrike" u="none">
              <a:solidFill>
                <a:srgbClr val="000000"/>
              </a:solidFill>
              <a:effectLst/>
              <a:uFillTx/>
              <a:latin typeface="Times New Roman"/>
            </a:endParaRPr>
          </a:p>
        </p:txBody>
      </p:sp>
      <p:sp>
        <p:nvSpPr>
          <p:cNvPr id="381" name=""/>
          <p:cNvSpPr/>
          <p:nvPr/>
        </p:nvSpPr>
        <p:spPr>
          <a:xfrm>
            <a:off x="5154480" y="6461280"/>
            <a:ext cx="3056040" cy="3992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 EIU, IEA, US DOE, Solomon Smith Barney</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382" name=""/>
          <p:cNvSpPr/>
          <p:nvPr/>
        </p:nvSpPr>
        <p:spPr>
          <a:xfrm>
            <a:off x="6466320" y="5562720"/>
            <a:ext cx="26802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Note:  120¥/$ used as exchange rate</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83" name="Utilty%20Service%20Territories" descr=""/>
          <p:cNvPicPr/>
          <p:nvPr/>
        </p:nvPicPr>
        <p:blipFill>
          <a:blip r:embed="rId1"/>
          <a:stretch/>
        </p:blipFill>
        <p:spPr>
          <a:xfrm>
            <a:off x="1733400" y="914400"/>
            <a:ext cx="5848560" cy="5943600"/>
          </a:xfrm>
          <a:prstGeom prst="rect">
            <a:avLst/>
          </a:prstGeom>
          <a:noFill/>
          <a:ln w="0">
            <a:noFill/>
          </a:ln>
        </p:spPr>
      </p:pic>
      <p:sp>
        <p:nvSpPr>
          <p:cNvPr id="384" name=""/>
          <p:cNvSpPr/>
          <p:nvPr/>
        </p:nvSpPr>
        <p:spPr>
          <a:xfrm>
            <a:off x="7677000" y="1879560"/>
            <a:ext cx="1878120" cy="2015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1 - Hokkaido EPCO</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2 - Tohoku EPCO</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3 - Tokyo EPCO</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4 - Chubu EPCO</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5 - Kansai EPCO</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6 - Shikoku EPCO</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7 - Kyushu EPCO</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8 - Chugoku EPCO</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9 - Hokuriku EPCO</a:t>
            </a:r>
            <a:endParaRPr b="0" lang="en-US" sz="1400" strike="noStrike" u="none">
              <a:solidFill>
                <a:srgbClr val="000000"/>
              </a:solidFill>
              <a:effectLst/>
              <a:uFillTx/>
              <a:latin typeface="Times New Roman"/>
            </a:endParaRPr>
          </a:p>
        </p:txBody>
      </p:sp>
      <p:sp>
        <p:nvSpPr>
          <p:cNvPr id="385" name=""/>
          <p:cNvSpPr/>
          <p:nvPr/>
        </p:nvSpPr>
        <p:spPr>
          <a:xfrm>
            <a:off x="3479760" y="2209680"/>
            <a:ext cx="2700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1</a:t>
            </a:r>
            <a:endParaRPr b="0" lang="en-US" sz="1400" strike="noStrike" u="none">
              <a:solidFill>
                <a:srgbClr val="000000"/>
              </a:solidFill>
              <a:effectLst/>
              <a:uFillTx/>
              <a:latin typeface="Times New Roman"/>
            </a:endParaRPr>
          </a:p>
        </p:txBody>
      </p:sp>
      <p:sp>
        <p:nvSpPr>
          <p:cNvPr id="386" name=""/>
          <p:cNvSpPr/>
          <p:nvPr/>
        </p:nvSpPr>
        <p:spPr>
          <a:xfrm>
            <a:off x="6534000" y="2666880"/>
            <a:ext cx="2700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2</a:t>
            </a:r>
            <a:endParaRPr b="0" lang="en-US" sz="1400" strike="noStrike" u="none">
              <a:solidFill>
                <a:srgbClr val="000000"/>
              </a:solidFill>
              <a:effectLst/>
              <a:uFillTx/>
              <a:latin typeface="Times New Roman"/>
            </a:endParaRPr>
          </a:p>
        </p:txBody>
      </p:sp>
      <p:sp>
        <p:nvSpPr>
          <p:cNvPr id="387" name=""/>
          <p:cNvSpPr/>
          <p:nvPr/>
        </p:nvSpPr>
        <p:spPr>
          <a:xfrm>
            <a:off x="6286320" y="3733920"/>
            <a:ext cx="2700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3</a:t>
            </a:r>
            <a:endParaRPr b="0" lang="en-US" sz="1400" strike="noStrike" u="none">
              <a:solidFill>
                <a:srgbClr val="000000"/>
              </a:solidFill>
              <a:effectLst/>
              <a:uFillTx/>
              <a:latin typeface="Times New Roman"/>
            </a:endParaRPr>
          </a:p>
        </p:txBody>
      </p:sp>
      <p:sp>
        <p:nvSpPr>
          <p:cNvPr id="388" name=""/>
          <p:cNvSpPr/>
          <p:nvPr/>
        </p:nvSpPr>
        <p:spPr>
          <a:xfrm>
            <a:off x="5048280" y="4191120"/>
            <a:ext cx="2700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4</a:t>
            </a:r>
            <a:endParaRPr b="0" lang="en-US" sz="1400" strike="noStrike" u="none">
              <a:solidFill>
                <a:srgbClr val="000000"/>
              </a:solidFill>
              <a:effectLst/>
              <a:uFillTx/>
              <a:latin typeface="Times New Roman"/>
            </a:endParaRPr>
          </a:p>
        </p:txBody>
      </p:sp>
      <p:sp>
        <p:nvSpPr>
          <p:cNvPr id="389" name=""/>
          <p:cNvSpPr/>
          <p:nvPr/>
        </p:nvSpPr>
        <p:spPr>
          <a:xfrm>
            <a:off x="4670280" y="4267080"/>
            <a:ext cx="2700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5</a:t>
            </a:r>
            <a:endParaRPr b="0" lang="en-US" sz="1400" strike="noStrike" u="none">
              <a:solidFill>
                <a:srgbClr val="000000"/>
              </a:solidFill>
              <a:effectLst/>
              <a:uFillTx/>
              <a:latin typeface="Times New Roman"/>
            </a:endParaRPr>
          </a:p>
        </p:txBody>
      </p:sp>
      <p:sp>
        <p:nvSpPr>
          <p:cNvPr id="390" name=""/>
          <p:cNvSpPr/>
          <p:nvPr/>
        </p:nvSpPr>
        <p:spPr>
          <a:xfrm>
            <a:off x="3892320" y="4495680"/>
            <a:ext cx="2700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6</a:t>
            </a:r>
            <a:endParaRPr b="0" lang="en-US" sz="1400" strike="noStrike" u="none">
              <a:solidFill>
                <a:srgbClr val="000000"/>
              </a:solidFill>
              <a:effectLst/>
              <a:uFillTx/>
              <a:latin typeface="Times New Roman"/>
            </a:endParaRPr>
          </a:p>
        </p:txBody>
      </p:sp>
      <p:sp>
        <p:nvSpPr>
          <p:cNvPr id="391" name=""/>
          <p:cNvSpPr/>
          <p:nvPr/>
        </p:nvSpPr>
        <p:spPr>
          <a:xfrm>
            <a:off x="2736720" y="5181480"/>
            <a:ext cx="2700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7</a:t>
            </a:r>
            <a:endParaRPr b="0" lang="en-US" sz="1400" strike="noStrike" u="none">
              <a:solidFill>
                <a:srgbClr val="000000"/>
              </a:solidFill>
              <a:effectLst/>
              <a:uFillTx/>
              <a:latin typeface="Times New Roman"/>
            </a:endParaRPr>
          </a:p>
        </p:txBody>
      </p:sp>
      <p:sp>
        <p:nvSpPr>
          <p:cNvPr id="392" name=""/>
          <p:cNvSpPr/>
          <p:nvPr/>
        </p:nvSpPr>
        <p:spPr>
          <a:xfrm>
            <a:off x="3975120" y="3886200"/>
            <a:ext cx="2700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8</a:t>
            </a:r>
            <a:endParaRPr b="0" lang="en-US" sz="1400" strike="noStrike" u="none">
              <a:solidFill>
                <a:srgbClr val="000000"/>
              </a:solidFill>
              <a:effectLst/>
              <a:uFillTx/>
              <a:latin typeface="Times New Roman"/>
            </a:endParaRPr>
          </a:p>
        </p:txBody>
      </p:sp>
      <p:sp>
        <p:nvSpPr>
          <p:cNvPr id="393" name=""/>
          <p:cNvSpPr/>
          <p:nvPr/>
        </p:nvSpPr>
        <p:spPr>
          <a:xfrm>
            <a:off x="4883040" y="3505320"/>
            <a:ext cx="2700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9</a:t>
            </a:r>
            <a:endParaRPr b="0" lang="en-US" sz="1400" strike="noStrike" u="none">
              <a:solidFill>
                <a:srgbClr val="000000"/>
              </a:solidFill>
              <a:effectLst/>
              <a:uFillTx/>
              <a:latin typeface="Times New Roman"/>
            </a:endParaRPr>
          </a:p>
        </p:txBody>
      </p:sp>
      <p:sp>
        <p:nvSpPr>
          <p:cNvPr id="394" name=""/>
          <p:cNvSpPr/>
          <p:nvPr/>
        </p:nvSpPr>
        <p:spPr>
          <a:xfrm flipV="1">
            <a:off x="5861160" y="4190760"/>
            <a:ext cx="0" cy="228600"/>
          </a:xfrm>
          <a:prstGeom prst="line">
            <a:avLst/>
          </a:prstGeom>
          <a:ln w="12600">
            <a:solidFill>
              <a:srgbClr val="ff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5" name=""/>
          <p:cNvSpPr/>
          <p:nvPr/>
        </p:nvSpPr>
        <p:spPr>
          <a:xfrm flipH="1">
            <a:off x="5695560" y="4191120"/>
            <a:ext cx="165240" cy="0"/>
          </a:xfrm>
          <a:prstGeom prst="line">
            <a:avLst/>
          </a:prstGeom>
          <a:ln w="12600">
            <a:solidFill>
              <a:srgbClr val="ff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6" name=""/>
          <p:cNvSpPr/>
          <p:nvPr/>
        </p:nvSpPr>
        <p:spPr>
          <a:xfrm flipH="1" flipV="1">
            <a:off x="5365440" y="3657600"/>
            <a:ext cx="330120" cy="457200"/>
          </a:xfrm>
          <a:prstGeom prst="line">
            <a:avLst/>
          </a:prstGeom>
          <a:ln w="12600">
            <a:solidFill>
              <a:srgbClr val="ff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7" name=""/>
          <p:cNvSpPr/>
          <p:nvPr/>
        </p:nvSpPr>
        <p:spPr>
          <a:xfrm flipV="1">
            <a:off x="5365800" y="3352320"/>
            <a:ext cx="330120" cy="381240"/>
          </a:xfrm>
          <a:prstGeom prst="line">
            <a:avLst/>
          </a:prstGeom>
          <a:ln w="12600">
            <a:solidFill>
              <a:srgbClr val="ff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8" name=""/>
          <p:cNvSpPr/>
          <p:nvPr/>
        </p:nvSpPr>
        <p:spPr>
          <a:xfrm flipV="1">
            <a:off x="5695920" y="2819160"/>
            <a:ext cx="247680" cy="533160"/>
          </a:xfrm>
          <a:prstGeom prst="line">
            <a:avLst/>
          </a:prstGeom>
          <a:ln w="12600">
            <a:solidFill>
              <a:srgbClr val="ff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9" name=""/>
          <p:cNvSpPr/>
          <p:nvPr/>
        </p:nvSpPr>
        <p:spPr>
          <a:xfrm flipH="1" flipV="1">
            <a:off x="5860800" y="2437920"/>
            <a:ext cx="82440" cy="381240"/>
          </a:xfrm>
          <a:prstGeom prst="line">
            <a:avLst/>
          </a:prstGeom>
          <a:ln w="12600">
            <a:solidFill>
              <a:srgbClr val="ff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0" name=""/>
          <p:cNvSpPr/>
          <p:nvPr/>
        </p:nvSpPr>
        <p:spPr>
          <a:xfrm>
            <a:off x="5244480" y="2468520"/>
            <a:ext cx="5108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60Hz</a:t>
            </a:r>
            <a:endParaRPr b="0" lang="en-US" sz="1200" strike="noStrike" u="none">
              <a:solidFill>
                <a:srgbClr val="000000"/>
              </a:solidFill>
              <a:effectLst/>
              <a:uFillTx/>
              <a:latin typeface="Times New Roman"/>
            </a:endParaRPr>
          </a:p>
        </p:txBody>
      </p:sp>
      <p:sp>
        <p:nvSpPr>
          <p:cNvPr id="401" name=""/>
          <p:cNvSpPr/>
          <p:nvPr/>
        </p:nvSpPr>
        <p:spPr>
          <a:xfrm>
            <a:off x="5553720" y="3352680"/>
            <a:ext cx="5108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50Hz</a:t>
            </a:r>
            <a:endParaRPr b="0" lang="en-US" sz="1200" strike="noStrike" u="none">
              <a:solidFill>
                <a:srgbClr val="000000"/>
              </a:solidFill>
              <a:effectLst/>
              <a:uFillTx/>
              <a:latin typeface="Times New Roman"/>
            </a:endParaRPr>
          </a:p>
        </p:txBody>
      </p:sp>
      <p:sp>
        <p:nvSpPr>
          <p:cNvPr id="402" name=""/>
          <p:cNvSpPr/>
          <p:nvPr/>
        </p:nvSpPr>
        <p:spPr>
          <a:xfrm>
            <a:off x="996480" y="6461280"/>
            <a:ext cx="27676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Sources:  JEPIC, Morgan Stanley Dean Witter</a:t>
            </a:r>
            <a:endParaRPr b="0" lang="en-US" sz="1000" strike="noStrike" u="none">
              <a:solidFill>
                <a:srgbClr val="000000"/>
              </a:solidFill>
              <a:effectLst/>
              <a:uFillTx/>
              <a:latin typeface="Times New Roman"/>
            </a:endParaRPr>
          </a:p>
        </p:txBody>
      </p:sp>
      <p:sp>
        <p:nvSpPr>
          <p:cNvPr id="403" name=""/>
          <p:cNvSpPr/>
          <p:nvPr/>
        </p:nvSpPr>
        <p:spPr>
          <a:xfrm>
            <a:off x="5892120" y="2133720"/>
            <a:ext cx="70272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55,755 MW</a:t>
            </a:r>
            <a:endParaRPr b="0" lang="en-US" sz="800" strike="noStrike" u="none">
              <a:solidFill>
                <a:srgbClr val="000000"/>
              </a:solidFill>
              <a:effectLst/>
              <a:uFillTx/>
              <a:latin typeface="Times New Roman"/>
            </a:endParaRPr>
          </a:p>
        </p:txBody>
      </p:sp>
      <p:sp>
        <p:nvSpPr>
          <p:cNvPr id="404" name=""/>
          <p:cNvSpPr/>
          <p:nvPr/>
        </p:nvSpPr>
        <p:spPr>
          <a:xfrm>
            <a:off x="6356520" y="2819520"/>
            <a:ext cx="247320" cy="914400"/>
          </a:xfrm>
          <a:prstGeom prst="rect">
            <a:avLst/>
          </a:prstGeom>
          <a:solidFill>
            <a:srgbClr val="9966ff"/>
          </a:solidFill>
          <a:ln w="12600">
            <a:solidFill>
              <a:srgbClr val="66ff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5" name=""/>
          <p:cNvSpPr/>
          <p:nvPr/>
        </p:nvSpPr>
        <p:spPr>
          <a:xfrm>
            <a:off x="6292080" y="2895480"/>
            <a:ext cx="37944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25.7</a:t>
            </a:r>
            <a:endParaRPr b="0" lang="en-US" sz="800" strike="noStrike" u="none">
              <a:solidFill>
                <a:srgbClr val="000000"/>
              </a:solidFill>
              <a:effectLst/>
              <a:uFillTx/>
              <a:latin typeface="Times New Roman"/>
            </a:endParaRPr>
          </a:p>
        </p:txBody>
      </p:sp>
      <p:sp>
        <p:nvSpPr>
          <p:cNvPr id="406" name=""/>
          <p:cNvSpPr/>
          <p:nvPr/>
        </p:nvSpPr>
        <p:spPr>
          <a:xfrm>
            <a:off x="6438960" y="1676520"/>
            <a:ext cx="247680" cy="380880"/>
          </a:xfrm>
          <a:prstGeom prst="rect">
            <a:avLst/>
          </a:prstGeom>
          <a:solidFill>
            <a:srgbClr val="00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7" name=""/>
          <p:cNvSpPr/>
          <p:nvPr/>
        </p:nvSpPr>
        <p:spPr>
          <a:xfrm>
            <a:off x="6222240" y="1523880"/>
            <a:ext cx="70272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13,409 MW</a:t>
            </a:r>
            <a:endParaRPr b="0" lang="en-US" sz="800" strike="noStrike" u="none">
              <a:solidFill>
                <a:srgbClr val="000000"/>
              </a:solidFill>
              <a:effectLst/>
              <a:uFillTx/>
              <a:latin typeface="Times New Roman"/>
            </a:endParaRPr>
          </a:p>
        </p:txBody>
      </p:sp>
      <p:sp>
        <p:nvSpPr>
          <p:cNvPr id="408" name=""/>
          <p:cNvSpPr/>
          <p:nvPr/>
        </p:nvSpPr>
        <p:spPr>
          <a:xfrm>
            <a:off x="6686640" y="1752480"/>
            <a:ext cx="247680" cy="304920"/>
          </a:xfrm>
          <a:prstGeom prst="rect">
            <a:avLst/>
          </a:prstGeom>
          <a:solidFill>
            <a:srgbClr val="9966ff"/>
          </a:solidFill>
          <a:ln w="12600">
            <a:solidFill>
              <a:srgbClr val="66ff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9" name=""/>
          <p:cNvSpPr/>
          <p:nvPr/>
        </p:nvSpPr>
        <p:spPr>
          <a:xfrm>
            <a:off x="6647400" y="1739880"/>
            <a:ext cx="3225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7.3</a:t>
            </a:r>
            <a:endParaRPr b="0" lang="en-US" sz="800" strike="noStrike" u="none">
              <a:solidFill>
                <a:srgbClr val="000000"/>
              </a:solidFill>
              <a:effectLst/>
              <a:uFillTx/>
              <a:latin typeface="Times New Roman"/>
            </a:endParaRPr>
          </a:p>
        </p:txBody>
      </p:sp>
      <p:sp>
        <p:nvSpPr>
          <p:cNvPr id="410" name=""/>
          <p:cNvSpPr/>
          <p:nvPr/>
        </p:nvSpPr>
        <p:spPr>
          <a:xfrm>
            <a:off x="5283360" y="3886200"/>
            <a:ext cx="247320" cy="698400"/>
          </a:xfrm>
          <a:prstGeom prst="rect">
            <a:avLst/>
          </a:prstGeom>
          <a:solidFill>
            <a:srgbClr val="00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11" name=""/>
          <p:cNvSpPr/>
          <p:nvPr/>
        </p:nvSpPr>
        <p:spPr>
          <a:xfrm>
            <a:off x="5066640" y="3733920"/>
            <a:ext cx="70272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30,310 MW</a:t>
            </a:r>
            <a:endParaRPr b="0" lang="en-US" sz="800" strike="noStrike" u="none">
              <a:solidFill>
                <a:srgbClr val="000000"/>
              </a:solidFill>
              <a:effectLst/>
              <a:uFillTx/>
              <a:latin typeface="Times New Roman"/>
            </a:endParaRPr>
          </a:p>
        </p:txBody>
      </p:sp>
      <p:sp>
        <p:nvSpPr>
          <p:cNvPr id="412" name=""/>
          <p:cNvSpPr/>
          <p:nvPr/>
        </p:nvSpPr>
        <p:spPr>
          <a:xfrm>
            <a:off x="5530680" y="4203720"/>
            <a:ext cx="247680" cy="380880"/>
          </a:xfrm>
          <a:prstGeom prst="rect">
            <a:avLst/>
          </a:prstGeom>
          <a:solidFill>
            <a:srgbClr val="9966ff"/>
          </a:solidFill>
          <a:ln w="12600">
            <a:solidFill>
              <a:srgbClr val="66ff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13" name=""/>
          <p:cNvSpPr/>
          <p:nvPr/>
        </p:nvSpPr>
        <p:spPr>
          <a:xfrm>
            <a:off x="5495760" y="4191120"/>
            <a:ext cx="3225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9.6</a:t>
            </a:r>
            <a:endParaRPr b="0" lang="en-US" sz="800" strike="noStrike" u="none">
              <a:solidFill>
                <a:srgbClr val="000000"/>
              </a:solidFill>
              <a:effectLst/>
              <a:uFillTx/>
              <a:latin typeface="Times New Roman"/>
            </a:endParaRPr>
          </a:p>
        </p:txBody>
      </p:sp>
      <p:sp>
        <p:nvSpPr>
          <p:cNvPr id="414" name=""/>
          <p:cNvSpPr/>
          <p:nvPr/>
        </p:nvSpPr>
        <p:spPr>
          <a:xfrm>
            <a:off x="4292640" y="3352680"/>
            <a:ext cx="247680" cy="838440"/>
          </a:xfrm>
          <a:prstGeom prst="rect">
            <a:avLst/>
          </a:prstGeom>
          <a:solidFill>
            <a:srgbClr val="00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15" name=""/>
          <p:cNvSpPr/>
          <p:nvPr/>
        </p:nvSpPr>
        <p:spPr>
          <a:xfrm>
            <a:off x="4075920" y="3124080"/>
            <a:ext cx="70272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37,049 MW</a:t>
            </a:r>
            <a:endParaRPr b="0" lang="en-US" sz="800" strike="noStrike" u="none">
              <a:solidFill>
                <a:srgbClr val="000000"/>
              </a:solidFill>
              <a:effectLst/>
              <a:uFillTx/>
              <a:latin typeface="Times New Roman"/>
            </a:endParaRPr>
          </a:p>
        </p:txBody>
      </p:sp>
      <p:sp>
        <p:nvSpPr>
          <p:cNvPr id="416" name=""/>
          <p:cNvSpPr/>
          <p:nvPr/>
        </p:nvSpPr>
        <p:spPr>
          <a:xfrm>
            <a:off x="4540320" y="3733920"/>
            <a:ext cx="247680" cy="457200"/>
          </a:xfrm>
          <a:prstGeom prst="rect">
            <a:avLst/>
          </a:prstGeom>
          <a:solidFill>
            <a:srgbClr val="9966ff"/>
          </a:solidFill>
          <a:ln w="12600">
            <a:solidFill>
              <a:srgbClr val="66ff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17" name=""/>
          <p:cNvSpPr/>
          <p:nvPr/>
        </p:nvSpPr>
        <p:spPr>
          <a:xfrm>
            <a:off x="4475880" y="3733920"/>
            <a:ext cx="37944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12.3</a:t>
            </a:r>
            <a:endParaRPr b="0" lang="en-US" sz="800" strike="noStrike" u="none">
              <a:solidFill>
                <a:srgbClr val="000000"/>
              </a:solidFill>
              <a:effectLst/>
              <a:uFillTx/>
              <a:latin typeface="Times New Roman"/>
            </a:endParaRPr>
          </a:p>
        </p:txBody>
      </p:sp>
      <p:sp>
        <p:nvSpPr>
          <p:cNvPr id="418" name=""/>
          <p:cNvSpPr/>
          <p:nvPr/>
        </p:nvSpPr>
        <p:spPr>
          <a:xfrm>
            <a:off x="2338560" y="4800600"/>
            <a:ext cx="247320" cy="457200"/>
          </a:xfrm>
          <a:prstGeom prst="rect">
            <a:avLst/>
          </a:prstGeom>
          <a:solidFill>
            <a:srgbClr val="00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19" name=""/>
          <p:cNvSpPr/>
          <p:nvPr/>
        </p:nvSpPr>
        <p:spPr>
          <a:xfrm>
            <a:off x="2121840" y="4648320"/>
            <a:ext cx="70272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18,172 MW</a:t>
            </a:r>
            <a:endParaRPr b="0" lang="en-US" sz="800" strike="noStrike" u="none">
              <a:solidFill>
                <a:srgbClr val="000000"/>
              </a:solidFill>
              <a:effectLst/>
              <a:uFillTx/>
              <a:latin typeface="Times New Roman"/>
            </a:endParaRPr>
          </a:p>
        </p:txBody>
      </p:sp>
      <p:sp>
        <p:nvSpPr>
          <p:cNvPr id="420" name=""/>
          <p:cNvSpPr/>
          <p:nvPr/>
        </p:nvSpPr>
        <p:spPr>
          <a:xfrm>
            <a:off x="2585880" y="4952880"/>
            <a:ext cx="247680" cy="304920"/>
          </a:xfrm>
          <a:prstGeom prst="rect">
            <a:avLst/>
          </a:prstGeom>
          <a:solidFill>
            <a:srgbClr val="9966ff"/>
          </a:solidFill>
          <a:ln w="12600">
            <a:solidFill>
              <a:srgbClr val="66ff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1" name=""/>
          <p:cNvSpPr/>
          <p:nvPr/>
        </p:nvSpPr>
        <p:spPr>
          <a:xfrm>
            <a:off x="2550960" y="4967280"/>
            <a:ext cx="3225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7.8</a:t>
            </a:r>
            <a:endParaRPr b="0" lang="en-US" sz="800" strike="noStrike" u="none">
              <a:solidFill>
                <a:srgbClr val="000000"/>
              </a:solidFill>
              <a:effectLst/>
              <a:uFillTx/>
              <a:latin typeface="Times New Roman"/>
            </a:endParaRPr>
          </a:p>
        </p:txBody>
      </p:sp>
      <p:sp>
        <p:nvSpPr>
          <p:cNvPr id="422" name=""/>
          <p:cNvSpPr/>
          <p:nvPr/>
        </p:nvSpPr>
        <p:spPr>
          <a:xfrm>
            <a:off x="3384720" y="4114800"/>
            <a:ext cx="247320" cy="228600"/>
          </a:xfrm>
          <a:prstGeom prst="rect">
            <a:avLst/>
          </a:prstGeom>
          <a:solidFill>
            <a:srgbClr val="00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3" name=""/>
          <p:cNvSpPr/>
          <p:nvPr/>
        </p:nvSpPr>
        <p:spPr>
          <a:xfrm>
            <a:off x="3085560" y="3900600"/>
            <a:ext cx="70272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10,934 MW</a:t>
            </a:r>
            <a:endParaRPr b="0" lang="en-US" sz="800" strike="noStrike" u="none">
              <a:solidFill>
                <a:srgbClr val="000000"/>
              </a:solidFill>
              <a:effectLst/>
              <a:uFillTx/>
              <a:latin typeface="Times New Roman"/>
            </a:endParaRPr>
          </a:p>
        </p:txBody>
      </p:sp>
      <p:sp>
        <p:nvSpPr>
          <p:cNvPr id="424" name=""/>
          <p:cNvSpPr/>
          <p:nvPr/>
        </p:nvSpPr>
        <p:spPr>
          <a:xfrm>
            <a:off x="3632040" y="4114800"/>
            <a:ext cx="247680" cy="228600"/>
          </a:xfrm>
          <a:prstGeom prst="rect">
            <a:avLst/>
          </a:prstGeom>
          <a:solidFill>
            <a:srgbClr val="9966ff"/>
          </a:solidFill>
          <a:ln w="12600">
            <a:solidFill>
              <a:srgbClr val="66ff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5" name=""/>
          <p:cNvSpPr/>
          <p:nvPr/>
        </p:nvSpPr>
        <p:spPr>
          <a:xfrm>
            <a:off x="3593160" y="4129200"/>
            <a:ext cx="3225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4.9</a:t>
            </a:r>
            <a:endParaRPr b="0" lang="en-US" sz="800" strike="noStrike" u="none">
              <a:solidFill>
                <a:srgbClr val="000000"/>
              </a:solidFill>
              <a:effectLst/>
              <a:uFillTx/>
              <a:latin typeface="Times New Roman"/>
            </a:endParaRPr>
          </a:p>
        </p:txBody>
      </p:sp>
      <p:sp>
        <p:nvSpPr>
          <p:cNvPr id="426" name=""/>
          <p:cNvSpPr/>
          <p:nvPr/>
        </p:nvSpPr>
        <p:spPr>
          <a:xfrm>
            <a:off x="3549600" y="5105520"/>
            <a:ext cx="247680" cy="152280"/>
          </a:xfrm>
          <a:prstGeom prst="rect">
            <a:avLst/>
          </a:prstGeom>
          <a:solidFill>
            <a:srgbClr val="00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7" name=""/>
          <p:cNvSpPr/>
          <p:nvPr/>
        </p:nvSpPr>
        <p:spPr>
          <a:xfrm>
            <a:off x="3247920" y="4890960"/>
            <a:ext cx="646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6,314 MW</a:t>
            </a:r>
            <a:endParaRPr b="0" lang="en-US" sz="800" strike="noStrike" u="none">
              <a:solidFill>
                <a:srgbClr val="000000"/>
              </a:solidFill>
              <a:effectLst/>
              <a:uFillTx/>
              <a:latin typeface="Times New Roman"/>
            </a:endParaRPr>
          </a:p>
        </p:txBody>
      </p:sp>
      <p:sp>
        <p:nvSpPr>
          <p:cNvPr id="428" name=""/>
          <p:cNvSpPr/>
          <p:nvPr/>
        </p:nvSpPr>
        <p:spPr>
          <a:xfrm>
            <a:off x="3797280" y="5105520"/>
            <a:ext cx="247680" cy="152280"/>
          </a:xfrm>
          <a:prstGeom prst="rect">
            <a:avLst/>
          </a:prstGeom>
          <a:solidFill>
            <a:srgbClr val="9966ff"/>
          </a:solidFill>
          <a:ln w="12600">
            <a:solidFill>
              <a:srgbClr val="66ff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9" name=""/>
          <p:cNvSpPr/>
          <p:nvPr/>
        </p:nvSpPr>
        <p:spPr>
          <a:xfrm>
            <a:off x="3785760" y="5092560"/>
            <a:ext cx="3225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2.7</a:t>
            </a:r>
            <a:endParaRPr b="0" lang="en-US" sz="800" strike="noStrike" u="none">
              <a:solidFill>
                <a:srgbClr val="000000"/>
              </a:solidFill>
              <a:effectLst/>
              <a:uFillTx/>
              <a:latin typeface="Times New Roman"/>
            </a:endParaRPr>
          </a:p>
        </p:txBody>
      </p:sp>
      <p:sp>
        <p:nvSpPr>
          <p:cNvPr id="430" name=""/>
          <p:cNvSpPr/>
          <p:nvPr/>
        </p:nvSpPr>
        <p:spPr>
          <a:xfrm>
            <a:off x="2889360" y="2666880"/>
            <a:ext cx="247680" cy="152640"/>
          </a:xfrm>
          <a:prstGeom prst="rect">
            <a:avLst/>
          </a:prstGeom>
          <a:solidFill>
            <a:srgbClr val="00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1" name=""/>
          <p:cNvSpPr/>
          <p:nvPr/>
        </p:nvSpPr>
        <p:spPr>
          <a:xfrm>
            <a:off x="2752560" y="2514600"/>
            <a:ext cx="646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5,867 MW</a:t>
            </a:r>
            <a:endParaRPr b="0" lang="en-US" sz="800" strike="noStrike" u="none">
              <a:solidFill>
                <a:srgbClr val="000000"/>
              </a:solidFill>
              <a:effectLst/>
              <a:uFillTx/>
              <a:latin typeface="Times New Roman"/>
            </a:endParaRPr>
          </a:p>
        </p:txBody>
      </p:sp>
      <p:sp>
        <p:nvSpPr>
          <p:cNvPr id="432" name=""/>
          <p:cNvSpPr/>
          <p:nvPr/>
        </p:nvSpPr>
        <p:spPr>
          <a:xfrm>
            <a:off x="3137040" y="2666880"/>
            <a:ext cx="247680" cy="152640"/>
          </a:xfrm>
          <a:prstGeom prst="rect">
            <a:avLst/>
          </a:prstGeom>
          <a:solidFill>
            <a:srgbClr val="0066ff"/>
          </a:solidFill>
          <a:ln w="12600">
            <a:solidFill>
              <a:srgbClr val="66ff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3" name=""/>
          <p:cNvSpPr/>
          <p:nvPr/>
        </p:nvSpPr>
        <p:spPr>
          <a:xfrm>
            <a:off x="3114360" y="2617920"/>
            <a:ext cx="3225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3.6</a:t>
            </a:r>
            <a:endParaRPr b="0" lang="en-US" sz="800" strike="noStrike" u="none">
              <a:solidFill>
                <a:srgbClr val="000000"/>
              </a:solidFill>
              <a:effectLst/>
              <a:uFillTx/>
              <a:latin typeface="Times New Roman"/>
            </a:endParaRPr>
          </a:p>
        </p:txBody>
      </p:sp>
      <p:sp>
        <p:nvSpPr>
          <p:cNvPr id="434" name=""/>
          <p:cNvSpPr/>
          <p:nvPr/>
        </p:nvSpPr>
        <p:spPr>
          <a:xfrm>
            <a:off x="4788000" y="2971800"/>
            <a:ext cx="274680" cy="152280"/>
          </a:xfrm>
          <a:prstGeom prst="rect">
            <a:avLst/>
          </a:prstGeom>
          <a:solidFill>
            <a:srgbClr val="00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5" name=""/>
          <p:cNvSpPr/>
          <p:nvPr/>
        </p:nvSpPr>
        <p:spPr>
          <a:xfrm>
            <a:off x="4403520" y="2743200"/>
            <a:ext cx="64620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5,509 MW</a:t>
            </a:r>
            <a:endParaRPr b="0" lang="en-US" sz="800" strike="noStrike" u="none">
              <a:solidFill>
                <a:srgbClr val="000000"/>
              </a:solidFill>
              <a:effectLst/>
              <a:uFillTx/>
              <a:latin typeface="Times New Roman"/>
            </a:endParaRPr>
          </a:p>
        </p:txBody>
      </p:sp>
      <p:sp>
        <p:nvSpPr>
          <p:cNvPr id="436" name=""/>
          <p:cNvSpPr/>
          <p:nvPr/>
        </p:nvSpPr>
        <p:spPr>
          <a:xfrm>
            <a:off x="5035680" y="3048120"/>
            <a:ext cx="191880" cy="75960"/>
          </a:xfrm>
          <a:prstGeom prst="rect">
            <a:avLst/>
          </a:prstGeom>
          <a:solidFill>
            <a:srgbClr val="9966ff"/>
          </a:solidFill>
          <a:ln w="12600">
            <a:solidFill>
              <a:srgbClr val="66ff99"/>
            </a:solidFill>
            <a:miter/>
          </a:ln>
        </p:spPr>
        <p:style>
          <a:lnRef idx="0"/>
          <a:fillRef idx="0"/>
          <a:effectRef idx="0"/>
          <a:fontRef idx="minor"/>
        </p:style>
        <p:txBody>
          <a:bodyPr wrap="none" lIns="90000" rIns="90000" tIns="29160" bIns="29160" anchor="ctr">
            <a:noAutofit/>
          </a:bodyPr>
          <a:p>
            <a:endParaRPr b="0" lang="en-US" sz="2400" strike="noStrike" u="none">
              <a:solidFill>
                <a:srgbClr val="000000"/>
              </a:solidFill>
              <a:effectLst/>
              <a:uFillTx/>
              <a:latin typeface="Times New Roman"/>
            </a:endParaRPr>
          </a:p>
        </p:txBody>
      </p:sp>
      <p:sp>
        <p:nvSpPr>
          <p:cNvPr id="437" name=""/>
          <p:cNvSpPr/>
          <p:nvPr/>
        </p:nvSpPr>
        <p:spPr>
          <a:xfrm>
            <a:off x="5027400" y="2819520"/>
            <a:ext cx="3225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1.8</a:t>
            </a:r>
            <a:endParaRPr b="0" lang="en-US" sz="800" strike="noStrike" u="none">
              <a:solidFill>
                <a:srgbClr val="000000"/>
              </a:solidFill>
              <a:effectLst/>
              <a:uFillTx/>
              <a:latin typeface="Times New Roman"/>
            </a:endParaRPr>
          </a:p>
        </p:txBody>
      </p:sp>
      <p:grpSp>
        <p:nvGrpSpPr>
          <p:cNvPr id="438" name=""/>
          <p:cNvGrpSpPr/>
          <p:nvPr/>
        </p:nvGrpSpPr>
        <p:grpSpPr>
          <a:xfrm>
            <a:off x="8255160" y="5715000"/>
            <a:ext cx="1512000" cy="780120"/>
            <a:chOff x="8255160" y="5715000"/>
            <a:chExt cx="1512000" cy="780120"/>
          </a:xfrm>
        </p:grpSpPr>
        <p:sp>
          <p:nvSpPr>
            <p:cNvPr id="439" name=""/>
            <p:cNvSpPr/>
            <p:nvPr/>
          </p:nvSpPr>
          <p:spPr>
            <a:xfrm>
              <a:off x="8255160" y="5715000"/>
              <a:ext cx="247320" cy="380880"/>
            </a:xfrm>
            <a:prstGeom prst="rect">
              <a:avLst/>
            </a:prstGeom>
            <a:solidFill>
              <a:srgbClr val="00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40" name=""/>
            <p:cNvSpPr/>
            <p:nvPr/>
          </p:nvSpPr>
          <p:spPr>
            <a:xfrm>
              <a:off x="8255160" y="6248520"/>
              <a:ext cx="247320" cy="228600"/>
            </a:xfrm>
            <a:prstGeom prst="rect">
              <a:avLst/>
            </a:prstGeom>
            <a:solidFill>
              <a:srgbClr val="9966ff"/>
            </a:solidFill>
            <a:ln w="12600">
              <a:solidFill>
                <a:srgbClr val="66ff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41" name=""/>
            <p:cNvSpPr/>
            <p:nvPr/>
          </p:nvSpPr>
          <p:spPr>
            <a:xfrm>
              <a:off x="8620200" y="5791320"/>
              <a:ext cx="74268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Generation</a:t>
              </a:r>
              <a:endParaRPr b="0" lang="en-US" sz="1000" strike="noStrike" u="none">
                <a:solidFill>
                  <a:srgbClr val="000000"/>
                </a:solidFill>
                <a:effectLst/>
                <a:uFillTx/>
                <a:latin typeface="Times New Roman"/>
              </a:endParaRPr>
            </a:p>
          </p:txBody>
        </p:sp>
        <p:sp>
          <p:nvSpPr>
            <p:cNvPr id="442" name=""/>
            <p:cNvSpPr/>
            <p:nvPr/>
          </p:nvSpPr>
          <p:spPr>
            <a:xfrm>
              <a:off x="8514720" y="6248520"/>
              <a:ext cx="125244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Customers (millions)</a:t>
              </a:r>
              <a:endParaRPr b="0" lang="en-US" sz="1000" strike="noStrike" u="none">
                <a:solidFill>
                  <a:srgbClr val="000000"/>
                </a:solidFill>
                <a:effectLst/>
                <a:uFillTx/>
                <a:latin typeface="Times New Roman"/>
              </a:endParaRPr>
            </a:p>
          </p:txBody>
        </p:sp>
      </p:grpSp>
      <p:sp>
        <p:nvSpPr>
          <p:cNvPr id="443" name="PlaceHolder 1"/>
          <p:cNvSpPr>
            <a:spLocks noGrp="1"/>
          </p:cNvSpPr>
          <p:nvPr>
            <p:ph type="title"/>
          </p:nvPr>
        </p:nvSpPr>
        <p:spPr>
          <a:xfrm>
            <a:off x="330120" y="-360"/>
            <a:ext cx="924552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Load and Generation Are Widely Distributed Across a Complex Transmission System</a:t>
            </a:r>
            <a:endParaRPr b="1" lang="en-US" sz="2200" strike="noStrike" u="none">
              <a:solidFill>
                <a:srgbClr val="0000ff"/>
              </a:solidFill>
              <a:effectLst/>
              <a:uFillTx/>
              <a:latin typeface="Arial"/>
            </a:endParaRPr>
          </a:p>
        </p:txBody>
      </p:sp>
      <p:sp>
        <p:nvSpPr>
          <p:cNvPr id="444" name=""/>
          <p:cNvSpPr/>
          <p:nvPr/>
        </p:nvSpPr>
        <p:spPr>
          <a:xfrm>
            <a:off x="6108840" y="2362320"/>
            <a:ext cx="247680" cy="1371600"/>
          </a:xfrm>
          <a:prstGeom prst="rect">
            <a:avLst/>
          </a:prstGeom>
          <a:solidFill>
            <a:srgbClr val="00cc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5" name=""/>
          <p:cNvSpPr/>
          <p:nvPr/>
        </p:nvSpPr>
        <p:spPr>
          <a:xfrm>
            <a:off x="1376280" y="2743200"/>
            <a:ext cx="8323200" cy="1752480"/>
          </a:xfrm>
          <a:prstGeom prst="rightArrow">
            <a:avLst>
              <a:gd name="adj1" fmla="val 48731"/>
              <a:gd name="adj2" fmla="val 43514"/>
            </a:avLst>
          </a:prstGeom>
          <a:gradFill rotWithShape="0">
            <a:gsLst>
              <a:gs pos="0">
                <a:srgbClr val="3636a8"/>
              </a:gs>
              <a:gs pos="100000">
                <a:srgbClr val="5353ff"/>
              </a:gs>
            </a:gsLst>
            <a:lin ang="10800000"/>
          </a:gradFill>
          <a:ln w="9360">
            <a:solidFill>
              <a:srgbClr val="cc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46" name=""/>
          <p:cNvSpPr/>
          <p:nvPr/>
        </p:nvSpPr>
        <p:spPr>
          <a:xfrm>
            <a:off x="262080" y="2743200"/>
            <a:ext cx="8323200" cy="1752480"/>
          </a:xfrm>
          <a:prstGeom prst="rightArrow">
            <a:avLst>
              <a:gd name="adj1" fmla="val 48731"/>
              <a:gd name="adj2" fmla="val 43514"/>
            </a:avLst>
          </a:prstGeom>
          <a:gradFill rotWithShape="0">
            <a:gsLst>
              <a:gs pos="0">
                <a:srgbClr val="3636a8"/>
              </a:gs>
              <a:gs pos="100000">
                <a:srgbClr val="5353ff"/>
              </a:gs>
            </a:gsLst>
            <a:lin ang="10800000"/>
          </a:gradFill>
          <a:ln w="9360">
            <a:solidFill>
              <a:srgbClr val="cc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47" name="PlaceHolder 1"/>
          <p:cNvSpPr>
            <a:spLocks noGrp="1"/>
          </p:cNvSpPr>
          <p:nvPr>
            <p:ph type="title"/>
          </p:nvPr>
        </p:nvSpPr>
        <p:spPr>
          <a:xfrm>
            <a:off x="495360" y="75960"/>
            <a:ext cx="883296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Japan Continues to Move Towards Liberalization</a:t>
            </a:r>
            <a:endParaRPr b="1" lang="en-US" sz="2200" strike="noStrike" u="none">
              <a:solidFill>
                <a:srgbClr val="0000ff"/>
              </a:solidFill>
              <a:effectLst/>
              <a:uFillTx/>
              <a:latin typeface="Arial"/>
            </a:endParaRPr>
          </a:p>
        </p:txBody>
      </p:sp>
      <p:sp>
        <p:nvSpPr>
          <p:cNvPr id="448" name=""/>
          <p:cNvSpPr/>
          <p:nvPr/>
        </p:nvSpPr>
        <p:spPr>
          <a:xfrm>
            <a:off x="165240" y="1819440"/>
            <a:ext cx="2425680" cy="459720"/>
          </a:xfrm>
          <a:prstGeom prst="rect">
            <a:avLst/>
          </a:prstGeom>
          <a:noFill/>
          <a:ln w="9360">
            <a:solidFill>
              <a:srgbClr val="ff0000"/>
            </a:solidFill>
            <a:miter/>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Electric Utility Industry Law revised to allow wholesale IPPs</a:t>
            </a:r>
            <a:endParaRPr b="0" lang="en-US" sz="1200" strike="noStrike" u="none">
              <a:solidFill>
                <a:srgbClr val="000000"/>
              </a:solidFill>
              <a:effectLst/>
              <a:uFillTx/>
              <a:latin typeface="Times New Roman"/>
            </a:endParaRPr>
          </a:p>
        </p:txBody>
      </p:sp>
      <p:sp>
        <p:nvSpPr>
          <p:cNvPr id="449" name=""/>
          <p:cNvSpPr/>
          <p:nvPr/>
        </p:nvSpPr>
        <p:spPr>
          <a:xfrm>
            <a:off x="5899320" y="1371600"/>
            <a:ext cx="2711160" cy="642600"/>
          </a:xfrm>
          <a:prstGeom prst="rect">
            <a:avLst/>
          </a:prstGeom>
          <a:noFill/>
          <a:ln w="9360">
            <a:solidFill>
              <a:srgbClr val="ff0000"/>
            </a:solidFill>
            <a:miter/>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Partial retail competition to take effect. Expanded wholesale bidding (all thermal plants)</a:t>
            </a:r>
            <a:endParaRPr b="0" lang="en-US" sz="1200" strike="noStrike" u="none">
              <a:solidFill>
                <a:srgbClr val="000000"/>
              </a:solidFill>
              <a:effectLst/>
              <a:uFillTx/>
              <a:latin typeface="Times New Roman"/>
            </a:endParaRPr>
          </a:p>
        </p:txBody>
      </p:sp>
      <p:sp>
        <p:nvSpPr>
          <p:cNvPr id="450" name=""/>
          <p:cNvSpPr/>
          <p:nvPr/>
        </p:nvSpPr>
        <p:spPr>
          <a:xfrm>
            <a:off x="3048120" y="4572000"/>
            <a:ext cx="2482560" cy="642600"/>
          </a:xfrm>
          <a:prstGeom prst="rect">
            <a:avLst/>
          </a:prstGeom>
          <a:noFill/>
          <a:ln w="9360">
            <a:solidFill>
              <a:srgbClr val="ff0000"/>
            </a:solidFill>
            <a:miter/>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Electric Utility Industry Law  revised to allow retail competition for large industrial users</a:t>
            </a:r>
            <a:endParaRPr b="0" lang="en-US" sz="1200" strike="noStrike" u="none">
              <a:solidFill>
                <a:srgbClr val="000000"/>
              </a:solidFill>
              <a:effectLst/>
              <a:uFillTx/>
              <a:latin typeface="Times New Roman"/>
            </a:endParaRPr>
          </a:p>
        </p:txBody>
      </p:sp>
      <p:sp>
        <p:nvSpPr>
          <p:cNvPr id="451" name=""/>
          <p:cNvSpPr/>
          <p:nvPr/>
        </p:nvSpPr>
        <p:spPr>
          <a:xfrm>
            <a:off x="1403280" y="2394000"/>
            <a:ext cx="107316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First Round of IPP bidding</a:t>
            </a:r>
            <a:endParaRPr b="0" lang="en-US" sz="1000" strike="noStrike" u="none">
              <a:solidFill>
                <a:srgbClr val="000000"/>
              </a:solidFill>
              <a:effectLst/>
              <a:uFillTx/>
              <a:latin typeface="Times New Roman"/>
            </a:endParaRPr>
          </a:p>
        </p:txBody>
      </p:sp>
      <p:sp>
        <p:nvSpPr>
          <p:cNvPr id="452" name=""/>
          <p:cNvSpPr/>
          <p:nvPr/>
        </p:nvSpPr>
        <p:spPr>
          <a:xfrm>
            <a:off x="2941560" y="2384280"/>
            <a:ext cx="115560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Second Round of IPP bidding</a:t>
            </a:r>
            <a:endParaRPr b="0" lang="en-US" sz="1000" strike="noStrike" u="none">
              <a:solidFill>
                <a:srgbClr val="000000"/>
              </a:solidFill>
              <a:effectLst/>
              <a:uFillTx/>
              <a:latin typeface="Times New Roman"/>
            </a:endParaRPr>
          </a:p>
        </p:txBody>
      </p:sp>
      <p:sp>
        <p:nvSpPr>
          <p:cNvPr id="453" name=""/>
          <p:cNvSpPr/>
          <p:nvPr/>
        </p:nvSpPr>
        <p:spPr>
          <a:xfrm>
            <a:off x="4230720" y="2384280"/>
            <a:ext cx="115560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Third Round of IPP bidding</a:t>
            </a:r>
            <a:endParaRPr b="0" lang="en-US" sz="1000" strike="noStrike" u="none">
              <a:solidFill>
                <a:srgbClr val="000000"/>
              </a:solidFill>
              <a:effectLst/>
              <a:uFillTx/>
              <a:latin typeface="Times New Roman"/>
            </a:endParaRPr>
          </a:p>
        </p:txBody>
      </p:sp>
      <p:sp>
        <p:nvSpPr>
          <p:cNvPr id="454" name=""/>
          <p:cNvSpPr/>
          <p:nvPr/>
        </p:nvSpPr>
        <p:spPr>
          <a:xfrm>
            <a:off x="1898640" y="2727360"/>
            <a:ext cx="0" cy="4572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55" name=""/>
          <p:cNvSpPr/>
          <p:nvPr/>
        </p:nvSpPr>
        <p:spPr>
          <a:xfrm>
            <a:off x="3467160" y="2727360"/>
            <a:ext cx="0" cy="4572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56" name=""/>
          <p:cNvSpPr/>
          <p:nvPr/>
        </p:nvSpPr>
        <p:spPr>
          <a:xfrm>
            <a:off x="4788000" y="2727360"/>
            <a:ext cx="0" cy="4572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57" name=""/>
          <p:cNvSpPr/>
          <p:nvPr/>
        </p:nvSpPr>
        <p:spPr>
          <a:xfrm>
            <a:off x="473040" y="3376440"/>
            <a:ext cx="3398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1995</a:t>
            </a:r>
            <a:endParaRPr b="0" lang="en-US" sz="1200" strike="noStrike" u="none">
              <a:solidFill>
                <a:srgbClr val="000000"/>
              </a:solidFill>
              <a:effectLst/>
              <a:uFillTx/>
              <a:latin typeface="Times New Roman"/>
            </a:endParaRPr>
          </a:p>
        </p:txBody>
      </p:sp>
      <p:sp>
        <p:nvSpPr>
          <p:cNvPr id="458" name=""/>
          <p:cNvSpPr/>
          <p:nvPr/>
        </p:nvSpPr>
        <p:spPr>
          <a:xfrm>
            <a:off x="1640160" y="3376440"/>
            <a:ext cx="4244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1996</a:t>
            </a:r>
            <a:endParaRPr b="0" lang="en-US" sz="1200" strike="noStrike" u="none">
              <a:solidFill>
                <a:srgbClr val="000000"/>
              </a:solidFill>
              <a:effectLst/>
              <a:uFillTx/>
              <a:latin typeface="Times New Roman"/>
            </a:endParaRPr>
          </a:p>
        </p:txBody>
      </p:sp>
      <p:sp>
        <p:nvSpPr>
          <p:cNvPr id="459" name=""/>
          <p:cNvSpPr/>
          <p:nvPr/>
        </p:nvSpPr>
        <p:spPr>
          <a:xfrm>
            <a:off x="2937240" y="3376440"/>
            <a:ext cx="5090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1997</a:t>
            </a:r>
            <a:endParaRPr b="0" lang="en-US" sz="1200" strike="noStrike" u="none">
              <a:solidFill>
                <a:srgbClr val="000000"/>
              </a:solidFill>
              <a:effectLst/>
              <a:uFillTx/>
              <a:latin typeface="Times New Roman"/>
            </a:endParaRPr>
          </a:p>
        </p:txBody>
      </p:sp>
      <p:sp>
        <p:nvSpPr>
          <p:cNvPr id="460" name=""/>
          <p:cNvSpPr/>
          <p:nvPr/>
        </p:nvSpPr>
        <p:spPr>
          <a:xfrm>
            <a:off x="4234680" y="3376440"/>
            <a:ext cx="5936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1998</a:t>
            </a:r>
            <a:endParaRPr b="0" lang="en-US" sz="1200" strike="noStrike" u="none">
              <a:solidFill>
                <a:srgbClr val="000000"/>
              </a:solidFill>
              <a:effectLst/>
              <a:uFillTx/>
              <a:latin typeface="Times New Roman"/>
            </a:endParaRPr>
          </a:p>
        </p:txBody>
      </p:sp>
      <p:sp>
        <p:nvSpPr>
          <p:cNvPr id="461" name=""/>
          <p:cNvSpPr/>
          <p:nvPr/>
        </p:nvSpPr>
        <p:spPr>
          <a:xfrm>
            <a:off x="5530320" y="3376440"/>
            <a:ext cx="63612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1999</a:t>
            </a:r>
            <a:endParaRPr b="0" lang="en-US" sz="1200" strike="noStrike" u="none">
              <a:solidFill>
                <a:srgbClr val="000000"/>
              </a:solidFill>
              <a:effectLst/>
              <a:uFillTx/>
              <a:latin typeface="Times New Roman"/>
            </a:endParaRPr>
          </a:p>
        </p:txBody>
      </p:sp>
      <p:sp>
        <p:nvSpPr>
          <p:cNvPr id="462" name=""/>
          <p:cNvSpPr/>
          <p:nvPr/>
        </p:nvSpPr>
        <p:spPr>
          <a:xfrm>
            <a:off x="6823080" y="3376440"/>
            <a:ext cx="63612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2000</a:t>
            </a:r>
            <a:endParaRPr b="0" lang="en-US" sz="1200" strike="noStrike" u="none">
              <a:solidFill>
                <a:srgbClr val="000000"/>
              </a:solidFill>
              <a:effectLst/>
              <a:uFillTx/>
              <a:latin typeface="Times New Roman"/>
            </a:endParaRPr>
          </a:p>
        </p:txBody>
      </p:sp>
      <p:sp>
        <p:nvSpPr>
          <p:cNvPr id="463" name=""/>
          <p:cNvSpPr/>
          <p:nvPr/>
        </p:nvSpPr>
        <p:spPr>
          <a:xfrm>
            <a:off x="660240" y="2286000"/>
            <a:ext cx="0" cy="8985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64" name=""/>
          <p:cNvSpPr/>
          <p:nvPr/>
        </p:nvSpPr>
        <p:spPr>
          <a:xfrm>
            <a:off x="7182000" y="2057400"/>
            <a:ext cx="0" cy="11430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65" name=""/>
          <p:cNvSpPr/>
          <p:nvPr/>
        </p:nvSpPr>
        <p:spPr>
          <a:xfrm>
            <a:off x="8446320" y="3352680"/>
            <a:ext cx="63612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2003</a:t>
            </a:r>
            <a:endParaRPr b="0" lang="en-US" sz="1200" strike="noStrike" u="none">
              <a:solidFill>
                <a:srgbClr val="000000"/>
              </a:solidFill>
              <a:effectLst/>
              <a:uFillTx/>
              <a:latin typeface="Times New Roman"/>
            </a:endParaRPr>
          </a:p>
        </p:txBody>
      </p:sp>
      <p:sp>
        <p:nvSpPr>
          <p:cNvPr id="466" name=""/>
          <p:cNvSpPr/>
          <p:nvPr/>
        </p:nvSpPr>
        <p:spPr>
          <a:xfrm>
            <a:off x="7772400" y="2276640"/>
            <a:ext cx="1886040" cy="459720"/>
          </a:xfrm>
          <a:prstGeom prst="rect">
            <a:avLst/>
          </a:prstGeom>
          <a:noFill/>
          <a:ln w="9360">
            <a:solidFill>
              <a:srgbClr val="ff0000"/>
            </a:solidFill>
            <a:miter/>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MITI review - will liberalization continue?</a:t>
            </a:r>
            <a:endParaRPr b="0" lang="en-US" sz="1200" strike="noStrike" u="none">
              <a:solidFill>
                <a:srgbClr val="000000"/>
              </a:solidFill>
              <a:effectLst/>
              <a:uFillTx/>
              <a:latin typeface="Times New Roman"/>
            </a:endParaRPr>
          </a:p>
        </p:txBody>
      </p:sp>
      <p:sp>
        <p:nvSpPr>
          <p:cNvPr id="467" name=""/>
          <p:cNvSpPr/>
          <p:nvPr/>
        </p:nvSpPr>
        <p:spPr>
          <a:xfrm>
            <a:off x="8832960" y="2743200"/>
            <a:ext cx="0" cy="4572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68" name=""/>
          <p:cNvSpPr/>
          <p:nvPr/>
        </p:nvSpPr>
        <p:spPr>
          <a:xfrm>
            <a:off x="3301920" y="5565600"/>
            <a:ext cx="1486080" cy="1009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Subcommittee scheduled to complete formula for transmission access and tariff (3 months behind)</a:t>
            </a:r>
            <a:endParaRPr b="0" lang="en-US" sz="1000" strike="noStrike" u="none">
              <a:solidFill>
                <a:srgbClr val="000000"/>
              </a:solidFill>
              <a:effectLst/>
              <a:uFillTx/>
              <a:latin typeface="Times New Roman"/>
            </a:endParaRPr>
          </a:p>
        </p:txBody>
      </p:sp>
      <p:sp>
        <p:nvSpPr>
          <p:cNvPr id="469" name=""/>
          <p:cNvSpPr/>
          <p:nvPr/>
        </p:nvSpPr>
        <p:spPr>
          <a:xfrm>
            <a:off x="4870440" y="5622840"/>
            <a:ext cx="1816200" cy="7045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MITI Regulations/guidelines for transmission access and  wheeling. Fourth Round IPP winners to be announced</a:t>
            </a:r>
            <a:endParaRPr b="0" lang="en-US" sz="1000" strike="noStrike" u="none">
              <a:solidFill>
                <a:srgbClr val="000000"/>
              </a:solidFill>
              <a:effectLst/>
              <a:uFillTx/>
              <a:latin typeface="Times New Roman"/>
            </a:endParaRPr>
          </a:p>
        </p:txBody>
      </p:sp>
      <p:sp>
        <p:nvSpPr>
          <p:cNvPr id="470" name=""/>
          <p:cNvSpPr/>
          <p:nvPr/>
        </p:nvSpPr>
        <p:spPr>
          <a:xfrm>
            <a:off x="6934320" y="5775480"/>
            <a:ext cx="1815840" cy="551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Utilities publish wheeling tariff based on new MITI guidelines</a:t>
            </a:r>
            <a:endParaRPr b="0" lang="en-US" sz="1000" strike="noStrike" u="none">
              <a:solidFill>
                <a:srgbClr val="000000"/>
              </a:solidFill>
              <a:effectLst/>
              <a:uFillTx/>
              <a:latin typeface="Times New Roman"/>
            </a:endParaRPr>
          </a:p>
        </p:txBody>
      </p:sp>
      <p:sp>
        <p:nvSpPr>
          <p:cNvPr id="471" name=""/>
          <p:cNvSpPr/>
          <p:nvPr/>
        </p:nvSpPr>
        <p:spPr>
          <a:xfrm>
            <a:off x="5943600" y="4651200"/>
            <a:ext cx="907920" cy="551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Public comment period</a:t>
            </a:r>
            <a:endParaRPr b="0" lang="en-US" sz="1000" strike="noStrike" u="none">
              <a:solidFill>
                <a:srgbClr val="000000"/>
              </a:solidFill>
              <a:effectLst/>
              <a:uFillTx/>
              <a:latin typeface="Times New Roman"/>
            </a:endParaRPr>
          </a:p>
        </p:txBody>
      </p:sp>
      <p:grpSp>
        <p:nvGrpSpPr>
          <p:cNvPr id="472" name=""/>
          <p:cNvGrpSpPr/>
          <p:nvPr/>
        </p:nvGrpSpPr>
        <p:grpSpPr>
          <a:xfrm>
            <a:off x="3962520" y="4038120"/>
            <a:ext cx="2723760" cy="1603080"/>
            <a:chOff x="3962520" y="4038120"/>
            <a:chExt cx="2723760" cy="1603080"/>
          </a:xfrm>
        </p:grpSpPr>
        <p:sp>
          <p:nvSpPr>
            <p:cNvPr id="473" name=""/>
            <p:cNvSpPr/>
            <p:nvPr/>
          </p:nvSpPr>
          <p:spPr>
            <a:xfrm flipV="1">
              <a:off x="3962520" y="5483160"/>
              <a:ext cx="0" cy="1580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4" name=""/>
            <p:cNvSpPr/>
            <p:nvPr/>
          </p:nvSpPr>
          <p:spPr>
            <a:xfrm>
              <a:off x="3962520" y="5483520"/>
              <a:ext cx="18982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5" name=""/>
            <p:cNvSpPr/>
            <p:nvPr/>
          </p:nvSpPr>
          <p:spPr>
            <a:xfrm flipV="1">
              <a:off x="5860800" y="4295160"/>
              <a:ext cx="0" cy="1187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6" name=""/>
            <p:cNvSpPr/>
            <p:nvPr/>
          </p:nvSpPr>
          <p:spPr>
            <a:xfrm>
              <a:off x="5860800" y="4295520"/>
              <a:ext cx="8254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7" name=""/>
            <p:cNvSpPr/>
            <p:nvPr/>
          </p:nvSpPr>
          <p:spPr>
            <a:xfrm flipV="1">
              <a:off x="6686280" y="4038120"/>
              <a:ext cx="0" cy="2372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
        <p:nvSpPr>
          <p:cNvPr id="478" name=""/>
          <p:cNvSpPr/>
          <p:nvPr/>
        </p:nvSpPr>
        <p:spPr>
          <a:xfrm flipV="1">
            <a:off x="5778360" y="5562360"/>
            <a:ext cx="0" cy="75960"/>
          </a:xfrm>
          <a:prstGeom prst="line">
            <a:avLst/>
          </a:prstGeom>
          <a:ln w="9360">
            <a:solidFill>
              <a:srgbClr val="000000"/>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sp>
        <p:nvSpPr>
          <p:cNvPr id="479" name=""/>
          <p:cNvSpPr/>
          <p:nvPr/>
        </p:nvSpPr>
        <p:spPr>
          <a:xfrm flipV="1">
            <a:off x="6397560" y="449856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80" name=""/>
          <p:cNvSpPr/>
          <p:nvPr/>
        </p:nvSpPr>
        <p:spPr>
          <a:xfrm flipV="1">
            <a:off x="6397560" y="4495320"/>
            <a:ext cx="453960" cy="3240"/>
          </a:xfrm>
          <a:prstGeom prst="line">
            <a:avLst/>
          </a:prstGeom>
          <a:ln w="936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Times New Roman"/>
            </a:endParaRPr>
          </a:p>
        </p:txBody>
      </p:sp>
      <p:grpSp>
        <p:nvGrpSpPr>
          <p:cNvPr id="481" name=""/>
          <p:cNvGrpSpPr/>
          <p:nvPr/>
        </p:nvGrpSpPr>
        <p:grpSpPr>
          <a:xfrm>
            <a:off x="7180200" y="4038480"/>
            <a:ext cx="496440" cy="1752480"/>
            <a:chOff x="7180200" y="4038480"/>
            <a:chExt cx="496440" cy="1752480"/>
          </a:xfrm>
        </p:grpSpPr>
        <p:sp>
          <p:nvSpPr>
            <p:cNvPr id="482" name=""/>
            <p:cNvSpPr/>
            <p:nvPr/>
          </p:nvSpPr>
          <p:spPr>
            <a:xfrm flipV="1">
              <a:off x="7676640" y="5422320"/>
              <a:ext cx="0" cy="368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83" name=""/>
            <p:cNvSpPr/>
            <p:nvPr/>
          </p:nvSpPr>
          <p:spPr>
            <a:xfrm flipH="1">
              <a:off x="7180200" y="5437440"/>
              <a:ext cx="4831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84" name=""/>
            <p:cNvSpPr/>
            <p:nvPr/>
          </p:nvSpPr>
          <p:spPr>
            <a:xfrm flipV="1">
              <a:off x="7195320" y="4038480"/>
              <a:ext cx="0" cy="13838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
        <p:nvSpPr>
          <p:cNvPr id="485" name=""/>
          <p:cNvSpPr/>
          <p:nvPr/>
        </p:nvSpPr>
        <p:spPr>
          <a:xfrm>
            <a:off x="577800" y="6553080"/>
            <a:ext cx="30542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Source:  Cambridge Energy Research Associates</a:t>
            </a:r>
            <a:endParaRPr b="0" lang="en-US" sz="900" strike="noStrike" u="none">
              <a:solidFill>
                <a:srgbClr val="000000"/>
              </a:solidFill>
              <a:effectLst/>
              <a:uFillTx/>
              <a:latin typeface="Times New Roman"/>
            </a:endParaRPr>
          </a:p>
        </p:txBody>
      </p:sp>
      <p:sp>
        <p:nvSpPr>
          <p:cNvPr id="486" name=""/>
          <p:cNvSpPr/>
          <p:nvPr/>
        </p:nvSpPr>
        <p:spPr>
          <a:xfrm>
            <a:off x="5448240" y="2286000"/>
            <a:ext cx="0" cy="9144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87" name=""/>
          <p:cNvSpPr/>
          <p:nvPr/>
        </p:nvSpPr>
        <p:spPr>
          <a:xfrm>
            <a:off x="4870440" y="1905120"/>
            <a:ext cx="115560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Fourth Round of IPP bidding</a:t>
            </a:r>
            <a:endParaRPr b="0" lang="en-US" sz="1000" strike="noStrike" u="none">
              <a:solidFill>
                <a:srgbClr val="000000"/>
              </a:solidFill>
              <a:effectLst/>
              <a:uFillTx/>
              <a:latin typeface="Times New Roman"/>
            </a:endParaRPr>
          </a:p>
        </p:txBody>
      </p:sp>
      <p:grpSp>
        <p:nvGrpSpPr>
          <p:cNvPr id="488" name=""/>
          <p:cNvGrpSpPr/>
          <p:nvPr/>
        </p:nvGrpSpPr>
        <p:grpSpPr>
          <a:xfrm>
            <a:off x="4457880" y="4053960"/>
            <a:ext cx="1898280" cy="517680"/>
            <a:chOff x="4457880" y="4053960"/>
            <a:chExt cx="1898280" cy="517680"/>
          </a:xfrm>
        </p:grpSpPr>
        <p:sp>
          <p:nvSpPr>
            <p:cNvPr id="489" name=""/>
            <p:cNvSpPr/>
            <p:nvPr/>
          </p:nvSpPr>
          <p:spPr>
            <a:xfrm flipV="1">
              <a:off x="4457880" y="4227120"/>
              <a:ext cx="0" cy="3445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90" name=""/>
            <p:cNvSpPr/>
            <p:nvPr/>
          </p:nvSpPr>
          <p:spPr>
            <a:xfrm>
              <a:off x="4457880" y="4227480"/>
              <a:ext cx="18982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91" name=""/>
            <p:cNvSpPr/>
            <p:nvPr/>
          </p:nvSpPr>
          <p:spPr>
            <a:xfrm flipV="1">
              <a:off x="6356160" y="4053960"/>
              <a:ext cx="0" cy="1731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
        <p:nvSpPr>
          <p:cNvPr id="492" name=""/>
          <p:cNvSpPr/>
          <p:nvPr/>
        </p:nvSpPr>
        <p:spPr>
          <a:xfrm flipV="1">
            <a:off x="6851520" y="4038480"/>
            <a:ext cx="0" cy="457200"/>
          </a:xfrm>
          <a:prstGeom prst="line">
            <a:avLst/>
          </a:prstGeom>
          <a:ln w="1260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93" name=""/>
          <p:cNvSpPr/>
          <p:nvPr/>
        </p:nvSpPr>
        <p:spPr>
          <a:xfrm flipV="1">
            <a:off x="7016760" y="4038480"/>
            <a:ext cx="0" cy="1524240"/>
          </a:xfrm>
          <a:prstGeom prst="line">
            <a:avLst/>
          </a:prstGeom>
          <a:ln w="1260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94" name=""/>
          <p:cNvSpPr/>
          <p:nvPr/>
        </p:nvSpPr>
        <p:spPr>
          <a:xfrm>
            <a:off x="5778360" y="5562720"/>
            <a:ext cx="123840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95" name=""/>
          <p:cNvSpPr/>
          <p:nvPr/>
        </p:nvSpPr>
        <p:spPr>
          <a:xfrm flipV="1">
            <a:off x="7512120" y="4038120"/>
            <a:ext cx="0" cy="762120"/>
          </a:xfrm>
          <a:prstGeom prst="line">
            <a:avLst/>
          </a:prstGeom>
          <a:ln w="1260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96" name=""/>
          <p:cNvSpPr/>
          <p:nvPr/>
        </p:nvSpPr>
        <p:spPr>
          <a:xfrm>
            <a:off x="3129120" y="990720"/>
            <a:ext cx="35488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Timetable for Electricity Deregulation </a:t>
            </a:r>
            <a:endParaRPr b="0" lang="en-US" sz="1600" strike="noStrike" u="none">
              <a:solidFill>
                <a:srgbClr val="000000"/>
              </a:solidFill>
              <a:effectLst/>
              <a:uFillTx/>
              <a:latin typeface="Times New Roman"/>
            </a:endParaRPr>
          </a:p>
        </p:txBody>
      </p:sp>
      <p:sp>
        <p:nvSpPr>
          <p:cNvPr id="497" name=""/>
          <p:cNvSpPr/>
          <p:nvPr/>
        </p:nvSpPr>
        <p:spPr>
          <a:xfrm>
            <a:off x="7326360" y="4724280"/>
            <a:ext cx="2274840" cy="642600"/>
          </a:xfrm>
          <a:prstGeom prst="rect">
            <a:avLst/>
          </a:prstGeom>
          <a:solidFill>
            <a:srgbClr val="ffffff"/>
          </a:solidFill>
          <a:ln w="9360">
            <a:solidFill>
              <a:srgbClr val="ff0000"/>
            </a:solidFill>
            <a:miter/>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Large commercial and industrial users free to choose electricity suppliers</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8" name=""/>
          <p:cNvSpPr/>
          <p:nvPr/>
        </p:nvSpPr>
        <p:spPr>
          <a:xfrm>
            <a:off x="3714840" y="1752480"/>
            <a:ext cx="4787640" cy="114300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99" name="PlaceHolder 1"/>
          <p:cNvSpPr>
            <a:spLocks noGrp="1"/>
          </p:cNvSpPr>
          <p:nvPr>
            <p:ph type="title"/>
          </p:nvPr>
        </p:nvSpPr>
        <p:spPr>
          <a:xfrm>
            <a:off x="412560" y="75960"/>
            <a:ext cx="90802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A Significant Opportunity is Created as New Participants (Aggregators, Marketers, Additional IPPs) Enter the Market</a:t>
            </a:r>
            <a:endParaRPr b="1" lang="en-US" sz="2200" strike="noStrike" u="none">
              <a:solidFill>
                <a:srgbClr val="0000ff"/>
              </a:solidFill>
              <a:effectLst/>
              <a:uFillTx/>
              <a:latin typeface="Arial"/>
            </a:endParaRPr>
          </a:p>
        </p:txBody>
      </p:sp>
      <p:grpSp>
        <p:nvGrpSpPr>
          <p:cNvPr id="500" name=""/>
          <p:cNvGrpSpPr/>
          <p:nvPr/>
        </p:nvGrpSpPr>
        <p:grpSpPr>
          <a:xfrm>
            <a:off x="3879720" y="1828800"/>
            <a:ext cx="2641320" cy="990720"/>
            <a:chOff x="3879720" y="1828800"/>
            <a:chExt cx="2641320" cy="990720"/>
          </a:xfrm>
        </p:grpSpPr>
        <p:sp>
          <p:nvSpPr>
            <p:cNvPr id="501" name=""/>
            <p:cNvSpPr/>
            <p:nvPr/>
          </p:nvSpPr>
          <p:spPr>
            <a:xfrm>
              <a:off x="3879720" y="1828800"/>
              <a:ext cx="2641320" cy="99072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02" name=""/>
            <p:cNvSpPr/>
            <p:nvPr/>
          </p:nvSpPr>
          <p:spPr>
            <a:xfrm>
              <a:off x="4044600" y="2057400"/>
              <a:ext cx="330120" cy="533520"/>
            </a:xfrm>
            <a:prstGeom prst="rect">
              <a:avLst/>
            </a:prstGeom>
            <a:solidFill>
              <a:srgbClr val="00cc99"/>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03" name=""/>
            <p:cNvSpPr/>
            <p:nvPr/>
          </p:nvSpPr>
          <p:spPr>
            <a:xfrm>
              <a:off x="4539960" y="2438280"/>
              <a:ext cx="330120" cy="152640"/>
            </a:xfrm>
            <a:prstGeom prst="rect">
              <a:avLst/>
            </a:prstGeom>
            <a:solidFill>
              <a:srgbClr val="00cc99"/>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04" name=""/>
            <p:cNvSpPr/>
            <p:nvPr/>
          </p:nvSpPr>
          <p:spPr>
            <a:xfrm>
              <a:off x="5035320" y="2486160"/>
              <a:ext cx="330120" cy="104760"/>
            </a:xfrm>
            <a:prstGeom prst="rect">
              <a:avLst/>
            </a:prstGeom>
            <a:solidFill>
              <a:srgbClr val="00cc99"/>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05" name=""/>
            <p:cNvSpPr/>
            <p:nvPr/>
          </p:nvSpPr>
          <p:spPr>
            <a:xfrm>
              <a:off x="5530680" y="2133720"/>
              <a:ext cx="330120" cy="457200"/>
            </a:xfrm>
            <a:prstGeom prst="rect">
              <a:avLst/>
            </a:prstGeom>
            <a:solidFill>
              <a:srgbClr val="00cc99"/>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06" name=""/>
            <p:cNvSpPr/>
            <p:nvPr/>
          </p:nvSpPr>
          <p:spPr>
            <a:xfrm>
              <a:off x="6025680" y="2516040"/>
              <a:ext cx="330120" cy="74880"/>
            </a:xfrm>
            <a:prstGeom prst="rect">
              <a:avLst/>
            </a:prstGeom>
            <a:solidFill>
              <a:srgbClr val="00cc99"/>
            </a:solidFill>
            <a:ln w="12600">
              <a:solidFill>
                <a:srgbClr val="0000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07" name=""/>
            <p:cNvSpPr/>
            <p:nvPr/>
          </p:nvSpPr>
          <p:spPr>
            <a:xfrm>
              <a:off x="4044600" y="1905120"/>
              <a:ext cx="33012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13,915</a:t>
              </a:r>
              <a:endParaRPr b="0" lang="en-US" sz="600" strike="noStrike" u="none">
                <a:solidFill>
                  <a:srgbClr val="000000"/>
                </a:solidFill>
                <a:effectLst/>
                <a:uFillTx/>
                <a:latin typeface="Times New Roman"/>
              </a:endParaRPr>
            </a:p>
          </p:txBody>
        </p:sp>
        <p:sp>
          <p:nvSpPr>
            <p:cNvPr id="508" name=""/>
            <p:cNvSpPr/>
            <p:nvPr/>
          </p:nvSpPr>
          <p:spPr>
            <a:xfrm>
              <a:off x="4539960" y="1905120"/>
              <a:ext cx="33012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3,783</a:t>
              </a:r>
              <a:endParaRPr b="0" lang="en-US" sz="600" strike="noStrike" u="none">
                <a:solidFill>
                  <a:srgbClr val="000000"/>
                </a:solidFill>
                <a:effectLst/>
                <a:uFillTx/>
                <a:latin typeface="Times New Roman"/>
              </a:endParaRPr>
            </a:p>
          </p:txBody>
        </p:sp>
        <p:sp>
          <p:nvSpPr>
            <p:cNvPr id="509" name=""/>
            <p:cNvSpPr/>
            <p:nvPr/>
          </p:nvSpPr>
          <p:spPr>
            <a:xfrm>
              <a:off x="5035320" y="1905120"/>
              <a:ext cx="33012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2,491</a:t>
              </a:r>
              <a:endParaRPr b="0" lang="en-US" sz="600" strike="noStrike" u="none">
                <a:solidFill>
                  <a:srgbClr val="000000"/>
                </a:solidFill>
                <a:effectLst/>
                <a:uFillTx/>
                <a:latin typeface="Times New Roman"/>
              </a:endParaRPr>
            </a:p>
          </p:txBody>
        </p:sp>
        <p:sp>
          <p:nvSpPr>
            <p:cNvPr id="510" name=""/>
            <p:cNvSpPr/>
            <p:nvPr/>
          </p:nvSpPr>
          <p:spPr>
            <a:xfrm>
              <a:off x="5530680" y="1905120"/>
              <a:ext cx="33012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11,649</a:t>
              </a:r>
              <a:endParaRPr b="0" lang="en-US" sz="600" strike="noStrike" u="none">
                <a:solidFill>
                  <a:srgbClr val="000000"/>
                </a:solidFill>
                <a:effectLst/>
                <a:uFillTx/>
                <a:latin typeface="Times New Roman"/>
              </a:endParaRPr>
            </a:p>
          </p:txBody>
        </p:sp>
        <p:sp>
          <p:nvSpPr>
            <p:cNvPr id="511" name=""/>
            <p:cNvSpPr/>
            <p:nvPr/>
          </p:nvSpPr>
          <p:spPr>
            <a:xfrm>
              <a:off x="6025680" y="1905120"/>
              <a:ext cx="33012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954</a:t>
              </a:r>
              <a:endParaRPr b="0" lang="en-US" sz="600" strike="noStrike" u="none">
                <a:solidFill>
                  <a:srgbClr val="000000"/>
                </a:solidFill>
                <a:effectLst/>
                <a:uFillTx/>
                <a:latin typeface="Times New Roman"/>
              </a:endParaRPr>
            </a:p>
          </p:txBody>
        </p:sp>
        <p:sp>
          <p:nvSpPr>
            <p:cNvPr id="512" name=""/>
            <p:cNvSpPr/>
            <p:nvPr/>
          </p:nvSpPr>
          <p:spPr>
            <a:xfrm>
              <a:off x="4044600" y="2590920"/>
              <a:ext cx="33012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EDPC</a:t>
              </a:r>
              <a:endParaRPr b="0" lang="en-US" sz="600" strike="noStrike" u="none">
                <a:solidFill>
                  <a:srgbClr val="000000"/>
                </a:solidFill>
                <a:effectLst/>
                <a:uFillTx/>
                <a:latin typeface="Times New Roman"/>
              </a:endParaRPr>
            </a:p>
          </p:txBody>
        </p:sp>
        <p:sp>
          <p:nvSpPr>
            <p:cNvPr id="513" name=""/>
            <p:cNvSpPr/>
            <p:nvPr/>
          </p:nvSpPr>
          <p:spPr>
            <a:xfrm>
              <a:off x="4539960" y="2590920"/>
              <a:ext cx="33012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JAPC</a:t>
              </a:r>
              <a:endParaRPr b="0" lang="en-US" sz="600" strike="noStrike" u="none">
                <a:solidFill>
                  <a:srgbClr val="000000"/>
                </a:solidFill>
                <a:effectLst/>
                <a:uFillTx/>
                <a:latin typeface="Times New Roman"/>
              </a:endParaRPr>
            </a:p>
          </p:txBody>
        </p:sp>
        <p:sp>
          <p:nvSpPr>
            <p:cNvPr id="514" name=""/>
            <p:cNvSpPr/>
            <p:nvPr/>
          </p:nvSpPr>
          <p:spPr>
            <a:xfrm>
              <a:off x="5035320" y="2590920"/>
              <a:ext cx="33012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Munies</a:t>
              </a:r>
              <a:endParaRPr b="0" lang="en-US" sz="600" strike="noStrike" u="none">
                <a:solidFill>
                  <a:srgbClr val="000000"/>
                </a:solidFill>
                <a:effectLst/>
                <a:uFillTx/>
                <a:latin typeface="Times New Roman"/>
              </a:endParaRPr>
            </a:p>
          </p:txBody>
        </p:sp>
        <p:sp>
          <p:nvSpPr>
            <p:cNvPr id="515" name=""/>
            <p:cNvSpPr/>
            <p:nvPr/>
          </p:nvSpPr>
          <p:spPr>
            <a:xfrm>
              <a:off x="5530680" y="2590920"/>
              <a:ext cx="33012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JV’s</a:t>
              </a:r>
              <a:endParaRPr b="0" lang="en-US" sz="600" strike="noStrike" u="none">
                <a:solidFill>
                  <a:srgbClr val="000000"/>
                </a:solidFill>
                <a:effectLst/>
                <a:uFillTx/>
                <a:latin typeface="Times New Roman"/>
              </a:endParaRPr>
            </a:p>
          </p:txBody>
        </p:sp>
        <p:sp>
          <p:nvSpPr>
            <p:cNvPr id="516" name=""/>
            <p:cNvSpPr/>
            <p:nvPr/>
          </p:nvSpPr>
          <p:spPr>
            <a:xfrm>
              <a:off x="6025680" y="2590920"/>
              <a:ext cx="33012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IPPs</a:t>
              </a:r>
              <a:endParaRPr b="0" lang="en-US" sz="600" strike="noStrike" u="none">
                <a:solidFill>
                  <a:srgbClr val="000000"/>
                </a:solidFill>
                <a:effectLst/>
                <a:uFillTx/>
                <a:latin typeface="Times New Roman"/>
              </a:endParaRPr>
            </a:p>
          </p:txBody>
        </p:sp>
      </p:grpSp>
      <p:grpSp>
        <p:nvGrpSpPr>
          <p:cNvPr id="517" name=""/>
          <p:cNvGrpSpPr/>
          <p:nvPr/>
        </p:nvGrpSpPr>
        <p:grpSpPr>
          <a:xfrm>
            <a:off x="6769080" y="1828800"/>
            <a:ext cx="660240" cy="990720"/>
            <a:chOff x="6769080" y="1828800"/>
            <a:chExt cx="660240" cy="990720"/>
          </a:xfrm>
        </p:grpSpPr>
        <p:sp>
          <p:nvSpPr>
            <p:cNvPr id="518" name=""/>
            <p:cNvSpPr/>
            <p:nvPr/>
          </p:nvSpPr>
          <p:spPr>
            <a:xfrm>
              <a:off x="6769080" y="1828800"/>
              <a:ext cx="660240" cy="99072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19" name=""/>
            <p:cNvSpPr/>
            <p:nvPr/>
          </p:nvSpPr>
          <p:spPr>
            <a:xfrm>
              <a:off x="6933960" y="2057400"/>
              <a:ext cx="330480" cy="533520"/>
            </a:xfrm>
            <a:prstGeom prst="rect">
              <a:avLst/>
            </a:prstGeom>
            <a:solidFill>
              <a:srgbClr val="00cc99"/>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20" name=""/>
            <p:cNvSpPr/>
            <p:nvPr/>
          </p:nvSpPr>
          <p:spPr>
            <a:xfrm>
              <a:off x="6903000" y="2590920"/>
              <a:ext cx="41256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Industrials</a:t>
              </a:r>
              <a:endParaRPr b="0" lang="en-US" sz="600" strike="noStrike" u="none">
                <a:solidFill>
                  <a:srgbClr val="000000"/>
                </a:solidFill>
                <a:effectLst/>
                <a:uFillTx/>
                <a:latin typeface="Times New Roman"/>
              </a:endParaRPr>
            </a:p>
          </p:txBody>
        </p:sp>
      </p:grpSp>
      <p:grpSp>
        <p:nvGrpSpPr>
          <p:cNvPr id="521" name=""/>
          <p:cNvGrpSpPr/>
          <p:nvPr/>
        </p:nvGrpSpPr>
        <p:grpSpPr>
          <a:xfrm>
            <a:off x="7677000" y="1828800"/>
            <a:ext cx="660240" cy="990720"/>
            <a:chOff x="7677000" y="1828800"/>
            <a:chExt cx="660240" cy="990720"/>
          </a:xfrm>
        </p:grpSpPr>
        <p:sp>
          <p:nvSpPr>
            <p:cNvPr id="522" name=""/>
            <p:cNvSpPr/>
            <p:nvPr/>
          </p:nvSpPr>
          <p:spPr>
            <a:xfrm>
              <a:off x="7677000" y="1828800"/>
              <a:ext cx="660240" cy="99072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23" name=""/>
            <p:cNvSpPr/>
            <p:nvPr/>
          </p:nvSpPr>
          <p:spPr>
            <a:xfrm>
              <a:off x="7842240" y="2057400"/>
              <a:ext cx="329760" cy="533520"/>
            </a:xfrm>
            <a:prstGeom prst="rect">
              <a:avLst/>
            </a:prstGeom>
            <a:solidFill>
              <a:srgbClr val="00cc99"/>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24" name=""/>
            <p:cNvSpPr/>
            <p:nvPr/>
          </p:nvSpPr>
          <p:spPr>
            <a:xfrm>
              <a:off x="7842240" y="2590920"/>
              <a:ext cx="329760" cy="152280"/>
            </a:xfrm>
            <a:prstGeom prst="rect">
              <a:avLst/>
            </a:prstGeom>
            <a:noFill/>
            <a:ln w="0">
              <a:noFill/>
            </a:ln>
          </p:spPr>
          <p:style>
            <a:lnRef idx="0"/>
            <a:fillRef idx="0"/>
            <a:effectRef idx="0"/>
            <a:fontRef idx="minor"/>
          </p:style>
          <p:txBody>
            <a:bodyPr lIns="0" rIns="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IPPs</a:t>
              </a:r>
              <a:endParaRPr b="0" lang="en-US" sz="600" strike="noStrike" u="none">
                <a:solidFill>
                  <a:srgbClr val="000000"/>
                </a:solidFill>
                <a:effectLst/>
                <a:uFillTx/>
                <a:latin typeface="Times New Roman"/>
              </a:endParaRPr>
            </a:p>
          </p:txBody>
        </p:sp>
      </p:grpSp>
      <p:sp>
        <p:nvSpPr>
          <p:cNvPr id="525" name=""/>
          <p:cNvSpPr/>
          <p:nvPr/>
        </p:nvSpPr>
        <p:spPr>
          <a:xfrm>
            <a:off x="5448240" y="3886200"/>
            <a:ext cx="1320840" cy="457200"/>
          </a:xfrm>
          <a:prstGeom prst="rect">
            <a:avLst/>
          </a:prstGeom>
          <a:solidFill>
            <a:srgbClr val="ffffff"/>
          </a:solidFill>
          <a:ln w="12600">
            <a:solidFill>
              <a:srgbClr val="ff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0000"/>
                </a:solidFill>
                <a:effectLst/>
                <a:uFillTx/>
                <a:latin typeface="Arial"/>
              </a:rPr>
              <a:t>Aggregator </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0000"/>
                </a:solidFill>
                <a:effectLst/>
                <a:uFillTx/>
                <a:latin typeface="Arial"/>
              </a:rPr>
              <a:t>Marketer</a:t>
            </a:r>
            <a:endParaRPr b="0" lang="en-US" sz="1200" strike="noStrike" u="none">
              <a:solidFill>
                <a:srgbClr val="000000"/>
              </a:solidFill>
              <a:effectLst/>
              <a:uFillTx/>
              <a:latin typeface="Times New Roman"/>
            </a:endParaRPr>
          </a:p>
        </p:txBody>
      </p:sp>
      <p:sp>
        <p:nvSpPr>
          <p:cNvPr id="526" name=""/>
          <p:cNvSpPr/>
          <p:nvPr/>
        </p:nvSpPr>
        <p:spPr>
          <a:xfrm>
            <a:off x="1320840" y="2133720"/>
            <a:ext cx="1320840" cy="457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9 Electric Utilities</a:t>
            </a:r>
            <a:endParaRPr b="0" lang="en-US" sz="1200" strike="noStrike" u="none">
              <a:solidFill>
                <a:srgbClr val="000000"/>
              </a:solidFill>
              <a:effectLst/>
              <a:uFillTx/>
              <a:latin typeface="Times New Roman"/>
            </a:endParaRPr>
          </a:p>
        </p:txBody>
      </p:sp>
      <p:sp>
        <p:nvSpPr>
          <p:cNvPr id="527" name=""/>
          <p:cNvSpPr/>
          <p:nvPr/>
        </p:nvSpPr>
        <p:spPr>
          <a:xfrm>
            <a:off x="1320840" y="3048120"/>
            <a:ext cx="1320840" cy="457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Utility Transmission</a:t>
            </a:r>
            <a:endParaRPr b="0" lang="en-US" sz="1200" strike="noStrike" u="none">
              <a:solidFill>
                <a:srgbClr val="000000"/>
              </a:solidFill>
              <a:effectLst/>
              <a:uFillTx/>
              <a:latin typeface="Times New Roman"/>
            </a:endParaRPr>
          </a:p>
        </p:txBody>
      </p:sp>
      <p:sp>
        <p:nvSpPr>
          <p:cNvPr id="528" name=""/>
          <p:cNvSpPr/>
          <p:nvPr/>
        </p:nvSpPr>
        <p:spPr>
          <a:xfrm>
            <a:off x="2641680" y="4648320"/>
            <a:ext cx="1320840" cy="4572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Utility Distribution</a:t>
            </a:r>
            <a:endParaRPr b="0" lang="en-US" sz="1200" strike="noStrike" u="none">
              <a:solidFill>
                <a:srgbClr val="000000"/>
              </a:solidFill>
              <a:effectLst/>
              <a:uFillTx/>
              <a:latin typeface="Times New Roman"/>
            </a:endParaRPr>
          </a:p>
        </p:txBody>
      </p:sp>
      <p:sp>
        <p:nvSpPr>
          <p:cNvPr id="529" name=""/>
          <p:cNvSpPr/>
          <p:nvPr/>
        </p:nvSpPr>
        <p:spPr>
          <a:xfrm>
            <a:off x="1816200" y="5791320"/>
            <a:ext cx="1320840" cy="38088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Residential</a:t>
            </a:r>
            <a:endParaRPr b="0" lang="en-US" sz="1200" strike="noStrike" u="none">
              <a:solidFill>
                <a:srgbClr val="000000"/>
              </a:solidFill>
              <a:effectLst/>
              <a:uFillTx/>
              <a:latin typeface="Times New Roman"/>
            </a:endParaRPr>
          </a:p>
        </p:txBody>
      </p:sp>
      <p:sp>
        <p:nvSpPr>
          <p:cNvPr id="530" name=""/>
          <p:cNvSpPr/>
          <p:nvPr/>
        </p:nvSpPr>
        <p:spPr>
          <a:xfrm>
            <a:off x="3467160" y="5791320"/>
            <a:ext cx="1320840" cy="38088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Commercial</a:t>
            </a:r>
            <a:endParaRPr b="0" lang="en-US" sz="1200" strike="noStrike" u="none">
              <a:solidFill>
                <a:srgbClr val="000000"/>
              </a:solidFill>
              <a:effectLst/>
              <a:uFillTx/>
              <a:latin typeface="Times New Roman"/>
            </a:endParaRPr>
          </a:p>
        </p:txBody>
      </p:sp>
      <p:sp>
        <p:nvSpPr>
          <p:cNvPr id="531" name=""/>
          <p:cNvSpPr/>
          <p:nvPr/>
        </p:nvSpPr>
        <p:spPr>
          <a:xfrm>
            <a:off x="5200560" y="5791320"/>
            <a:ext cx="1320840" cy="38088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Industrial</a:t>
            </a:r>
            <a:endParaRPr b="0" lang="en-US" sz="1200" strike="noStrike" u="none">
              <a:solidFill>
                <a:srgbClr val="000000"/>
              </a:solidFill>
              <a:effectLst/>
              <a:uFillTx/>
              <a:latin typeface="Times New Roman"/>
            </a:endParaRPr>
          </a:p>
        </p:txBody>
      </p:sp>
      <p:sp>
        <p:nvSpPr>
          <p:cNvPr id="532" name=""/>
          <p:cNvSpPr/>
          <p:nvPr/>
        </p:nvSpPr>
        <p:spPr>
          <a:xfrm>
            <a:off x="6934320" y="5791320"/>
            <a:ext cx="1320840" cy="38088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Large Industrial</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Commercial</a:t>
            </a:r>
            <a:endParaRPr b="0" lang="en-US" sz="1200" strike="noStrike" u="none">
              <a:solidFill>
                <a:srgbClr val="000000"/>
              </a:solidFill>
              <a:effectLst/>
              <a:uFillTx/>
              <a:latin typeface="Times New Roman"/>
            </a:endParaRPr>
          </a:p>
        </p:txBody>
      </p:sp>
      <p:sp>
        <p:nvSpPr>
          <p:cNvPr id="533" name=""/>
          <p:cNvSpPr/>
          <p:nvPr/>
        </p:nvSpPr>
        <p:spPr>
          <a:xfrm flipH="1">
            <a:off x="2641320" y="2209680"/>
            <a:ext cx="1073160" cy="0"/>
          </a:xfrm>
          <a:prstGeom prst="line">
            <a:avLst/>
          </a:prstGeom>
          <a:ln w="12600">
            <a:solidFill>
              <a:srgbClr val="3333cc"/>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34" name=""/>
          <p:cNvSpPr/>
          <p:nvPr/>
        </p:nvSpPr>
        <p:spPr>
          <a:xfrm>
            <a:off x="1981080" y="2590920"/>
            <a:ext cx="0" cy="457200"/>
          </a:xfrm>
          <a:prstGeom prst="line">
            <a:avLst/>
          </a:prstGeom>
          <a:ln w="12600">
            <a:solidFill>
              <a:srgbClr val="3333cc"/>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35" name=""/>
          <p:cNvSpPr/>
          <p:nvPr/>
        </p:nvSpPr>
        <p:spPr>
          <a:xfrm>
            <a:off x="1733400" y="3505320"/>
            <a:ext cx="1403640" cy="1143000"/>
          </a:xfrm>
          <a:custGeom>
            <a:avLst/>
            <a:gdLst/>
            <a:ahLst/>
            <a:rect l="l" t="t" r="r" b="b"/>
            <a:pathLst>
              <a:path w="816" h="720">
                <a:moveTo>
                  <a:pt x="0" y="0"/>
                </a:moveTo>
                <a:lnTo>
                  <a:pt x="0" y="432"/>
                </a:lnTo>
                <a:lnTo>
                  <a:pt x="816" y="432"/>
                </a:lnTo>
                <a:lnTo>
                  <a:pt x="816" y="720"/>
                </a:lnTo>
              </a:path>
            </a:pathLst>
          </a:custGeom>
          <a:noFill/>
          <a:ln w="12600">
            <a:solidFill>
              <a:srgbClr val="3333cc"/>
            </a:solidFill>
            <a:round/>
            <a:tailEnd len="med" type="triangle"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6" name=""/>
          <p:cNvSpPr/>
          <p:nvPr/>
        </p:nvSpPr>
        <p:spPr>
          <a:xfrm>
            <a:off x="2146320" y="3505320"/>
            <a:ext cx="1403280" cy="1143000"/>
          </a:xfrm>
          <a:custGeom>
            <a:avLst/>
            <a:gdLst/>
            <a:ahLst/>
            <a:rect l="l" t="t" r="r" b="b"/>
            <a:pathLst>
              <a:path w="816" h="720">
                <a:moveTo>
                  <a:pt x="0" y="0"/>
                </a:moveTo>
                <a:lnTo>
                  <a:pt x="0" y="288"/>
                </a:lnTo>
                <a:lnTo>
                  <a:pt x="816" y="288"/>
                </a:lnTo>
                <a:lnTo>
                  <a:pt x="816" y="720"/>
                </a:lnTo>
              </a:path>
            </a:pathLst>
          </a:custGeom>
          <a:noFill/>
          <a:ln w="12600">
            <a:solidFill>
              <a:srgbClr val="ff0000"/>
            </a:solidFill>
            <a:round/>
            <a:tailEnd len="med" type="triangle"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7" name=""/>
          <p:cNvSpPr/>
          <p:nvPr/>
        </p:nvSpPr>
        <p:spPr>
          <a:xfrm>
            <a:off x="2476440" y="5105520"/>
            <a:ext cx="412920" cy="672840"/>
          </a:xfrm>
          <a:custGeom>
            <a:avLst/>
            <a:gdLst/>
            <a:ahLst/>
            <a:rect l="l" t="t" r="r" b="b"/>
            <a:pathLst>
              <a:path w="240" h="424">
                <a:moveTo>
                  <a:pt x="240" y="0"/>
                </a:moveTo>
                <a:lnTo>
                  <a:pt x="240" y="192"/>
                </a:lnTo>
                <a:lnTo>
                  <a:pt x="0" y="192"/>
                </a:lnTo>
                <a:lnTo>
                  <a:pt x="0" y="424"/>
                </a:lnTo>
              </a:path>
            </a:pathLst>
          </a:custGeom>
          <a:noFill/>
          <a:ln w="12600">
            <a:solidFill>
              <a:srgbClr val="3333cc"/>
            </a:solidFill>
            <a:round/>
            <a:tailEnd len="med" type="triangle"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8" name=""/>
          <p:cNvSpPr/>
          <p:nvPr/>
        </p:nvSpPr>
        <p:spPr>
          <a:xfrm>
            <a:off x="3137040" y="5105520"/>
            <a:ext cx="990360" cy="685800"/>
          </a:xfrm>
          <a:custGeom>
            <a:avLst/>
            <a:gdLst/>
            <a:ahLst/>
            <a:rect l="l" t="t" r="r" b="b"/>
            <a:pathLst>
              <a:path w="576" h="432">
                <a:moveTo>
                  <a:pt x="0" y="0"/>
                </a:moveTo>
                <a:lnTo>
                  <a:pt x="0" y="288"/>
                </a:lnTo>
                <a:lnTo>
                  <a:pt x="576" y="288"/>
                </a:lnTo>
                <a:lnTo>
                  <a:pt x="576" y="432"/>
                </a:lnTo>
              </a:path>
            </a:pathLst>
          </a:custGeom>
          <a:noFill/>
          <a:ln w="12600">
            <a:solidFill>
              <a:srgbClr val="3333cc"/>
            </a:solidFill>
            <a:round/>
            <a:tailEnd len="med" type="triangle"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9" name=""/>
          <p:cNvSpPr/>
          <p:nvPr/>
        </p:nvSpPr>
        <p:spPr>
          <a:xfrm>
            <a:off x="3549600" y="5105520"/>
            <a:ext cx="2311560" cy="685800"/>
          </a:xfrm>
          <a:custGeom>
            <a:avLst/>
            <a:gdLst/>
            <a:ahLst/>
            <a:rect l="l" t="t" r="r" b="b"/>
            <a:pathLst>
              <a:path w="1344" h="432">
                <a:moveTo>
                  <a:pt x="0" y="0"/>
                </a:moveTo>
                <a:lnTo>
                  <a:pt x="0" y="240"/>
                </a:lnTo>
                <a:lnTo>
                  <a:pt x="1344" y="240"/>
                </a:lnTo>
                <a:lnTo>
                  <a:pt x="1344" y="432"/>
                </a:lnTo>
              </a:path>
            </a:pathLst>
          </a:custGeom>
          <a:noFill/>
          <a:ln w="12600">
            <a:solidFill>
              <a:srgbClr val="3333cc"/>
            </a:solidFill>
            <a:round/>
            <a:tailEnd len="med" type="triangle"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40" name=""/>
          <p:cNvSpPr/>
          <p:nvPr/>
        </p:nvSpPr>
        <p:spPr>
          <a:xfrm>
            <a:off x="3797280" y="5105520"/>
            <a:ext cx="3549600" cy="685800"/>
          </a:xfrm>
          <a:custGeom>
            <a:avLst/>
            <a:gdLst/>
            <a:ahLst/>
            <a:rect l="l" t="t" r="r" b="b"/>
            <a:pathLst>
              <a:path w="2064" h="432">
                <a:moveTo>
                  <a:pt x="0" y="0"/>
                </a:moveTo>
                <a:lnTo>
                  <a:pt x="0" y="192"/>
                </a:lnTo>
                <a:lnTo>
                  <a:pt x="2064" y="192"/>
                </a:lnTo>
                <a:lnTo>
                  <a:pt x="2064" y="432"/>
                </a:lnTo>
              </a:path>
            </a:pathLst>
          </a:custGeom>
          <a:noFill/>
          <a:ln w="12600">
            <a:solidFill>
              <a:srgbClr val="3333cc"/>
            </a:solidFill>
            <a:round/>
            <a:tailEnd len="med" type="triangle"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41" name=""/>
          <p:cNvSpPr/>
          <p:nvPr/>
        </p:nvSpPr>
        <p:spPr>
          <a:xfrm>
            <a:off x="3962520" y="4876920"/>
            <a:ext cx="3797280" cy="914400"/>
          </a:xfrm>
          <a:custGeom>
            <a:avLst/>
            <a:gdLst/>
            <a:ahLst/>
            <a:rect l="l" t="t" r="r" b="b"/>
            <a:pathLst>
              <a:path w="2208" h="576">
                <a:moveTo>
                  <a:pt x="0" y="0"/>
                </a:moveTo>
                <a:lnTo>
                  <a:pt x="2208" y="0"/>
                </a:lnTo>
                <a:lnTo>
                  <a:pt x="2208" y="576"/>
                </a:lnTo>
              </a:path>
            </a:pathLst>
          </a:custGeom>
          <a:noFill/>
          <a:ln w="12600">
            <a:solidFill>
              <a:srgbClr val="ff0000"/>
            </a:solidFill>
            <a:round/>
            <a:tailEnd len="med" type="triangle"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42" name=""/>
          <p:cNvSpPr/>
          <p:nvPr/>
        </p:nvSpPr>
        <p:spPr>
          <a:xfrm>
            <a:off x="1535040" y="1193760"/>
            <a:ext cx="106164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Utility Supply</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184,318 Mw</a:t>
            </a:r>
            <a:endParaRPr b="0" lang="en-US" sz="1200" strike="noStrike" u="none">
              <a:solidFill>
                <a:srgbClr val="000000"/>
              </a:solidFill>
              <a:effectLst/>
              <a:uFillTx/>
              <a:latin typeface="Times New Roman"/>
            </a:endParaRPr>
          </a:p>
        </p:txBody>
      </p:sp>
      <p:sp>
        <p:nvSpPr>
          <p:cNvPr id="543" name=""/>
          <p:cNvSpPr/>
          <p:nvPr/>
        </p:nvSpPr>
        <p:spPr>
          <a:xfrm>
            <a:off x="4434840" y="1143000"/>
            <a:ext cx="146808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Existing Wholesale</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Suppliers</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37,792 Mw</a:t>
            </a:r>
            <a:endParaRPr b="0" lang="en-US" sz="1200" strike="noStrike" u="none">
              <a:solidFill>
                <a:srgbClr val="000000"/>
              </a:solidFill>
              <a:effectLst/>
              <a:uFillTx/>
              <a:latin typeface="Times New Roman"/>
            </a:endParaRPr>
          </a:p>
        </p:txBody>
      </p:sp>
      <p:sp>
        <p:nvSpPr>
          <p:cNvPr id="544" name=""/>
          <p:cNvSpPr/>
          <p:nvPr/>
        </p:nvSpPr>
        <p:spPr>
          <a:xfrm>
            <a:off x="6474240" y="1193760"/>
            <a:ext cx="124812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Self Generators</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25,844 Mw</a:t>
            </a:r>
            <a:endParaRPr b="0" lang="en-US" sz="1200" strike="noStrike" u="none">
              <a:solidFill>
                <a:srgbClr val="000000"/>
              </a:solidFill>
              <a:effectLst/>
              <a:uFillTx/>
              <a:latin typeface="Times New Roman"/>
            </a:endParaRPr>
          </a:p>
        </p:txBody>
      </p:sp>
      <p:sp>
        <p:nvSpPr>
          <p:cNvPr id="545" name=""/>
          <p:cNvSpPr/>
          <p:nvPr/>
        </p:nvSpPr>
        <p:spPr>
          <a:xfrm>
            <a:off x="7633800" y="1193760"/>
            <a:ext cx="74844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New </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Entrants</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t>
            </a:r>
            <a:endParaRPr b="0" lang="en-US" sz="1200" strike="noStrike" u="none">
              <a:solidFill>
                <a:srgbClr val="000000"/>
              </a:solidFill>
              <a:effectLst/>
              <a:uFillTx/>
              <a:latin typeface="Times New Roman"/>
            </a:endParaRPr>
          </a:p>
        </p:txBody>
      </p:sp>
      <p:sp>
        <p:nvSpPr>
          <p:cNvPr id="546" name=""/>
          <p:cNvSpPr/>
          <p:nvPr/>
        </p:nvSpPr>
        <p:spPr>
          <a:xfrm>
            <a:off x="8172360" y="4038480"/>
            <a:ext cx="495360" cy="0"/>
          </a:xfrm>
          <a:prstGeom prst="line">
            <a:avLst/>
          </a:prstGeom>
          <a:ln w="12600">
            <a:solidFill>
              <a:srgbClr val="3333cc"/>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47" name=""/>
          <p:cNvSpPr/>
          <p:nvPr/>
        </p:nvSpPr>
        <p:spPr>
          <a:xfrm>
            <a:off x="8172360" y="4343400"/>
            <a:ext cx="495360" cy="0"/>
          </a:xfrm>
          <a:prstGeom prst="line">
            <a:avLst/>
          </a:prstGeom>
          <a:ln w="12600">
            <a:solidFill>
              <a:srgbClr val="ff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48" name=""/>
          <p:cNvSpPr/>
          <p:nvPr/>
        </p:nvSpPr>
        <p:spPr>
          <a:xfrm>
            <a:off x="8736480" y="3860640"/>
            <a:ext cx="92592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Old World</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New World</a:t>
            </a:r>
            <a:endParaRPr b="0" lang="en-US" sz="1200" strike="noStrike" u="none">
              <a:solidFill>
                <a:srgbClr val="000000"/>
              </a:solidFill>
              <a:effectLst/>
              <a:uFillTx/>
              <a:latin typeface="Times New Roman"/>
            </a:endParaRPr>
          </a:p>
        </p:txBody>
      </p:sp>
      <p:sp>
        <p:nvSpPr>
          <p:cNvPr id="549" name=""/>
          <p:cNvSpPr/>
          <p:nvPr/>
        </p:nvSpPr>
        <p:spPr>
          <a:xfrm>
            <a:off x="907920" y="6400800"/>
            <a:ext cx="51181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  CERA.  Note:  Okinawa is excluded from partial retail competition.</a:t>
            </a:r>
            <a:endParaRPr b="0" lang="en-US" sz="1000" strike="noStrike" u="none">
              <a:solidFill>
                <a:srgbClr val="000000"/>
              </a:solidFill>
              <a:effectLst/>
              <a:uFillTx/>
              <a:latin typeface="Times New Roman"/>
            </a:endParaRPr>
          </a:p>
        </p:txBody>
      </p:sp>
      <p:sp>
        <p:nvSpPr>
          <p:cNvPr id="550" name=""/>
          <p:cNvSpPr/>
          <p:nvPr/>
        </p:nvSpPr>
        <p:spPr>
          <a:xfrm>
            <a:off x="3714840" y="3200400"/>
            <a:ext cx="4787640" cy="304920"/>
          </a:xfrm>
          <a:prstGeom prst="rect">
            <a:avLst/>
          </a:prstGeom>
          <a:solidFill>
            <a:srgbClr val="ff0000"/>
          </a:solidFill>
          <a:ln w="12600">
            <a:solidFill>
              <a:srgbClr val="ff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200" strike="noStrike" u="none">
                <a:solidFill>
                  <a:srgbClr val="ffffff"/>
                </a:solidFill>
                <a:effectLst/>
                <a:uFillTx/>
                <a:latin typeface="Arial"/>
              </a:rPr>
              <a:t>Wholesale</a:t>
            </a:r>
            <a:endParaRPr b="0" lang="en-US" sz="1200" strike="noStrike" u="none">
              <a:solidFill>
                <a:srgbClr val="000000"/>
              </a:solidFill>
              <a:effectLst/>
              <a:uFillTx/>
              <a:latin typeface="Times New Roman"/>
            </a:endParaRPr>
          </a:p>
        </p:txBody>
      </p:sp>
      <p:sp>
        <p:nvSpPr>
          <p:cNvPr id="551" name=""/>
          <p:cNvSpPr/>
          <p:nvPr/>
        </p:nvSpPr>
        <p:spPr>
          <a:xfrm>
            <a:off x="5200560" y="2819520"/>
            <a:ext cx="0" cy="380880"/>
          </a:xfrm>
          <a:prstGeom prst="line">
            <a:avLst/>
          </a:prstGeom>
          <a:ln w="12600">
            <a:solidFill>
              <a:srgbClr val="ff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52" name=""/>
          <p:cNvSpPr/>
          <p:nvPr/>
        </p:nvSpPr>
        <p:spPr>
          <a:xfrm>
            <a:off x="7099200" y="2819520"/>
            <a:ext cx="0" cy="380880"/>
          </a:xfrm>
          <a:prstGeom prst="line">
            <a:avLst/>
          </a:prstGeom>
          <a:ln w="12600">
            <a:solidFill>
              <a:srgbClr val="ff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53" name=""/>
          <p:cNvSpPr/>
          <p:nvPr/>
        </p:nvSpPr>
        <p:spPr>
          <a:xfrm>
            <a:off x="8007480" y="2819520"/>
            <a:ext cx="0" cy="380880"/>
          </a:xfrm>
          <a:prstGeom prst="line">
            <a:avLst/>
          </a:prstGeom>
          <a:ln w="12600">
            <a:solidFill>
              <a:srgbClr val="ff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54" name=""/>
          <p:cNvSpPr/>
          <p:nvPr/>
        </p:nvSpPr>
        <p:spPr>
          <a:xfrm>
            <a:off x="2641680" y="2514600"/>
            <a:ext cx="1073160" cy="762120"/>
          </a:xfrm>
          <a:custGeom>
            <a:avLst/>
            <a:gdLst/>
            <a:ahLst/>
            <a:rect l="l" t="t" r="r" b="b"/>
            <a:pathLst>
              <a:path w="624" h="480">
                <a:moveTo>
                  <a:pt x="624" y="480"/>
                </a:moveTo>
                <a:lnTo>
                  <a:pt x="432" y="480"/>
                </a:lnTo>
                <a:lnTo>
                  <a:pt x="432" y="0"/>
                </a:lnTo>
                <a:lnTo>
                  <a:pt x="0" y="0"/>
                </a:lnTo>
              </a:path>
            </a:pathLst>
          </a:custGeom>
          <a:noFill/>
          <a:ln w="12600">
            <a:solidFill>
              <a:srgbClr val="ff0000"/>
            </a:solidFill>
            <a:round/>
            <a:headEnd len="med" type="triangle" w="med"/>
            <a:tailEnd len="med" type="triangle"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55" name=""/>
          <p:cNvSpPr/>
          <p:nvPr/>
        </p:nvSpPr>
        <p:spPr>
          <a:xfrm>
            <a:off x="6108840" y="3505320"/>
            <a:ext cx="0" cy="380880"/>
          </a:xfrm>
          <a:prstGeom prst="line">
            <a:avLst/>
          </a:prstGeom>
          <a:ln w="12600">
            <a:solidFill>
              <a:srgbClr val="ff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56" name=""/>
          <p:cNvSpPr/>
          <p:nvPr/>
        </p:nvSpPr>
        <p:spPr>
          <a:xfrm>
            <a:off x="2641680" y="2362320"/>
            <a:ext cx="1073160" cy="0"/>
          </a:xfrm>
          <a:prstGeom prst="line">
            <a:avLst/>
          </a:prstGeom>
          <a:ln w="12600">
            <a:solidFill>
              <a:srgbClr val="ff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57" name=""/>
          <p:cNvSpPr/>
          <p:nvPr/>
        </p:nvSpPr>
        <p:spPr>
          <a:xfrm>
            <a:off x="2641680" y="3429000"/>
            <a:ext cx="1073160" cy="0"/>
          </a:xfrm>
          <a:prstGeom prst="line">
            <a:avLst/>
          </a:prstGeom>
          <a:ln w="12600">
            <a:solidFill>
              <a:srgbClr val="ff0000"/>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8" name=""/>
          <p:cNvSpPr/>
          <p:nvPr/>
        </p:nvSpPr>
        <p:spPr>
          <a:xfrm>
            <a:off x="907920" y="6461280"/>
            <a:ext cx="32194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Sources: JEPIC Handbook, 1998, EIA</a:t>
            </a:r>
            <a:endParaRPr b="0" lang="en-US" sz="1000" strike="noStrike" u="none">
              <a:solidFill>
                <a:srgbClr val="000000"/>
              </a:solidFill>
              <a:effectLst/>
              <a:uFillTx/>
              <a:latin typeface="Times New Roman"/>
            </a:endParaRPr>
          </a:p>
        </p:txBody>
      </p:sp>
      <p:sp>
        <p:nvSpPr>
          <p:cNvPr id="559" name="PlaceHolder 1"/>
          <p:cNvSpPr>
            <a:spLocks noGrp="1"/>
          </p:cNvSpPr>
          <p:nvPr>
            <p:ph type="title"/>
          </p:nvPr>
        </p:nvSpPr>
        <p:spPr>
          <a:xfrm>
            <a:off x="742680" y="228600"/>
            <a:ext cx="8420040" cy="9144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Electricity Demand Growth Has Slowed Due to Depressed Economic Conditions</a:t>
            </a:r>
            <a:endParaRPr b="1" lang="en-US" sz="2200" strike="noStrike" u="none">
              <a:solidFill>
                <a:srgbClr val="0000ff"/>
              </a:solidFill>
              <a:effectLst/>
              <a:uFillTx/>
              <a:latin typeface="Arial"/>
            </a:endParaRPr>
          </a:p>
        </p:txBody>
      </p:sp>
      <p:sp>
        <p:nvSpPr>
          <p:cNvPr id="560" name=""/>
          <p:cNvSpPr/>
          <p:nvPr/>
        </p:nvSpPr>
        <p:spPr>
          <a:xfrm>
            <a:off x="743040" y="5638680"/>
            <a:ext cx="8420040" cy="114300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ff"/>
                </a:solidFill>
                <a:effectLst/>
                <a:uFillTx/>
                <a:latin typeface="Arial"/>
              </a:rPr>
              <a:t>But, This is Growth on A Very Large Base and as Economic Conditions Improve, Demand Could Increase More Than Projected</a:t>
            </a:r>
            <a:endParaRPr b="0" lang="en-US" sz="1600" strike="noStrike" u="none">
              <a:solidFill>
                <a:srgbClr val="000000"/>
              </a:solidFill>
              <a:effectLst/>
              <a:uFillTx/>
              <a:latin typeface="Times New Roman"/>
            </a:endParaRPr>
          </a:p>
        </p:txBody>
      </p:sp>
      <p:sp>
        <p:nvSpPr>
          <p:cNvPr id="561" name=""/>
          <p:cNvSpPr/>
          <p:nvPr/>
        </p:nvSpPr>
        <p:spPr>
          <a:xfrm>
            <a:off x="2623320" y="1523880"/>
            <a:ext cx="47782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Total Demand &amp; GDP Growth (TWh:  Historical and Projections)</a:t>
            </a:r>
            <a:endParaRPr b="0" lang="en-US" sz="1200" strike="noStrike" u="none">
              <a:solidFill>
                <a:srgbClr val="000000"/>
              </a:solidFill>
              <a:effectLst/>
              <a:uFillTx/>
              <a:latin typeface="Times New Roman"/>
            </a:endParaRPr>
          </a:p>
        </p:txBody>
      </p:sp>
      <p:graphicFrame>
        <p:nvGraphicFramePr>
          <p:cNvPr id="562" name=""/>
          <p:cNvGraphicFramePr/>
          <p:nvPr/>
        </p:nvGraphicFramePr>
        <p:xfrm>
          <a:off x="1836720" y="1676520"/>
          <a:ext cx="7346880" cy="4064040"/>
        </p:xfrm>
        <a:graphic>
          <a:graphicData uri="http://schemas.openxmlformats.org/presentationml/2006/ole">
            <p:oleObj r:id="rId1" spid="">
              <p:embed/>
              <p:pic>
                <p:nvPicPr>
                  <p:cNvPr id="563" name="" descr=""/>
                  <p:cNvPicPr/>
                  <p:nvPr/>
                </p:nvPicPr>
                <p:blipFill>
                  <a:blip r:embed="rId2"/>
                  <a:stretch/>
                </p:blipFill>
                <p:spPr>
                  <a:xfrm>
                    <a:off x="1836720" y="1676520"/>
                    <a:ext cx="7346880" cy="4064040"/>
                  </a:xfrm>
                  <a:prstGeom prst="rect">
                    <a:avLst/>
                  </a:prstGeom>
                  <a:noFill/>
                  <a:ln w="0">
                    <a:noFill/>
                  </a:ln>
                </p:spPr>
              </p:pic>
            </p:oleObj>
          </a:graphicData>
        </a:graphic>
      </p:graphicFrame>
      <p:sp>
        <p:nvSpPr>
          <p:cNvPr id="564" name=""/>
          <p:cNvSpPr/>
          <p:nvPr/>
        </p:nvSpPr>
        <p:spPr>
          <a:xfrm flipV="1">
            <a:off x="4540320" y="2171520"/>
            <a:ext cx="2490840" cy="1587240"/>
          </a:xfrm>
          <a:prstGeom prst="line">
            <a:avLst/>
          </a:prstGeom>
          <a:ln w="28440">
            <a:solidFill>
              <a:srgbClr val="3333cc"/>
            </a:solidFill>
            <a:prstDash val="lg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565" name=""/>
          <p:cNvGrpSpPr/>
          <p:nvPr/>
        </p:nvGrpSpPr>
        <p:grpSpPr>
          <a:xfrm>
            <a:off x="4856040" y="4305240"/>
            <a:ext cx="3321720" cy="850680"/>
            <a:chOff x="4856040" y="4305240"/>
            <a:chExt cx="3321720" cy="850680"/>
          </a:xfrm>
        </p:grpSpPr>
        <p:grpSp>
          <p:nvGrpSpPr>
            <p:cNvPr id="566" name=""/>
            <p:cNvGrpSpPr/>
            <p:nvPr/>
          </p:nvGrpSpPr>
          <p:grpSpPr>
            <a:xfrm>
              <a:off x="4856040" y="4305240"/>
              <a:ext cx="3321720" cy="850680"/>
              <a:chOff x="4856040" y="4305240"/>
              <a:chExt cx="3321720" cy="850680"/>
            </a:xfrm>
          </p:grpSpPr>
          <p:sp>
            <p:nvSpPr>
              <p:cNvPr id="567" name=""/>
              <p:cNvSpPr/>
              <p:nvPr/>
            </p:nvSpPr>
            <p:spPr>
              <a:xfrm>
                <a:off x="4856040" y="4305240"/>
                <a:ext cx="3026520" cy="85068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68" name=""/>
              <p:cNvSpPr/>
              <p:nvPr/>
            </p:nvSpPr>
            <p:spPr>
              <a:xfrm flipV="1">
                <a:off x="4897080" y="4482720"/>
                <a:ext cx="508680" cy="12960"/>
              </a:xfrm>
              <a:prstGeom prst="line">
                <a:avLst/>
              </a:prstGeom>
              <a:ln w="28440">
                <a:solidFill>
                  <a:srgbClr val="ff0000"/>
                </a:solidFill>
                <a:miter/>
              </a:ln>
            </p:spPr>
            <p:style>
              <a:lnRef idx="0"/>
              <a:fillRef idx="0"/>
              <a:effectRef idx="0"/>
              <a:fontRef idx="minor"/>
            </p:style>
            <p:txBody>
              <a:bodyPr lIns="90000" rIns="90000" tIns="-33840" bIns="-33840" anchor="ctr">
                <a:noAutofit/>
              </a:bodyPr>
              <a:p>
                <a:endParaRPr b="0" lang="en-US" sz="2400" strike="noStrike" u="none">
                  <a:solidFill>
                    <a:srgbClr val="000000"/>
                  </a:solidFill>
                  <a:effectLst/>
                  <a:uFillTx/>
                  <a:latin typeface="Times New Roman"/>
                </a:endParaRPr>
              </a:p>
            </p:txBody>
          </p:sp>
          <p:sp>
            <p:nvSpPr>
              <p:cNvPr id="569" name=""/>
              <p:cNvSpPr/>
              <p:nvPr/>
            </p:nvSpPr>
            <p:spPr>
              <a:xfrm>
                <a:off x="5388840" y="4643280"/>
                <a:ext cx="27889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Projected Pre-Recession Data Trend Line</a:t>
                </a:r>
                <a:endParaRPr b="0" lang="en-US" sz="1200" strike="noStrike" u="none">
                  <a:solidFill>
                    <a:srgbClr val="000000"/>
                  </a:solidFill>
                  <a:effectLst/>
                  <a:uFillTx/>
                  <a:latin typeface="Times New Roman"/>
                </a:endParaRPr>
              </a:p>
            </p:txBody>
          </p:sp>
          <p:sp>
            <p:nvSpPr>
              <p:cNvPr id="570" name=""/>
              <p:cNvSpPr/>
              <p:nvPr/>
            </p:nvSpPr>
            <p:spPr>
              <a:xfrm>
                <a:off x="5501880" y="4321080"/>
                <a:ext cx="23238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Actual Historical; EIA Projection</a:t>
                </a:r>
                <a:endParaRPr b="0" lang="en-US" sz="1200" strike="noStrike" u="none">
                  <a:solidFill>
                    <a:srgbClr val="000000"/>
                  </a:solidFill>
                  <a:effectLst/>
                  <a:uFillTx/>
                  <a:latin typeface="Times New Roman"/>
                </a:endParaRPr>
              </a:p>
            </p:txBody>
          </p:sp>
        </p:grpSp>
        <p:sp>
          <p:nvSpPr>
            <p:cNvPr id="571" name=""/>
            <p:cNvSpPr/>
            <p:nvPr/>
          </p:nvSpPr>
          <p:spPr>
            <a:xfrm>
              <a:off x="4910760" y="4788000"/>
              <a:ext cx="550080" cy="0"/>
            </a:xfrm>
            <a:prstGeom prst="line">
              <a:avLst/>
            </a:prstGeom>
            <a:ln w="28440">
              <a:solidFill>
                <a:srgbClr val="3333cc"/>
              </a:solidFill>
              <a:prstDash val="lg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Japan Basic Statistics</a:t>
            </a:r>
            <a:endParaRPr b="1" lang="en-US" sz="2200" strike="noStrike" u="none">
              <a:solidFill>
                <a:srgbClr val="0000ff"/>
              </a:solidFill>
              <a:effectLst/>
              <a:uFillTx/>
              <a:latin typeface="Arial"/>
            </a:endParaRPr>
          </a:p>
        </p:txBody>
      </p:sp>
      <p:sp>
        <p:nvSpPr>
          <p:cNvPr id="99" name=""/>
          <p:cNvSpPr/>
          <p:nvPr/>
        </p:nvSpPr>
        <p:spPr>
          <a:xfrm>
            <a:off x="228600" y="1447920"/>
            <a:ext cx="5867280" cy="4927320"/>
          </a:xfrm>
          <a:prstGeom prst="rect">
            <a:avLst/>
          </a:prstGeom>
          <a:solidFill>
            <a:srgbClr val="ffffff"/>
          </a:solidFill>
          <a:ln w="12600">
            <a:solidFill>
              <a:srgbClr val="000000"/>
            </a:solidFill>
            <a:miter/>
          </a:ln>
          <a:effectLst>
            <a:outerShdw dist="71785" dir="2700000" blurRad="0" rotWithShape="0">
              <a:srgbClr val="808080"/>
            </a:outerShdw>
          </a:effectLst>
        </p:spPr>
        <p:style>
          <a:lnRef idx="0"/>
          <a:fillRef idx="0"/>
          <a:effectRef idx="0"/>
          <a:fontRef idx="minor"/>
        </p:style>
        <p:txBody>
          <a:bodyPr lIns="90000" rIns="90000" tIns="46800" bIns="46800" anchor="t">
            <a:noAutofit/>
          </a:bodyPr>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2</a:t>
            </a:r>
            <a:r>
              <a:rPr b="0" lang="en-US" sz="1400" strike="noStrike" u="none" baseline="30000">
                <a:solidFill>
                  <a:srgbClr val="000000"/>
                </a:solidFill>
                <a:effectLst/>
                <a:uFillTx/>
                <a:latin typeface="Arial"/>
              </a:rPr>
              <a:t>nd</a:t>
            </a:r>
            <a:r>
              <a:rPr b="0" lang="en-US" sz="1400" strike="noStrike" u="none">
                <a:solidFill>
                  <a:srgbClr val="000000"/>
                </a:solidFill>
                <a:effectLst/>
                <a:uFillTx/>
                <a:latin typeface="Arial"/>
              </a:rPr>
              <a:t> Largest Economy in the world (Population 127 MM)</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As of 1999, economy still in recession</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Hold 1/3 of world’s savings with approx 2900 trillion yen</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World’s largest creditor with $1.2 trillion of overseas assets</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Reliant on imports for 80% of energy supply</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World’s largest importer of LNG (62% of world market)</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World’s largest importer of coal (steaming and coking)</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Pay 20% more for oil than OECD average and 80% more for coal</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World’s second largest power market</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Highest electricity prices in OECD</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Tokyo Electric Power Co. (TEPCO) is the largest private power company with 14 trillion yen in assets</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TEPCO is world’s second largest centrally dispatched entity (Greater than PJM but less than France)</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World’s two largest banks Mizuho Financial Group (IBJ, Fuji, Daiichi) and Sumitomo/Sakura</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M&amp;A activity surged 343% during 1999 to $78 billion</a:t>
            </a: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15920" indent="-1159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E-Commerce/Internet usage increasing rapidly.  B2B expected to be ½ of US by 2003 (increase of 800%)</a:t>
            </a:r>
            <a:endParaRPr b="0" lang="en-US" sz="1400" strike="noStrike" u="none">
              <a:solidFill>
                <a:srgbClr val="000000"/>
              </a:solidFill>
              <a:effectLst/>
              <a:uFillTx/>
              <a:latin typeface="Times New Roman"/>
            </a:endParaRPr>
          </a:p>
        </p:txBody>
      </p:sp>
      <p:graphicFrame>
        <p:nvGraphicFramePr>
          <p:cNvPr id="100" name=""/>
          <p:cNvGraphicFramePr/>
          <p:nvPr/>
        </p:nvGraphicFramePr>
        <p:xfrm>
          <a:off x="6477120" y="1828800"/>
          <a:ext cx="2855880" cy="4064040"/>
        </p:xfrm>
        <a:graphic>
          <a:graphicData uri="http://schemas.openxmlformats.org/presentationml/2006/ole">
            <p:oleObj r:id="rId1" spid="">
              <p:embed/>
              <p:pic>
                <p:nvPicPr>
                  <p:cNvPr id="101" name="" descr=""/>
                  <p:cNvPicPr/>
                  <p:nvPr/>
                </p:nvPicPr>
                <p:blipFill>
                  <a:blip r:embed="rId2"/>
                  <a:stretch/>
                </p:blipFill>
                <p:spPr>
                  <a:xfrm>
                    <a:off x="6477120" y="1828800"/>
                    <a:ext cx="2855880" cy="40640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572" name=""/>
          <p:cNvGraphicFramePr/>
          <p:nvPr/>
        </p:nvGraphicFramePr>
        <p:xfrm>
          <a:off x="20520" y="774720"/>
          <a:ext cx="4565880" cy="3301920"/>
        </p:xfrm>
        <a:graphic>
          <a:graphicData uri="http://schemas.openxmlformats.org/presentationml/2006/ole">
            <p:oleObj r:id="rId1" spid="">
              <p:embed/>
              <p:pic>
                <p:nvPicPr>
                  <p:cNvPr id="573" name="" descr=""/>
                  <p:cNvPicPr/>
                  <p:nvPr/>
                </p:nvPicPr>
                <p:blipFill>
                  <a:blip r:embed="rId2"/>
                  <a:stretch/>
                </p:blipFill>
                <p:spPr>
                  <a:xfrm>
                    <a:off x="20520" y="774720"/>
                    <a:ext cx="4565880" cy="3301920"/>
                  </a:xfrm>
                  <a:prstGeom prst="rect">
                    <a:avLst/>
                  </a:prstGeom>
                  <a:noFill/>
                  <a:ln w="0">
                    <a:noFill/>
                  </a:ln>
                </p:spPr>
              </p:pic>
            </p:oleObj>
          </a:graphicData>
        </a:graphic>
      </p:graphicFrame>
      <p:graphicFrame>
        <p:nvGraphicFramePr>
          <p:cNvPr id="574" name=""/>
          <p:cNvGraphicFramePr/>
          <p:nvPr/>
        </p:nvGraphicFramePr>
        <p:xfrm>
          <a:off x="4292640" y="914400"/>
          <a:ext cx="7099200" cy="3048120"/>
        </p:xfrm>
        <a:graphic>
          <a:graphicData uri="http://schemas.openxmlformats.org/presentationml/2006/ole">
            <p:oleObj progId="Excel.Sheet.12" r:id="rId3" spid="">
              <p:embed/>
              <p:pic>
                <p:nvPicPr>
                  <p:cNvPr id="575" name="" descr=""/>
                  <p:cNvPicPr/>
                  <p:nvPr/>
                </p:nvPicPr>
                <p:blipFill>
                  <a:blip r:embed="rId4"/>
                  <a:stretch/>
                </p:blipFill>
                <p:spPr>
                  <a:xfrm>
                    <a:off x="4292640" y="914400"/>
                    <a:ext cx="7099200" cy="3048120"/>
                  </a:xfrm>
                  <a:prstGeom prst="rect">
                    <a:avLst/>
                  </a:prstGeom>
                  <a:noFill/>
                  <a:ln w="0">
                    <a:noFill/>
                  </a:ln>
                </p:spPr>
              </p:pic>
            </p:oleObj>
          </a:graphicData>
        </a:graphic>
      </p:graphicFrame>
      <p:sp>
        <p:nvSpPr>
          <p:cNvPr id="576" name="PlaceHolder 1"/>
          <p:cNvSpPr>
            <a:spLocks noGrp="1"/>
          </p:cNvSpPr>
          <p:nvPr>
            <p:ph type="title"/>
          </p:nvPr>
        </p:nvSpPr>
        <p:spPr>
          <a:xfrm>
            <a:off x="742680" y="-1526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Planned Utility Capacity Additions are Significant...</a:t>
            </a:r>
            <a:endParaRPr b="1" lang="en-US" sz="2200" strike="noStrike" u="none">
              <a:solidFill>
                <a:srgbClr val="0000ff"/>
              </a:solidFill>
              <a:effectLst/>
              <a:uFillTx/>
              <a:latin typeface="Arial"/>
            </a:endParaRPr>
          </a:p>
        </p:txBody>
      </p:sp>
      <p:sp>
        <p:nvSpPr>
          <p:cNvPr id="577" name=""/>
          <p:cNvSpPr/>
          <p:nvPr/>
        </p:nvSpPr>
        <p:spPr>
          <a:xfrm>
            <a:off x="509760" y="3924360"/>
            <a:ext cx="38797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Notes:  Does not include IPP or Self Generation</a:t>
            </a:r>
            <a:endParaRPr b="0" lang="en-US" sz="1000" strike="noStrike" u="none">
              <a:solidFill>
                <a:srgbClr val="000000"/>
              </a:solidFill>
              <a:effectLst/>
              <a:uFillTx/>
              <a:latin typeface="Times New Roman"/>
            </a:endParaRPr>
          </a:p>
        </p:txBody>
      </p:sp>
      <p:sp>
        <p:nvSpPr>
          <p:cNvPr id="578" name=""/>
          <p:cNvSpPr/>
          <p:nvPr/>
        </p:nvSpPr>
        <p:spPr>
          <a:xfrm>
            <a:off x="590760" y="6540480"/>
            <a:ext cx="22759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  Morgan Stanley Dean Witter</a:t>
            </a:r>
            <a:endParaRPr b="0" lang="en-US" sz="1000" strike="noStrike" u="none">
              <a:solidFill>
                <a:srgbClr val="000000"/>
              </a:solidFill>
              <a:effectLst/>
              <a:uFillTx/>
              <a:latin typeface="Times New Roman"/>
            </a:endParaRPr>
          </a:p>
        </p:txBody>
      </p:sp>
      <p:sp>
        <p:nvSpPr>
          <p:cNvPr id="579" name=""/>
          <p:cNvSpPr/>
          <p:nvPr/>
        </p:nvSpPr>
        <p:spPr>
          <a:xfrm>
            <a:off x="743040" y="5486400"/>
            <a:ext cx="8420040" cy="114300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ff"/>
                </a:solidFill>
                <a:effectLst/>
                <a:uFillTx/>
                <a:latin typeface="Arial"/>
              </a:rPr>
              <a:t>Plus, Long Project Development Times and Increased Sensitivity to Nuclear Power and Emissions Issues Could Endanger the Viability of New Construction Projects</a:t>
            </a:r>
            <a:endParaRPr b="0" lang="en-US" sz="1800" strike="noStrike" u="none">
              <a:solidFill>
                <a:srgbClr val="000000"/>
              </a:solidFill>
              <a:effectLst/>
              <a:uFillTx/>
              <a:latin typeface="Times New Roman"/>
            </a:endParaRPr>
          </a:p>
        </p:txBody>
      </p:sp>
      <p:sp>
        <p:nvSpPr>
          <p:cNvPr id="580" name=""/>
          <p:cNvSpPr/>
          <p:nvPr/>
        </p:nvSpPr>
        <p:spPr>
          <a:xfrm>
            <a:off x="1940040" y="4432320"/>
            <a:ext cx="5887800" cy="863640"/>
          </a:xfrm>
          <a:prstGeom prst="rect">
            <a:avLst/>
          </a:prstGeom>
          <a:solidFill>
            <a:srgbClr val="ffcc00"/>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…But some of this growth will be offset by retirement of older plants</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81" name=""/>
          <p:cNvGrpSpPr/>
          <p:nvPr/>
        </p:nvGrpSpPr>
        <p:grpSpPr>
          <a:xfrm>
            <a:off x="205920" y="1114560"/>
            <a:ext cx="4498920" cy="4600440"/>
            <a:chOff x="205920" y="1114560"/>
            <a:chExt cx="4498920" cy="4600440"/>
          </a:xfrm>
        </p:grpSpPr>
        <p:graphicFrame>
          <p:nvGraphicFramePr>
            <p:cNvPr id="582" name=""/>
            <p:cNvGraphicFramePr/>
            <p:nvPr/>
          </p:nvGraphicFramePr>
          <p:xfrm>
            <a:off x="205920" y="1114560"/>
            <a:ext cx="4498920" cy="4600440"/>
          </p:xfrm>
          <a:graphic>
            <a:graphicData uri="http://schemas.openxmlformats.org/presentationml/2006/ole">
              <p:oleObj r:id="rId1" spid="">
                <p:embed/>
                <p:pic>
                  <p:nvPicPr>
                    <p:cNvPr id="583" name="" descr=""/>
                    <p:cNvPicPr/>
                    <p:nvPr/>
                  </p:nvPicPr>
                  <p:blipFill>
                    <a:blip r:embed="rId2"/>
                    <a:stretch/>
                  </p:blipFill>
                  <p:spPr>
                    <a:xfrm>
                      <a:off x="205920" y="1114560"/>
                      <a:ext cx="4498920" cy="4600440"/>
                    </a:xfrm>
                    <a:prstGeom prst="rect">
                      <a:avLst/>
                    </a:prstGeom>
                    <a:noFill/>
                    <a:ln w="0">
                      <a:noFill/>
                    </a:ln>
                  </p:spPr>
                </p:pic>
              </p:oleObj>
            </a:graphicData>
          </a:graphic>
        </p:graphicFrame>
        <p:sp>
          <p:nvSpPr>
            <p:cNvPr id="584" name=""/>
            <p:cNvSpPr/>
            <p:nvPr/>
          </p:nvSpPr>
          <p:spPr>
            <a:xfrm>
              <a:off x="289440" y="1149480"/>
              <a:ext cx="4115520" cy="429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Annual Trend in Electricity Use for Nine Companies</a:t>
              </a:r>
              <a:br>
                <a:rPr sz="1100"/>
              </a:b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            (by month)</a:t>
              </a:r>
              <a:endParaRPr b="0" lang="en-US" sz="1100" strike="noStrike" u="none">
                <a:solidFill>
                  <a:srgbClr val="000000"/>
                </a:solidFill>
                <a:effectLst/>
                <a:uFillTx/>
                <a:latin typeface="Times New Roman"/>
              </a:endParaRPr>
            </a:p>
          </p:txBody>
        </p:sp>
      </p:grpSp>
      <p:sp>
        <p:nvSpPr>
          <p:cNvPr id="585" name="PlaceHolder 1"/>
          <p:cNvSpPr>
            <a:spLocks noGrp="1"/>
          </p:cNvSpPr>
          <p:nvPr>
            <p:ph type="title"/>
          </p:nvPr>
        </p:nvSpPr>
        <p:spPr>
          <a:xfrm>
            <a:off x="330120" y="151920"/>
            <a:ext cx="883296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ff"/>
                </a:solidFill>
                <a:effectLst/>
                <a:uFillTx/>
                <a:latin typeface="Arial"/>
              </a:rPr>
              <a:t>The Electricity Market Has Two Seasonal Peaks and Reflects Increasing Variances Between Daily Peak and Off-Peak Periods...</a:t>
            </a:r>
            <a:endParaRPr b="1" lang="en-US" sz="2000" strike="noStrike" u="none">
              <a:solidFill>
                <a:srgbClr val="0000ff"/>
              </a:solidFill>
              <a:effectLst/>
              <a:uFillTx/>
              <a:latin typeface="Arial"/>
            </a:endParaRPr>
          </a:p>
        </p:txBody>
      </p:sp>
      <p:sp>
        <p:nvSpPr>
          <p:cNvPr id="586" name=""/>
          <p:cNvSpPr/>
          <p:nvPr/>
        </p:nvSpPr>
        <p:spPr>
          <a:xfrm>
            <a:off x="853920" y="6537240"/>
            <a:ext cx="33022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  Federation of Electric Power Companies, 1997</a:t>
            </a:r>
            <a:endParaRPr b="0" lang="en-US" sz="1000" strike="noStrike" u="none">
              <a:solidFill>
                <a:srgbClr val="000000"/>
              </a:solidFill>
              <a:effectLst/>
              <a:uFillTx/>
              <a:latin typeface="Times New Roman"/>
            </a:endParaRPr>
          </a:p>
        </p:txBody>
      </p:sp>
      <p:sp>
        <p:nvSpPr>
          <p:cNvPr id="587" name=""/>
          <p:cNvSpPr/>
          <p:nvPr/>
        </p:nvSpPr>
        <p:spPr>
          <a:xfrm>
            <a:off x="1049040" y="5257800"/>
            <a:ext cx="33530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Power Demand Forecast Annual Growth:  ~2%</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GDP Growth Forecast (1999) - 0.9% </a:t>
            </a:r>
            <a:endParaRPr b="0" lang="en-US" sz="1200" strike="noStrike" u="none">
              <a:solidFill>
                <a:srgbClr val="000000"/>
              </a:solidFill>
              <a:effectLst/>
              <a:uFillTx/>
              <a:latin typeface="Times New Roman"/>
            </a:endParaRPr>
          </a:p>
        </p:txBody>
      </p:sp>
      <p:sp>
        <p:nvSpPr>
          <p:cNvPr id="588" name=""/>
          <p:cNvSpPr/>
          <p:nvPr/>
        </p:nvSpPr>
        <p:spPr>
          <a:xfrm>
            <a:off x="165240" y="5867280"/>
            <a:ext cx="952812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ff"/>
                </a:solidFill>
                <a:effectLst/>
                <a:uFillTx/>
                <a:latin typeface="Arial"/>
              </a:rPr>
              <a:t>…And With the Increased Penetration of A/C Load,</a:t>
            </a:r>
            <a:br>
              <a:rPr sz="2000"/>
            </a:br>
            <a:r>
              <a:rPr b="1" lang="en-US" sz="2000" strike="noStrike" u="none">
                <a:solidFill>
                  <a:srgbClr val="0000ff"/>
                </a:solidFill>
                <a:effectLst/>
                <a:uFillTx/>
                <a:latin typeface="Arial"/>
              </a:rPr>
              <a:t>the Peaks May Become More Pronounced</a:t>
            </a:r>
            <a:endParaRPr b="0" lang="en-US" sz="2000" strike="noStrike" u="none">
              <a:solidFill>
                <a:srgbClr val="000000"/>
              </a:solidFill>
              <a:effectLst/>
              <a:uFillTx/>
              <a:latin typeface="Times New Roman"/>
            </a:endParaRPr>
          </a:p>
        </p:txBody>
      </p:sp>
      <p:grpSp>
        <p:nvGrpSpPr>
          <p:cNvPr id="589" name=""/>
          <p:cNvGrpSpPr/>
          <p:nvPr/>
        </p:nvGrpSpPr>
        <p:grpSpPr>
          <a:xfrm>
            <a:off x="5097600" y="1219320"/>
            <a:ext cx="4312800" cy="4352760"/>
            <a:chOff x="5097600" y="1219320"/>
            <a:chExt cx="4312800" cy="4352760"/>
          </a:xfrm>
        </p:grpSpPr>
        <p:graphicFrame>
          <p:nvGraphicFramePr>
            <p:cNvPr id="590" name=""/>
            <p:cNvGraphicFramePr/>
            <p:nvPr/>
          </p:nvGraphicFramePr>
          <p:xfrm>
            <a:off x="5097600" y="1219320"/>
            <a:ext cx="4312800" cy="4352760"/>
          </p:xfrm>
          <a:graphic>
            <a:graphicData uri="http://schemas.openxmlformats.org/presentationml/2006/ole">
              <p:oleObj r:id="rId3" spid="">
                <p:embed/>
                <p:pic>
                  <p:nvPicPr>
                    <p:cNvPr id="591" name="" descr=""/>
                    <p:cNvPicPr/>
                    <p:nvPr/>
                  </p:nvPicPr>
                  <p:blipFill>
                    <a:blip r:embed="rId4"/>
                    <a:stretch/>
                  </p:blipFill>
                  <p:spPr>
                    <a:xfrm>
                      <a:off x="5097600" y="1219320"/>
                      <a:ext cx="4312800" cy="4352760"/>
                    </a:xfrm>
                    <a:prstGeom prst="rect">
                      <a:avLst/>
                    </a:prstGeom>
                    <a:noFill/>
                    <a:ln w="0">
                      <a:noFill/>
                    </a:ln>
                  </p:spPr>
                </p:pic>
              </p:oleObj>
            </a:graphicData>
          </a:graphic>
        </p:graphicFrame>
        <p:sp>
          <p:nvSpPr>
            <p:cNvPr id="592" name=""/>
            <p:cNvSpPr/>
            <p:nvPr/>
          </p:nvSpPr>
          <p:spPr>
            <a:xfrm>
              <a:off x="5823000" y="1284120"/>
              <a:ext cx="311040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Daily Load Curve for Nine Companies</a:t>
              </a:r>
              <a:br>
                <a:rPr sz="1200"/>
              </a:b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(by time of day</a:t>
              </a:r>
              <a:r>
                <a:rPr b="1" lang="en-US" sz="1200" strike="noStrike" u="none">
                  <a:solidFill>
                    <a:srgbClr val="000000"/>
                  </a:solidFill>
                  <a:effectLst/>
                  <a:uFillTx/>
                  <a:latin typeface="Times New Roman"/>
                </a:rPr>
                <a:t>)</a:t>
              </a:r>
              <a:endParaRPr b="0" lang="en-US" sz="12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3" name="PlaceHolder 1"/>
          <p:cNvSpPr>
            <a:spLocks noGrp="1"/>
          </p:cNvSpPr>
          <p:nvPr>
            <p:ph type="title"/>
          </p:nvPr>
        </p:nvSpPr>
        <p:spPr>
          <a:xfrm>
            <a:off x="742680" y="228600"/>
            <a:ext cx="8420040" cy="9144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Japan has Traditionally Promoted a Mix of Generation Types and Fuel Sources</a:t>
            </a:r>
            <a:endParaRPr b="1" lang="en-US" sz="2200" strike="noStrike" u="none">
              <a:solidFill>
                <a:srgbClr val="0000ff"/>
              </a:solidFill>
              <a:effectLst/>
              <a:uFillTx/>
              <a:latin typeface="Arial"/>
            </a:endParaRPr>
          </a:p>
        </p:txBody>
      </p:sp>
      <p:graphicFrame>
        <p:nvGraphicFramePr>
          <p:cNvPr id="594" name=""/>
          <p:cNvGraphicFramePr/>
          <p:nvPr/>
        </p:nvGraphicFramePr>
        <p:xfrm>
          <a:off x="-330120" y="2971800"/>
          <a:ext cx="6413400" cy="3492360"/>
        </p:xfrm>
        <a:graphic>
          <a:graphicData uri="http://schemas.openxmlformats.org/presentationml/2006/ole">
            <p:oleObj r:id="rId1" spid="">
              <p:embed/>
              <p:pic>
                <p:nvPicPr>
                  <p:cNvPr id="595" name="" descr=""/>
                  <p:cNvPicPr/>
                  <p:nvPr/>
                </p:nvPicPr>
                <p:blipFill>
                  <a:blip r:embed="rId2"/>
                  <a:stretch/>
                </p:blipFill>
                <p:spPr>
                  <a:xfrm>
                    <a:off x="-330120" y="2971800"/>
                    <a:ext cx="6413400" cy="3492360"/>
                  </a:xfrm>
                  <a:prstGeom prst="rect">
                    <a:avLst/>
                  </a:prstGeom>
                  <a:noFill/>
                  <a:ln w="0">
                    <a:noFill/>
                  </a:ln>
                </p:spPr>
              </p:pic>
            </p:oleObj>
          </a:graphicData>
        </a:graphic>
      </p:graphicFrame>
      <p:sp>
        <p:nvSpPr>
          <p:cNvPr id="596" name=""/>
          <p:cNvSpPr/>
          <p:nvPr/>
        </p:nvSpPr>
        <p:spPr>
          <a:xfrm>
            <a:off x="1830240" y="6497640"/>
            <a:ext cx="62452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Sources: CERA, Japan Electric Power Information Center, Morgan Stanley Dean Witter</a:t>
            </a:r>
            <a:endParaRPr b="0" lang="en-US" sz="1000" strike="noStrike" u="none">
              <a:solidFill>
                <a:srgbClr val="000000"/>
              </a:solidFill>
              <a:effectLst/>
              <a:uFillTx/>
              <a:latin typeface="Times New Roman"/>
            </a:endParaRPr>
          </a:p>
        </p:txBody>
      </p:sp>
      <p:sp>
        <p:nvSpPr>
          <p:cNvPr id="597" name=""/>
          <p:cNvSpPr/>
          <p:nvPr/>
        </p:nvSpPr>
        <p:spPr>
          <a:xfrm>
            <a:off x="5283360" y="5661000"/>
            <a:ext cx="4620960" cy="75672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50000"/>
              </a:lnSpc>
              <a:spcBef>
                <a:spcPts val="93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Notes: </a:t>
            </a:r>
            <a:endParaRPr b="0" lang="en-US" sz="1000" strike="noStrike" u="none">
              <a:solidFill>
                <a:srgbClr val="000000"/>
              </a:solidFill>
              <a:effectLst/>
              <a:uFillTx/>
              <a:latin typeface="Times New Roman"/>
            </a:endParaRPr>
          </a:p>
          <a:p>
            <a:pPr marL="114480" indent="-114480">
              <a:lnSpc>
                <a:spcPct val="50000"/>
              </a:lnSpc>
              <a:spcBef>
                <a:spcPts val="938"/>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Muni’s, JVs &amp; IPPs distributed throughout Utilities’ service areas</a:t>
            </a:r>
            <a:endParaRPr b="0" lang="en-US" sz="1000" strike="noStrike" u="none">
              <a:solidFill>
                <a:srgbClr val="000000"/>
              </a:solidFill>
              <a:effectLst/>
              <a:uFillTx/>
              <a:latin typeface="Times New Roman"/>
            </a:endParaRPr>
          </a:p>
          <a:p>
            <a:pPr marL="114480" indent="-114480">
              <a:lnSpc>
                <a:spcPct val="50000"/>
              </a:lnSpc>
              <a:spcBef>
                <a:spcPts val="938"/>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JVs are Joint Ventures between utilities and industrials  </a:t>
            </a:r>
            <a:endParaRPr b="0" lang="en-US" sz="1000" strike="noStrike" u="none">
              <a:solidFill>
                <a:srgbClr val="000000"/>
              </a:solidFill>
              <a:effectLst/>
              <a:uFillTx/>
              <a:latin typeface="Times New Roman"/>
            </a:endParaRPr>
          </a:p>
          <a:p>
            <a:pPr marL="114480" indent="-114480">
              <a:lnSpc>
                <a:spcPct val="50000"/>
              </a:lnSpc>
              <a:spcBef>
                <a:spcPts val="938"/>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IPPs are all thermal</a:t>
            </a:r>
            <a:endParaRPr b="0" lang="en-US" sz="1000" strike="noStrike" u="none">
              <a:solidFill>
                <a:srgbClr val="000000"/>
              </a:solidFill>
              <a:effectLst/>
              <a:uFillTx/>
              <a:latin typeface="Times New Roman"/>
            </a:endParaRPr>
          </a:p>
        </p:txBody>
      </p:sp>
      <p:graphicFrame>
        <p:nvGraphicFramePr>
          <p:cNvPr id="598" name=""/>
          <p:cNvGraphicFramePr/>
          <p:nvPr/>
        </p:nvGraphicFramePr>
        <p:xfrm>
          <a:off x="4224240" y="1092240"/>
          <a:ext cx="5515200" cy="3457440"/>
        </p:xfrm>
        <a:graphic>
          <a:graphicData uri="http://schemas.openxmlformats.org/presentationml/2006/ole">
            <p:oleObj progId="Excel.Sheet.12" r:id="rId3" spid="">
              <p:embed/>
              <p:pic>
                <p:nvPicPr>
                  <p:cNvPr id="599" name="" descr=""/>
                  <p:cNvPicPr/>
                  <p:nvPr/>
                </p:nvPicPr>
                <p:blipFill>
                  <a:blip r:embed="rId4"/>
                  <a:stretch/>
                </p:blipFill>
                <p:spPr>
                  <a:xfrm>
                    <a:off x="4224240" y="1092240"/>
                    <a:ext cx="5515200" cy="3457440"/>
                  </a:xfrm>
                  <a:prstGeom prst="rect">
                    <a:avLst/>
                  </a:prstGeom>
                  <a:solidFill>
                    <a:srgbClr val="ffffff"/>
                  </a:solidFill>
                  <a:ln w="12600">
                    <a:solidFill>
                      <a:srgbClr val="000000"/>
                    </a:solidFill>
                    <a:miter/>
                  </a:ln>
                </p:spPr>
              </p:pic>
            </p:oleObj>
          </a:graphicData>
        </a:graphic>
      </p:graphicFrame>
      <p:sp>
        <p:nvSpPr>
          <p:cNvPr id="600" name=""/>
          <p:cNvSpPr/>
          <p:nvPr/>
        </p:nvSpPr>
        <p:spPr>
          <a:xfrm>
            <a:off x="408600" y="1622520"/>
            <a:ext cx="3661200" cy="100836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t">
            <a:spAutoFit/>
          </a:bodyPr>
          <a:p>
            <a:pPr marL="114480" indent="-114480">
              <a:lnSpc>
                <a:spcPct val="100000"/>
              </a:lnSpc>
              <a:tabLst>
                <a:tab algn="l" pos="0"/>
                <a:tab algn="l" pos="228600"/>
                <a:tab algn="l" pos="343080"/>
                <a:tab algn="l" pos="457200"/>
                <a:tab algn="l" pos="571680"/>
                <a:tab algn="l" pos="685800"/>
                <a:tab algn="l" pos="800280"/>
                <a:tab algn="l" pos="914400"/>
                <a:tab algn="l" pos="1028880"/>
                <a:tab algn="l" pos="1143000"/>
                <a:tab algn="l" pos="1257480"/>
                <a:tab algn="l" pos="1371600"/>
                <a:tab algn="l" pos="1486080"/>
                <a:tab algn="l" pos="1600200"/>
                <a:tab algn="l" pos="1714680"/>
                <a:tab algn="l" pos="1828800"/>
                <a:tab algn="l" pos="1943280"/>
                <a:tab algn="l" pos="2057400"/>
                <a:tab algn="l" pos="2171880"/>
                <a:tab algn="l" pos="2286000"/>
                <a:tab algn="l" pos="2400480"/>
              </a:tabLst>
            </a:pP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1" lang="en-US" sz="1200" strike="noStrike" u="none">
                <a:solidFill>
                  <a:srgbClr val="000000"/>
                </a:solidFill>
                <a:effectLst/>
                <a:uFillTx/>
                <a:latin typeface="Arial"/>
              </a:rPr>
              <a:t>% Energy </a:t>
            </a:r>
            <a:br>
              <a:rPr sz="1200"/>
            </a:b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Generated by Type</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Installed Capacity</a:t>
            </a:r>
            <a:endParaRPr b="0" lang="en-US" sz="1200" strike="noStrike" u="none">
              <a:solidFill>
                <a:srgbClr val="000000"/>
              </a:solidFill>
              <a:effectLst/>
              <a:uFillTx/>
              <a:latin typeface="Times New Roman"/>
            </a:endParaRPr>
          </a:p>
          <a:p>
            <a:pPr marL="114480" indent="-114480">
              <a:lnSpc>
                <a:spcPct val="100000"/>
              </a:lnSpc>
              <a:tabLst>
                <a:tab algn="l" pos="0"/>
                <a:tab algn="l" pos="228600"/>
                <a:tab algn="l" pos="343080"/>
                <a:tab algn="l" pos="457200"/>
                <a:tab algn="l" pos="571680"/>
                <a:tab algn="l" pos="685800"/>
                <a:tab algn="l" pos="800280"/>
                <a:tab algn="l" pos="914400"/>
                <a:tab algn="l" pos="1028880"/>
                <a:tab algn="l" pos="1143000"/>
                <a:tab algn="l" pos="1257480"/>
                <a:tab algn="l" pos="1371600"/>
                <a:tab algn="l" pos="1486080"/>
                <a:tab algn="l" pos="1600200"/>
                <a:tab algn="l" pos="1714680"/>
                <a:tab algn="l" pos="1828800"/>
                <a:tab algn="l" pos="1943280"/>
                <a:tab algn="l" pos="2057400"/>
                <a:tab algn="l" pos="2171880"/>
                <a:tab algn="l" pos="2286000"/>
                <a:tab algn="l" pos="2400480"/>
              </a:tabLst>
            </a:pPr>
            <a:r>
              <a:rPr b="0" lang="en-US" sz="1200" strike="noStrike" u="none">
                <a:solidFill>
                  <a:srgbClr val="000000"/>
                </a:solidFill>
                <a:effectLst/>
                <a:uFillTx/>
                <a:latin typeface="Arial"/>
              </a:rPr>
              <a:t>Hydro</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44.5 GW</a:t>
            </a:r>
            <a:endParaRPr b="0" lang="en-US" sz="1200" strike="noStrike" u="none">
              <a:solidFill>
                <a:srgbClr val="000000"/>
              </a:solidFill>
              <a:effectLst/>
              <a:uFillTx/>
              <a:latin typeface="Times New Roman"/>
            </a:endParaRPr>
          </a:p>
          <a:p>
            <a:pPr marL="114480" indent="-114480">
              <a:lnSpc>
                <a:spcPct val="100000"/>
              </a:lnSpc>
              <a:tabLst>
                <a:tab algn="l" pos="0"/>
                <a:tab algn="l" pos="228600"/>
                <a:tab algn="l" pos="343080"/>
                <a:tab algn="l" pos="457200"/>
                <a:tab algn="l" pos="571680"/>
                <a:tab algn="l" pos="685800"/>
                <a:tab algn="l" pos="800280"/>
                <a:tab algn="l" pos="914400"/>
                <a:tab algn="l" pos="1028880"/>
                <a:tab algn="l" pos="1143000"/>
                <a:tab algn="l" pos="1257480"/>
                <a:tab algn="l" pos="1371600"/>
                <a:tab algn="l" pos="1486080"/>
                <a:tab algn="l" pos="1600200"/>
                <a:tab algn="l" pos="1714680"/>
                <a:tab algn="l" pos="1828800"/>
                <a:tab algn="l" pos="1943280"/>
                <a:tab algn="l" pos="2057400"/>
                <a:tab algn="l" pos="2171880"/>
                <a:tab algn="l" pos="2286000"/>
                <a:tab algn="l" pos="2400480"/>
              </a:tabLst>
            </a:pPr>
            <a:r>
              <a:rPr b="0" lang="en-US" sz="1200" strike="noStrike" u="none">
                <a:solidFill>
                  <a:srgbClr val="000000"/>
                </a:solidFill>
                <a:effectLst/>
                <a:uFillTx/>
                <a:latin typeface="Arial"/>
              </a:rPr>
              <a:t>Thermal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152.2 GW</a:t>
            </a:r>
            <a:endParaRPr b="0" lang="en-US" sz="1200" strike="noStrike" u="none">
              <a:solidFill>
                <a:srgbClr val="000000"/>
              </a:solidFill>
              <a:effectLst/>
              <a:uFillTx/>
              <a:latin typeface="Times New Roman"/>
            </a:endParaRPr>
          </a:p>
          <a:p>
            <a:pPr marL="114480" indent="-114480">
              <a:lnSpc>
                <a:spcPct val="100000"/>
              </a:lnSpc>
              <a:tabLst>
                <a:tab algn="l" pos="0"/>
                <a:tab algn="l" pos="228600"/>
                <a:tab algn="l" pos="343080"/>
                <a:tab algn="l" pos="457200"/>
                <a:tab algn="l" pos="571680"/>
                <a:tab algn="l" pos="685800"/>
                <a:tab algn="l" pos="800280"/>
                <a:tab algn="l" pos="914400"/>
                <a:tab algn="l" pos="1028880"/>
                <a:tab algn="l" pos="1143000"/>
                <a:tab algn="l" pos="1257480"/>
                <a:tab algn="l" pos="1371600"/>
                <a:tab algn="l" pos="1486080"/>
                <a:tab algn="l" pos="1600200"/>
                <a:tab algn="l" pos="1714680"/>
                <a:tab algn="l" pos="1828800"/>
                <a:tab algn="l" pos="1943280"/>
                <a:tab algn="l" pos="2057400"/>
                <a:tab algn="l" pos="2171880"/>
                <a:tab algn="l" pos="2286000"/>
                <a:tab algn="l" pos="2400480"/>
              </a:tabLst>
            </a:pPr>
            <a:r>
              <a:rPr b="0" lang="en-US" sz="1200" strike="noStrike" u="none">
                <a:solidFill>
                  <a:srgbClr val="000000"/>
                </a:solidFill>
                <a:effectLst/>
                <a:uFillTx/>
                <a:latin typeface="Arial"/>
              </a:rPr>
              <a:t>Nuclear</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45.2 GW</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601" name=""/>
          <p:cNvGraphicFramePr/>
          <p:nvPr/>
        </p:nvGraphicFramePr>
        <p:xfrm>
          <a:off x="743040" y="1679400"/>
          <a:ext cx="7885080" cy="3753000"/>
        </p:xfrm>
        <a:graphic>
          <a:graphicData uri="http://schemas.openxmlformats.org/presentationml/2006/ole">
            <p:oleObj progId="Excel.Sheet.12" r:id="rId1" spid="">
              <p:embed/>
              <p:pic>
                <p:nvPicPr>
                  <p:cNvPr id="602" name="" descr=""/>
                  <p:cNvPicPr/>
                  <p:nvPr/>
                </p:nvPicPr>
                <p:blipFill>
                  <a:blip r:embed="rId2"/>
                  <a:stretch/>
                </p:blipFill>
                <p:spPr>
                  <a:xfrm>
                    <a:off x="743040" y="1679400"/>
                    <a:ext cx="7885080" cy="3753000"/>
                  </a:xfrm>
                  <a:prstGeom prst="rect">
                    <a:avLst/>
                  </a:prstGeom>
                  <a:noFill/>
                  <a:ln w="0">
                    <a:noFill/>
                  </a:ln>
                </p:spPr>
              </p:pic>
            </p:oleObj>
          </a:graphicData>
        </a:graphic>
      </p:graphicFrame>
      <p:sp>
        <p:nvSpPr>
          <p:cNvPr id="603" name=""/>
          <p:cNvSpPr/>
          <p:nvPr/>
        </p:nvSpPr>
        <p:spPr>
          <a:xfrm>
            <a:off x="1650960" y="5334120"/>
            <a:ext cx="6686640" cy="914400"/>
          </a:xfrm>
          <a:prstGeom prst="rightArrow">
            <a:avLst>
              <a:gd name="adj1" fmla="val 68750"/>
              <a:gd name="adj2" fmla="val 105897"/>
            </a:avLst>
          </a:prstGeom>
          <a:gradFill rotWithShape="0">
            <a:gsLst>
              <a:gs pos="0">
                <a:srgbClr val="8181ff"/>
              </a:gs>
              <a:gs pos="100000">
                <a:srgbClr val="babafe"/>
              </a:gs>
            </a:gsLst>
            <a:lin ang="10800000"/>
          </a:gradFill>
          <a:ln w="9360">
            <a:solidFill>
              <a:srgbClr val="ccccff"/>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04"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Reserve Margins Are Adequate but Could Change Dramatically with Supply and Demand Variances</a:t>
            </a:r>
            <a:endParaRPr b="1" lang="en-US" sz="2200" strike="noStrike" u="none">
              <a:solidFill>
                <a:srgbClr val="0000ff"/>
              </a:solidFill>
              <a:effectLst/>
              <a:uFillTx/>
              <a:latin typeface="Arial"/>
            </a:endParaRPr>
          </a:p>
        </p:txBody>
      </p:sp>
      <p:sp>
        <p:nvSpPr>
          <p:cNvPr id="605" name=""/>
          <p:cNvSpPr/>
          <p:nvPr/>
        </p:nvSpPr>
        <p:spPr>
          <a:xfrm>
            <a:off x="837000" y="6477120"/>
            <a:ext cx="22406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 Morgan Stanley Dean Witter</a:t>
            </a:r>
            <a:endParaRPr b="0" lang="en-US" sz="1000" strike="noStrike" u="none">
              <a:solidFill>
                <a:srgbClr val="000000"/>
              </a:solidFill>
              <a:effectLst/>
              <a:uFillTx/>
              <a:latin typeface="Times New Roman"/>
            </a:endParaRPr>
          </a:p>
        </p:txBody>
      </p:sp>
      <p:sp>
        <p:nvSpPr>
          <p:cNvPr id="606" name=""/>
          <p:cNvSpPr/>
          <p:nvPr/>
        </p:nvSpPr>
        <p:spPr>
          <a:xfrm>
            <a:off x="1677960" y="2286000"/>
            <a:ext cx="6094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4.9 GW</a:t>
            </a:r>
            <a:endParaRPr b="0" lang="en-US" sz="1000" strike="noStrike" u="none">
              <a:solidFill>
                <a:srgbClr val="000000"/>
              </a:solidFill>
              <a:effectLst/>
              <a:uFillTx/>
              <a:latin typeface="Times New Roman"/>
            </a:endParaRPr>
          </a:p>
        </p:txBody>
      </p:sp>
      <p:sp>
        <p:nvSpPr>
          <p:cNvPr id="607" name=""/>
          <p:cNvSpPr/>
          <p:nvPr/>
        </p:nvSpPr>
        <p:spPr>
          <a:xfrm>
            <a:off x="2421000" y="2438280"/>
            <a:ext cx="6094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5.3 GW</a:t>
            </a:r>
            <a:endParaRPr b="0" lang="en-US" sz="1000" strike="noStrike" u="none">
              <a:solidFill>
                <a:srgbClr val="000000"/>
              </a:solidFill>
              <a:effectLst/>
              <a:uFillTx/>
              <a:latin typeface="Times New Roman"/>
            </a:endParaRPr>
          </a:p>
        </p:txBody>
      </p:sp>
      <p:sp>
        <p:nvSpPr>
          <p:cNvPr id="608" name=""/>
          <p:cNvSpPr/>
          <p:nvPr/>
        </p:nvSpPr>
        <p:spPr>
          <a:xfrm>
            <a:off x="3166920" y="2590920"/>
            <a:ext cx="6796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26.1 GW</a:t>
            </a:r>
            <a:endParaRPr b="0" lang="en-US" sz="1000" strike="noStrike" u="none">
              <a:solidFill>
                <a:srgbClr val="000000"/>
              </a:solidFill>
              <a:effectLst/>
              <a:uFillTx/>
              <a:latin typeface="Times New Roman"/>
            </a:endParaRPr>
          </a:p>
        </p:txBody>
      </p:sp>
      <p:sp>
        <p:nvSpPr>
          <p:cNvPr id="609" name=""/>
          <p:cNvSpPr/>
          <p:nvPr/>
        </p:nvSpPr>
        <p:spPr>
          <a:xfrm>
            <a:off x="3837600" y="2666880"/>
            <a:ext cx="6796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31.4 GW</a:t>
            </a:r>
            <a:endParaRPr b="0" lang="en-US" sz="1000" strike="noStrike" u="none">
              <a:solidFill>
                <a:srgbClr val="000000"/>
              </a:solidFill>
              <a:effectLst/>
              <a:uFillTx/>
              <a:latin typeface="Times New Roman"/>
            </a:endParaRPr>
          </a:p>
        </p:txBody>
      </p:sp>
      <p:sp>
        <p:nvSpPr>
          <p:cNvPr id="610" name=""/>
          <p:cNvSpPr/>
          <p:nvPr/>
        </p:nvSpPr>
        <p:spPr>
          <a:xfrm>
            <a:off x="4652640" y="2666880"/>
            <a:ext cx="6796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15.5 GW</a:t>
            </a:r>
            <a:endParaRPr b="0" lang="en-US" sz="1000" strike="noStrike" u="none">
              <a:solidFill>
                <a:srgbClr val="000000"/>
              </a:solidFill>
              <a:effectLst/>
              <a:uFillTx/>
              <a:latin typeface="Times New Roman"/>
            </a:endParaRPr>
          </a:p>
        </p:txBody>
      </p:sp>
      <p:sp>
        <p:nvSpPr>
          <p:cNvPr id="611" name=""/>
          <p:cNvSpPr/>
          <p:nvPr/>
        </p:nvSpPr>
        <p:spPr>
          <a:xfrm>
            <a:off x="5392800" y="3581280"/>
            <a:ext cx="6094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5.2 GW</a:t>
            </a:r>
            <a:endParaRPr b="0" lang="en-US" sz="1000" strike="noStrike" u="none">
              <a:solidFill>
                <a:srgbClr val="000000"/>
              </a:solidFill>
              <a:effectLst/>
              <a:uFillTx/>
              <a:latin typeface="Times New Roman"/>
            </a:endParaRPr>
          </a:p>
        </p:txBody>
      </p:sp>
      <p:sp>
        <p:nvSpPr>
          <p:cNvPr id="612" name=""/>
          <p:cNvSpPr/>
          <p:nvPr/>
        </p:nvSpPr>
        <p:spPr>
          <a:xfrm>
            <a:off x="6221160" y="4038480"/>
            <a:ext cx="6796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13.5 GW</a:t>
            </a:r>
            <a:endParaRPr b="0" lang="en-US" sz="1000" strike="noStrike" u="none">
              <a:solidFill>
                <a:srgbClr val="000000"/>
              </a:solidFill>
              <a:effectLst/>
              <a:uFillTx/>
              <a:latin typeface="Times New Roman"/>
            </a:endParaRPr>
          </a:p>
        </p:txBody>
      </p:sp>
      <p:sp>
        <p:nvSpPr>
          <p:cNvPr id="613" name=""/>
          <p:cNvSpPr/>
          <p:nvPr/>
        </p:nvSpPr>
        <p:spPr>
          <a:xfrm>
            <a:off x="6964200" y="4038480"/>
            <a:ext cx="6796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11.0 GW</a:t>
            </a:r>
            <a:endParaRPr b="0" lang="en-US" sz="1000" strike="noStrike" u="none">
              <a:solidFill>
                <a:srgbClr val="000000"/>
              </a:solidFill>
              <a:effectLst/>
              <a:uFillTx/>
              <a:latin typeface="Times New Roman"/>
            </a:endParaRPr>
          </a:p>
        </p:txBody>
      </p:sp>
      <p:sp>
        <p:nvSpPr>
          <p:cNvPr id="614" name=""/>
          <p:cNvSpPr/>
          <p:nvPr/>
        </p:nvSpPr>
        <p:spPr>
          <a:xfrm>
            <a:off x="7789680" y="4038480"/>
            <a:ext cx="6796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58.0 GW</a:t>
            </a:r>
            <a:endParaRPr b="0" lang="en-US" sz="1000" strike="noStrike" u="none">
              <a:solidFill>
                <a:srgbClr val="000000"/>
              </a:solidFill>
              <a:effectLst/>
              <a:uFillTx/>
              <a:latin typeface="Times New Roman"/>
            </a:endParaRPr>
          </a:p>
        </p:txBody>
      </p:sp>
      <p:sp>
        <p:nvSpPr>
          <p:cNvPr id="615" name=""/>
          <p:cNvSpPr/>
          <p:nvPr/>
        </p:nvSpPr>
        <p:spPr>
          <a:xfrm>
            <a:off x="1896120" y="4800600"/>
            <a:ext cx="4012920" cy="3992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Notes: Does not include wholesale and self generation</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Numbers on the top of the bars represent peak demand for the utility</a:t>
            </a:r>
            <a:endParaRPr b="0" lang="en-US" sz="1000" strike="noStrike" u="none">
              <a:solidFill>
                <a:srgbClr val="000000"/>
              </a:solidFill>
              <a:effectLst/>
              <a:uFillTx/>
              <a:latin typeface="Times New Roman"/>
            </a:endParaRPr>
          </a:p>
        </p:txBody>
      </p:sp>
      <p:sp>
        <p:nvSpPr>
          <p:cNvPr id="616" name=""/>
          <p:cNvSpPr/>
          <p:nvPr/>
        </p:nvSpPr>
        <p:spPr>
          <a:xfrm>
            <a:off x="1968480" y="5659560"/>
            <a:ext cx="5751000" cy="261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ffffff"/>
                </a:solidFill>
                <a:effectLst/>
                <a:uFillTx/>
                <a:latin typeface="Arial"/>
              </a:rPr>
              <a:t>Greater Reliance on Non-Utility Generation and Inter-Regional Imports to Meet Peak</a:t>
            </a:r>
            <a:endParaRPr b="0" lang="en-US" sz="11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617" name=""/>
          <p:cNvGraphicFramePr/>
          <p:nvPr/>
        </p:nvGraphicFramePr>
        <p:xfrm>
          <a:off x="1047600" y="4178160"/>
          <a:ext cx="8182080" cy="2463840"/>
        </p:xfrm>
        <a:graphic>
          <a:graphicData uri="http://schemas.openxmlformats.org/presentationml/2006/ole">
            <p:oleObj progId="Word.Document.12" r:id="rId1" spid="">
              <p:embed/>
              <p:pic>
                <p:nvPicPr>
                  <p:cNvPr id="618" name="" descr=""/>
                  <p:cNvPicPr/>
                  <p:nvPr/>
                </p:nvPicPr>
                <p:blipFill>
                  <a:blip r:embed="rId2"/>
                  <a:stretch/>
                </p:blipFill>
                <p:spPr>
                  <a:xfrm>
                    <a:off x="1047600" y="4178160"/>
                    <a:ext cx="8182080" cy="2463840"/>
                  </a:xfrm>
                  <a:prstGeom prst="rect">
                    <a:avLst/>
                  </a:prstGeom>
                  <a:noFill/>
                  <a:ln w="0">
                    <a:noFill/>
                  </a:ln>
                </p:spPr>
              </p:pic>
            </p:oleObj>
          </a:graphicData>
        </a:graphic>
      </p:graphicFrame>
      <p:sp>
        <p:nvSpPr>
          <p:cNvPr id="619" name="PlaceHolder 1"/>
          <p:cNvSpPr>
            <a:spLocks noGrp="1"/>
          </p:cNvSpPr>
          <p:nvPr>
            <p:ph type="title"/>
          </p:nvPr>
        </p:nvSpPr>
        <p:spPr>
          <a:xfrm>
            <a:off x="164880" y="75960"/>
            <a:ext cx="95756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Capacity Factors are Relatively Low Exacerbating the Surplus Energy Potentially Available Off-Peak</a:t>
            </a:r>
            <a:endParaRPr b="1" lang="en-US" sz="2200" strike="noStrike" u="none">
              <a:solidFill>
                <a:srgbClr val="0000ff"/>
              </a:solidFill>
              <a:effectLst/>
              <a:uFillTx/>
              <a:latin typeface="Arial"/>
            </a:endParaRPr>
          </a:p>
        </p:txBody>
      </p:sp>
      <p:sp>
        <p:nvSpPr>
          <p:cNvPr id="620" name=""/>
          <p:cNvSpPr/>
          <p:nvPr/>
        </p:nvSpPr>
        <p:spPr>
          <a:xfrm>
            <a:off x="1132200" y="6384960"/>
            <a:ext cx="22406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 Morgan Stanley Dean Witter</a:t>
            </a:r>
            <a:endParaRPr b="0" lang="en-US" sz="1000" strike="noStrike" u="none">
              <a:solidFill>
                <a:srgbClr val="000000"/>
              </a:solidFill>
              <a:effectLst/>
              <a:uFillTx/>
              <a:latin typeface="Times New Roman"/>
            </a:endParaRPr>
          </a:p>
        </p:txBody>
      </p:sp>
      <p:graphicFrame>
        <p:nvGraphicFramePr>
          <p:cNvPr id="621" name=""/>
          <p:cNvGraphicFramePr/>
          <p:nvPr/>
        </p:nvGraphicFramePr>
        <p:xfrm>
          <a:off x="63360" y="1143000"/>
          <a:ext cx="5486400" cy="3375000"/>
        </p:xfrm>
        <a:graphic>
          <a:graphicData uri="http://schemas.openxmlformats.org/presentationml/2006/ole">
            <p:oleObj progId="Excel.Sheet.12" r:id="rId3" spid="">
              <p:embed/>
              <p:pic>
                <p:nvPicPr>
                  <p:cNvPr id="622" name="" descr=""/>
                  <p:cNvPicPr/>
                  <p:nvPr/>
                </p:nvPicPr>
                <p:blipFill>
                  <a:blip r:embed="rId4"/>
                  <a:stretch/>
                </p:blipFill>
                <p:spPr>
                  <a:xfrm>
                    <a:off x="63360" y="1143000"/>
                    <a:ext cx="5486400" cy="3375000"/>
                  </a:xfrm>
                  <a:prstGeom prst="rect">
                    <a:avLst/>
                  </a:prstGeom>
                  <a:noFill/>
                  <a:ln w="0">
                    <a:noFill/>
                  </a:ln>
                </p:spPr>
              </p:pic>
            </p:oleObj>
          </a:graphicData>
        </a:graphic>
      </p:graphicFrame>
      <p:sp>
        <p:nvSpPr>
          <p:cNvPr id="623" name=""/>
          <p:cNvSpPr/>
          <p:nvPr/>
        </p:nvSpPr>
        <p:spPr>
          <a:xfrm>
            <a:off x="4870440" y="2133720"/>
            <a:ext cx="4425840" cy="1338120"/>
          </a:xfrm>
          <a:prstGeom prst="rect">
            <a:avLst/>
          </a:prstGeom>
          <a:noFill/>
          <a:ln w="0">
            <a:noFill/>
          </a:ln>
        </p:spPr>
        <p:style>
          <a:lnRef idx="0"/>
          <a:fillRef idx="0"/>
          <a:effectRef idx="0"/>
          <a:fontRef idx="minor"/>
        </p:style>
        <p:txBody>
          <a:bodyPr lIns="90000" rIns="90000" tIns="46800" bIns="46800" anchor="t">
            <a:noAutofit/>
          </a:bodyPr>
          <a:p>
            <a:pPr marL="95400" indent="-954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400" strike="noStrike" u="none">
                <a:solidFill>
                  <a:srgbClr val="000000"/>
                </a:solidFill>
                <a:effectLst/>
                <a:uFillTx/>
                <a:latin typeface="Arial"/>
              </a:rPr>
              <a:t>Significant excess capacity likely exists within the system that could be released with increasing competition and as an alternative to new build</a:t>
            </a:r>
            <a:endParaRPr b="0" lang="en-US" sz="1400" strike="noStrike" u="none">
              <a:solidFill>
                <a:srgbClr val="000000"/>
              </a:solidFill>
              <a:effectLst/>
              <a:uFillTx/>
              <a:latin typeface="Times New Roman"/>
            </a:endParaRPr>
          </a:p>
          <a:p>
            <a:pPr marL="95400" indent="-954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95400" indent="-954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400" strike="noStrike" u="none">
                <a:solidFill>
                  <a:srgbClr val="000000"/>
                </a:solidFill>
                <a:effectLst/>
                <a:uFillTx/>
                <a:latin typeface="Arial"/>
              </a:rPr>
              <a:t>More economic-minded maintenance scheduling will also result in the availability of additional MWs </a:t>
            </a:r>
            <a:endParaRPr b="0" lang="en-US" sz="1400" strike="noStrike" u="none">
              <a:solidFill>
                <a:srgbClr val="000000"/>
              </a:solidFill>
              <a:effectLst/>
              <a:uFillTx/>
              <a:latin typeface="Times New Roman"/>
            </a:endParaRPr>
          </a:p>
        </p:txBody>
      </p:sp>
      <p:sp>
        <p:nvSpPr>
          <p:cNvPr id="624" name=""/>
          <p:cNvSpPr/>
          <p:nvPr/>
        </p:nvSpPr>
        <p:spPr>
          <a:xfrm>
            <a:off x="554400" y="1173240"/>
            <a:ext cx="14086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Capacity Factors</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5" name="PlaceHolder 1"/>
          <p:cNvSpPr>
            <a:spLocks noGrp="1"/>
          </p:cNvSpPr>
          <p:nvPr>
            <p:ph type="title"/>
          </p:nvPr>
        </p:nvSpPr>
        <p:spPr>
          <a:xfrm>
            <a:off x="742680" y="228600"/>
            <a:ext cx="8420040" cy="9144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Fuel Mix Reflects Variances In Marginal Generation Costs</a:t>
            </a:r>
            <a:endParaRPr b="1" lang="en-US" sz="2200" strike="noStrike" u="none">
              <a:solidFill>
                <a:srgbClr val="0000ff"/>
              </a:solidFill>
              <a:effectLst/>
              <a:uFillTx/>
              <a:latin typeface="Arial"/>
            </a:endParaRPr>
          </a:p>
        </p:txBody>
      </p:sp>
      <p:sp>
        <p:nvSpPr>
          <p:cNvPr id="626" name=""/>
          <p:cNvSpPr/>
          <p:nvPr/>
        </p:nvSpPr>
        <p:spPr>
          <a:xfrm>
            <a:off x="966960" y="6384960"/>
            <a:ext cx="22406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Source: Morgan Stanley Dean Witter</a:t>
            </a:r>
            <a:endParaRPr b="0" lang="en-US" sz="1000" strike="noStrike" u="none">
              <a:solidFill>
                <a:srgbClr val="000000"/>
              </a:solidFill>
              <a:effectLst/>
              <a:uFillTx/>
              <a:latin typeface="Times New Roman"/>
            </a:endParaRPr>
          </a:p>
        </p:txBody>
      </p:sp>
      <p:sp>
        <p:nvSpPr>
          <p:cNvPr id="627" name=""/>
          <p:cNvSpPr/>
          <p:nvPr/>
        </p:nvSpPr>
        <p:spPr>
          <a:xfrm>
            <a:off x="743040" y="990720"/>
            <a:ext cx="0" cy="464796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28" name=""/>
          <p:cNvSpPr/>
          <p:nvPr/>
        </p:nvSpPr>
        <p:spPr>
          <a:xfrm>
            <a:off x="743040" y="5638680"/>
            <a:ext cx="83376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29" name=""/>
          <p:cNvSpPr/>
          <p:nvPr/>
        </p:nvSpPr>
        <p:spPr>
          <a:xfrm>
            <a:off x="1362240" y="5668920"/>
            <a:ext cx="434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100</a:t>
            </a:r>
            <a:endParaRPr b="0" lang="en-US" sz="1200" strike="noStrike" u="none">
              <a:solidFill>
                <a:srgbClr val="000000"/>
              </a:solidFill>
              <a:effectLst/>
              <a:uFillTx/>
              <a:latin typeface="Times New Roman"/>
            </a:endParaRPr>
          </a:p>
        </p:txBody>
      </p:sp>
      <p:sp>
        <p:nvSpPr>
          <p:cNvPr id="630" name=""/>
          <p:cNvSpPr/>
          <p:nvPr/>
        </p:nvSpPr>
        <p:spPr>
          <a:xfrm>
            <a:off x="2165400" y="5715000"/>
            <a:ext cx="434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200</a:t>
            </a:r>
            <a:endParaRPr b="0" lang="en-US" sz="1200" strike="noStrike" u="none">
              <a:solidFill>
                <a:srgbClr val="000000"/>
              </a:solidFill>
              <a:effectLst/>
              <a:uFillTx/>
              <a:latin typeface="Times New Roman"/>
            </a:endParaRPr>
          </a:p>
        </p:txBody>
      </p:sp>
      <p:sp>
        <p:nvSpPr>
          <p:cNvPr id="631" name=""/>
          <p:cNvSpPr/>
          <p:nvPr/>
        </p:nvSpPr>
        <p:spPr>
          <a:xfrm>
            <a:off x="330120" y="1295280"/>
            <a:ext cx="382680" cy="43002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11</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10</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9</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8</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7</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6</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4</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0</a:t>
            </a:r>
            <a:endParaRPr b="0" lang="en-US" sz="1200" strike="noStrike" u="none">
              <a:solidFill>
                <a:srgbClr val="000000"/>
              </a:solidFill>
              <a:effectLst/>
              <a:uFillTx/>
              <a:latin typeface="Times New Roman"/>
            </a:endParaRPr>
          </a:p>
        </p:txBody>
      </p:sp>
      <p:sp>
        <p:nvSpPr>
          <p:cNvPr id="632" name=""/>
          <p:cNvSpPr/>
          <p:nvPr/>
        </p:nvSpPr>
        <p:spPr>
          <a:xfrm>
            <a:off x="1590840" y="5638680"/>
            <a:ext cx="0" cy="76320"/>
          </a:xfrm>
          <a:prstGeom prst="line">
            <a:avLst/>
          </a:prstGeom>
          <a:ln w="12600">
            <a:solidFill>
              <a:srgbClr val="000000"/>
            </a:solidFill>
            <a:miter/>
          </a:ln>
        </p:spPr>
        <p:style>
          <a:lnRef idx="0"/>
          <a:fillRef idx="0"/>
          <a:effectRef idx="0"/>
          <a:fontRef idx="minor"/>
        </p:style>
        <p:txBody>
          <a:bodyPr lIns="90000" rIns="90000" tIns="29520" bIns="29520" anchor="ctr">
            <a:noAutofit/>
          </a:bodyPr>
          <a:p>
            <a:endParaRPr b="0" lang="en-US" sz="2400" strike="noStrike" u="none">
              <a:solidFill>
                <a:srgbClr val="000000"/>
              </a:solidFill>
              <a:effectLst/>
              <a:uFillTx/>
              <a:latin typeface="Times New Roman"/>
            </a:endParaRPr>
          </a:p>
        </p:txBody>
      </p:sp>
      <p:sp>
        <p:nvSpPr>
          <p:cNvPr id="633" name=""/>
          <p:cNvSpPr/>
          <p:nvPr/>
        </p:nvSpPr>
        <p:spPr>
          <a:xfrm>
            <a:off x="2394000" y="5638680"/>
            <a:ext cx="0" cy="76320"/>
          </a:xfrm>
          <a:prstGeom prst="line">
            <a:avLst/>
          </a:prstGeom>
          <a:ln w="12600">
            <a:solidFill>
              <a:srgbClr val="000000"/>
            </a:solidFill>
            <a:miter/>
          </a:ln>
        </p:spPr>
        <p:style>
          <a:lnRef idx="0"/>
          <a:fillRef idx="0"/>
          <a:effectRef idx="0"/>
          <a:fontRef idx="minor"/>
        </p:style>
        <p:txBody>
          <a:bodyPr lIns="90000" rIns="90000" tIns="29520" bIns="29520" anchor="ctr">
            <a:noAutofit/>
          </a:bodyPr>
          <a:p>
            <a:endParaRPr b="0" lang="en-US" sz="2400" strike="noStrike" u="none">
              <a:solidFill>
                <a:srgbClr val="000000"/>
              </a:solidFill>
              <a:effectLst/>
              <a:uFillTx/>
              <a:latin typeface="Times New Roman"/>
            </a:endParaRPr>
          </a:p>
        </p:txBody>
      </p:sp>
      <p:sp>
        <p:nvSpPr>
          <p:cNvPr id="634" name=""/>
          <p:cNvSpPr/>
          <p:nvPr/>
        </p:nvSpPr>
        <p:spPr>
          <a:xfrm>
            <a:off x="3137040" y="3200400"/>
            <a:ext cx="825480" cy="2438280"/>
          </a:xfrm>
          <a:prstGeom prst="rect">
            <a:avLst/>
          </a:prstGeom>
          <a:solidFill>
            <a:srgbClr val="9966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Coal</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90 </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TWh</a:t>
            </a:r>
            <a:endParaRPr b="0" lang="en-US" sz="1200" strike="noStrike" u="none">
              <a:solidFill>
                <a:srgbClr val="000000"/>
              </a:solidFill>
              <a:effectLst/>
              <a:uFillTx/>
              <a:latin typeface="Times New Roman"/>
            </a:endParaRPr>
          </a:p>
        </p:txBody>
      </p:sp>
      <p:sp>
        <p:nvSpPr>
          <p:cNvPr id="635" name=""/>
          <p:cNvSpPr/>
          <p:nvPr/>
        </p:nvSpPr>
        <p:spPr>
          <a:xfrm>
            <a:off x="7594560" y="1447920"/>
            <a:ext cx="660600" cy="4190760"/>
          </a:xfrm>
          <a:prstGeom prst="rect">
            <a:avLst/>
          </a:prstGeom>
          <a:solidFill>
            <a:srgbClr val="ff9900"/>
          </a:solidFill>
          <a:ln w="1260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36" name=""/>
          <p:cNvSpPr/>
          <p:nvPr/>
        </p:nvSpPr>
        <p:spPr>
          <a:xfrm>
            <a:off x="1650960" y="3809880"/>
            <a:ext cx="1486080" cy="1828800"/>
          </a:xfrm>
          <a:prstGeom prst="rect">
            <a:avLst/>
          </a:prstGeom>
          <a:solidFill>
            <a:srgbClr val="ff0000"/>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Nuclear</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Arial"/>
              </a:rPr>
              <a:t>189 TWh</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Arial"/>
              </a:rPr>
              <a:t>(77.5% Capacity</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Arial"/>
              </a:rPr>
              <a:t>Factor</a:t>
            </a:r>
            <a:endParaRPr b="0" lang="en-US" sz="1400" strike="noStrike" u="none">
              <a:solidFill>
                <a:srgbClr val="000000"/>
              </a:solidFill>
              <a:effectLst/>
              <a:uFillTx/>
              <a:latin typeface="Times New Roman"/>
            </a:endParaRPr>
          </a:p>
        </p:txBody>
      </p:sp>
      <p:sp>
        <p:nvSpPr>
          <p:cNvPr id="637" name=""/>
          <p:cNvSpPr/>
          <p:nvPr/>
        </p:nvSpPr>
        <p:spPr>
          <a:xfrm>
            <a:off x="5861160" y="2286000"/>
            <a:ext cx="1733400" cy="3352680"/>
          </a:xfrm>
          <a:prstGeom prst="rect">
            <a:avLst/>
          </a:prstGeom>
          <a:solidFill>
            <a:srgbClr val="00ff00"/>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Oil</a:t>
            </a: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208 TWh</a:t>
            </a:r>
            <a:endParaRPr b="0" lang="en-US" sz="1200" strike="noStrike" u="none">
              <a:solidFill>
                <a:srgbClr val="000000"/>
              </a:solidFill>
              <a:effectLst/>
              <a:uFillTx/>
              <a:latin typeface="Times New Roman"/>
            </a:endParaRPr>
          </a:p>
        </p:txBody>
      </p:sp>
      <p:sp>
        <p:nvSpPr>
          <p:cNvPr id="638" name=""/>
          <p:cNvSpPr/>
          <p:nvPr/>
        </p:nvSpPr>
        <p:spPr>
          <a:xfrm rot="5388600">
            <a:off x="6692040" y="3101760"/>
            <a:ext cx="249336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Pumped Storage </a:t>
            </a:r>
            <a:r>
              <a:rPr b="0" lang="en-US" sz="1200" strike="noStrike" u="none">
                <a:solidFill>
                  <a:srgbClr val="000000"/>
                </a:solidFill>
                <a:effectLst/>
                <a:uFillTx/>
                <a:latin typeface="Arial"/>
              </a:rPr>
              <a:t>76 TWh</a:t>
            </a:r>
            <a:endParaRPr b="0" lang="en-US" sz="1200" strike="noStrike" u="none">
              <a:solidFill>
                <a:srgbClr val="000000"/>
              </a:solidFill>
              <a:effectLst/>
              <a:uFillTx/>
              <a:latin typeface="Times New Roman"/>
            </a:endParaRPr>
          </a:p>
        </p:txBody>
      </p:sp>
      <p:sp>
        <p:nvSpPr>
          <p:cNvPr id="639" name=""/>
          <p:cNvSpPr/>
          <p:nvPr/>
        </p:nvSpPr>
        <p:spPr>
          <a:xfrm rot="16200000">
            <a:off x="-74160" y="3207600"/>
            <a:ext cx="6127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¥/kWh</a:t>
            </a:r>
            <a:endParaRPr b="0" lang="en-US" sz="1200" strike="noStrike" u="none">
              <a:solidFill>
                <a:srgbClr val="000000"/>
              </a:solidFill>
              <a:effectLst/>
              <a:uFillTx/>
              <a:latin typeface="Times New Roman"/>
            </a:endParaRPr>
          </a:p>
        </p:txBody>
      </p:sp>
      <p:sp>
        <p:nvSpPr>
          <p:cNvPr id="640" name=""/>
          <p:cNvSpPr/>
          <p:nvPr/>
        </p:nvSpPr>
        <p:spPr>
          <a:xfrm>
            <a:off x="4262040" y="6019920"/>
            <a:ext cx="128052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TWh Demand</a:t>
            </a:r>
            <a:endParaRPr b="0" lang="en-US" sz="1400" strike="noStrike" u="none">
              <a:solidFill>
                <a:srgbClr val="000000"/>
              </a:solidFill>
              <a:effectLst/>
              <a:uFillTx/>
              <a:latin typeface="Times New Roman"/>
            </a:endParaRPr>
          </a:p>
        </p:txBody>
      </p:sp>
      <p:sp>
        <p:nvSpPr>
          <p:cNvPr id="641" name=""/>
          <p:cNvSpPr/>
          <p:nvPr/>
        </p:nvSpPr>
        <p:spPr>
          <a:xfrm>
            <a:off x="844560" y="3886200"/>
            <a:ext cx="4287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3.7</a:t>
            </a:r>
            <a:endParaRPr b="0" lang="en-US" sz="1400" strike="noStrike" u="none">
              <a:solidFill>
                <a:srgbClr val="000000"/>
              </a:solidFill>
              <a:effectLst/>
              <a:uFillTx/>
              <a:latin typeface="Times New Roman"/>
            </a:endParaRPr>
          </a:p>
        </p:txBody>
      </p:sp>
      <p:sp>
        <p:nvSpPr>
          <p:cNvPr id="642" name=""/>
          <p:cNvSpPr/>
          <p:nvPr/>
        </p:nvSpPr>
        <p:spPr>
          <a:xfrm>
            <a:off x="2145960" y="3581280"/>
            <a:ext cx="4287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4.7</a:t>
            </a:r>
            <a:endParaRPr b="0" lang="en-US" sz="1400" strike="noStrike" u="none">
              <a:solidFill>
                <a:srgbClr val="000000"/>
              </a:solidFill>
              <a:effectLst/>
              <a:uFillTx/>
              <a:latin typeface="Times New Roman"/>
            </a:endParaRPr>
          </a:p>
        </p:txBody>
      </p:sp>
      <p:sp>
        <p:nvSpPr>
          <p:cNvPr id="643" name=""/>
          <p:cNvSpPr/>
          <p:nvPr/>
        </p:nvSpPr>
        <p:spPr>
          <a:xfrm>
            <a:off x="3321000" y="2971800"/>
            <a:ext cx="4287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6.5</a:t>
            </a:r>
            <a:endParaRPr b="0" lang="en-US" sz="1400" strike="noStrike" u="none">
              <a:solidFill>
                <a:srgbClr val="000000"/>
              </a:solidFill>
              <a:effectLst/>
              <a:uFillTx/>
              <a:latin typeface="Times New Roman"/>
            </a:endParaRPr>
          </a:p>
        </p:txBody>
      </p:sp>
      <p:sp>
        <p:nvSpPr>
          <p:cNvPr id="644" name=""/>
          <p:cNvSpPr/>
          <p:nvPr/>
        </p:nvSpPr>
        <p:spPr>
          <a:xfrm>
            <a:off x="4641840" y="2209680"/>
            <a:ext cx="4287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8.2</a:t>
            </a:r>
            <a:endParaRPr b="0" lang="en-US" sz="1400" strike="noStrike" u="none">
              <a:solidFill>
                <a:srgbClr val="000000"/>
              </a:solidFill>
              <a:effectLst/>
              <a:uFillTx/>
              <a:latin typeface="Times New Roman"/>
            </a:endParaRPr>
          </a:p>
        </p:txBody>
      </p:sp>
      <p:sp>
        <p:nvSpPr>
          <p:cNvPr id="645" name=""/>
          <p:cNvSpPr/>
          <p:nvPr/>
        </p:nvSpPr>
        <p:spPr>
          <a:xfrm>
            <a:off x="6457680" y="2057400"/>
            <a:ext cx="4287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8.6</a:t>
            </a:r>
            <a:endParaRPr b="0" lang="en-US" sz="1400" strike="noStrike" u="none">
              <a:solidFill>
                <a:srgbClr val="000000"/>
              </a:solidFill>
              <a:effectLst/>
              <a:uFillTx/>
              <a:latin typeface="Times New Roman"/>
            </a:endParaRPr>
          </a:p>
        </p:txBody>
      </p:sp>
      <p:sp>
        <p:nvSpPr>
          <p:cNvPr id="646" name=""/>
          <p:cNvSpPr/>
          <p:nvPr/>
        </p:nvSpPr>
        <p:spPr>
          <a:xfrm>
            <a:off x="7617240" y="1219320"/>
            <a:ext cx="5277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10.9</a:t>
            </a:r>
            <a:endParaRPr b="0" lang="en-US" sz="1400" strike="noStrike" u="none">
              <a:solidFill>
                <a:srgbClr val="000000"/>
              </a:solidFill>
              <a:effectLst/>
              <a:uFillTx/>
              <a:latin typeface="Times New Roman"/>
            </a:endParaRPr>
          </a:p>
        </p:txBody>
      </p:sp>
      <p:grpSp>
        <p:nvGrpSpPr>
          <p:cNvPr id="647" name=""/>
          <p:cNvGrpSpPr/>
          <p:nvPr/>
        </p:nvGrpSpPr>
        <p:grpSpPr>
          <a:xfrm>
            <a:off x="3045960" y="5638680"/>
            <a:ext cx="434880" cy="352800"/>
            <a:chOff x="3045960" y="5638680"/>
            <a:chExt cx="434880" cy="352800"/>
          </a:xfrm>
        </p:grpSpPr>
        <p:sp>
          <p:nvSpPr>
            <p:cNvPr id="648" name=""/>
            <p:cNvSpPr/>
            <p:nvPr/>
          </p:nvSpPr>
          <p:spPr>
            <a:xfrm>
              <a:off x="3045960" y="5714640"/>
              <a:ext cx="434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300</a:t>
              </a:r>
              <a:endParaRPr b="0" lang="en-US" sz="1200" strike="noStrike" u="none">
                <a:solidFill>
                  <a:srgbClr val="000000"/>
                </a:solidFill>
                <a:effectLst/>
                <a:uFillTx/>
                <a:latin typeface="Times New Roman"/>
              </a:endParaRPr>
            </a:p>
          </p:txBody>
        </p:sp>
        <p:sp>
          <p:nvSpPr>
            <p:cNvPr id="649" name=""/>
            <p:cNvSpPr/>
            <p:nvPr/>
          </p:nvSpPr>
          <p:spPr>
            <a:xfrm>
              <a:off x="3207600" y="5638680"/>
              <a:ext cx="0" cy="75960"/>
            </a:xfrm>
            <a:prstGeom prst="line">
              <a:avLst/>
            </a:prstGeom>
            <a:ln w="12600">
              <a:solidFill>
                <a:srgbClr val="000000"/>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grpSp>
      <p:grpSp>
        <p:nvGrpSpPr>
          <p:cNvPr id="650" name=""/>
          <p:cNvGrpSpPr/>
          <p:nvPr/>
        </p:nvGrpSpPr>
        <p:grpSpPr>
          <a:xfrm>
            <a:off x="3857400" y="5638680"/>
            <a:ext cx="434880" cy="352800"/>
            <a:chOff x="3857400" y="5638680"/>
            <a:chExt cx="434880" cy="352800"/>
          </a:xfrm>
        </p:grpSpPr>
        <p:sp>
          <p:nvSpPr>
            <p:cNvPr id="651" name=""/>
            <p:cNvSpPr/>
            <p:nvPr/>
          </p:nvSpPr>
          <p:spPr>
            <a:xfrm>
              <a:off x="3857400" y="5714640"/>
              <a:ext cx="434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400</a:t>
              </a:r>
              <a:endParaRPr b="0" lang="en-US" sz="1200" strike="noStrike" u="none">
                <a:solidFill>
                  <a:srgbClr val="000000"/>
                </a:solidFill>
                <a:effectLst/>
                <a:uFillTx/>
                <a:latin typeface="Times New Roman"/>
              </a:endParaRPr>
            </a:p>
          </p:txBody>
        </p:sp>
        <p:sp>
          <p:nvSpPr>
            <p:cNvPr id="652" name=""/>
            <p:cNvSpPr/>
            <p:nvPr/>
          </p:nvSpPr>
          <p:spPr>
            <a:xfrm>
              <a:off x="4019040" y="5638680"/>
              <a:ext cx="0" cy="75960"/>
            </a:xfrm>
            <a:prstGeom prst="line">
              <a:avLst/>
            </a:prstGeom>
            <a:ln w="12600">
              <a:solidFill>
                <a:srgbClr val="000000"/>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grpSp>
      <p:sp>
        <p:nvSpPr>
          <p:cNvPr id="653" name=""/>
          <p:cNvSpPr/>
          <p:nvPr/>
        </p:nvSpPr>
        <p:spPr>
          <a:xfrm>
            <a:off x="743040" y="4114800"/>
            <a:ext cx="907920" cy="1523880"/>
          </a:xfrm>
          <a:prstGeom prst="rect">
            <a:avLst/>
          </a:prstGeom>
          <a:solidFill>
            <a:srgbClr val="6f6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Run of </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River</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104 </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TWh</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(30% Capacity</a:t>
            </a:r>
            <a:endParaRPr b="0" lang="en-US" sz="9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Factor)</a:t>
            </a:r>
            <a:endParaRPr b="0" lang="en-US" sz="900" strike="noStrike" u="none">
              <a:solidFill>
                <a:srgbClr val="000000"/>
              </a:solidFill>
              <a:effectLst/>
              <a:uFillTx/>
              <a:latin typeface="Times New Roman"/>
            </a:endParaRPr>
          </a:p>
        </p:txBody>
      </p:sp>
      <p:grpSp>
        <p:nvGrpSpPr>
          <p:cNvPr id="654" name=""/>
          <p:cNvGrpSpPr/>
          <p:nvPr/>
        </p:nvGrpSpPr>
        <p:grpSpPr>
          <a:xfrm>
            <a:off x="4668480" y="5638680"/>
            <a:ext cx="434880" cy="352800"/>
            <a:chOff x="4668480" y="5638680"/>
            <a:chExt cx="434880" cy="352800"/>
          </a:xfrm>
        </p:grpSpPr>
        <p:sp>
          <p:nvSpPr>
            <p:cNvPr id="655" name=""/>
            <p:cNvSpPr/>
            <p:nvPr/>
          </p:nvSpPr>
          <p:spPr>
            <a:xfrm>
              <a:off x="4668480" y="5714640"/>
              <a:ext cx="434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500</a:t>
              </a:r>
              <a:endParaRPr b="0" lang="en-US" sz="1200" strike="noStrike" u="none">
                <a:solidFill>
                  <a:srgbClr val="000000"/>
                </a:solidFill>
                <a:effectLst/>
                <a:uFillTx/>
                <a:latin typeface="Times New Roman"/>
              </a:endParaRPr>
            </a:p>
          </p:txBody>
        </p:sp>
        <p:sp>
          <p:nvSpPr>
            <p:cNvPr id="656" name=""/>
            <p:cNvSpPr/>
            <p:nvPr/>
          </p:nvSpPr>
          <p:spPr>
            <a:xfrm>
              <a:off x="4830120" y="5638680"/>
              <a:ext cx="0" cy="75960"/>
            </a:xfrm>
            <a:prstGeom prst="line">
              <a:avLst/>
            </a:prstGeom>
            <a:ln w="12600">
              <a:solidFill>
                <a:srgbClr val="000000"/>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grpSp>
      <p:grpSp>
        <p:nvGrpSpPr>
          <p:cNvPr id="657" name=""/>
          <p:cNvGrpSpPr/>
          <p:nvPr/>
        </p:nvGrpSpPr>
        <p:grpSpPr>
          <a:xfrm>
            <a:off x="5493960" y="5638680"/>
            <a:ext cx="434880" cy="352800"/>
            <a:chOff x="5493960" y="5638680"/>
            <a:chExt cx="434880" cy="352800"/>
          </a:xfrm>
        </p:grpSpPr>
        <p:sp>
          <p:nvSpPr>
            <p:cNvPr id="658" name=""/>
            <p:cNvSpPr/>
            <p:nvPr/>
          </p:nvSpPr>
          <p:spPr>
            <a:xfrm>
              <a:off x="5493960" y="5714640"/>
              <a:ext cx="434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600</a:t>
              </a:r>
              <a:endParaRPr b="0" lang="en-US" sz="1200" strike="noStrike" u="none">
                <a:solidFill>
                  <a:srgbClr val="000000"/>
                </a:solidFill>
                <a:effectLst/>
                <a:uFillTx/>
                <a:latin typeface="Times New Roman"/>
              </a:endParaRPr>
            </a:p>
          </p:txBody>
        </p:sp>
        <p:sp>
          <p:nvSpPr>
            <p:cNvPr id="659" name=""/>
            <p:cNvSpPr/>
            <p:nvPr/>
          </p:nvSpPr>
          <p:spPr>
            <a:xfrm>
              <a:off x="5655600" y="5638680"/>
              <a:ext cx="0" cy="75960"/>
            </a:xfrm>
            <a:prstGeom prst="line">
              <a:avLst/>
            </a:prstGeom>
            <a:ln w="12600">
              <a:solidFill>
                <a:srgbClr val="000000"/>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grpSp>
      <p:grpSp>
        <p:nvGrpSpPr>
          <p:cNvPr id="660" name=""/>
          <p:cNvGrpSpPr/>
          <p:nvPr/>
        </p:nvGrpSpPr>
        <p:grpSpPr>
          <a:xfrm>
            <a:off x="6292440" y="5638680"/>
            <a:ext cx="434880" cy="352800"/>
            <a:chOff x="6292440" y="5638680"/>
            <a:chExt cx="434880" cy="352800"/>
          </a:xfrm>
        </p:grpSpPr>
        <p:sp>
          <p:nvSpPr>
            <p:cNvPr id="661" name=""/>
            <p:cNvSpPr/>
            <p:nvPr/>
          </p:nvSpPr>
          <p:spPr>
            <a:xfrm>
              <a:off x="6292440" y="5714640"/>
              <a:ext cx="434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700</a:t>
              </a:r>
              <a:endParaRPr b="0" lang="en-US" sz="1200" strike="noStrike" u="none">
                <a:solidFill>
                  <a:srgbClr val="000000"/>
                </a:solidFill>
                <a:effectLst/>
                <a:uFillTx/>
                <a:latin typeface="Times New Roman"/>
              </a:endParaRPr>
            </a:p>
          </p:txBody>
        </p:sp>
        <p:sp>
          <p:nvSpPr>
            <p:cNvPr id="662" name=""/>
            <p:cNvSpPr/>
            <p:nvPr/>
          </p:nvSpPr>
          <p:spPr>
            <a:xfrm>
              <a:off x="6454080" y="5638680"/>
              <a:ext cx="0" cy="75960"/>
            </a:xfrm>
            <a:prstGeom prst="line">
              <a:avLst/>
            </a:prstGeom>
            <a:ln w="12600">
              <a:solidFill>
                <a:srgbClr val="000000"/>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grpSp>
      <p:grpSp>
        <p:nvGrpSpPr>
          <p:cNvPr id="663" name=""/>
          <p:cNvGrpSpPr/>
          <p:nvPr/>
        </p:nvGrpSpPr>
        <p:grpSpPr>
          <a:xfrm>
            <a:off x="7117920" y="5638680"/>
            <a:ext cx="434880" cy="352800"/>
            <a:chOff x="7117920" y="5638680"/>
            <a:chExt cx="434880" cy="352800"/>
          </a:xfrm>
        </p:grpSpPr>
        <p:sp>
          <p:nvSpPr>
            <p:cNvPr id="664" name=""/>
            <p:cNvSpPr/>
            <p:nvPr/>
          </p:nvSpPr>
          <p:spPr>
            <a:xfrm>
              <a:off x="7117920" y="5714640"/>
              <a:ext cx="434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800</a:t>
              </a:r>
              <a:endParaRPr b="0" lang="en-US" sz="1200" strike="noStrike" u="none">
                <a:solidFill>
                  <a:srgbClr val="000000"/>
                </a:solidFill>
                <a:effectLst/>
                <a:uFillTx/>
                <a:latin typeface="Times New Roman"/>
              </a:endParaRPr>
            </a:p>
          </p:txBody>
        </p:sp>
        <p:sp>
          <p:nvSpPr>
            <p:cNvPr id="665" name=""/>
            <p:cNvSpPr/>
            <p:nvPr/>
          </p:nvSpPr>
          <p:spPr>
            <a:xfrm>
              <a:off x="7279560" y="5638680"/>
              <a:ext cx="0" cy="75960"/>
            </a:xfrm>
            <a:prstGeom prst="line">
              <a:avLst/>
            </a:prstGeom>
            <a:ln w="12600">
              <a:solidFill>
                <a:srgbClr val="000000"/>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grpSp>
      <p:grpSp>
        <p:nvGrpSpPr>
          <p:cNvPr id="666" name=""/>
          <p:cNvGrpSpPr/>
          <p:nvPr/>
        </p:nvGrpSpPr>
        <p:grpSpPr>
          <a:xfrm>
            <a:off x="8026200" y="5638680"/>
            <a:ext cx="434880" cy="352800"/>
            <a:chOff x="8026200" y="5638680"/>
            <a:chExt cx="434880" cy="352800"/>
          </a:xfrm>
        </p:grpSpPr>
        <p:sp>
          <p:nvSpPr>
            <p:cNvPr id="667" name=""/>
            <p:cNvSpPr/>
            <p:nvPr/>
          </p:nvSpPr>
          <p:spPr>
            <a:xfrm>
              <a:off x="8026200" y="5714640"/>
              <a:ext cx="434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900</a:t>
              </a:r>
              <a:endParaRPr b="0" lang="en-US" sz="1200" strike="noStrike" u="none">
                <a:solidFill>
                  <a:srgbClr val="000000"/>
                </a:solidFill>
                <a:effectLst/>
                <a:uFillTx/>
                <a:latin typeface="Times New Roman"/>
              </a:endParaRPr>
            </a:p>
          </p:txBody>
        </p:sp>
        <p:sp>
          <p:nvSpPr>
            <p:cNvPr id="668" name=""/>
            <p:cNvSpPr/>
            <p:nvPr/>
          </p:nvSpPr>
          <p:spPr>
            <a:xfrm>
              <a:off x="8187840" y="5638680"/>
              <a:ext cx="0" cy="75960"/>
            </a:xfrm>
            <a:prstGeom prst="line">
              <a:avLst/>
            </a:prstGeom>
            <a:ln w="12600">
              <a:solidFill>
                <a:srgbClr val="000000"/>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grpSp>
      <p:grpSp>
        <p:nvGrpSpPr>
          <p:cNvPr id="669" name=""/>
          <p:cNvGrpSpPr/>
          <p:nvPr/>
        </p:nvGrpSpPr>
        <p:grpSpPr>
          <a:xfrm>
            <a:off x="8854560" y="5638680"/>
            <a:ext cx="519840" cy="352800"/>
            <a:chOff x="8854560" y="5638680"/>
            <a:chExt cx="519840" cy="352800"/>
          </a:xfrm>
        </p:grpSpPr>
        <p:sp>
          <p:nvSpPr>
            <p:cNvPr id="670" name=""/>
            <p:cNvSpPr/>
            <p:nvPr/>
          </p:nvSpPr>
          <p:spPr>
            <a:xfrm>
              <a:off x="8854560" y="5714640"/>
              <a:ext cx="5198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1000</a:t>
              </a:r>
              <a:endParaRPr b="0" lang="en-US" sz="1200" strike="noStrike" u="none">
                <a:solidFill>
                  <a:srgbClr val="000000"/>
                </a:solidFill>
                <a:effectLst/>
                <a:uFillTx/>
                <a:latin typeface="Times New Roman"/>
              </a:endParaRPr>
            </a:p>
          </p:txBody>
        </p:sp>
        <p:sp>
          <p:nvSpPr>
            <p:cNvPr id="671" name=""/>
            <p:cNvSpPr/>
            <p:nvPr/>
          </p:nvSpPr>
          <p:spPr>
            <a:xfrm>
              <a:off x="9052560" y="5638680"/>
              <a:ext cx="0" cy="75960"/>
            </a:xfrm>
            <a:prstGeom prst="line">
              <a:avLst/>
            </a:prstGeom>
            <a:ln w="12600">
              <a:solidFill>
                <a:srgbClr val="000000"/>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grpSp>
      <p:sp>
        <p:nvSpPr>
          <p:cNvPr id="672" name=""/>
          <p:cNvSpPr/>
          <p:nvPr/>
        </p:nvSpPr>
        <p:spPr>
          <a:xfrm>
            <a:off x="3962520" y="2438280"/>
            <a:ext cx="1898640" cy="3200400"/>
          </a:xfrm>
          <a:prstGeom prst="rect">
            <a:avLst/>
          </a:prstGeom>
          <a:solidFill>
            <a:srgbClr val="00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LNG</a:t>
            </a: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235 TWh</a:t>
            </a:r>
            <a:endParaRPr b="0" lang="en-US" sz="1200" strike="noStrike" u="none">
              <a:solidFill>
                <a:srgbClr val="000000"/>
              </a:solidFill>
              <a:effectLst/>
              <a:uFillTx/>
              <a:latin typeface="Times New Roman"/>
            </a:endParaRPr>
          </a:p>
        </p:txBody>
      </p:sp>
      <p:sp>
        <p:nvSpPr>
          <p:cNvPr id="673" name=""/>
          <p:cNvSpPr/>
          <p:nvPr/>
        </p:nvSpPr>
        <p:spPr>
          <a:xfrm>
            <a:off x="3042000" y="5092560"/>
            <a:ext cx="3723840" cy="307440"/>
          </a:xfrm>
          <a:prstGeom prst="rect">
            <a:avLst/>
          </a:prstGeom>
          <a:solidFill>
            <a:srgbClr val="ffcc00"/>
          </a:solidFill>
          <a:ln w="12600">
            <a:solidFill>
              <a:srgbClr val="000000"/>
            </a:solidFill>
            <a:miter/>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Average Thermal Capacity Factor = 45.4%</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4" name=""/>
          <p:cNvSpPr/>
          <p:nvPr/>
        </p:nvSpPr>
        <p:spPr>
          <a:xfrm>
            <a:off x="660240" y="4506840"/>
            <a:ext cx="8690040" cy="979560"/>
          </a:xfrm>
          <a:custGeom>
            <a:avLst/>
            <a:gdLst/>
            <a:ahLst/>
            <a:rect l="l" t="t" r="r" b="b"/>
            <a:pathLst>
              <a:path w="5053" h="617">
                <a:moveTo>
                  <a:pt x="0" y="0"/>
                </a:moveTo>
                <a:lnTo>
                  <a:pt x="5053" y="0"/>
                </a:lnTo>
                <a:lnTo>
                  <a:pt x="2520" y="617"/>
                </a:lnTo>
                <a:lnTo>
                  <a:pt x="0" y="0"/>
                </a:lnTo>
                <a:close/>
              </a:path>
            </a:pathLst>
          </a:custGeom>
          <a:gradFill rotWithShape="0">
            <a:gsLst>
              <a:gs pos="0">
                <a:srgbClr val="fefefe"/>
              </a:gs>
              <a:gs pos="100000">
                <a:srgbClr val="3333cc"/>
              </a:gs>
            </a:gsLst>
            <a:lin ang="54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5" name="PlaceHolder 1"/>
          <p:cNvSpPr>
            <a:spLocks noGrp="1"/>
          </p:cNvSpPr>
          <p:nvPr>
            <p:ph type="title"/>
          </p:nvPr>
        </p:nvSpPr>
        <p:spPr>
          <a:xfrm>
            <a:off x="495000" y="228240"/>
            <a:ext cx="8915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Economic Pressures  and Regulatory Change are Set to Dramatically Alter the Dynamics of the Japanese Electricity Market</a:t>
            </a:r>
            <a:endParaRPr b="1" lang="en-US" sz="2200" strike="noStrike" u="none">
              <a:solidFill>
                <a:srgbClr val="0000ff"/>
              </a:solidFill>
              <a:effectLst/>
              <a:uFillTx/>
              <a:latin typeface="Arial"/>
            </a:endParaRPr>
          </a:p>
        </p:txBody>
      </p:sp>
      <p:sp>
        <p:nvSpPr>
          <p:cNvPr id="676" name="PlaceHolder 2"/>
          <p:cNvSpPr>
            <a:spLocks noGrp="1"/>
          </p:cNvSpPr>
          <p:nvPr>
            <p:ph/>
          </p:nvPr>
        </p:nvSpPr>
        <p:spPr>
          <a:xfrm>
            <a:off x="6769080" y="1828800"/>
            <a:ext cx="2968560" cy="2743200"/>
          </a:xfrm>
          <a:prstGeom prst="rect">
            <a:avLst/>
          </a:prstGeom>
          <a:solidFill>
            <a:srgbClr val="ffffff"/>
          </a:solidFill>
          <a:ln w="25560">
            <a:solidFill>
              <a:srgbClr val="000000"/>
            </a:solidFill>
            <a:miter/>
          </a:ln>
        </p:spPr>
        <p:txBody>
          <a:bodyPr lIns="90360" rIns="90360" tIns="44280" bIns="44280" anchor="t">
            <a:normAutofit/>
          </a:bodyPr>
          <a:p>
            <a:pPr marL="173160" indent="-17316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8,300 high voltage customers available from March, 2000</a:t>
            </a:r>
            <a:endParaRPr b="0" lang="en-US" sz="1200" strike="noStrike" u="none">
              <a:solidFill>
                <a:srgbClr val="000000"/>
              </a:solidFill>
              <a:effectLst/>
              <a:uFillTx/>
              <a:latin typeface="Arial"/>
            </a:endParaRPr>
          </a:p>
          <a:p>
            <a:pPr marL="173160" indent="-17316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Opening of 24% of total market</a:t>
            </a:r>
            <a:endParaRPr b="0" lang="en-US" sz="1200" strike="noStrike" u="none">
              <a:solidFill>
                <a:srgbClr val="000000"/>
              </a:solidFill>
              <a:effectLst/>
              <a:uFillTx/>
              <a:latin typeface="Arial"/>
            </a:endParaRPr>
          </a:p>
          <a:p>
            <a:pPr marL="173160" indent="-17316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Access to the high voltage grid</a:t>
            </a:r>
            <a:endParaRPr b="0" lang="en-US" sz="1200" strike="noStrike" u="none">
              <a:solidFill>
                <a:srgbClr val="000000"/>
              </a:solidFill>
              <a:effectLst/>
              <a:uFillTx/>
              <a:latin typeface="Arial"/>
            </a:endParaRPr>
          </a:p>
          <a:p>
            <a:pPr marL="173160" indent="-17316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Stage for purely physical bilateral market</a:t>
            </a:r>
            <a:endParaRPr b="0" lang="en-US" sz="1200" strike="noStrike" u="none">
              <a:solidFill>
                <a:srgbClr val="000000"/>
              </a:solidFill>
              <a:effectLst/>
              <a:uFillTx/>
              <a:latin typeface="Arial"/>
            </a:endParaRPr>
          </a:p>
          <a:p>
            <a:pPr marL="173160" indent="-17316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Competition for new thermal capacity</a:t>
            </a:r>
            <a:endParaRPr b="0" lang="en-US" sz="1200" strike="noStrike" u="none">
              <a:solidFill>
                <a:srgbClr val="000000"/>
              </a:solidFill>
              <a:effectLst/>
              <a:uFillTx/>
              <a:latin typeface="Arial"/>
            </a:endParaRPr>
          </a:p>
          <a:p>
            <a:pPr marL="173160" indent="-17316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Introduction of limited competition</a:t>
            </a:r>
            <a:endParaRPr b="0" lang="en-US" sz="1200" strike="noStrike" u="none">
              <a:solidFill>
                <a:srgbClr val="000000"/>
              </a:solidFill>
              <a:effectLst/>
              <a:uFillTx/>
              <a:latin typeface="Arial"/>
            </a:endParaRPr>
          </a:p>
        </p:txBody>
      </p:sp>
      <p:sp>
        <p:nvSpPr>
          <p:cNvPr id="677" name=""/>
          <p:cNvSpPr/>
          <p:nvPr/>
        </p:nvSpPr>
        <p:spPr>
          <a:xfrm>
            <a:off x="6851520" y="1523880"/>
            <a:ext cx="272412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0000"/>
                </a:solidFill>
                <a:effectLst/>
                <a:uFillTx/>
                <a:latin typeface="Arial"/>
              </a:rPr>
              <a:t>Regulatory Changes</a:t>
            </a:r>
            <a:endParaRPr b="0" lang="en-US" sz="1600" strike="noStrike" u="none">
              <a:solidFill>
                <a:srgbClr val="000000"/>
              </a:solidFill>
              <a:effectLst/>
              <a:uFillTx/>
              <a:latin typeface="Times New Roman"/>
            </a:endParaRPr>
          </a:p>
        </p:txBody>
      </p:sp>
      <p:sp>
        <p:nvSpPr>
          <p:cNvPr id="678" name=""/>
          <p:cNvSpPr/>
          <p:nvPr/>
        </p:nvSpPr>
        <p:spPr>
          <a:xfrm>
            <a:off x="3470400" y="4543560"/>
            <a:ext cx="2809800" cy="2314440"/>
          </a:xfrm>
          <a:custGeom>
            <a:avLst/>
            <a:gdLst/>
            <a:ahLst/>
            <a:rect l="l" t="t" r="r" b="b"/>
            <a:pathLst>
              <a:path w="2990" h="3007">
                <a:moveTo>
                  <a:pt x="2207" y="2844"/>
                </a:moveTo>
                <a:lnTo>
                  <a:pt x="1636" y="2304"/>
                </a:lnTo>
                <a:lnTo>
                  <a:pt x="1284" y="3007"/>
                </a:lnTo>
                <a:lnTo>
                  <a:pt x="1139" y="2233"/>
                </a:lnTo>
                <a:lnTo>
                  <a:pt x="440" y="2596"/>
                </a:lnTo>
                <a:lnTo>
                  <a:pt x="778" y="1885"/>
                </a:lnTo>
                <a:lnTo>
                  <a:pt x="0" y="1767"/>
                </a:lnTo>
                <a:lnTo>
                  <a:pt x="690" y="1391"/>
                </a:lnTo>
                <a:lnTo>
                  <a:pt x="130" y="838"/>
                </a:lnTo>
                <a:lnTo>
                  <a:pt x="911" y="940"/>
                </a:lnTo>
                <a:lnTo>
                  <a:pt x="783" y="163"/>
                </a:lnTo>
                <a:lnTo>
                  <a:pt x="1354" y="703"/>
                </a:lnTo>
                <a:lnTo>
                  <a:pt x="1706" y="0"/>
                </a:lnTo>
                <a:lnTo>
                  <a:pt x="1851" y="774"/>
                </a:lnTo>
                <a:lnTo>
                  <a:pt x="2550" y="411"/>
                </a:lnTo>
                <a:lnTo>
                  <a:pt x="2212" y="1123"/>
                </a:lnTo>
                <a:lnTo>
                  <a:pt x="2990" y="1240"/>
                </a:lnTo>
                <a:lnTo>
                  <a:pt x="2300" y="1617"/>
                </a:lnTo>
                <a:lnTo>
                  <a:pt x="2860" y="2169"/>
                </a:lnTo>
                <a:lnTo>
                  <a:pt x="2079" y="2067"/>
                </a:lnTo>
                <a:lnTo>
                  <a:pt x="2207" y="2844"/>
                </a:lnTo>
                <a:close/>
              </a:path>
            </a:pathLst>
          </a:custGeom>
          <a:solidFill>
            <a:srgbClr val="cccc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9" name=""/>
          <p:cNvSpPr/>
          <p:nvPr/>
        </p:nvSpPr>
        <p:spPr>
          <a:xfrm>
            <a:off x="3511440" y="1828800"/>
            <a:ext cx="2922840" cy="2743200"/>
          </a:xfrm>
          <a:prstGeom prst="rect">
            <a:avLst/>
          </a:prstGeom>
          <a:solidFill>
            <a:srgbClr val="ffffff"/>
          </a:solidFill>
          <a:ln w="25560">
            <a:solidFill>
              <a:srgbClr val="000000"/>
            </a:solidFill>
            <a:miter/>
          </a:ln>
        </p:spPr>
        <p:style>
          <a:lnRef idx="0"/>
          <a:fillRef idx="0"/>
          <a:effectRef idx="0"/>
          <a:fontRef idx="minor"/>
        </p:style>
        <p:txBody>
          <a:bodyPr lIns="90360" rIns="90360" tIns="44280" bIns="44280" anchor="t">
            <a:noAutofit/>
          </a:bodyPr>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Primary exports are energy intensive products (cars, metals, chemicals)</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Since 1991 real GDP growth averaged ~1.0% and was negative in 1998. Forecasts for 1999 &amp; 2000 are also negative</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Japanese electric utilities levered 80-85%, ROA &lt; 3%</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Energy intensive industries represent 25% of GDP</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Current exchange rates are making Japanese exports more expensive (¥105/$)</a:t>
            </a:r>
            <a:endParaRPr b="0" lang="en-US" sz="1200" strike="noStrike" u="none">
              <a:solidFill>
                <a:srgbClr val="000000"/>
              </a:solidFill>
              <a:effectLst/>
              <a:uFillTx/>
              <a:latin typeface="Times New Roman"/>
            </a:endParaRPr>
          </a:p>
        </p:txBody>
      </p:sp>
      <p:sp>
        <p:nvSpPr>
          <p:cNvPr id="680" name=""/>
          <p:cNvSpPr/>
          <p:nvPr/>
        </p:nvSpPr>
        <p:spPr>
          <a:xfrm>
            <a:off x="3676680" y="1523880"/>
            <a:ext cx="272412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0000"/>
                </a:solidFill>
                <a:effectLst/>
                <a:uFillTx/>
                <a:latin typeface="Arial"/>
              </a:rPr>
              <a:t>Economic Pressure</a:t>
            </a:r>
            <a:endParaRPr b="0" lang="en-US" sz="1600" strike="noStrike" u="none">
              <a:solidFill>
                <a:srgbClr val="000000"/>
              </a:solidFill>
              <a:effectLst/>
              <a:uFillTx/>
              <a:latin typeface="Times New Roman"/>
            </a:endParaRPr>
          </a:p>
        </p:txBody>
      </p:sp>
      <p:sp>
        <p:nvSpPr>
          <p:cNvPr id="681" name=""/>
          <p:cNvSpPr/>
          <p:nvPr/>
        </p:nvSpPr>
        <p:spPr>
          <a:xfrm>
            <a:off x="330120" y="1865160"/>
            <a:ext cx="2922840" cy="2703600"/>
          </a:xfrm>
          <a:prstGeom prst="rect">
            <a:avLst/>
          </a:prstGeom>
          <a:solidFill>
            <a:srgbClr val="ffffff"/>
          </a:solidFill>
          <a:ln w="25560">
            <a:solidFill>
              <a:srgbClr val="000000"/>
            </a:solidFill>
            <a:miter/>
          </a:ln>
        </p:spPr>
        <p:style>
          <a:lnRef idx="0"/>
          <a:fillRef idx="0"/>
          <a:effectRef idx="0"/>
          <a:fontRef idx="minor"/>
        </p:style>
        <p:txBody>
          <a:bodyPr lIns="90360" rIns="90360" tIns="44280" bIns="44280" anchor="t">
            <a:noAutofit/>
          </a:bodyPr>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Large total market demand</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 industrial, commercial and retail rates</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Diverse generation w/ variances in fuel type and marginal costs</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Complex transmission system</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Significant increases in A/C load</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Large variances in reserve margins</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Substantial excess capacity in off peak</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Demand growth and building program uncertainties</a:t>
            </a:r>
            <a:endParaRPr b="0" lang="en-US" sz="1200" strike="noStrike" u="none">
              <a:solidFill>
                <a:srgbClr val="000000"/>
              </a:solidFill>
              <a:effectLst/>
              <a:uFillTx/>
              <a:latin typeface="Times New Roman"/>
            </a:endParaRPr>
          </a:p>
        </p:txBody>
      </p:sp>
      <p:sp>
        <p:nvSpPr>
          <p:cNvPr id="682" name=""/>
          <p:cNvSpPr/>
          <p:nvPr/>
        </p:nvSpPr>
        <p:spPr>
          <a:xfrm>
            <a:off x="495360" y="1523880"/>
            <a:ext cx="272412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0000"/>
                </a:solidFill>
                <a:effectLst/>
                <a:uFillTx/>
                <a:latin typeface="Arial"/>
              </a:rPr>
              <a:t>Market Characteristics</a:t>
            </a:r>
            <a:endParaRPr b="0" lang="en-US" sz="1600" strike="noStrike" u="none">
              <a:solidFill>
                <a:srgbClr val="000000"/>
              </a:solidFill>
              <a:effectLst/>
              <a:uFillTx/>
              <a:latin typeface="Times New Roman"/>
            </a:endParaRPr>
          </a:p>
        </p:txBody>
      </p:sp>
      <p:sp>
        <p:nvSpPr>
          <p:cNvPr id="683" name=""/>
          <p:cNvSpPr/>
          <p:nvPr/>
        </p:nvSpPr>
        <p:spPr>
          <a:xfrm>
            <a:off x="304920" y="4984920"/>
            <a:ext cx="2968560" cy="1720800"/>
          </a:xfrm>
          <a:prstGeom prst="rect">
            <a:avLst/>
          </a:prstGeom>
          <a:solidFill>
            <a:srgbClr val="ffffff"/>
          </a:solidFill>
          <a:ln w="25560">
            <a:solidFill>
              <a:srgbClr val="000000"/>
            </a:solidFill>
            <a:miter/>
          </a:ln>
        </p:spPr>
        <p:style>
          <a:lnRef idx="0"/>
          <a:fillRef idx="0"/>
          <a:effectRef idx="0"/>
          <a:fontRef idx="minor"/>
        </p:style>
        <p:txBody>
          <a:bodyPr lIns="90360" rIns="90360" tIns="44280" bIns="44280" anchor="t">
            <a:noAutofit/>
          </a:bodyPr>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Telecom reform in 1985</a:t>
            </a:r>
            <a:endParaRPr b="0" lang="en-US" sz="1200" strike="noStrike" u="none">
              <a:solidFill>
                <a:srgbClr val="000000"/>
              </a:solidFill>
              <a:effectLst/>
              <a:uFillTx/>
              <a:latin typeface="Times New Roman"/>
            </a:endParaRPr>
          </a:p>
          <a:p>
            <a:pPr lvl="1" marL="457200" indent="-11412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 costs reduced by  75%</a:t>
            </a:r>
            <a:endParaRPr b="0" lang="en-US" sz="1200" strike="noStrike" u="none">
              <a:solidFill>
                <a:srgbClr val="000000"/>
              </a:solidFill>
              <a:effectLst/>
              <a:uFillTx/>
              <a:latin typeface="Times New Roman"/>
            </a:endParaRPr>
          </a:p>
          <a:p>
            <a:pPr lvl="1" marL="457200" indent="-11412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of carriers increased  &gt; 7000%</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Petroleum Products Reform 1996</a:t>
            </a:r>
            <a:endParaRPr b="0" lang="en-US" sz="1200" strike="noStrike" u="none">
              <a:solidFill>
                <a:srgbClr val="000000"/>
              </a:solidFill>
              <a:effectLst/>
              <a:uFillTx/>
              <a:latin typeface="Times New Roman"/>
            </a:endParaRPr>
          </a:p>
          <a:p>
            <a:pPr lvl="1" marL="457200" indent="-11412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Retail gas prices reduced by 15%</a:t>
            </a:r>
            <a:endParaRPr b="0" lang="en-US" sz="1200" strike="noStrike" u="none">
              <a:solidFill>
                <a:srgbClr val="000000"/>
              </a:solidFill>
              <a:effectLst/>
              <a:uFillTx/>
              <a:latin typeface="Times New Roman"/>
            </a:endParaRPr>
          </a:p>
          <a:p>
            <a:pPr lvl="1" marL="457200" indent="-11412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Significant increase in # of importers</a:t>
            </a:r>
            <a:endParaRPr b="0" lang="en-US" sz="1200" strike="noStrike" u="none">
              <a:solidFill>
                <a:srgbClr val="000000"/>
              </a:solidFill>
              <a:effectLst/>
              <a:uFillTx/>
              <a:latin typeface="Times New Roman"/>
            </a:endParaRPr>
          </a:p>
          <a:p>
            <a:pPr marL="173160" indent="-17316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Banking</a:t>
            </a:r>
            <a:endParaRPr b="0" lang="en-US" sz="1200" strike="noStrike" u="none">
              <a:solidFill>
                <a:srgbClr val="000000"/>
              </a:solidFill>
              <a:effectLst/>
              <a:uFillTx/>
              <a:latin typeface="Times New Roman"/>
            </a:endParaRPr>
          </a:p>
        </p:txBody>
      </p:sp>
      <p:sp>
        <p:nvSpPr>
          <p:cNvPr id="684" name=""/>
          <p:cNvSpPr/>
          <p:nvPr/>
        </p:nvSpPr>
        <p:spPr>
          <a:xfrm>
            <a:off x="246240" y="4648320"/>
            <a:ext cx="3106440" cy="337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0000"/>
                </a:solidFill>
                <a:effectLst/>
                <a:uFillTx/>
                <a:latin typeface="Arial"/>
              </a:rPr>
              <a:t>Other Japanese Deregulation</a:t>
            </a:r>
            <a:endParaRPr b="0" lang="en-US" sz="1600" strike="noStrike" u="none">
              <a:solidFill>
                <a:srgbClr val="000000"/>
              </a:solidFill>
              <a:effectLst/>
              <a:uFillTx/>
              <a:latin typeface="Times New Roman"/>
            </a:endParaRPr>
          </a:p>
        </p:txBody>
      </p:sp>
      <p:sp>
        <p:nvSpPr>
          <p:cNvPr id="685" name=""/>
          <p:cNvSpPr/>
          <p:nvPr/>
        </p:nvSpPr>
        <p:spPr>
          <a:xfrm>
            <a:off x="3537000" y="5530680"/>
            <a:ext cx="267804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Electricity Market “Big Bang”</a:t>
            </a:r>
            <a:endParaRPr b="0" lang="en-US" sz="1800" strike="noStrike" u="none">
              <a:solidFill>
                <a:srgbClr val="000000"/>
              </a:solidFill>
              <a:effectLst/>
              <a:uFillTx/>
              <a:latin typeface="Times New Roman"/>
            </a:endParaRPr>
          </a:p>
        </p:txBody>
      </p:sp>
      <p:sp>
        <p:nvSpPr>
          <p:cNvPr id="686" name=""/>
          <p:cNvSpPr/>
          <p:nvPr/>
        </p:nvSpPr>
        <p:spPr>
          <a:xfrm>
            <a:off x="330120" y="304920"/>
            <a:ext cx="9245520" cy="76176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7"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200" strike="noStrike" u="none">
                <a:solidFill>
                  <a:srgbClr val="0000ff"/>
                </a:solidFill>
                <a:effectLst/>
                <a:uFillTx/>
                <a:latin typeface="Arial"/>
              </a:rPr>
              <a:t>Given the Pressures for Change, the Electricity Market Will Be Dynamic and Volatile</a:t>
            </a:r>
            <a:endParaRPr b="1" lang="en-US" sz="2200" strike="noStrike" u="none">
              <a:solidFill>
                <a:srgbClr val="0000ff"/>
              </a:solidFill>
              <a:effectLst/>
              <a:uFillTx/>
              <a:latin typeface="Arial"/>
            </a:endParaRPr>
          </a:p>
        </p:txBody>
      </p:sp>
      <p:sp>
        <p:nvSpPr>
          <p:cNvPr id="688" name=""/>
          <p:cNvSpPr/>
          <p:nvPr/>
        </p:nvSpPr>
        <p:spPr>
          <a:xfrm>
            <a:off x="152280" y="1828800"/>
            <a:ext cx="298476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High Industrial Rates</a:t>
            </a:r>
            <a:endParaRPr b="0" lang="en-US" sz="1200" strike="noStrike" u="none">
              <a:solidFill>
                <a:srgbClr val="000000"/>
              </a:solidFill>
              <a:effectLst/>
              <a:uFillTx/>
              <a:latin typeface="Times New Roman"/>
            </a:endParaRPr>
          </a:p>
        </p:txBody>
      </p:sp>
      <p:sp>
        <p:nvSpPr>
          <p:cNvPr id="689" name=""/>
          <p:cNvSpPr/>
          <p:nvPr/>
        </p:nvSpPr>
        <p:spPr>
          <a:xfrm>
            <a:off x="152280" y="2133720"/>
            <a:ext cx="298476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Large International Industrials</a:t>
            </a:r>
            <a:endParaRPr b="0" lang="en-US" sz="1200" strike="noStrike" u="none">
              <a:solidFill>
                <a:srgbClr val="000000"/>
              </a:solidFill>
              <a:effectLst/>
              <a:uFillTx/>
              <a:latin typeface="Times New Roman"/>
            </a:endParaRPr>
          </a:p>
        </p:txBody>
      </p:sp>
      <p:sp>
        <p:nvSpPr>
          <p:cNvPr id="690" name=""/>
          <p:cNvSpPr/>
          <p:nvPr/>
        </p:nvSpPr>
        <p:spPr>
          <a:xfrm>
            <a:off x="152280" y="2438280"/>
            <a:ext cx="298476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National Economy</a:t>
            </a:r>
            <a:endParaRPr b="0" lang="en-US" sz="1200" strike="noStrike" u="none">
              <a:solidFill>
                <a:srgbClr val="000000"/>
              </a:solidFill>
              <a:effectLst/>
              <a:uFillTx/>
              <a:latin typeface="Times New Roman"/>
            </a:endParaRPr>
          </a:p>
        </p:txBody>
      </p:sp>
      <p:sp>
        <p:nvSpPr>
          <p:cNvPr id="691" name=""/>
          <p:cNvSpPr/>
          <p:nvPr/>
        </p:nvSpPr>
        <p:spPr>
          <a:xfrm>
            <a:off x="152280" y="2743200"/>
            <a:ext cx="298476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Extensive Building Program</a:t>
            </a:r>
            <a:endParaRPr b="0" lang="en-US" sz="1200" strike="noStrike" u="none">
              <a:solidFill>
                <a:srgbClr val="000000"/>
              </a:solidFill>
              <a:effectLst/>
              <a:uFillTx/>
              <a:latin typeface="Times New Roman"/>
            </a:endParaRPr>
          </a:p>
        </p:txBody>
      </p:sp>
      <p:sp>
        <p:nvSpPr>
          <p:cNvPr id="692" name=""/>
          <p:cNvSpPr/>
          <p:nvPr/>
        </p:nvSpPr>
        <p:spPr>
          <a:xfrm>
            <a:off x="152280" y="3048120"/>
            <a:ext cx="298476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Stranded Costs</a:t>
            </a:r>
            <a:endParaRPr b="0" lang="en-US" sz="1200" strike="noStrike" u="none">
              <a:solidFill>
                <a:srgbClr val="000000"/>
              </a:solidFill>
              <a:effectLst/>
              <a:uFillTx/>
              <a:latin typeface="Times New Roman"/>
            </a:endParaRPr>
          </a:p>
        </p:txBody>
      </p:sp>
      <p:sp>
        <p:nvSpPr>
          <p:cNvPr id="693" name=""/>
          <p:cNvSpPr/>
          <p:nvPr/>
        </p:nvSpPr>
        <p:spPr>
          <a:xfrm>
            <a:off x="152280" y="3352680"/>
            <a:ext cx="298476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Increased A/C Load</a:t>
            </a:r>
            <a:endParaRPr b="0" lang="en-US" sz="1200" strike="noStrike" u="none">
              <a:solidFill>
                <a:srgbClr val="000000"/>
              </a:solidFill>
              <a:effectLst/>
              <a:uFillTx/>
              <a:latin typeface="Times New Roman"/>
            </a:endParaRPr>
          </a:p>
        </p:txBody>
      </p:sp>
      <p:sp>
        <p:nvSpPr>
          <p:cNvPr id="694" name=""/>
          <p:cNvSpPr/>
          <p:nvPr/>
        </p:nvSpPr>
        <p:spPr>
          <a:xfrm>
            <a:off x="152280" y="3657600"/>
            <a:ext cx="298476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Large Off Peak Capacity</a:t>
            </a:r>
            <a:endParaRPr b="0" lang="en-US" sz="1200" strike="noStrike" u="none">
              <a:solidFill>
                <a:srgbClr val="000000"/>
              </a:solidFill>
              <a:effectLst/>
              <a:uFillTx/>
              <a:latin typeface="Times New Roman"/>
            </a:endParaRPr>
          </a:p>
        </p:txBody>
      </p:sp>
      <p:sp>
        <p:nvSpPr>
          <p:cNvPr id="695" name=""/>
          <p:cNvSpPr/>
          <p:nvPr/>
        </p:nvSpPr>
        <p:spPr>
          <a:xfrm>
            <a:off x="152280" y="3962520"/>
            <a:ext cx="298476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Large Price Variances in Fuel</a:t>
            </a:r>
            <a:endParaRPr b="0" lang="en-US" sz="1200" strike="noStrike" u="none">
              <a:solidFill>
                <a:srgbClr val="000000"/>
              </a:solidFill>
              <a:effectLst/>
              <a:uFillTx/>
              <a:latin typeface="Times New Roman"/>
            </a:endParaRPr>
          </a:p>
        </p:txBody>
      </p:sp>
      <p:sp>
        <p:nvSpPr>
          <p:cNvPr id="696" name=""/>
          <p:cNvSpPr/>
          <p:nvPr/>
        </p:nvSpPr>
        <p:spPr>
          <a:xfrm>
            <a:off x="152280" y="4267080"/>
            <a:ext cx="298476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High Demand Correlation to  Weather</a:t>
            </a:r>
            <a:endParaRPr b="0" lang="en-US" sz="1200" strike="noStrike" u="none">
              <a:solidFill>
                <a:srgbClr val="000000"/>
              </a:solidFill>
              <a:effectLst/>
              <a:uFillTx/>
              <a:latin typeface="Times New Roman"/>
            </a:endParaRPr>
          </a:p>
        </p:txBody>
      </p:sp>
      <p:sp>
        <p:nvSpPr>
          <p:cNvPr id="697" name=""/>
          <p:cNvSpPr/>
          <p:nvPr/>
        </p:nvSpPr>
        <p:spPr>
          <a:xfrm>
            <a:off x="152280" y="4572000"/>
            <a:ext cx="298476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Utilities Maintain or Increase Mkt Share</a:t>
            </a:r>
            <a:endParaRPr b="0" lang="en-US" sz="1200" strike="noStrike" u="none">
              <a:solidFill>
                <a:srgbClr val="000000"/>
              </a:solidFill>
              <a:effectLst/>
              <a:uFillTx/>
              <a:latin typeface="Times New Roman"/>
            </a:endParaRPr>
          </a:p>
        </p:txBody>
      </p:sp>
      <p:sp>
        <p:nvSpPr>
          <p:cNvPr id="698" name=""/>
          <p:cNvSpPr/>
          <p:nvPr/>
        </p:nvSpPr>
        <p:spPr>
          <a:xfrm>
            <a:off x="152280" y="4876920"/>
            <a:ext cx="298476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Complex Transmission Grid</a:t>
            </a:r>
            <a:endParaRPr b="0" lang="en-US" sz="1200" strike="noStrike" u="none">
              <a:solidFill>
                <a:srgbClr val="000000"/>
              </a:solidFill>
              <a:effectLst/>
              <a:uFillTx/>
              <a:latin typeface="Times New Roman"/>
            </a:endParaRPr>
          </a:p>
        </p:txBody>
      </p:sp>
      <p:sp>
        <p:nvSpPr>
          <p:cNvPr id="699" name=""/>
          <p:cNvSpPr/>
          <p:nvPr/>
        </p:nvSpPr>
        <p:spPr>
          <a:xfrm>
            <a:off x="152280" y="5181480"/>
            <a:ext cx="298476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Sinks and Sources Physically Dispersed</a:t>
            </a:r>
            <a:endParaRPr b="0" lang="en-US" sz="1200" strike="noStrike" u="none">
              <a:solidFill>
                <a:srgbClr val="000000"/>
              </a:solidFill>
              <a:effectLst/>
              <a:uFillTx/>
              <a:latin typeface="Times New Roman"/>
            </a:endParaRPr>
          </a:p>
        </p:txBody>
      </p:sp>
      <p:sp>
        <p:nvSpPr>
          <p:cNvPr id="700" name=""/>
          <p:cNvSpPr/>
          <p:nvPr/>
        </p:nvSpPr>
        <p:spPr>
          <a:xfrm>
            <a:off x="152280" y="5486400"/>
            <a:ext cx="298476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Financial State of Utilities</a:t>
            </a:r>
            <a:endParaRPr b="0" lang="en-US" sz="1200" strike="noStrike" u="none">
              <a:solidFill>
                <a:srgbClr val="000000"/>
              </a:solidFill>
              <a:effectLst/>
              <a:uFillTx/>
              <a:latin typeface="Times New Roman"/>
            </a:endParaRPr>
          </a:p>
        </p:txBody>
      </p:sp>
      <p:sp>
        <p:nvSpPr>
          <p:cNvPr id="701" name=""/>
          <p:cNvSpPr/>
          <p:nvPr/>
        </p:nvSpPr>
        <p:spPr>
          <a:xfrm>
            <a:off x="152280" y="5791320"/>
            <a:ext cx="2984760" cy="304560"/>
          </a:xfrm>
          <a:prstGeom prst="rect">
            <a:avLst/>
          </a:prstGeom>
          <a:solidFill>
            <a:srgbClr val="ffffff"/>
          </a:solidFill>
          <a:ln w="12600">
            <a:solidFill>
              <a:srgbClr val="000000"/>
            </a:solidFill>
            <a:miter/>
          </a:ln>
        </p:spPr>
        <p:style>
          <a:lnRef idx="0"/>
          <a:fillRef idx="0"/>
          <a:effectRef idx="0"/>
          <a:fontRef idx="minor"/>
        </p:style>
        <p:txBody>
          <a:bodyPr lIns="36000" rIns="36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New Mkt Participants</a:t>
            </a:r>
            <a:endParaRPr b="0" lang="en-US" sz="1200" strike="noStrike" u="none">
              <a:solidFill>
                <a:srgbClr val="000000"/>
              </a:solidFill>
              <a:effectLst/>
              <a:uFillTx/>
              <a:latin typeface="Times New Roman"/>
            </a:endParaRPr>
          </a:p>
        </p:txBody>
      </p:sp>
      <p:sp>
        <p:nvSpPr>
          <p:cNvPr id="702" name=""/>
          <p:cNvSpPr/>
          <p:nvPr/>
        </p:nvSpPr>
        <p:spPr>
          <a:xfrm>
            <a:off x="152280" y="6095880"/>
            <a:ext cx="2984760" cy="304920"/>
          </a:xfrm>
          <a:prstGeom prst="rect">
            <a:avLst/>
          </a:prstGeom>
          <a:solidFill>
            <a:srgbClr val="ffffff"/>
          </a:solidFill>
          <a:ln w="12600">
            <a:solidFill>
              <a:srgbClr val="000000"/>
            </a:solidFill>
            <a:miter/>
          </a:ln>
        </p:spPr>
        <p:style>
          <a:lnRef idx="0"/>
          <a:fillRef idx="0"/>
          <a:effectRef idx="0"/>
          <a:fontRef idx="minor"/>
        </p:style>
        <p:txBody>
          <a:bodyPr lIns="36000" rIns="36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Nuclear Power Pressures</a:t>
            </a:r>
            <a:endParaRPr b="0" lang="en-US" sz="1200" strike="noStrike" u="none">
              <a:solidFill>
                <a:srgbClr val="000000"/>
              </a:solidFill>
              <a:effectLst/>
              <a:uFillTx/>
              <a:latin typeface="Times New Roman"/>
            </a:endParaRPr>
          </a:p>
        </p:txBody>
      </p:sp>
      <p:sp>
        <p:nvSpPr>
          <p:cNvPr id="703" name=""/>
          <p:cNvSpPr/>
          <p:nvPr/>
        </p:nvSpPr>
        <p:spPr>
          <a:xfrm>
            <a:off x="152280" y="6400800"/>
            <a:ext cx="2984760" cy="304920"/>
          </a:xfrm>
          <a:prstGeom prst="rect">
            <a:avLst/>
          </a:prstGeom>
          <a:solidFill>
            <a:srgbClr val="ffffff"/>
          </a:solidFill>
          <a:ln w="12600">
            <a:solidFill>
              <a:srgbClr val="000000"/>
            </a:solidFill>
            <a:miter/>
          </a:ln>
        </p:spPr>
        <p:style>
          <a:lnRef idx="0"/>
          <a:fillRef idx="0"/>
          <a:effectRef idx="0"/>
          <a:fontRef idx="minor"/>
        </p:style>
        <p:txBody>
          <a:bodyPr lIns="36000" rIns="36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Kyoto Protocol</a:t>
            </a:r>
            <a:endParaRPr b="0" lang="en-US" sz="1200" strike="noStrike" u="none">
              <a:solidFill>
                <a:srgbClr val="000000"/>
              </a:solidFill>
              <a:effectLst/>
              <a:uFillTx/>
              <a:latin typeface="Times New Roman"/>
            </a:endParaRPr>
          </a:p>
        </p:txBody>
      </p:sp>
      <p:sp>
        <p:nvSpPr>
          <p:cNvPr id="704" name=""/>
          <p:cNvSpPr/>
          <p:nvPr/>
        </p:nvSpPr>
        <p:spPr>
          <a:xfrm>
            <a:off x="3301920" y="18288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05" name=""/>
          <p:cNvSpPr/>
          <p:nvPr/>
        </p:nvSpPr>
        <p:spPr>
          <a:xfrm>
            <a:off x="3301920" y="21337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06" name=""/>
          <p:cNvSpPr/>
          <p:nvPr/>
        </p:nvSpPr>
        <p:spPr>
          <a:xfrm>
            <a:off x="3301920" y="24382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07" name=""/>
          <p:cNvSpPr/>
          <p:nvPr/>
        </p:nvSpPr>
        <p:spPr>
          <a:xfrm>
            <a:off x="3301920" y="2743200"/>
            <a:ext cx="825480" cy="304920"/>
          </a:xfrm>
          <a:prstGeom prst="rect">
            <a:avLst/>
          </a:prstGeom>
          <a:solidFill>
            <a:srgbClr val="ffffff"/>
          </a:solidFill>
          <a:ln w="12600">
            <a:solidFill>
              <a:srgbClr val="000000"/>
            </a:solidFill>
            <a:miter/>
          </a:ln>
        </p:spPr>
        <p:style>
          <a:lnRef idx="0"/>
          <a:fillRef idx="0"/>
          <a:effectRef idx="0"/>
          <a:fontRef idx="minor"/>
        </p:style>
        <p:txBody>
          <a:bodyPr lIns="36000" rIns="36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08" name=""/>
          <p:cNvSpPr/>
          <p:nvPr/>
        </p:nvSpPr>
        <p:spPr>
          <a:xfrm>
            <a:off x="3301920" y="30481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09" name=""/>
          <p:cNvSpPr/>
          <p:nvPr/>
        </p:nvSpPr>
        <p:spPr>
          <a:xfrm>
            <a:off x="3301920" y="33526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0" name=""/>
          <p:cNvSpPr/>
          <p:nvPr/>
        </p:nvSpPr>
        <p:spPr>
          <a:xfrm>
            <a:off x="3301920" y="36576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1" name=""/>
          <p:cNvSpPr/>
          <p:nvPr/>
        </p:nvSpPr>
        <p:spPr>
          <a:xfrm>
            <a:off x="3301920" y="39625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2" name=""/>
          <p:cNvSpPr/>
          <p:nvPr/>
        </p:nvSpPr>
        <p:spPr>
          <a:xfrm>
            <a:off x="3301920" y="42670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3" name=""/>
          <p:cNvSpPr/>
          <p:nvPr/>
        </p:nvSpPr>
        <p:spPr>
          <a:xfrm>
            <a:off x="3301920" y="45720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4" name=""/>
          <p:cNvSpPr/>
          <p:nvPr/>
        </p:nvSpPr>
        <p:spPr>
          <a:xfrm>
            <a:off x="3301920" y="48769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5" name=""/>
          <p:cNvSpPr/>
          <p:nvPr/>
        </p:nvSpPr>
        <p:spPr>
          <a:xfrm>
            <a:off x="3301920" y="51814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6" name=""/>
          <p:cNvSpPr/>
          <p:nvPr/>
        </p:nvSpPr>
        <p:spPr>
          <a:xfrm>
            <a:off x="3301920" y="54864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7" name=""/>
          <p:cNvSpPr/>
          <p:nvPr/>
        </p:nvSpPr>
        <p:spPr>
          <a:xfrm>
            <a:off x="3301920" y="57913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8" name=""/>
          <p:cNvSpPr/>
          <p:nvPr/>
        </p:nvSpPr>
        <p:spPr>
          <a:xfrm>
            <a:off x="3301920" y="60958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9" name=""/>
          <p:cNvSpPr/>
          <p:nvPr/>
        </p:nvSpPr>
        <p:spPr>
          <a:xfrm>
            <a:off x="3301920" y="64008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0" name=""/>
          <p:cNvSpPr/>
          <p:nvPr/>
        </p:nvSpPr>
        <p:spPr>
          <a:xfrm>
            <a:off x="4292640" y="18288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1" name=""/>
          <p:cNvSpPr/>
          <p:nvPr/>
        </p:nvSpPr>
        <p:spPr>
          <a:xfrm>
            <a:off x="4292640" y="21337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2" name=""/>
          <p:cNvSpPr/>
          <p:nvPr/>
        </p:nvSpPr>
        <p:spPr>
          <a:xfrm>
            <a:off x="4292640" y="24382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3" name=""/>
          <p:cNvSpPr/>
          <p:nvPr/>
        </p:nvSpPr>
        <p:spPr>
          <a:xfrm>
            <a:off x="4292640" y="27432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4" name=""/>
          <p:cNvSpPr/>
          <p:nvPr/>
        </p:nvSpPr>
        <p:spPr>
          <a:xfrm>
            <a:off x="4292640" y="30481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5" name=""/>
          <p:cNvSpPr/>
          <p:nvPr/>
        </p:nvSpPr>
        <p:spPr>
          <a:xfrm>
            <a:off x="4292640" y="33526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6" name=""/>
          <p:cNvSpPr/>
          <p:nvPr/>
        </p:nvSpPr>
        <p:spPr>
          <a:xfrm>
            <a:off x="4292640" y="36576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7" name=""/>
          <p:cNvSpPr/>
          <p:nvPr/>
        </p:nvSpPr>
        <p:spPr>
          <a:xfrm>
            <a:off x="4292640" y="39625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8" name=""/>
          <p:cNvSpPr/>
          <p:nvPr/>
        </p:nvSpPr>
        <p:spPr>
          <a:xfrm>
            <a:off x="4292640" y="42670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9" name=""/>
          <p:cNvSpPr/>
          <p:nvPr/>
        </p:nvSpPr>
        <p:spPr>
          <a:xfrm>
            <a:off x="4292640" y="45720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0" name=""/>
          <p:cNvSpPr/>
          <p:nvPr/>
        </p:nvSpPr>
        <p:spPr>
          <a:xfrm>
            <a:off x="4292640" y="48769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1" name=""/>
          <p:cNvSpPr/>
          <p:nvPr/>
        </p:nvSpPr>
        <p:spPr>
          <a:xfrm>
            <a:off x="4292640" y="51814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2" name=""/>
          <p:cNvSpPr/>
          <p:nvPr/>
        </p:nvSpPr>
        <p:spPr>
          <a:xfrm>
            <a:off x="4292640" y="54864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33" name=""/>
          <p:cNvSpPr/>
          <p:nvPr/>
        </p:nvSpPr>
        <p:spPr>
          <a:xfrm>
            <a:off x="4292640" y="57913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4" name=""/>
          <p:cNvSpPr/>
          <p:nvPr/>
        </p:nvSpPr>
        <p:spPr>
          <a:xfrm>
            <a:off x="4292640" y="60958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5" name=""/>
          <p:cNvSpPr/>
          <p:nvPr/>
        </p:nvSpPr>
        <p:spPr>
          <a:xfrm>
            <a:off x="4292640" y="64008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6" name=""/>
          <p:cNvSpPr/>
          <p:nvPr/>
        </p:nvSpPr>
        <p:spPr>
          <a:xfrm>
            <a:off x="5283360" y="18288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7" name=""/>
          <p:cNvSpPr/>
          <p:nvPr/>
        </p:nvSpPr>
        <p:spPr>
          <a:xfrm>
            <a:off x="5283360" y="21337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8" name=""/>
          <p:cNvSpPr/>
          <p:nvPr/>
        </p:nvSpPr>
        <p:spPr>
          <a:xfrm>
            <a:off x="5283360" y="24382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9" name=""/>
          <p:cNvSpPr/>
          <p:nvPr/>
        </p:nvSpPr>
        <p:spPr>
          <a:xfrm>
            <a:off x="5283360" y="27432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40" name=""/>
          <p:cNvSpPr/>
          <p:nvPr/>
        </p:nvSpPr>
        <p:spPr>
          <a:xfrm>
            <a:off x="5283360" y="30481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41" name=""/>
          <p:cNvSpPr/>
          <p:nvPr/>
        </p:nvSpPr>
        <p:spPr>
          <a:xfrm>
            <a:off x="5283360" y="33526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42" name=""/>
          <p:cNvSpPr/>
          <p:nvPr/>
        </p:nvSpPr>
        <p:spPr>
          <a:xfrm>
            <a:off x="5283360" y="36576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43" name=""/>
          <p:cNvSpPr/>
          <p:nvPr/>
        </p:nvSpPr>
        <p:spPr>
          <a:xfrm>
            <a:off x="5283360" y="39625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44" name=""/>
          <p:cNvSpPr/>
          <p:nvPr/>
        </p:nvSpPr>
        <p:spPr>
          <a:xfrm>
            <a:off x="5283360" y="42670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45" name=""/>
          <p:cNvSpPr/>
          <p:nvPr/>
        </p:nvSpPr>
        <p:spPr>
          <a:xfrm>
            <a:off x="5283360" y="45720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Maintain</a:t>
            </a:r>
            <a:endParaRPr b="0" lang="en-US" sz="1200" strike="noStrike" u="none">
              <a:solidFill>
                <a:srgbClr val="000000"/>
              </a:solidFill>
              <a:effectLst/>
              <a:uFillTx/>
              <a:latin typeface="Times New Roman"/>
            </a:endParaRPr>
          </a:p>
        </p:txBody>
      </p:sp>
      <p:sp>
        <p:nvSpPr>
          <p:cNvPr id="746" name=""/>
          <p:cNvSpPr/>
          <p:nvPr/>
        </p:nvSpPr>
        <p:spPr>
          <a:xfrm>
            <a:off x="5283360" y="48769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47" name=""/>
          <p:cNvSpPr/>
          <p:nvPr/>
        </p:nvSpPr>
        <p:spPr>
          <a:xfrm>
            <a:off x="5283360" y="51814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48" name=""/>
          <p:cNvSpPr/>
          <p:nvPr/>
        </p:nvSpPr>
        <p:spPr>
          <a:xfrm>
            <a:off x="5283360" y="54864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49" name=""/>
          <p:cNvSpPr/>
          <p:nvPr/>
        </p:nvSpPr>
        <p:spPr>
          <a:xfrm>
            <a:off x="5283360" y="5791320"/>
            <a:ext cx="825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0" name=""/>
          <p:cNvSpPr/>
          <p:nvPr/>
        </p:nvSpPr>
        <p:spPr>
          <a:xfrm>
            <a:off x="5283360" y="609588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1" name=""/>
          <p:cNvSpPr/>
          <p:nvPr/>
        </p:nvSpPr>
        <p:spPr>
          <a:xfrm>
            <a:off x="5283360" y="6400800"/>
            <a:ext cx="825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2" name=""/>
          <p:cNvSpPr/>
          <p:nvPr/>
        </p:nvSpPr>
        <p:spPr>
          <a:xfrm>
            <a:off x="6273720" y="1828800"/>
            <a:ext cx="3327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3" name=""/>
          <p:cNvSpPr/>
          <p:nvPr/>
        </p:nvSpPr>
        <p:spPr>
          <a:xfrm>
            <a:off x="6273720" y="2133720"/>
            <a:ext cx="3327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4" name=""/>
          <p:cNvSpPr/>
          <p:nvPr/>
        </p:nvSpPr>
        <p:spPr>
          <a:xfrm>
            <a:off x="6273720" y="2438280"/>
            <a:ext cx="3327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5" name=""/>
          <p:cNvSpPr/>
          <p:nvPr/>
        </p:nvSpPr>
        <p:spPr>
          <a:xfrm>
            <a:off x="6273720" y="2743200"/>
            <a:ext cx="3327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Greater Intraday Spreads; LT Uncertainty</a:t>
            </a:r>
            <a:endParaRPr b="0" lang="en-US" sz="1200" strike="noStrike" u="none">
              <a:solidFill>
                <a:srgbClr val="000000"/>
              </a:solidFill>
              <a:effectLst/>
              <a:uFillTx/>
              <a:latin typeface="Times New Roman"/>
            </a:endParaRPr>
          </a:p>
        </p:txBody>
      </p:sp>
      <p:sp>
        <p:nvSpPr>
          <p:cNvPr id="756" name=""/>
          <p:cNvSpPr/>
          <p:nvPr/>
        </p:nvSpPr>
        <p:spPr>
          <a:xfrm>
            <a:off x="6273720" y="3048120"/>
            <a:ext cx="3327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7" name=""/>
          <p:cNvSpPr/>
          <p:nvPr/>
        </p:nvSpPr>
        <p:spPr>
          <a:xfrm>
            <a:off x="6273720" y="3352680"/>
            <a:ext cx="3327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Peak</a:t>
            </a:r>
            <a:endParaRPr b="0" lang="en-US" sz="1200" strike="noStrike" u="none">
              <a:solidFill>
                <a:srgbClr val="000000"/>
              </a:solidFill>
              <a:effectLst/>
              <a:uFillTx/>
              <a:latin typeface="Times New Roman"/>
            </a:endParaRPr>
          </a:p>
        </p:txBody>
      </p:sp>
      <p:sp>
        <p:nvSpPr>
          <p:cNvPr id="758" name=""/>
          <p:cNvSpPr/>
          <p:nvPr/>
        </p:nvSpPr>
        <p:spPr>
          <a:xfrm>
            <a:off x="6273720" y="3657600"/>
            <a:ext cx="3327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Off Peak</a:t>
            </a:r>
            <a:endParaRPr b="0" lang="en-US" sz="1200" strike="noStrike" u="none">
              <a:solidFill>
                <a:srgbClr val="000000"/>
              </a:solidFill>
              <a:effectLst/>
              <a:uFillTx/>
              <a:latin typeface="Times New Roman"/>
            </a:endParaRPr>
          </a:p>
        </p:txBody>
      </p:sp>
      <p:sp>
        <p:nvSpPr>
          <p:cNvPr id="759" name=""/>
          <p:cNvSpPr/>
          <p:nvPr/>
        </p:nvSpPr>
        <p:spPr>
          <a:xfrm>
            <a:off x="6273720" y="3962520"/>
            <a:ext cx="3327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High Volatility in Spot with Chgs in Demand</a:t>
            </a:r>
            <a:endParaRPr b="0" lang="en-US" sz="1200" strike="noStrike" u="none">
              <a:solidFill>
                <a:srgbClr val="000000"/>
              </a:solidFill>
              <a:effectLst/>
              <a:uFillTx/>
              <a:latin typeface="Times New Roman"/>
            </a:endParaRPr>
          </a:p>
        </p:txBody>
      </p:sp>
      <p:sp>
        <p:nvSpPr>
          <p:cNvPr id="760" name=""/>
          <p:cNvSpPr/>
          <p:nvPr/>
        </p:nvSpPr>
        <p:spPr>
          <a:xfrm>
            <a:off x="6273720" y="4267080"/>
            <a:ext cx="3327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High Volatility in Spot with Chgs in Demand</a:t>
            </a:r>
            <a:endParaRPr b="0" lang="en-US" sz="1200" strike="noStrike" u="none">
              <a:solidFill>
                <a:srgbClr val="000000"/>
              </a:solidFill>
              <a:effectLst/>
              <a:uFillTx/>
              <a:latin typeface="Times New Roman"/>
            </a:endParaRPr>
          </a:p>
        </p:txBody>
      </p:sp>
      <p:sp>
        <p:nvSpPr>
          <p:cNvPr id="761" name=""/>
          <p:cNvSpPr/>
          <p:nvPr/>
        </p:nvSpPr>
        <p:spPr>
          <a:xfrm>
            <a:off x="6273720" y="4572000"/>
            <a:ext cx="3327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62" name=""/>
          <p:cNvSpPr/>
          <p:nvPr/>
        </p:nvSpPr>
        <p:spPr>
          <a:xfrm>
            <a:off x="6273720" y="4876920"/>
            <a:ext cx="3327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Potential for Large Xmission Basis</a:t>
            </a:r>
            <a:endParaRPr b="0" lang="en-US" sz="1200" strike="noStrike" u="none">
              <a:solidFill>
                <a:srgbClr val="000000"/>
              </a:solidFill>
              <a:effectLst/>
              <a:uFillTx/>
              <a:latin typeface="Times New Roman"/>
            </a:endParaRPr>
          </a:p>
        </p:txBody>
      </p:sp>
      <p:sp>
        <p:nvSpPr>
          <p:cNvPr id="763" name=""/>
          <p:cNvSpPr/>
          <p:nvPr/>
        </p:nvSpPr>
        <p:spPr>
          <a:xfrm>
            <a:off x="6273720" y="5181480"/>
            <a:ext cx="3327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Potential for Large Xmission Basis</a:t>
            </a:r>
            <a:endParaRPr b="0" lang="en-US" sz="1200" strike="noStrike" u="none">
              <a:solidFill>
                <a:srgbClr val="000000"/>
              </a:solidFill>
              <a:effectLst/>
              <a:uFillTx/>
              <a:latin typeface="Times New Roman"/>
            </a:endParaRPr>
          </a:p>
        </p:txBody>
      </p:sp>
      <p:sp>
        <p:nvSpPr>
          <p:cNvPr id="764" name=""/>
          <p:cNvSpPr/>
          <p:nvPr/>
        </p:nvSpPr>
        <p:spPr>
          <a:xfrm>
            <a:off x="6273720" y="5486400"/>
            <a:ext cx="3327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65" name=""/>
          <p:cNvSpPr/>
          <p:nvPr/>
        </p:nvSpPr>
        <p:spPr>
          <a:xfrm>
            <a:off x="6273720" y="5791320"/>
            <a:ext cx="3327480" cy="304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Increased Volatility</a:t>
            </a:r>
            <a:endParaRPr b="0" lang="en-US" sz="1200" strike="noStrike" u="none">
              <a:solidFill>
                <a:srgbClr val="000000"/>
              </a:solidFill>
              <a:effectLst/>
              <a:uFillTx/>
              <a:latin typeface="Times New Roman"/>
            </a:endParaRPr>
          </a:p>
        </p:txBody>
      </p:sp>
      <p:sp>
        <p:nvSpPr>
          <p:cNvPr id="766" name=""/>
          <p:cNvSpPr/>
          <p:nvPr/>
        </p:nvSpPr>
        <p:spPr>
          <a:xfrm>
            <a:off x="6273720" y="6095880"/>
            <a:ext cx="3327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67" name=""/>
          <p:cNvSpPr/>
          <p:nvPr/>
        </p:nvSpPr>
        <p:spPr>
          <a:xfrm>
            <a:off x="6273720" y="6400800"/>
            <a:ext cx="3327480" cy="3049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68" name=""/>
          <p:cNvSpPr/>
          <p:nvPr/>
        </p:nvSpPr>
        <p:spPr>
          <a:xfrm>
            <a:off x="3301920" y="1371600"/>
            <a:ext cx="825480" cy="380880"/>
          </a:xfrm>
          <a:prstGeom prst="rect">
            <a:avLst/>
          </a:prstGeom>
          <a:solidFill>
            <a:srgbClr val="3333cc"/>
          </a:solidFill>
          <a:ln w="12600">
            <a:solidFill>
              <a:srgbClr val="3333c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ffffff"/>
                </a:solidFill>
                <a:effectLst/>
                <a:uFillTx/>
                <a:latin typeface="Arial"/>
              </a:rPr>
              <a:t>Spot</a:t>
            </a:r>
            <a:endParaRPr b="0" lang="en-US" sz="1200" strike="noStrike" u="none">
              <a:solidFill>
                <a:srgbClr val="000000"/>
              </a:solidFill>
              <a:effectLst/>
              <a:uFillTx/>
              <a:latin typeface="Times New Roman"/>
            </a:endParaRPr>
          </a:p>
        </p:txBody>
      </p:sp>
      <p:sp>
        <p:nvSpPr>
          <p:cNvPr id="769" name=""/>
          <p:cNvSpPr/>
          <p:nvPr/>
        </p:nvSpPr>
        <p:spPr>
          <a:xfrm>
            <a:off x="4292640" y="1371600"/>
            <a:ext cx="825480" cy="380880"/>
          </a:xfrm>
          <a:prstGeom prst="rect">
            <a:avLst/>
          </a:prstGeom>
          <a:solidFill>
            <a:srgbClr val="3333cc"/>
          </a:solidFill>
          <a:ln w="12600">
            <a:solidFill>
              <a:srgbClr val="3333c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ffffff"/>
                </a:solidFill>
                <a:effectLst/>
                <a:uFillTx/>
                <a:latin typeface="Arial"/>
              </a:rPr>
              <a:t>Near Forward</a:t>
            </a:r>
            <a:endParaRPr b="0" lang="en-US" sz="1200" strike="noStrike" u="none">
              <a:solidFill>
                <a:srgbClr val="000000"/>
              </a:solidFill>
              <a:effectLst/>
              <a:uFillTx/>
              <a:latin typeface="Times New Roman"/>
            </a:endParaRPr>
          </a:p>
        </p:txBody>
      </p:sp>
      <p:sp>
        <p:nvSpPr>
          <p:cNvPr id="770" name=""/>
          <p:cNvSpPr/>
          <p:nvPr/>
        </p:nvSpPr>
        <p:spPr>
          <a:xfrm>
            <a:off x="5283360" y="1371600"/>
            <a:ext cx="825480" cy="380880"/>
          </a:xfrm>
          <a:prstGeom prst="rect">
            <a:avLst/>
          </a:prstGeom>
          <a:solidFill>
            <a:srgbClr val="3333cc"/>
          </a:solidFill>
          <a:ln w="12600">
            <a:solidFill>
              <a:srgbClr val="3333c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ffffff"/>
                </a:solidFill>
                <a:effectLst/>
                <a:uFillTx/>
                <a:latin typeface="Arial"/>
              </a:rPr>
              <a:t>LT Forward</a:t>
            </a:r>
            <a:endParaRPr b="0" lang="en-US" sz="1200" strike="noStrike" u="none">
              <a:solidFill>
                <a:srgbClr val="000000"/>
              </a:solidFill>
              <a:effectLst/>
              <a:uFillTx/>
              <a:latin typeface="Times New Roman"/>
            </a:endParaRPr>
          </a:p>
        </p:txBody>
      </p:sp>
      <p:sp>
        <p:nvSpPr>
          <p:cNvPr id="771" name=""/>
          <p:cNvSpPr/>
          <p:nvPr/>
        </p:nvSpPr>
        <p:spPr>
          <a:xfrm>
            <a:off x="6273720" y="1371600"/>
            <a:ext cx="3327480" cy="380880"/>
          </a:xfrm>
          <a:prstGeom prst="rect">
            <a:avLst/>
          </a:prstGeom>
          <a:solidFill>
            <a:srgbClr val="3333cc"/>
          </a:solidFill>
          <a:ln w="12600">
            <a:solidFill>
              <a:srgbClr val="3333c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ffffff"/>
                </a:solidFill>
                <a:effectLst/>
                <a:uFillTx/>
                <a:latin typeface="Arial"/>
              </a:rPr>
              <a:t>Other</a:t>
            </a:r>
            <a:endParaRPr b="0" lang="en-US" sz="1200" strike="noStrike" u="none">
              <a:solidFill>
                <a:srgbClr val="000000"/>
              </a:solidFill>
              <a:effectLst/>
              <a:uFillTx/>
              <a:latin typeface="Times New Roman"/>
            </a:endParaRPr>
          </a:p>
        </p:txBody>
      </p:sp>
      <p:grpSp>
        <p:nvGrpSpPr>
          <p:cNvPr id="772" name=""/>
          <p:cNvGrpSpPr/>
          <p:nvPr/>
        </p:nvGrpSpPr>
        <p:grpSpPr>
          <a:xfrm>
            <a:off x="3549600" y="4009680"/>
            <a:ext cx="329760" cy="228960"/>
            <a:chOff x="3549600" y="4009680"/>
            <a:chExt cx="329760" cy="228960"/>
          </a:xfrm>
        </p:grpSpPr>
        <p:sp>
          <p:nvSpPr>
            <p:cNvPr id="773" name=""/>
            <p:cNvSpPr/>
            <p:nvPr/>
          </p:nvSpPr>
          <p:spPr>
            <a:xfrm>
              <a:off x="3549600" y="4010040"/>
              <a:ext cx="165240" cy="228600"/>
            </a:xfrm>
            <a:prstGeom prst="upArrow">
              <a:avLst>
                <a:gd name="adj1" fmla="val 50000"/>
                <a:gd name="adj2" fmla="val 57643"/>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4" name=""/>
            <p:cNvSpPr/>
            <p:nvPr/>
          </p:nvSpPr>
          <p:spPr>
            <a:xfrm flipV="1">
              <a:off x="3714840" y="4009320"/>
              <a:ext cx="164520" cy="228600"/>
            </a:xfrm>
            <a:prstGeom prst="upArrow">
              <a:avLst>
                <a:gd name="adj1" fmla="val 50000"/>
                <a:gd name="adj2" fmla="val 57895"/>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775" name=""/>
          <p:cNvSpPr/>
          <p:nvPr/>
        </p:nvSpPr>
        <p:spPr>
          <a:xfrm>
            <a:off x="4622760" y="3086280"/>
            <a:ext cx="165240" cy="228600"/>
          </a:xfrm>
          <a:prstGeom prst="upArrow">
            <a:avLst>
              <a:gd name="adj1" fmla="val 50000"/>
              <a:gd name="adj2" fmla="val 57643"/>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6" name=""/>
          <p:cNvSpPr/>
          <p:nvPr/>
        </p:nvSpPr>
        <p:spPr>
          <a:xfrm flipV="1">
            <a:off x="3632040" y="3704400"/>
            <a:ext cx="165240" cy="228600"/>
          </a:xfrm>
          <a:prstGeom prst="upArrow">
            <a:avLst>
              <a:gd name="adj1" fmla="val 50000"/>
              <a:gd name="adj2" fmla="val 57643"/>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7" name=""/>
          <p:cNvSpPr/>
          <p:nvPr/>
        </p:nvSpPr>
        <p:spPr>
          <a:xfrm flipV="1">
            <a:off x="4622760" y="1875600"/>
            <a:ext cx="165240" cy="228600"/>
          </a:xfrm>
          <a:prstGeom prst="upArrow">
            <a:avLst>
              <a:gd name="adj1" fmla="val 50000"/>
              <a:gd name="adj2" fmla="val 57643"/>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8" name=""/>
          <p:cNvSpPr/>
          <p:nvPr/>
        </p:nvSpPr>
        <p:spPr>
          <a:xfrm flipV="1">
            <a:off x="5613480" y="1875600"/>
            <a:ext cx="164880" cy="228600"/>
          </a:xfrm>
          <a:prstGeom prst="upArrow">
            <a:avLst>
              <a:gd name="adj1" fmla="val 50000"/>
              <a:gd name="adj2" fmla="val 57769"/>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9" name=""/>
          <p:cNvSpPr/>
          <p:nvPr/>
        </p:nvSpPr>
        <p:spPr>
          <a:xfrm flipV="1">
            <a:off x="4622760" y="2180520"/>
            <a:ext cx="165240" cy="228600"/>
          </a:xfrm>
          <a:prstGeom prst="upArrow">
            <a:avLst>
              <a:gd name="adj1" fmla="val 50000"/>
              <a:gd name="adj2" fmla="val 57643"/>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0" name=""/>
          <p:cNvSpPr/>
          <p:nvPr/>
        </p:nvSpPr>
        <p:spPr>
          <a:xfrm flipV="1">
            <a:off x="5613480" y="2180520"/>
            <a:ext cx="164880" cy="228600"/>
          </a:xfrm>
          <a:prstGeom prst="upArrow">
            <a:avLst>
              <a:gd name="adj1" fmla="val 50000"/>
              <a:gd name="adj2" fmla="val 57769"/>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1" name=""/>
          <p:cNvSpPr/>
          <p:nvPr/>
        </p:nvSpPr>
        <p:spPr>
          <a:xfrm flipV="1">
            <a:off x="4622760" y="2485440"/>
            <a:ext cx="165240" cy="228600"/>
          </a:xfrm>
          <a:prstGeom prst="upArrow">
            <a:avLst>
              <a:gd name="adj1" fmla="val 50000"/>
              <a:gd name="adj2" fmla="val 57643"/>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2" name=""/>
          <p:cNvSpPr/>
          <p:nvPr/>
        </p:nvSpPr>
        <p:spPr>
          <a:xfrm flipV="1">
            <a:off x="4622760" y="2790000"/>
            <a:ext cx="165240" cy="228600"/>
          </a:xfrm>
          <a:prstGeom prst="upArrow">
            <a:avLst>
              <a:gd name="adj1" fmla="val 50000"/>
              <a:gd name="adj2" fmla="val 57643"/>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3" name=""/>
          <p:cNvSpPr/>
          <p:nvPr/>
        </p:nvSpPr>
        <p:spPr>
          <a:xfrm flipV="1">
            <a:off x="4622760" y="4618800"/>
            <a:ext cx="165240" cy="228600"/>
          </a:xfrm>
          <a:prstGeom prst="upArrow">
            <a:avLst>
              <a:gd name="adj1" fmla="val 50000"/>
              <a:gd name="adj2" fmla="val 57643"/>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4" name=""/>
          <p:cNvSpPr/>
          <p:nvPr/>
        </p:nvSpPr>
        <p:spPr>
          <a:xfrm>
            <a:off x="5613480" y="2486160"/>
            <a:ext cx="164880" cy="228600"/>
          </a:xfrm>
          <a:prstGeom prst="upArrow">
            <a:avLst>
              <a:gd name="adj1" fmla="val 50000"/>
              <a:gd name="adj2" fmla="val 57769"/>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785" name=""/>
          <p:cNvGrpSpPr/>
          <p:nvPr/>
        </p:nvGrpSpPr>
        <p:grpSpPr>
          <a:xfrm>
            <a:off x="5530680" y="2790360"/>
            <a:ext cx="330120" cy="228960"/>
            <a:chOff x="5530680" y="2790360"/>
            <a:chExt cx="330120" cy="228960"/>
          </a:xfrm>
        </p:grpSpPr>
        <p:sp>
          <p:nvSpPr>
            <p:cNvPr id="786" name=""/>
            <p:cNvSpPr/>
            <p:nvPr/>
          </p:nvSpPr>
          <p:spPr>
            <a:xfrm>
              <a:off x="5530680" y="2790720"/>
              <a:ext cx="165240" cy="228600"/>
            </a:xfrm>
            <a:prstGeom prst="upArrow">
              <a:avLst>
                <a:gd name="adj1" fmla="val 50000"/>
                <a:gd name="adj2" fmla="val 57643"/>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7" name=""/>
            <p:cNvSpPr/>
            <p:nvPr/>
          </p:nvSpPr>
          <p:spPr>
            <a:xfrm flipV="1">
              <a:off x="5695920" y="2790000"/>
              <a:ext cx="164880" cy="228600"/>
            </a:xfrm>
            <a:prstGeom prst="upArrow">
              <a:avLst>
                <a:gd name="adj1" fmla="val 50000"/>
                <a:gd name="adj2" fmla="val 57769"/>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788" name=""/>
          <p:cNvSpPr/>
          <p:nvPr/>
        </p:nvSpPr>
        <p:spPr>
          <a:xfrm>
            <a:off x="5613480" y="3086280"/>
            <a:ext cx="164880" cy="228600"/>
          </a:xfrm>
          <a:prstGeom prst="upArrow">
            <a:avLst>
              <a:gd name="adj1" fmla="val 50000"/>
              <a:gd name="adj2" fmla="val 57769"/>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9" name=""/>
          <p:cNvSpPr/>
          <p:nvPr/>
        </p:nvSpPr>
        <p:spPr>
          <a:xfrm>
            <a:off x="3632040" y="3390840"/>
            <a:ext cx="165240" cy="228600"/>
          </a:xfrm>
          <a:prstGeom prst="upArrow">
            <a:avLst>
              <a:gd name="adj1" fmla="val 50000"/>
              <a:gd name="adj2" fmla="val 57643"/>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790" name=""/>
          <p:cNvGrpSpPr/>
          <p:nvPr/>
        </p:nvGrpSpPr>
        <p:grpSpPr>
          <a:xfrm>
            <a:off x="3549600" y="4314600"/>
            <a:ext cx="329760" cy="228960"/>
            <a:chOff x="3549600" y="4314600"/>
            <a:chExt cx="329760" cy="228960"/>
          </a:xfrm>
        </p:grpSpPr>
        <p:sp>
          <p:nvSpPr>
            <p:cNvPr id="791" name=""/>
            <p:cNvSpPr/>
            <p:nvPr/>
          </p:nvSpPr>
          <p:spPr>
            <a:xfrm>
              <a:off x="3549600" y="4314960"/>
              <a:ext cx="165240" cy="228600"/>
            </a:xfrm>
            <a:prstGeom prst="upArrow">
              <a:avLst>
                <a:gd name="adj1" fmla="val 50000"/>
                <a:gd name="adj2" fmla="val 57643"/>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2" name=""/>
            <p:cNvSpPr/>
            <p:nvPr/>
          </p:nvSpPr>
          <p:spPr>
            <a:xfrm flipV="1">
              <a:off x="3714840" y="4314240"/>
              <a:ext cx="164520" cy="228600"/>
            </a:xfrm>
            <a:prstGeom prst="upArrow">
              <a:avLst>
                <a:gd name="adj1" fmla="val 50000"/>
                <a:gd name="adj2" fmla="val 57895"/>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793" name=""/>
          <p:cNvSpPr/>
          <p:nvPr/>
        </p:nvSpPr>
        <p:spPr>
          <a:xfrm flipV="1">
            <a:off x="4622760" y="5838120"/>
            <a:ext cx="165240" cy="228600"/>
          </a:xfrm>
          <a:prstGeom prst="upArrow">
            <a:avLst>
              <a:gd name="adj1" fmla="val 50000"/>
              <a:gd name="adj2" fmla="val 57643"/>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4" name=""/>
          <p:cNvSpPr/>
          <p:nvPr/>
        </p:nvSpPr>
        <p:spPr>
          <a:xfrm flipV="1">
            <a:off x="5613480" y="5838120"/>
            <a:ext cx="164880" cy="228600"/>
          </a:xfrm>
          <a:prstGeom prst="upArrow">
            <a:avLst>
              <a:gd name="adj1" fmla="val 50000"/>
              <a:gd name="adj2" fmla="val 57769"/>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5" name=""/>
          <p:cNvSpPr/>
          <p:nvPr/>
        </p:nvSpPr>
        <p:spPr>
          <a:xfrm>
            <a:off x="4622760" y="6134040"/>
            <a:ext cx="165240" cy="228600"/>
          </a:xfrm>
          <a:prstGeom prst="upArrow">
            <a:avLst>
              <a:gd name="adj1" fmla="val 50000"/>
              <a:gd name="adj2" fmla="val 57643"/>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6" name=""/>
          <p:cNvSpPr/>
          <p:nvPr/>
        </p:nvSpPr>
        <p:spPr>
          <a:xfrm>
            <a:off x="5613480" y="6134040"/>
            <a:ext cx="164880" cy="228600"/>
          </a:xfrm>
          <a:prstGeom prst="upArrow">
            <a:avLst>
              <a:gd name="adj1" fmla="val 50000"/>
              <a:gd name="adj2" fmla="val 57769"/>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7" name=""/>
          <p:cNvSpPr/>
          <p:nvPr/>
        </p:nvSpPr>
        <p:spPr>
          <a:xfrm>
            <a:off x="4622760" y="6438960"/>
            <a:ext cx="165240" cy="228600"/>
          </a:xfrm>
          <a:prstGeom prst="upArrow">
            <a:avLst>
              <a:gd name="adj1" fmla="val 50000"/>
              <a:gd name="adj2" fmla="val 57643"/>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8" name=""/>
          <p:cNvSpPr/>
          <p:nvPr/>
        </p:nvSpPr>
        <p:spPr>
          <a:xfrm>
            <a:off x="5613480" y="6438960"/>
            <a:ext cx="164880" cy="228600"/>
          </a:xfrm>
          <a:prstGeom prst="upArrow">
            <a:avLst>
              <a:gd name="adj1" fmla="val 50000"/>
              <a:gd name="adj2" fmla="val 57769"/>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9" name=""/>
          <p:cNvSpPr/>
          <p:nvPr/>
        </p:nvSpPr>
        <p:spPr>
          <a:xfrm>
            <a:off x="4622760" y="5519880"/>
            <a:ext cx="165240" cy="228600"/>
          </a:xfrm>
          <a:prstGeom prst="upArrow">
            <a:avLst>
              <a:gd name="adj1" fmla="val 50000"/>
              <a:gd name="adj2" fmla="val 57643"/>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00" name=""/>
          <p:cNvSpPr/>
          <p:nvPr/>
        </p:nvSpPr>
        <p:spPr>
          <a:xfrm>
            <a:off x="5613480" y="5519880"/>
            <a:ext cx="164880" cy="228600"/>
          </a:xfrm>
          <a:prstGeom prst="upArrow">
            <a:avLst>
              <a:gd name="adj1" fmla="val 50000"/>
              <a:gd name="adj2" fmla="val 57769"/>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1" name=""/>
          <p:cNvSpPr/>
          <p:nvPr/>
        </p:nvSpPr>
        <p:spPr>
          <a:xfrm>
            <a:off x="5124600" y="3719520"/>
            <a:ext cx="2259000" cy="1866960"/>
          </a:xfrm>
          <a:prstGeom prst="downArrow">
            <a:avLst>
              <a:gd name="adj1" fmla="val 50000"/>
              <a:gd name="adj2" fmla="val 49000"/>
            </a:avLst>
          </a:prstGeom>
          <a:gradFill rotWithShape="0">
            <a:gsLst>
              <a:gs pos="0">
                <a:srgbClr val="fafafa"/>
              </a:gs>
              <a:gs pos="100000">
                <a:srgbClr val="dddddd"/>
              </a:gs>
            </a:gsLst>
            <a:lin ang="5400000"/>
          </a:gradFill>
          <a:ln w="9360">
            <a:solidFill>
              <a:srgbClr val="ffffff"/>
            </a:solidFill>
            <a:miter/>
          </a:ln>
        </p:spPr>
        <p:style>
          <a:lnRef idx="0"/>
          <a:fillRef idx="0"/>
          <a:effectRef idx="0"/>
          <a:fontRef idx="minor"/>
        </p:style>
        <p:txBody>
          <a:bodyPr wrap="none" lIns="90000" rIns="90000" tIns="46800" bIns="46800" anchor="ctr">
            <a:noAutofit/>
          </a:bodyPr>
          <a:p>
            <a:pPr marL="95400" indent="-95400"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Finance</a:t>
            </a:r>
            <a:endParaRPr b="0" lang="en-US" sz="1200" strike="noStrike" u="none">
              <a:solidFill>
                <a:srgbClr val="000000"/>
              </a:solidFill>
              <a:effectLst/>
              <a:uFillTx/>
              <a:latin typeface="Times New Roman"/>
            </a:endParaRPr>
          </a:p>
          <a:p>
            <a:pPr marL="95400" indent="-95400"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Risk Management</a:t>
            </a:r>
            <a:endParaRPr b="0" lang="en-US" sz="1200" strike="noStrike" u="none">
              <a:solidFill>
                <a:srgbClr val="000000"/>
              </a:solidFill>
              <a:effectLst/>
              <a:uFillTx/>
              <a:latin typeface="Times New Roman"/>
            </a:endParaRPr>
          </a:p>
          <a:p>
            <a:pPr marL="95400" indent="-95400"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Dispatch Control</a:t>
            </a:r>
            <a:endParaRPr b="0" lang="en-US" sz="1200" strike="noStrike" u="none">
              <a:solidFill>
                <a:srgbClr val="000000"/>
              </a:solidFill>
              <a:effectLst/>
              <a:uFillTx/>
              <a:latin typeface="Times New Roman"/>
            </a:endParaRPr>
          </a:p>
          <a:p>
            <a:pPr marL="95400" indent="-95400"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Sales Services</a:t>
            </a:r>
            <a:endParaRPr b="0" lang="en-US" sz="1200" strike="noStrike" u="none">
              <a:solidFill>
                <a:srgbClr val="000000"/>
              </a:solidFill>
              <a:effectLst/>
              <a:uFillTx/>
              <a:latin typeface="Times New Roman"/>
            </a:endParaRPr>
          </a:p>
          <a:p>
            <a:pPr marL="95400" indent="-95400"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IT Systems</a:t>
            </a:r>
            <a:endParaRPr b="0" lang="en-US" sz="1200" strike="noStrike" u="none">
              <a:solidFill>
                <a:srgbClr val="000000"/>
              </a:solidFill>
              <a:effectLst/>
              <a:uFillTx/>
              <a:latin typeface="Times New Roman"/>
            </a:endParaRPr>
          </a:p>
          <a:p>
            <a:pPr marL="95400" indent="-95400"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 Services</a:t>
            </a:r>
            <a:endParaRPr b="0" lang="en-US" sz="1200" strike="noStrike" u="none">
              <a:solidFill>
                <a:srgbClr val="000000"/>
              </a:solidFill>
              <a:effectLst/>
              <a:uFillTx/>
              <a:latin typeface="Times New Roman"/>
            </a:endParaRPr>
          </a:p>
          <a:p>
            <a:pPr marL="95400" indent="-95400"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Communication</a:t>
            </a:r>
            <a:endParaRPr b="0" lang="en-US" sz="1200" strike="noStrike" u="none">
              <a:solidFill>
                <a:srgbClr val="000000"/>
              </a:solidFill>
              <a:effectLst/>
              <a:uFillTx/>
              <a:latin typeface="Times New Roman"/>
            </a:endParaRPr>
          </a:p>
        </p:txBody>
      </p:sp>
      <p:sp>
        <p:nvSpPr>
          <p:cNvPr id="802" name=""/>
          <p:cNvSpPr/>
          <p:nvPr/>
        </p:nvSpPr>
        <p:spPr>
          <a:xfrm>
            <a:off x="2606760" y="3719520"/>
            <a:ext cx="2259000" cy="1841400"/>
          </a:xfrm>
          <a:prstGeom prst="upDownArrow">
            <a:avLst>
              <a:gd name="adj1" fmla="val 48306"/>
              <a:gd name="adj2" fmla="val 28505"/>
            </a:avLst>
          </a:prstGeom>
          <a:gradFill rotWithShape="0">
            <a:gsLst>
              <a:gs pos="0">
                <a:srgbClr val="dddddd"/>
              </a:gs>
              <a:gs pos="50000">
                <a:srgbClr val="fefefe"/>
              </a:gs>
              <a:gs pos="100000">
                <a:srgbClr val="dddddd"/>
              </a:gs>
            </a:gsLst>
            <a:lin ang="5400000"/>
          </a:gradFill>
          <a:ln w="9360">
            <a:solidFill>
              <a:srgbClr val="ffffff"/>
            </a:solidFill>
            <a:miter/>
          </a:ln>
        </p:spPr>
        <p:style>
          <a:lnRef idx="0"/>
          <a:fillRef idx="0"/>
          <a:effectRef idx="0"/>
          <a:fontRef idx="minor"/>
        </p:style>
        <p:txBody>
          <a:bodyPr wrap="none" lIns="90000" rIns="90000" tIns="46800" bIns="46800" anchor="ctr">
            <a:noAutofit/>
          </a:bodyPr>
          <a:p>
            <a:pPr marL="95400" indent="-954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803" name=""/>
          <p:cNvSpPr/>
          <p:nvPr/>
        </p:nvSpPr>
        <p:spPr>
          <a:xfrm>
            <a:off x="304920" y="3719520"/>
            <a:ext cx="2260440" cy="1855800"/>
          </a:xfrm>
          <a:prstGeom prst="upArrow">
            <a:avLst>
              <a:gd name="adj1" fmla="val 50000"/>
              <a:gd name="adj2" fmla="val 46431"/>
            </a:avLst>
          </a:prstGeom>
          <a:gradFill rotWithShape="0">
            <a:gsLst>
              <a:gs pos="0">
                <a:srgbClr val="dddddd"/>
              </a:gs>
              <a:gs pos="100000">
                <a:srgbClr val="fafafa"/>
              </a:gs>
            </a:gsLst>
            <a:lin ang="5400000"/>
          </a:gradFill>
          <a:ln w="9360">
            <a:solidFill>
              <a:srgbClr val="ffffff"/>
            </a:solidFill>
            <a:miter/>
          </a:ln>
        </p:spPr>
        <p:style>
          <a:lnRef idx="0"/>
          <a:fillRef idx="0"/>
          <a:effectRef idx="0"/>
          <a:fontRef idx="minor"/>
        </p:style>
        <p:txBody>
          <a:bodyPr wrap="none" lIns="90000" rIns="90000" tIns="46800" bIns="46800" anchor="ctr">
            <a:noAutofit/>
          </a:bodyPr>
          <a:p>
            <a:pPr marL="95400" indent="-95400"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Generation Credibility</a:t>
            </a:r>
            <a:endParaRPr b="0" lang="en-US" sz="1200" strike="noStrike" u="none">
              <a:solidFill>
                <a:srgbClr val="000000"/>
              </a:solidFill>
              <a:effectLst/>
              <a:uFillTx/>
              <a:latin typeface="Times New Roman"/>
            </a:endParaRPr>
          </a:p>
          <a:p>
            <a:pPr marL="95400" indent="-95400" algn="ct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Generation Excess</a:t>
            </a:r>
            <a:endParaRPr b="0" lang="en-US" sz="1200" strike="noStrike" u="none">
              <a:solidFill>
                <a:srgbClr val="000000"/>
              </a:solidFill>
              <a:effectLst/>
              <a:uFillTx/>
              <a:latin typeface="Times New Roman"/>
            </a:endParaRPr>
          </a:p>
        </p:txBody>
      </p:sp>
      <p:sp>
        <p:nvSpPr>
          <p:cNvPr id="804" name=""/>
          <p:cNvSpPr/>
          <p:nvPr/>
        </p:nvSpPr>
        <p:spPr>
          <a:xfrm>
            <a:off x="743040" y="0"/>
            <a:ext cx="8420040" cy="104760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EnCom and Enron Relationship</a:t>
            </a:r>
            <a:endParaRPr b="0" lang="en-US" sz="2200" strike="noStrike" u="none">
              <a:solidFill>
                <a:srgbClr val="000000"/>
              </a:solidFill>
              <a:effectLst/>
              <a:uFillTx/>
              <a:latin typeface="Times New Roman"/>
            </a:endParaRPr>
          </a:p>
        </p:txBody>
      </p:sp>
      <p:sp>
        <p:nvSpPr>
          <p:cNvPr id="805" name=""/>
          <p:cNvSpPr/>
          <p:nvPr/>
        </p:nvSpPr>
        <p:spPr>
          <a:xfrm>
            <a:off x="542880" y="5257800"/>
            <a:ext cx="7893000" cy="1371600"/>
          </a:xfrm>
          <a:prstGeom prst="rightArrow">
            <a:avLst>
              <a:gd name="adj1" fmla="val 61250"/>
              <a:gd name="adj2" fmla="val 49154"/>
            </a:avLst>
          </a:prstGeom>
          <a:gradFill rotWithShape="0">
            <a:gsLst>
              <a:gs pos="0">
                <a:srgbClr val="0099ff"/>
              </a:gs>
              <a:gs pos="100000">
                <a:srgbClr val="c1e5fe"/>
              </a:gs>
            </a:gsLst>
            <a:lin ang="10800000"/>
          </a:gradFill>
          <a:ln w="12600">
            <a:solidFill>
              <a:srgbClr val="ddddd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06" name=""/>
          <p:cNvSpPr/>
          <p:nvPr/>
        </p:nvSpPr>
        <p:spPr>
          <a:xfrm>
            <a:off x="688680" y="5734080"/>
            <a:ext cx="10447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 Power</a:t>
            </a:r>
            <a:endParaRPr b="0" lang="en-US" sz="1800" strike="noStrike" u="none">
              <a:solidFill>
                <a:srgbClr val="000000"/>
              </a:solidFill>
              <a:effectLst/>
              <a:uFillTx/>
              <a:latin typeface="Times New Roman"/>
            </a:endParaRPr>
          </a:p>
        </p:txBody>
      </p:sp>
      <p:sp>
        <p:nvSpPr>
          <p:cNvPr id="807" name=""/>
          <p:cNvSpPr/>
          <p:nvPr/>
        </p:nvSpPr>
        <p:spPr>
          <a:xfrm>
            <a:off x="542880" y="762120"/>
            <a:ext cx="7809120" cy="3170160"/>
          </a:xfrm>
          <a:custGeom>
            <a:avLst/>
            <a:gdLst/>
            <a:ahLst/>
            <a:rect l="l" t="t" r="r" b="b"/>
            <a:pathLst>
              <a:path w="2547" h="1865">
                <a:moveTo>
                  <a:pt x="1173" y="1242"/>
                </a:moveTo>
                <a:cubicBezTo>
                  <a:pt x="1547" y="1062"/>
                  <a:pt x="2072" y="338"/>
                  <a:pt x="2252" y="131"/>
                </a:cubicBezTo>
                <a:lnTo>
                  <a:pt x="2252" y="0"/>
                </a:lnTo>
                <a:lnTo>
                  <a:pt x="2547" y="297"/>
                </a:lnTo>
                <a:lnTo>
                  <a:pt x="2249" y="649"/>
                </a:lnTo>
                <a:lnTo>
                  <a:pt x="2250" y="528"/>
                </a:lnTo>
                <a:cubicBezTo>
                  <a:pt x="2159" y="622"/>
                  <a:pt x="1667" y="1229"/>
                  <a:pt x="1700" y="1211"/>
                </a:cubicBezTo>
                <a:cubicBezTo>
                  <a:pt x="1754" y="1183"/>
                  <a:pt x="2155" y="930"/>
                  <a:pt x="2252" y="843"/>
                </a:cubicBezTo>
                <a:lnTo>
                  <a:pt x="2252" y="722"/>
                </a:lnTo>
                <a:lnTo>
                  <a:pt x="2541" y="993"/>
                </a:lnTo>
                <a:lnTo>
                  <a:pt x="2253" y="1263"/>
                </a:lnTo>
                <a:lnTo>
                  <a:pt x="2253" y="1134"/>
                </a:lnTo>
                <a:lnTo>
                  <a:pt x="1701" y="1479"/>
                </a:lnTo>
                <a:lnTo>
                  <a:pt x="2251" y="1479"/>
                </a:lnTo>
                <a:lnTo>
                  <a:pt x="2252" y="1353"/>
                </a:lnTo>
                <a:lnTo>
                  <a:pt x="2544" y="1578"/>
                </a:lnTo>
                <a:lnTo>
                  <a:pt x="2250" y="1865"/>
                </a:lnTo>
                <a:lnTo>
                  <a:pt x="2249" y="1739"/>
                </a:lnTo>
                <a:lnTo>
                  <a:pt x="0" y="1740"/>
                </a:lnTo>
                <a:lnTo>
                  <a:pt x="0" y="1242"/>
                </a:lnTo>
                <a:lnTo>
                  <a:pt x="1173" y="1242"/>
                </a:lnTo>
                <a:close/>
              </a:path>
            </a:pathLst>
          </a:custGeom>
          <a:gradFill rotWithShape="0">
            <a:gsLst>
              <a:gs pos="0">
                <a:srgbClr val="0099ff"/>
              </a:gs>
              <a:gs pos="100000">
                <a:srgbClr val="c1e5fe"/>
              </a:gs>
            </a:gsLst>
            <a:lin ang="10800000"/>
          </a:gradFill>
          <a:ln w="9360">
            <a:solidFill>
              <a:srgbClr val="dddddd"/>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08" name=""/>
          <p:cNvSpPr/>
          <p:nvPr/>
        </p:nvSpPr>
        <p:spPr>
          <a:xfrm>
            <a:off x="677520" y="3048120"/>
            <a:ext cx="14770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Enron Japan</a:t>
            </a:r>
            <a:endParaRPr b="0" lang="en-US" sz="1800" strike="noStrike" u="none">
              <a:solidFill>
                <a:srgbClr val="000000"/>
              </a:solidFill>
              <a:effectLst/>
              <a:uFillTx/>
              <a:latin typeface="Times New Roman"/>
            </a:endParaRPr>
          </a:p>
        </p:txBody>
      </p:sp>
      <p:sp>
        <p:nvSpPr>
          <p:cNvPr id="809" name=""/>
          <p:cNvSpPr/>
          <p:nvPr/>
        </p:nvSpPr>
        <p:spPr>
          <a:xfrm>
            <a:off x="8420040" y="914400"/>
            <a:ext cx="1714680" cy="762120"/>
          </a:xfrm>
          <a:prstGeom prst="rect">
            <a:avLst/>
          </a:prstGeom>
          <a:noFill/>
          <a:ln w="0">
            <a:noFill/>
          </a:ln>
        </p:spPr>
        <p:style>
          <a:lnRef idx="0"/>
          <a:fillRef idx="0"/>
          <a:effectRef idx="0"/>
          <a:fontRef idx="minor"/>
        </p:style>
        <p:txBody>
          <a:bodyPr lIns="90000" rIns="90000" tIns="46800" bIns="46800" anchor="ctr">
            <a:noAutofit/>
          </a:bodyPr>
          <a:p>
            <a:pPr marL="101520" indent="-1015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Communications</a:t>
            </a:r>
            <a:endParaRPr b="0" lang="en-US" sz="1200" strike="noStrike" u="none">
              <a:solidFill>
                <a:srgbClr val="000000"/>
              </a:solidFill>
              <a:effectLst/>
              <a:uFillTx/>
              <a:latin typeface="Times New Roman"/>
            </a:endParaRPr>
          </a:p>
          <a:p>
            <a:pPr marL="101520" indent="-1015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IT Services</a:t>
            </a:r>
            <a:endParaRPr b="0" lang="en-US" sz="1200" strike="noStrike" u="none">
              <a:solidFill>
                <a:srgbClr val="000000"/>
              </a:solidFill>
              <a:effectLst/>
              <a:uFillTx/>
              <a:latin typeface="Times New Roman"/>
            </a:endParaRPr>
          </a:p>
          <a:p>
            <a:pPr marL="101520" indent="-1015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Internet/Intranet</a:t>
            </a:r>
            <a:endParaRPr b="0" lang="en-US" sz="1200" strike="noStrike" u="none">
              <a:solidFill>
                <a:srgbClr val="000000"/>
              </a:solidFill>
              <a:effectLst/>
              <a:uFillTx/>
              <a:latin typeface="Times New Roman"/>
            </a:endParaRPr>
          </a:p>
        </p:txBody>
      </p:sp>
      <p:sp>
        <p:nvSpPr>
          <p:cNvPr id="810" name=""/>
          <p:cNvSpPr/>
          <p:nvPr/>
        </p:nvSpPr>
        <p:spPr>
          <a:xfrm>
            <a:off x="8420040" y="2057400"/>
            <a:ext cx="1714680" cy="762120"/>
          </a:xfrm>
          <a:prstGeom prst="rect">
            <a:avLst/>
          </a:prstGeom>
          <a:noFill/>
          <a:ln w="0">
            <a:noFill/>
          </a:ln>
        </p:spPr>
        <p:style>
          <a:lnRef idx="0"/>
          <a:fillRef idx="0"/>
          <a:effectRef idx="0"/>
          <a:fontRef idx="minor"/>
        </p:style>
        <p:txBody>
          <a:bodyPr lIns="90000" rIns="90000" tIns="46800" bIns="46800" anchor="ctr">
            <a:noAutofit/>
          </a:bodyPr>
          <a:p>
            <a:pPr marL="101520" indent="-1015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Fuels/Gas Trading</a:t>
            </a:r>
            <a:endParaRPr b="0" lang="en-US" sz="1200" strike="noStrike" u="none">
              <a:solidFill>
                <a:srgbClr val="000000"/>
              </a:solidFill>
              <a:effectLst/>
              <a:uFillTx/>
              <a:latin typeface="Times New Roman"/>
            </a:endParaRPr>
          </a:p>
          <a:p>
            <a:pPr marL="101520" indent="-1015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Fuels/Gas Origination</a:t>
            </a:r>
            <a:endParaRPr b="0" lang="en-US" sz="1200" strike="noStrike" u="none">
              <a:solidFill>
                <a:srgbClr val="000000"/>
              </a:solidFill>
              <a:effectLst/>
              <a:uFillTx/>
              <a:latin typeface="Times New Roman"/>
            </a:endParaRPr>
          </a:p>
        </p:txBody>
      </p:sp>
      <p:sp>
        <p:nvSpPr>
          <p:cNvPr id="811" name=""/>
          <p:cNvSpPr/>
          <p:nvPr/>
        </p:nvSpPr>
        <p:spPr>
          <a:xfrm>
            <a:off x="8420040" y="3124080"/>
            <a:ext cx="1486080" cy="762120"/>
          </a:xfrm>
          <a:prstGeom prst="rect">
            <a:avLst/>
          </a:prstGeom>
          <a:noFill/>
          <a:ln w="0">
            <a:noFill/>
          </a:ln>
        </p:spPr>
        <p:style>
          <a:lnRef idx="0"/>
          <a:fillRef idx="0"/>
          <a:effectRef idx="0"/>
          <a:fontRef idx="minor"/>
        </p:style>
        <p:txBody>
          <a:bodyPr lIns="90000" rIns="90000" tIns="46800" bIns="46800" anchor="ctr">
            <a:noAutofit/>
          </a:bodyPr>
          <a:p>
            <a:pPr marL="101520" indent="-1015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Elecy Trading</a:t>
            </a:r>
            <a:endParaRPr b="0" lang="en-US" sz="1200" strike="noStrike" u="none">
              <a:solidFill>
                <a:srgbClr val="000000"/>
              </a:solidFill>
              <a:effectLst/>
              <a:uFillTx/>
              <a:latin typeface="Times New Roman"/>
            </a:endParaRPr>
          </a:p>
          <a:p>
            <a:pPr marL="101520" indent="-1015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Elec Origination</a:t>
            </a:r>
            <a:endParaRPr b="0" lang="en-US" sz="1200" strike="noStrike" u="none">
              <a:solidFill>
                <a:srgbClr val="000000"/>
              </a:solidFill>
              <a:effectLst/>
              <a:uFillTx/>
              <a:latin typeface="Times New Roman"/>
            </a:endParaRPr>
          </a:p>
          <a:p>
            <a:pPr marL="101520" indent="-1015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Risk Mgt</a:t>
            </a:r>
            <a:endParaRPr b="0" lang="en-US" sz="1200" strike="noStrike" u="none">
              <a:solidFill>
                <a:srgbClr val="000000"/>
              </a:solidFill>
              <a:effectLst/>
              <a:uFillTx/>
              <a:latin typeface="Times New Roman"/>
            </a:endParaRPr>
          </a:p>
          <a:p>
            <a:pPr marL="101520" indent="-10152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00" strike="noStrike" u="none">
                <a:solidFill>
                  <a:srgbClr val="000000"/>
                </a:solidFill>
                <a:effectLst/>
                <a:uFillTx/>
                <a:latin typeface="Arial"/>
              </a:rPr>
              <a:t>Finance</a:t>
            </a:r>
            <a:endParaRPr b="0" lang="en-US" sz="1200" strike="noStrike" u="none">
              <a:solidFill>
                <a:srgbClr val="000000"/>
              </a:solidFill>
              <a:effectLst/>
              <a:uFillTx/>
              <a:latin typeface="Times New Roman"/>
            </a:endParaRPr>
          </a:p>
        </p:txBody>
      </p:sp>
      <p:sp>
        <p:nvSpPr>
          <p:cNvPr id="812" name=""/>
          <p:cNvSpPr/>
          <p:nvPr/>
        </p:nvSpPr>
        <p:spPr>
          <a:xfrm>
            <a:off x="2905200" y="3809880"/>
            <a:ext cx="1650960" cy="457200"/>
          </a:xfrm>
          <a:prstGeom prst="rect">
            <a:avLst/>
          </a:prstGeom>
          <a:noFill/>
          <a:ln w="0">
            <a:noFill/>
          </a:ln>
        </p:spPr>
        <p:style>
          <a:lnRef idx="0"/>
          <a:fillRef idx="0"/>
          <a:effectRef idx="0"/>
          <a:fontRef idx="minor"/>
        </p:style>
        <p:txBody>
          <a:bodyPr lIns="90000" rIns="90000" tIns="46800" bIns="46800" anchor="ctr">
            <a:noAutofit/>
          </a:bodyPr>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Leads</a:t>
            </a:r>
            <a:endParaRPr b="0" lang="en-US" sz="12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Generation Excess</a:t>
            </a:r>
            <a:endParaRPr b="0" lang="en-US" sz="1200" strike="noStrike" u="none">
              <a:solidFill>
                <a:srgbClr val="000000"/>
              </a:solidFill>
              <a:effectLst/>
              <a:uFillTx/>
              <a:latin typeface="Times New Roman"/>
            </a:endParaRPr>
          </a:p>
        </p:txBody>
      </p:sp>
      <p:sp>
        <p:nvSpPr>
          <p:cNvPr id="813" name=""/>
          <p:cNvSpPr/>
          <p:nvPr/>
        </p:nvSpPr>
        <p:spPr>
          <a:xfrm>
            <a:off x="2905200" y="4648320"/>
            <a:ext cx="1650960" cy="761760"/>
          </a:xfrm>
          <a:prstGeom prst="rect">
            <a:avLst/>
          </a:prstGeom>
          <a:noFill/>
          <a:ln w="0">
            <a:noFill/>
          </a:ln>
        </p:spPr>
        <p:style>
          <a:lnRef idx="0"/>
          <a:fillRef idx="0"/>
          <a:effectRef idx="0"/>
          <a:fontRef idx="minor"/>
        </p:style>
        <p:txBody>
          <a:bodyPr lIns="90000" rIns="90000" tIns="46800" bIns="46800" anchor="ctr">
            <a:noAutofit/>
          </a:bodyPr>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Leads</a:t>
            </a:r>
            <a:endParaRPr b="0" lang="en-US" sz="12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Additional Demand</a:t>
            </a:r>
            <a:endParaRPr b="0" lang="en-US" sz="12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Finance</a:t>
            </a:r>
            <a:endParaRPr b="0" lang="en-US" sz="12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Basis Risk Mgt</a:t>
            </a:r>
            <a:endParaRPr b="0" lang="en-US" sz="1200" strike="noStrike" u="none">
              <a:solidFill>
                <a:srgbClr val="000000"/>
              </a:solidFill>
              <a:effectLst/>
              <a:uFillTx/>
              <a:latin typeface="Times New Roman"/>
            </a:endParaRPr>
          </a:p>
        </p:txBody>
      </p:sp>
      <p:sp>
        <p:nvSpPr>
          <p:cNvPr id="814" name=""/>
          <p:cNvSpPr/>
          <p:nvPr/>
        </p:nvSpPr>
        <p:spPr>
          <a:xfrm>
            <a:off x="379440" y="1295280"/>
            <a:ext cx="5519160" cy="420840"/>
          </a:xfrm>
          <a:custGeom>
            <a:avLst/>
            <a:gdLst>
              <a:gd name="textAreaLeft" fmla="*/ 1379880 w 5519160"/>
              <a:gd name="textAreaRight" fmla="*/ 4139640 w 5519160"/>
              <a:gd name="textAreaTop" fmla="*/ 0 h 420840"/>
              <a:gd name="textAreaBottom" fmla="*/ 368280 h 420840"/>
            </a:gdLst>
            <a:ahLst/>
            <a:cxnLst/>
            <a:rect l="textAreaLeft" t="textAreaTop" r="textAreaRight" b="textAreaBottom"/>
            <a:pathLst>
              <a:path w="21600" h="21600">
                <a:moveTo>
                  <a:pt x="8100" y="18900"/>
                </a:moveTo>
                <a:lnTo>
                  <a:pt x="8100" y="20925"/>
                </a:lnTo>
                <a:cubicBezTo>
                  <a:pt x="8100" y="21263"/>
                  <a:pt x="7680" y="21600"/>
                  <a:pt x="7260" y="21600"/>
                </a:cubicBezTo>
                <a:lnTo>
                  <a:pt x="0" y="21600"/>
                </a:lnTo>
                <a:lnTo>
                  <a:pt x="2750" y="12150"/>
                </a:lnTo>
                <a:lnTo>
                  <a:pt x="0" y="2700"/>
                </a:lnTo>
                <a:lnTo>
                  <a:pt x="5400" y="2700"/>
                </a:lnTo>
                <a:lnTo>
                  <a:pt x="5400" y="675"/>
                </a:lnTo>
                <a:cubicBezTo>
                  <a:pt x="5400" y="338"/>
                  <a:pt x="5820" y="0"/>
                  <a:pt x="6240" y="0"/>
                </a:cubicBezTo>
                <a:lnTo>
                  <a:pt x="15360" y="0"/>
                </a:lnTo>
                <a:cubicBezTo>
                  <a:pt x="15780" y="0"/>
                  <a:pt x="16200" y="338"/>
                  <a:pt x="16200" y="675"/>
                </a:cubicBezTo>
                <a:lnTo>
                  <a:pt x="16200" y="2700"/>
                </a:lnTo>
                <a:lnTo>
                  <a:pt x="21600" y="2700"/>
                </a:lnTo>
                <a:lnTo>
                  <a:pt x="18850" y="12150"/>
                </a:lnTo>
                <a:lnTo>
                  <a:pt x="21600" y="21600"/>
                </a:lnTo>
                <a:lnTo>
                  <a:pt x="14340" y="21600"/>
                </a:lnTo>
                <a:cubicBezTo>
                  <a:pt x="13920" y="21600"/>
                  <a:pt x="13500" y="21263"/>
                  <a:pt x="13500" y="20925"/>
                </a:cubicBezTo>
                <a:lnTo>
                  <a:pt x="13500" y="18900"/>
                </a:lnTo>
                <a:close/>
              </a:path>
              <a:path fill="darkenLess" w="21600" h="21600">
                <a:moveTo>
                  <a:pt x="8100" y="18900"/>
                </a:moveTo>
                <a:lnTo>
                  <a:pt x="8100" y="20925"/>
                </a:lnTo>
                <a:cubicBezTo>
                  <a:pt x="8100" y="20588"/>
                  <a:pt x="7680" y="20250"/>
                  <a:pt x="7260" y="20250"/>
                </a:cubicBezTo>
                <a:lnTo>
                  <a:pt x="6240" y="20250"/>
                </a:lnTo>
                <a:cubicBezTo>
                  <a:pt x="5820" y="20250"/>
                  <a:pt x="5400" y="19913"/>
                  <a:pt x="5400" y="19575"/>
                </a:cubicBezTo>
                <a:cubicBezTo>
                  <a:pt x="5400" y="19238"/>
                  <a:pt x="5820" y="18900"/>
                  <a:pt x="6240" y="18900"/>
                </a:cubicBezTo>
                <a:close/>
              </a:path>
              <a:path fill="darkenLess" w="21600" h="21600">
                <a:moveTo>
                  <a:pt x="13500" y="18900"/>
                </a:moveTo>
                <a:lnTo>
                  <a:pt x="13500" y="20925"/>
                </a:lnTo>
                <a:cubicBezTo>
                  <a:pt x="13500" y="20588"/>
                  <a:pt x="13920" y="20250"/>
                  <a:pt x="14340" y="20250"/>
                </a:cubicBezTo>
                <a:lnTo>
                  <a:pt x="15360" y="20250"/>
                </a:lnTo>
                <a:cubicBezTo>
                  <a:pt x="15780" y="20250"/>
                  <a:pt x="16200" y="19913"/>
                  <a:pt x="16200" y="19575"/>
                </a:cubicBezTo>
                <a:cubicBezTo>
                  <a:pt x="16200" y="19238"/>
                  <a:pt x="15780" y="18900"/>
                  <a:pt x="15360" y="18900"/>
                </a:cubicBezTo>
                <a:close/>
              </a:path>
              <a:path fill="darkenLess" w="21600" h="21600">
                <a:moveTo>
                  <a:pt x="5400" y="19575"/>
                </a:moveTo>
                <a:lnTo>
                  <a:pt x="5400" y="2700"/>
                </a:lnTo>
              </a:path>
              <a:path fill="darkenLess" w="21600" h="21600">
                <a:moveTo>
                  <a:pt x="16200" y="19575"/>
                </a:moveTo>
                <a:lnTo>
                  <a:pt x="16200" y="2700"/>
                </a:lnTo>
              </a:path>
            </a:pathLst>
          </a:custGeom>
          <a:noFill/>
          <a:ln w="12600">
            <a:solidFill>
              <a:srgbClr val="b2b2b2"/>
            </a:solidFill>
            <a:miter/>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Evolutionary Relationship</a:t>
            </a:r>
            <a:endParaRPr b="0" lang="en-US" sz="1800" strike="noStrike" u="none">
              <a:solidFill>
                <a:srgbClr val="000000"/>
              </a:solidFill>
              <a:effectLst/>
              <a:uFillTx/>
              <a:latin typeface="Times New Roman"/>
            </a:endParaRPr>
          </a:p>
        </p:txBody>
      </p:sp>
      <p:sp>
        <p:nvSpPr>
          <p:cNvPr id="815" name=""/>
          <p:cNvSpPr/>
          <p:nvPr/>
        </p:nvSpPr>
        <p:spPr>
          <a:xfrm>
            <a:off x="3483360" y="6400800"/>
            <a:ext cx="5770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Time</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6" name=""/>
          <p:cNvSpPr/>
          <p:nvPr/>
        </p:nvSpPr>
        <p:spPr>
          <a:xfrm>
            <a:off x="2230920" y="2895480"/>
            <a:ext cx="546480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3333cc"/>
                </a:solidFill>
                <a:effectLst/>
                <a:uFillTx/>
                <a:latin typeface="Arial"/>
              </a:rPr>
              <a:t>E-Commerce Opportunities in Japan</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For the Entire 1990s, Japan Has Been Recovering From the Excesses of the 1980s</a:t>
            </a:r>
            <a:endParaRPr b="1" lang="en-US" sz="2200" strike="noStrike" u="none">
              <a:solidFill>
                <a:srgbClr val="0000ff"/>
              </a:solidFill>
              <a:effectLst/>
              <a:uFillTx/>
              <a:latin typeface="Arial"/>
            </a:endParaRPr>
          </a:p>
        </p:txBody>
      </p:sp>
      <p:graphicFrame>
        <p:nvGraphicFramePr>
          <p:cNvPr id="103" name=""/>
          <p:cNvGraphicFramePr/>
          <p:nvPr/>
        </p:nvGraphicFramePr>
        <p:xfrm>
          <a:off x="295200" y="1600200"/>
          <a:ext cx="4657680" cy="2600280"/>
        </p:xfrm>
        <a:graphic>
          <a:graphicData uri="http://schemas.openxmlformats.org/presentationml/2006/ole">
            <p:oleObj progId="Excel.Sheet.12" r:id="rId1" spid="">
              <p:embed/>
              <p:pic>
                <p:nvPicPr>
                  <p:cNvPr id="104" name="" descr=""/>
                  <p:cNvPicPr/>
                  <p:nvPr/>
                </p:nvPicPr>
                <p:blipFill>
                  <a:blip r:embed="rId2"/>
                  <a:stretch/>
                </p:blipFill>
                <p:spPr>
                  <a:xfrm>
                    <a:off x="295200" y="1600200"/>
                    <a:ext cx="4657680" cy="2600280"/>
                  </a:xfrm>
                  <a:prstGeom prst="rect">
                    <a:avLst/>
                  </a:prstGeom>
                  <a:solidFill>
                    <a:srgbClr val="ffffff"/>
                  </a:solidFill>
                  <a:ln w="0">
                    <a:noFill/>
                  </a:ln>
                  <a:effectLst>
                    <a:outerShdw dist="53966" dir="2700000" blurRad="0" rotWithShape="0">
                      <a:srgbClr val="808080"/>
                    </a:outerShdw>
                  </a:effectLst>
                </p:spPr>
              </p:pic>
            </p:oleObj>
          </a:graphicData>
        </a:graphic>
      </p:graphicFrame>
      <p:graphicFrame>
        <p:nvGraphicFramePr>
          <p:cNvPr id="105" name=""/>
          <p:cNvGraphicFramePr/>
          <p:nvPr/>
        </p:nvGraphicFramePr>
        <p:xfrm>
          <a:off x="4952880" y="4114800"/>
          <a:ext cx="4657680" cy="2600280"/>
        </p:xfrm>
        <a:graphic>
          <a:graphicData uri="http://schemas.openxmlformats.org/presentationml/2006/ole">
            <p:oleObj progId="Excel.Sheet.12" r:id="rId3" spid="">
              <p:embed/>
              <p:pic>
                <p:nvPicPr>
                  <p:cNvPr id="106" name="" descr=""/>
                  <p:cNvPicPr/>
                  <p:nvPr/>
                </p:nvPicPr>
                <p:blipFill>
                  <a:blip r:embed="rId4"/>
                  <a:stretch/>
                </p:blipFill>
                <p:spPr>
                  <a:xfrm>
                    <a:off x="4952880" y="4114800"/>
                    <a:ext cx="4657680" cy="2600280"/>
                  </a:xfrm>
                  <a:prstGeom prst="rect">
                    <a:avLst/>
                  </a:prstGeom>
                  <a:solidFill>
                    <a:srgbClr val="ffffff"/>
                  </a:solidFill>
                  <a:ln w="0">
                    <a:noFill/>
                  </a:ln>
                  <a:effectLst>
                    <a:outerShdw dist="53966" dir="2700000" blurRad="0" rotWithShape="0">
                      <a:srgbClr val="808080"/>
                    </a:outerShdw>
                  </a:effectLst>
                </p:spPr>
              </p:pic>
            </p:oleObj>
          </a:graphicData>
        </a:graphic>
      </p:graphicFrame>
      <p:sp>
        <p:nvSpPr>
          <p:cNvPr id="107" name=""/>
          <p:cNvSpPr/>
          <p:nvPr/>
        </p:nvSpPr>
        <p:spPr>
          <a:xfrm>
            <a:off x="5562720" y="1971720"/>
            <a:ext cx="3809880" cy="159732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t">
            <a:spAutoFit/>
          </a:bodyPr>
          <a:p>
            <a:pPr marL="115920" indent="-115920">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With the “bubble bursting” in 1990, the share market value declined by greater than 60% over next two years</a:t>
            </a:r>
            <a:endParaRPr b="0" lang="en-US" sz="1400" strike="noStrike" u="none">
              <a:solidFill>
                <a:srgbClr val="000000"/>
              </a:solidFill>
              <a:effectLst/>
              <a:uFillTx/>
              <a:latin typeface="Times New Roman"/>
            </a:endParaRPr>
          </a:p>
          <a:p>
            <a:pPr lvl="1" marL="577800" indent="-120600">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“Decline rivaled the Great Depression”</a:t>
            </a:r>
            <a:endParaRPr b="0" lang="en-US" sz="1400" strike="noStrike" u="none">
              <a:solidFill>
                <a:srgbClr val="000000"/>
              </a:solidFill>
              <a:effectLst/>
              <a:uFillTx/>
              <a:latin typeface="Times New Roman"/>
            </a:endParaRPr>
          </a:p>
          <a:p>
            <a:pPr marL="115920" indent="-115920">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Much of 1980s growth driven by cheap money and loose lending practices</a:t>
            </a:r>
            <a:endParaRPr b="0" lang="en-US" sz="1400" strike="noStrike" u="none">
              <a:solidFill>
                <a:srgbClr val="000000"/>
              </a:solidFill>
              <a:effectLst/>
              <a:uFillTx/>
              <a:latin typeface="Times New Roman"/>
            </a:endParaRPr>
          </a:p>
        </p:txBody>
      </p:sp>
      <p:sp>
        <p:nvSpPr>
          <p:cNvPr id="108" name=""/>
          <p:cNvSpPr/>
          <p:nvPr/>
        </p:nvSpPr>
        <p:spPr>
          <a:xfrm>
            <a:off x="609480" y="4572000"/>
            <a:ext cx="3810240" cy="1810800"/>
          </a:xfrm>
          <a:prstGeom prst="rect">
            <a:avLst/>
          </a:prstGeom>
          <a:solidFill>
            <a:srgbClr val="ffffff"/>
          </a:solidFill>
          <a:ln w="12600">
            <a:solidFill>
              <a:srgbClr val="000000"/>
            </a:solidFill>
            <a:miter/>
          </a:ln>
          <a:effectLst>
            <a:outerShdw dist="53966" dir="2700000" blurRad="0" rotWithShape="0">
              <a:srgbClr val="808080"/>
            </a:outerShdw>
          </a:effectLst>
        </p:spPr>
        <p:style>
          <a:lnRef idx="0"/>
          <a:fillRef idx="0"/>
          <a:effectRef idx="0"/>
          <a:fontRef idx="minor"/>
        </p:style>
        <p:txBody>
          <a:bodyPr lIns="90000" rIns="90000" tIns="46800" bIns="46800" anchor="t">
            <a:spAutoFit/>
          </a:bodyPr>
          <a:p>
            <a:pPr marL="115920" indent="-115920">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MOF efforts to weaken yen in mid 1980s by cutting rates from 5% to 2.5% simply encouraged spending</a:t>
            </a:r>
            <a:endParaRPr b="0" lang="en-US" sz="1400" strike="noStrike" u="none">
              <a:solidFill>
                <a:srgbClr val="000000"/>
              </a:solidFill>
              <a:effectLst/>
              <a:uFillTx/>
              <a:latin typeface="Times New Roman"/>
            </a:endParaRPr>
          </a:p>
          <a:p>
            <a:pPr lvl="1" marL="577800" indent="-120600">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Land values skyrocketed</a:t>
            </a:r>
            <a:endParaRPr b="0" lang="en-US" sz="1400" strike="noStrike" u="none">
              <a:solidFill>
                <a:srgbClr val="000000"/>
              </a:solidFill>
              <a:effectLst/>
              <a:uFillTx/>
              <a:latin typeface="Times New Roman"/>
            </a:endParaRPr>
          </a:p>
          <a:p>
            <a:pPr lvl="1" marL="577800" indent="-120600">
              <a:lnSpc>
                <a:spcPct val="100000"/>
              </a:lnSpc>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1985-1989 value of Japanese companies increased by &gt;300% (NYSE and FTSE increased by 60%)</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7"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Japan:  Shifting From Manufacturing Base to Technology (IT) Based Economy</a:t>
            </a:r>
            <a:endParaRPr b="1" lang="en-US" sz="2200" strike="noStrike" u="none">
              <a:solidFill>
                <a:srgbClr val="0000ff"/>
              </a:solidFill>
              <a:effectLst/>
              <a:uFillTx/>
              <a:latin typeface="Arial"/>
            </a:endParaRPr>
          </a:p>
        </p:txBody>
      </p:sp>
      <p:sp>
        <p:nvSpPr>
          <p:cNvPr id="818" name="PlaceHolder 2"/>
          <p:cNvSpPr>
            <a:spLocks noGrp="1"/>
          </p:cNvSpPr>
          <p:nvPr>
            <p:ph/>
          </p:nvPr>
        </p:nvSpPr>
        <p:spPr>
          <a:xfrm>
            <a:off x="75960" y="1599840"/>
            <a:ext cx="6419880" cy="4800600"/>
          </a:xfrm>
          <a:prstGeom prst="rect">
            <a:avLst/>
          </a:prstGeom>
          <a:noFill/>
          <a:ln w="0">
            <a:noFill/>
          </a:ln>
        </p:spPr>
        <p:txBody>
          <a:bodyPr lIns="90360" rIns="90360" tIns="44280" bIns="44280" anchor="t">
            <a:normAutofit fontScale="92500" lnSpcReduction="9999"/>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Excerpts from recent Fortune Magazine Article, </a:t>
            </a:r>
            <a:r>
              <a:rPr b="1" i="1" lang="en-US" sz="1400" strike="noStrike" u="none">
                <a:solidFill>
                  <a:srgbClr val="000000"/>
                </a:solidFill>
                <a:effectLst/>
                <a:uFillTx/>
                <a:latin typeface="Arial"/>
              </a:rPr>
              <a:t>“Japan Goes Web Crazy”</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Only 1 year ago, cell phone company NTT DoCoMo offered a handset that hooks up to the internet.  Today it has 5 million subscribers</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Japan is what you might call the middleman economy, and if there is anything that the Internet is great at, it’s killing of middlemen</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McKinsey &amp; MITI study estimated that the Internet would produce cost savings in Japanese industry of about $600 billion a year every year from 2003 to 2008 – an amount equal to roughly 13% of Japan’s GDP</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 restructured Japan is going to be an immensely powerful competitor.  If you thought Japan in the 1980’s was mighty, wait till you see the post-internet version”</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Excerpts from a recent Economist article, </a:t>
            </a:r>
            <a:r>
              <a:rPr b="1" i="1" lang="en-US" sz="1400" strike="noStrike" u="none">
                <a:solidFill>
                  <a:srgbClr val="000000"/>
                </a:solidFill>
                <a:effectLst/>
                <a:uFillTx/>
                <a:latin typeface="Arial"/>
              </a:rPr>
              <a:t>“In Search of the new Japanese Dream” </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Expect in excess of 200 companies (mostly high tech) to go public this year</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Fundamental shift in recruiting at universities.  The most ambitious want to join start-ups or to found their won Internet firms</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pic>
        <p:nvPicPr>
          <p:cNvPr id="819" name="" descr=""/>
          <p:cNvPicPr/>
          <p:nvPr/>
        </p:nvPicPr>
        <p:blipFill>
          <a:blip r:embed="rId1"/>
          <a:stretch/>
        </p:blipFill>
        <p:spPr>
          <a:xfrm>
            <a:off x="6629400" y="1447920"/>
            <a:ext cx="3143160" cy="1942920"/>
          </a:xfrm>
          <a:prstGeom prst="rect">
            <a:avLst/>
          </a:prstGeom>
          <a:noFill/>
          <a:ln w="0">
            <a:noFill/>
          </a:ln>
        </p:spPr>
      </p:pic>
      <p:pic>
        <p:nvPicPr>
          <p:cNvPr id="820" name="" descr=""/>
          <p:cNvPicPr/>
          <p:nvPr/>
        </p:nvPicPr>
        <p:blipFill>
          <a:blip r:embed="rId2"/>
          <a:stretch/>
        </p:blipFill>
        <p:spPr>
          <a:xfrm>
            <a:off x="7086600" y="3571920"/>
            <a:ext cx="2362320" cy="3057480"/>
          </a:xfrm>
          <a:prstGeom prst="rect">
            <a:avLst/>
          </a:prstGeom>
          <a:noFill/>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1" name="PlaceHolder 1"/>
          <p:cNvSpPr>
            <a:spLocks noGrp="1"/>
          </p:cNvSpPr>
          <p:nvPr>
            <p:ph/>
          </p:nvPr>
        </p:nvSpPr>
        <p:spPr>
          <a:xfrm>
            <a:off x="742680" y="1981080"/>
            <a:ext cx="8420040" cy="4114800"/>
          </a:xfrm>
          <a:prstGeom prst="rect">
            <a:avLst/>
          </a:prstGeom>
          <a:noFill/>
          <a:ln w="0">
            <a:noFill/>
          </a:ln>
        </p:spPr>
        <p:txBody>
          <a:bodyPr lIns="90360" rIns="90360" tIns="44280" bIns="44280" anchor="t">
            <a:normAutofit lnSpcReduction="9999"/>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Japan Hit Statistics (Data since 1 Jan 2000)</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77 unique .jp addresses visited homepage 165 times responsible for 4525 distinct page views</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Sample of those visiting</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NTT</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Hitachi</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Tokyo Electric</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Tokyo Gas</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Tohuko Electric</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Itochu</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NEC</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Mitsui</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Fujixerox</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Bain</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ABB</a:t>
            </a:r>
            <a:endParaRPr b="0" lang="en-US" sz="1400" strike="noStrike" u="none">
              <a:solidFill>
                <a:srgbClr val="000000"/>
              </a:solidFill>
              <a:effectLst/>
              <a:uFillTx/>
              <a:latin typeface="Arial"/>
            </a:endParaRPr>
          </a:p>
          <a:p>
            <a:pPr lvl="2" marL="1085760" indent="-228600">
              <a:spcBef>
                <a:spcPts val="349"/>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IBM</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pic>
        <p:nvPicPr>
          <p:cNvPr id="822" name="enronlogo" descr=""/>
          <p:cNvPicPr/>
          <p:nvPr/>
        </p:nvPicPr>
        <p:blipFill>
          <a:blip r:embed="rId1"/>
          <a:stretch/>
        </p:blipFill>
        <p:spPr>
          <a:xfrm>
            <a:off x="581040" y="228600"/>
            <a:ext cx="8744040" cy="1189080"/>
          </a:xfrm>
          <a:prstGeom prst="rect">
            <a:avLst/>
          </a:prstGeom>
          <a:noFill/>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3" name=""/>
          <p:cNvSpPr/>
          <p:nvPr/>
        </p:nvSpPr>
        <p:spPr>
          <a:xfrm>
            <a:off x="4456080" y="2895480"/>
            <a:ext cx="99360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3333cc"/>
                </a:solidFill>
                <a:effectLst/>
                <a:uFillTx/>
                <a:latin typeface="Arial"/>
              </a:rPr>
              <a:t>Other</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24" name="1024x768_r" descr=""/>
          <p:cNvPicPr/>
          <p:nvPr/>
        </p:nvPicPr>
        <p:blipFill>
          <a:blip r:embed="rId1"/>
          <a:stretch/>
        </p:blipFill>
        <p:spPr>
          <a:xfrm>
            <a:off x="-898560" y="-960480"/>
            <a:ext cx="11704680" cy="8778960"/>
          </a:xfrm>
          <a:prstGeom prst="rect">
            <a:avLst/>
          </a:prstGeom>
          <a:noFill/>
          <a:ln w="0">
            <a:noFill/>
          </a:ln>
        </p:spPr>
      </p:pic>
      <p:sp>
        <p:nvSpPr>
          <p:cNvPr id="825" name=""/>
          <p:cNvSpPr/>
          <p:nvPr/>
        </p:nvSpPr>
        <p:spPr>
          <a:xfrm>
            <a:off x="457200" y="4175280"/>
            <a:ext cx="9067680" cy="2288520"/>
          </a:xfrm>
          <a:prstGeom prst="rect">
            <a:avLst/>
          </a:prstGeom>
          <a:solidFill>
            <a:srgbClr val="000000"/>
          </a:solid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990000"/>
                </a:solidFill>
                <a:effectLst/>
                <a:uFillTx/>
                <a:latin typeface="Arial"/>
              </a:rPr>
              <a:t>The barriers to entry are too high  The Japanese will never let us in  The market incumbents are too big  The regulator is there to support the Japanese  It is impossible to hire away good talent  The Japanese are not serious about change  An innovative company cannot survive in Japan  The Japanese move too slowly  The keiretsu control everything  Japanese companies will only do business amongst themselves Customers will not switch to new foreign entrants  The internet as B2B tool will not work  Employees all want life long employment  New graduates will only work for big name Japanese companies  </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Japan’s Economy Has Been Through a Wild Ride in the 1990s as the Government Has Tried to Set a Consistent Tack</a:t>
            </a:r>
            <a:endParaRPr b="1" lang="en-US" sz="2200" strike="noStrike" u="none">
              <a:solidFill>
                <a:srgbClr val="0000ff"/>
              </a:solidFill>
              <a:effectLst/>
              <a:uFillTx/>
              <a:latin typeface="Arial"/>
            </a:endParaRPr>
          </a:p>
        </p:txBody>
      </p:sp>
      <p:pic>
        <p:nvPicPr>
          <p:cNvPr id="110" name="" descr=""/>
          <p:cNvPicPr/>
          <p:nvPr/>
        </p:nvPicPr>
        <p:blipFill>
          <a:blip r:embed="rId1"/>
          <a:stretch/>
        </p:blipFill>
        <p:spPr>
          <a:xfrm>
            <a:off x="1828800" y="1987560"/>
            <a:ext cx="6205680" cy="3651120"/>
          </a:xfrm>
          <a:prstGeom prst="rect">
            <a:avLst/>
          </a:prstGeom>
          <a:solidFill>
            <a:srgbClr val="ffffff"/>
          </a:solidFill>
          <a:ln w="0">
            <a:noFill/>
          </a:ln>
          <a:effectLst>
            <a:outerShdw dist="53966" dir="2700000" blurRad="0" rotWithShape="0">
              <a:srgbClr val="808080"/>
            </a:outerShdw>
          </a:effectLst>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Japan’s Economic Recovery Is Heavily Dependent on Exports and Consequently the Value of the Yen</a:t>
            </a:r>
            <a:endParaRPr b="1" lang="en-US" sz="2200" strike="noStrike" u="none">
              <a:solidFill>
                <a:srgbClr val="0000ff"/>
              </a:solidFill>
              <a:effectLst/>
              <a:uFillTx/>
              <a:latin typeface="Arial"/>
            </a:endParaRPr>
          </a:p>
        </p:txBody>
      </p:sp>
      <p:graphicFrame>
        <p:nvGraphicFramePr>
          <p:cNvPr id="112" name=""/>
          <p:cNvGraphicFramePr/>
          <p:nvPr/>
        </p:nvGraphicFramePr>
        <p:xfrm>
          <a:off x="1654200" y="2127240"/>
          <a:ext cx="6575400" cy="3672000"/>
        </p:xfrm>
        <a:graphic>
          <a:graphicData uri="http://schemas.openxmlformats.org/presentationml/2006/ole">
            <p:oleObj progId="Excel.Sheet.12" r:id="rId1" spid="">
              <p:embed/>
              <p:pic>
                <p:nvPicPr>
                  <p:cNvPr id="113" name="" descr=""/>
                  <p:cNvPicPr/>
                  <p:nvPr/>
                </p:nvPicPr>
                <p:blipFill>
                  <a:blip r:embed="rId2"/>
                  <a:stretch/>
                </p:blipFill>
                <p:spPr>
                  <a:xfrm>
                    <a:off x="1654200" y="2127240"/>
                    <a:ext cx="6575400" cy="3672000"/>
                  </a:xfrm>
                  <a:prstGeom prst="rect">
                    <a:avLst/>
                  </a:prstGeom>
                  <a:solidFill>
                    <a:srgbClr val="ffffff"/>
                  </a:solidFill>
                  <a:ln w="0">
                    <a:noFill/>
                  </a:ln>
                  <a:effectLst>
                    <a:outerShdw dist="53966" dir="2700000" blurRad="0" rotWithShape="0">
                      <a:srgbClr val="808080"/>
                    </a:outerShdw>
                  </a:effectLst>
                </p:spPr>
              </p:pic>
            </p:oleObj>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743040" y="228240"/>
            <a:ext cx="857232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Many Foreign Companies Believe the End is in Sight and Have Substantially Increased Their Investments in the Country</a:t>
            </a:r>
            <a:endParaRPr b="1" lang="en-US" sz="2200" strike="noStrike" u="none">
              <a:solidFill>
                <a:srgbClr val="0000ff"/>
              </a:solidFill>
              <a:effectLst/>
              <a:uFillTx/>
              <a:latin typeface="Arial"/>
            </a:endParaRPr>
          </a:p>
        </p:txBody>
      </p:sp>
      <p:graphicFrame>
        <p:nvGraphicFramePr>
          <p:cNvPr id="115" name=""/>
          <p:cNvGraphicFramePr/>
          <p:nvPr/>
        </p:nvGraphicFramePr>
        <p:xfrm>
          <a:off x="1981080" y="1314360"/>
          <a:ext cx="6019920" cy="4470480"/>
        </p:xfrm>
        <a:graphic>
          <a:graphicData uri="http://schemas.openxmlformats.org/presentationml/2006/ole">
            <p:oleObj progId="Excel.Sheet.12" r:id="rId1" spid="">
              <p:embed/>
              <p:pic>
                <p:nvPicPr>
                  <p:cNvPr id="116" name="" descr=""/>
                  <p:cNvPicPr/>
                  <p:nvPr/>
                </p:nvPicPr>
                <p:blipFill>
                  <a:blip r:embed="rId2"/>
                  <a:stretch/>
                </p:blipFill>
                <p:spPr>
                  <a:xfrm>
                    <a:off x="1981080" y="1314360"/>
                    <a:ext cx="6019920" cy="4470480"/>
                  </a:xfrm>
                  <a:prstGeom prst="rect">
                    <a:avLst/>
                  </a:prstGeom>
                  <a:noFill/>
                  <a:ln w="0">
                    <a:noFill/>
                  </a:ln>
                </p:spPr>
              </p:pic>
            </p:oleObj>
          </a:graphicData>
        </a:graphic>
      </p:graphicFrame>
      <p:graphicFrame>
        <p:nvGraphicFramePr>
          <p:cNvPr id="117" name=""/>
          <p:cNvGraphicFramePr/>
          <p:nvPr/>
        </p:nvGraphicFramePr>
        <p:xfrm>
          <a:off x="2590920" y="5791320"/>
          <a:ext cx="5410080" cy="804600"/>
        </p:xfrm>
        <a:graphic>
          <a:graphicData uri="http://schemas.openxmlformats.org/presentationml/2006/ole">
            <p:oleObj progId="Excel.Sheet.12" r:id="rId3" spid="">
              <p:embed/>
              <p:pic>
                <p:nvPicPr>
                  <p:cNvPr id="118" name="" descr=""/>
                  <p:cNvPicPr/>
                  <p:nvPr/>
                </p:nvPicPr>
                <p:blipFill>
                  <a:blip r:embed="rId4"/>
                  <a:stretch/>
                </p:blipFill>
                <p:spPr>
                  <a:xfrm>
                    <a:off x="2590920" y="5791320"/>
                    <a:ext cx="5410080" cy="804600"/>
                  </a:xfrm>
                  <a:prstGeom prst="rect">
                    <a:avLst/>
                  </a:prstGeom>
                  <a:solidFill>
                    <a:srgbClr val="ffffff"/>
                  </a:solidFill>
                  <a:ln w="0">
                    <a:noFill/>
                  </a:ln>
                  <a:effectLst>
                    <a:outerShdw dist="53966" dir="2700000" blurRad="0" rotWithShape="0">
                      <a:srgbClr val="808080"/>
                    </a:outerShdw>
                  </a:effectLst>
                </p:spPr>
              </p:pic>
            </p:oleObj>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742680" y="228240"/>
            <a:ext cx="84200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ff"/>
                </a:solidFill>
                <a:effectLst/>
                <a:uFillTx/>
                <a:latin typeface="Arial"/>
              </a:rPr>
              <a:t>Japan Looking to Turn the Corner</a:t>
            </a:r>
            <a:endParaRPr b="1" lang="en-US" sz="2200" strike="noStrike" u="none">
              <a:solidFill>
                <a:srgbClr val="0000ff"/>
              </a:solidFill>
              <a:effectLst/>
              <a:uFillTx/>
              <a:latin typeface="Arial"/>
            </a:endParaRPr>
          </a:p>
        </p:txBody>
      </p:sp>
      <p:sp>
        <p:nvSpPr>
          <p:cNvPr id="120" name="PlaceHolder 2"/>
          <p:cNvSpPr>
            <a:spLocks noGrp="1"/>
          </p:cNvSpPr>
          <p:nvPr>
            <p:ph/>
          </p:nvPr>
        </p:nvSpPr>
        <p:spPr>
          <a:xfrm>
            <a:off x="743040" y="1841400"/>
            <a:ext cx="4711680" cy="4114800"/>
          </a:xfrm>
          <a:prstGeom prst="rect">
            <a:avLst/>
          </a:prstGeom>
          <a:noFill/>
          <a:ln w="0">
            <a:noFill/>
          </a:ln>
        </p:spPr>
        <p:txBody>
          <a:bodyPr lIns="90360" rIns="90360" tIns="44280" bIns="44280" anchor="t">
            <a:normAutofit fontScale="92500" lnSpcReduction="9999"/>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What has been done to stimulate and reform the economy</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Deregulation</a:t>
            </a:r>
            <a:endParaRPr b="0" lang="en-US" sz="1400" strike="noStrike" u="none">
              <a:solidFill>
                <a:srgbClr val="000000"/>
              </a:solidFill>
              <a:effectLst/>
              <a:uFillTx/>
              <a:latin typeface="Arial"/>
            </a:endParaRPr>
          </a:p>
          <a:p>
            <a:pPr lvl="2" marL="1085760" indent="-228600">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Telecom</a:t>
            </a:r>
            <a:endParaRPr b="0" lang="en-US" sz="1200" strike="noStrike" u="none">
              <a:solidFill>
                <a:srgbClr val="000000"/>
              </a:solidFill>
              <a:effectLst/>
              <a:uFillTx/>
              <a:latin typeface="Arial"/>
            </a:endParaRPr>
          </a:p>
          <a:p>
            <a:pPr lvl="2" marL="1085760" indent="-228600">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Banking</a:t>
            </a:r>
            <a:endParaRPr b="0" lang="en-US" sz="1200" strike="noStrike" u="none">
              <a:solidFill>
                <a:srgbClr val="000000"/>
              </a:solidFill>
              <a:effectLst/>
              <a:uFillTx/>
              <a:latin typeface="Arial"/>
            </a:endParaRPr>
          </a:p>
          <a:p>
            <a:pPr lvl="2" marL="1085760" indent="-228600">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Energy</a:t>
            </a:r>
            <a:endParaRPr b="0" lang="en-US" sz="1200" strike="noStrike" u="none">
              <a:solidFill>
                <a:srgbClr val="000000"/>
              </a:solidFill>
              <a:effectLst/>
              <a:uFillTx/>
              <a:latin typeface="Arial"/>
            </a:endParaRPr>
          </a:p>
          <a:p>
            <a:pPr lvl="2" marL="108576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Standards increased</a:t>
            </a:r>
            <a:endParaRPr b="0" lang="en-US" sz="1400" strike="noStrike" u="none">
              <a:solidFill>
                <a:srgbClr val="000000"/>
              </a:solidFill>
              <a:effectLst/>
              <a:uFillTx/>
              <a:latin typeface="Arial"/>
            </a:endParaRPr>
          </a:p>
          <a:p>
            <a:pPr lvl="2" marL="1085760" indent="-228600">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Significant accounting changes including marked to market from April 2000</a:t>
            </a:r>
            <a:endParaRPr b="0" lang="en-US" sz="1200" strike="noStrike" u="none">
              <a:solidFill>
                <a:srgbClr val="000000"/>
              </a:solidFill>
              <a:effectLst/>
              <a:uFillTx/>
              <a:latin typeface="Arial"/>
            </a:endParaRPr>
          </a:p>
          <a:p>
            <a:pPr lvl="2" marL="1085760" indent="-228600">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Greater disclosure requirements</a:t>
            </a:r>
            <a:endParaRPr b="0" lang="en-US" sz="1200" strike="noStrike" u="none">
              <a:solidFill>
                <a:srgbClr val="000000"/>
              </a:solidFill>
              <a:effectLst/>
              <a:uFillTx/>
              <a:latin typeface="Arial"/>
            </a:endParaRPr>
          </a:p>
          <a:p>
            <a:pPr lvl="2" marL="1085760" indent="-228600">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Greater accountability</a:t>
            </a:r>
            <a:endParaRPr b="0" lang="en-US" sz="1200" strike="noStrike" u="none">
              <a:solidFill>
                <a:srgbClr val="000000"/>
              </a:solidFill>
              <a:effectLst/>
              <a:uFillTx/>
              <a:latin typeface="Arial"/>
            </a:endParaRPr>
          </a:p>
          <a:p>
            <a:pPr lvl="2" marL="108576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Stimulus package</a:t>
            </a:r>
            <a:endParaRPr b="0" lang="en-US" sz="1400" strike="noStrike" u="none">
              <a:solidFill>
                <a:srgbClr val="000000"/>
              </a:solidFill>
              <a:effectLst/>
              <a:uFillTx/>
              <a:latin typeface="Arial"/>
            </a:endParaRPr>
          </a:p>
          <a:p>
            <a:pPr lvl="2" marL="1085760" indent="-228600">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Japan trying to spend its way out of the recession</a:t>
            </a:r>
            <a:endParaRPr b="0" lang="en-US" sz="1200" strike="noStrike" u="none">
              <a:solidFill>
                <a:srgbClr val="000000"/>
              </a:solidFill>
              <a:effectLst/>
              <a:uFillTx/>
              <a:latin typeface="Arial"/>
            </a:endParaRPr>
          </a:p>
          <a:p>
            <a:pPr lvl="2" marL="1085760" indent="-228600">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Budget deficit now exceeds 8% of GDP</a:t>
            </a:r>
            <a:endParaRPr b="0" lang="en-US" sz="1200" strike="noStrike" u="none">
              <a:solidFill>
                <a:srgbClr val="000000"/>
              </a:solidFill>
              <a:effectLst/>
              <a:uFillTx/>
              <a:latin typeface="Arial"/>
            </a:endParaRPr>
          </a:p>
          <a:p>
            <a:pPr lvl="2" marL="108576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Changes to tax and pension system</a:t>
            </a:r>
            <a:endParaRPr b="0" lang="en-US" sz="1400" strike="noStrike" u="none">
              <a:solidFill>
                <a:srgbClr val="000000"/>
              </a:solidFill>
              <a:effectLst/>
              <a:uFillTx/>
              <a:latin typeface="Arial"/>
            </a:endParaRPr>
          </a:p>
          <a:p>
            <a:pPr lvl="2" marL="1085760" indent="-228600">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Pension system to resemble 401k</a:t>
            </a:r>
            <a:endParaRPr b="0" lang="en-US" sz="1200" strike="noStrike" u="none">
              <a:solidFill>
                <a:srgbClr val="000000"/>
              </a:solidFill>
              <a:effectLst/>
              <a:uFillTx/>
              <a:latin typeface="Arial"/>
            </a:endParaRPr>
          </a:p>
        </p:txBody>
      </p:sp>
      <p:graphicFrame>
        <p:nvGraphicFramePr>
          <p:cNvPr id="121" name=""/>
          <p:cNvGraphicFramePr/>
          <p:nvPr/>
        </p:nvGraphicFramePr>
        <p:xfrm>
          <a:off x="5715000" y="1447920"/>
          <a:ext cx="3708360" cy="4800600"/>
        </p:xfrm>
        <a:graphic>
          <a:graphicData uri="http://schemas.openxmlformats.org/presentationml/2006/ole">
            <p:oleObj r:id="rId1" spid="">
              <p:embed/>
              <p:pic>
                <p:nvPicPr>
                  <p:cNvPr id="122" name="" descr=""/>
                  <p:cNvPicPr/>
                  <p:nvPr/>
                </p:nvPicPr>
                <p:blipFill>
                  <a:blip r:embed="rId2"/>
                  <a:stretch/>
                </p:blipFill>
                <p:spPr>
                  <a:xfrm>
                    <a:off x="5715000" y="1447920"/>
                    <a:ext cx="3708360" cy="48006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
          <p:cNvSpPr/>
          <p:nvPr/>
        </p:nvSpPr>
        <p:spPr>
          <a:xfrm>
            <a:off x="2667600" y="2898720"/>
            <a:ext cx="45500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3333cc"/>
                </a:solidFill>
                <a:effectLst/>
                <a:uFillTx/>
                <a:latin typeface="Arial"/>
              </a:rPr>
              <a:t>What Others Say About Japan</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44061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1998-02-23T12:05:06Z</dcterms:created>
  <dc:creator>gkrause</dc:creator>
  <dc:description/>
  <dc:language>en-US</dc:language>
  <cp:lastModifiedBy>ENRON</cp:lastModifiedBy>
  <cp:lastPrinted>1999-09-30T22:36:44Z</cp:lastPrinted>
  <dcterms:modified xsi:type="dcterms:W3CDTF">2000-02-28T21:49:02Z</dcterms:modified>
  <cp:revision>232</cp:revision>
  <dc:subject/>
  <dc:title>Enron International</dc:title>
</cp:coreProperties>
</file>