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264960"/>
            <a:ext cx="8915400" cy="6589800"/>
          </a:xfrm>
          <a:prstGeom prst="rtTriangle">
            <a:avLst/>
          </a:prstGeom>
          <a:gradFill rotWithShape="0">
            <a:gsLst>
              <a:gs pos="0">
                <a:srgbClr val="75755e"/>
              </a:gs>
              <a:gs pos="100000">
                <a:srgbClr val="ffffcc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5638680" y="5275440"/>
            <a:ext cx="3389400" cy="685800"/>
          </a:xfrm>
          <a:prstGeom prst="rect">
            <a:avLst/>
          </a:prstGeom>
          <a:gradFill rotWithShape="0">
            <a:gsLst>
              <a:gs pos="0">
                <a:srgbClr val="75755e"/>
              </a:gs>
              <a:gs pos="50000">
                <a:srgbClr val="ffffcc">
                  <a:alpha val="50196"/>
                </a:srgbClr>
              </a:gs>
              <a:gs pos="100000">
                <a:srgbClr val="7575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5840" y="1066680"/>
            <a:ext cx="9128160" cy="1320840"/>
          </a:xfrm>
          <a:prstGeom prst="rect">
            <a:avLst/>
          </a:prstGeom>
          <a:gradFill rotWithShape="0">
            <a:gsLst>
              <a:gs pos="0">
                <a:srgbClr val="75755e"/>
              </a:gs>
              <a:gs pos="50000">
                <a:srgbClr val="ffffcc"/>
              </a:gs>
              <a:gs pos="100000">
                <a:srgbClr val="7575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69600" y="2574720"/>
            <a:ext cx="494820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999933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1"/>
          </p:nvPr>
        </p:nvSpPr>
        <p:spPr>
          <a:xfrm>
            <a:off x="2568240" y="6119280"/>
            <a:ext cx="3908520" cy="476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2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5668A9-04BB-482F-8517-15C2657628F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5718960" y="-360"/>
            <a:ext cx="6857640" cy="6857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1302" y="12"/>
                </a:moveTo>
                <a:arcTo wR="10800" hR="10800" stAng="-5240302" swAng="10509791"/>
                <a:lnTo>
                  <a:pt x="10800" y="10800"/>
                </a:lnTo>
                <a:close/>
              </a:path>
              <a:path fill="none" w="21600" h="21600">
                <a:moveTo>
                  <a:pt x="11302" y="12"/>
                </a:moveTo>
                <a:arcTo wR="10800" hR="10800" stAng="-5240302" swAng="10509791"/>
              </a:path>
            </a:pathLst>
          </a:custGeom>
          <a:noFill/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6782040" y="-3200760"/>
            <a:ext cx="4723560" cy="4723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689" y="7005"/>
                </a:moveTo>
                <a:arcTo wR="10800" hR="10800" stAng="-9565662" swAng="4127954"/>
                <a:lnTo>
                  <a:pt x="10800" y="10800"/>
                </a:lnTo>
                <a:close/>
              </a:path>
              <a:path fill="none" w="21600" h="21600">
                <a:moveTo>
                  <a:pt x="689" y="7005"/>
                </a:moveTo>
                <a:arcTo wR="10800" hR="10800" stAng="-9565662" swAng="4127954"/>
              </a:path>
            </a:pathLst>
          </a:custGeom>
          <a:noFill/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flipH="1" flipV="1">
            <a:off x="6715800" y="-17280"/>
            <a:ext cx="2361960" cy="2727720"/>
          </a:xfrm>
          <a:prstGeom prst="line">
            <a:avLst/>
          </a:prstGeom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7243920" y="-12600"/>
            <a:ext cx="1440" cy="6811920"/>
          </a:xfrm>
          <a:prstGeom prst="line">
            <a:avLst/>
          </a:prstGeom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596880"/>
            <a:ext cx="9144000" cy="0"/>
          </a:xfrm>
          <a:prstGeom prst="line">
            <a:avLst/>
          </a:prstGeom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264960"/>
            <a:ext cx="8915400" cy="6589800"/>
          </a:xfrm>
          <a:prstGeom prst="rtTriangle">
            <a:avLst/>
          </a:prstGeom>
          <a:gradFill rotWithShape="0">
            <a:gsLst>
              <a:gs pos="0">
                <a:srgbClr val="75755e"/>
              </a:gs>
              <a:gs pos="100000">
                <a:srgbClr val="ffffcc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5638680" y="5275440"/>
            <a:ext cx="3389400" cy="685800"/>
          </a:xfrm>
          <a:prstGeom prst="rect">
            <a:avLst/>
          </a:prstGeom>
          <a:gradFill rotWithShape="0">
            <a:gsLst>
              <a:gs pos="0">
                <a:srgbClr val="75755e"/>
              </a:gs>
              <a:gs pos="50000">
                <a:srgbClr val="ffffcc">
                  <a:alpha val="50196"/>
                </a:srgbClr>
              </a:gs>
              <a:gs pos="100000">
                <a:srgbClr val="7575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5840" y="1066680"/>
            <a:ext cx="9128160" cy="1320840"/>
          </a:xfrm>
          <a:prstGeom prst="rect">
            <a:avLst/>
          </a:prstGeom>
          <a:gradFill rotWithShape="0">
            <a:gsLst>
              <a:gs pos="0">
                <a:srgbClr val="75755e"/>
              </a:gs>
              <a:gs pos="50000">
                <a:srgbClr val="ffffcc"/>
              </a:gs>
              <a:gs pos="100000">
                <a:srgbClr val="7575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69600" y="2574720"/>
            <a:ext cx="494820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999933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3"/>
          </p:nvPr>
        </p:nvSpPr>
        <p:spPr>
          <a:xfrm>
            <a:off x="2568240" y="6119280"/>
            <a:ext cx="3908520" cy="476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4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D03F0D-BF4A-4C0F-B68F-5AE88D53AEA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5718960" y="-360"/>
            <a:ext cx="6857640" cy="6857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1302" y="12"/>
                </a:moveTo>
                <a:arcTo wR="10800" hR="10800" stAng="-5240302" swAng="10509791"/>
                <a:lnTo>
                  <a:pt x="10800" y="10800"/>
                </a:lnTo>
                <a:close/>
              </a:path>
              <a:path fill="none" w="21600" h="21600">
                <a:moveTo>
                  <a:pt x="11302" y="12"/>
                </a:moveTo>
                <a:arcTo wR="10800" hR="10800" stAng="-5240302" swAng="10509791"/>
              </a:path>
            </a:pathLst>
          </a:custGeom>
          <a:noFill/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6782040" y="-3200760"/>
            <a:ext cx="4723560" cy="4723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689" y="7005"/>
                </a:moveTo>
                <a:arcTo wR="10800" hR="10800" stAng="-9565662" swAng="4127954"/>
                <a:lnTo>
                  <a:pt x="10800" y="10800"/>
                </a:lnTo>
                <a:close/>
              </a:path>
              <a:path fill="none" w="21600" h="21600">
                <a:moveTo>
                  <a:pt x="689" y="7005"/>
                </a:moveTo>
                <a:arcTo wR="10800" hR="10800" stAng="-9565662" swAng="4127954"/>
              </a:path>
            </a:pathLst>
          </a:custGeom>
          <a:noFill/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6715800" y="-17280"/>
            <a:ext cx="2361960" cy="2727720"/>
          </a:xfrm>
          <a:prstGeom prst="line">
            <a:avLst/>
          </a:prstGeom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7243920" y="-12600"/>
            <a:ext cx="1440" cy="6811920"/>
          </a:xfrm>
          <a:prstGeom prst="line">
            <a:avLst/>
          </a:prstGeom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0" y="596880"/>
            <a:ext cx="9144000" cy="0"/>
          </a:xfrm>
          <a:prstGeom prst="line">
            <a:avLst/>
          </a:prstGeom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4572000" y="5275440"/>
            <a:ext cx="4603680" cy="685800"/>
          </a:xfrm>
          <a:prstGeom prst="rect">
            <a:avLst/>
          </a:prstGeom>
          <a:gradFill rotWithShape="0">
            <a:gsLst>
              <a:gs pos="0">
                <a:srgbClr val="75755e"/>
              </a:gs>
              <a:gs pos="50000">
                <a:srgbClr val="ffffcc">
                  <a:alpha val="50196"/>
                </a:srgbClr>
              </a:gs>
              <a:gs pos="100000">
                <a:srgbClr val="7575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0" y="268200"/>
            <a:ext cx="8915400" cy="6589800"/>
          </a:xfrm>
          <a:prstGeom prst="rtTriangle">
            <a:avLst/>
          </a:prstGeom>
          <a:noFill/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5840" y="1523880"/>
            <a:ext cx="9128160" cy="1320840"/>
          </a:xfrm>
          <a:prstGeom prst="rect">
            <a:avLst/>
          </a:prstGeom>
          <a:gradFill rotWithShape="0">
            <a:gsLst>
              <a:gs pos="0">
                <a:srgbClr val="75755e"/>
              </a:gs>
              <a:gs pos="50000">
                <a:srgbClr val="ffffcc"/>
              </a:gs>
              <a:gs pos="100000">
                <a:srgbClr val="7575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542880" y="3228840"/>
            <a:ext cx="0" cy="3627720"/>
          </a:xfrm>
          <a:prstGeom prst="line">
            <a:avLst/>
          </a:prstGeom>
          <a:ln cap="sq"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6837480" y="-9360"/>
            <a:ext cx="330120" cy="6875280"/>
            <a:chOff x="6837480" y="-9360"/>
            <a:chExt cx="330120" cy="6875280"/>
          </a:xfrm>
        </p:grpSpPr>
        <p:sp>
          <p:nvSpPr>
            <p:cNvPr id="24" name=""/>
            <p:cNvSpPr/>
            <p:nvPr/>
          </p:nvSpPr>
          <p:spPr>
            <a:xfrm>
              <a:off x="6865920" y="6721560"/>
              <a:ext cx="76320" cy="14436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837480" y="3048120"/>
              <a:ext cx="759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7142040" y="3352680"/>
              <a:ext cx="255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837480" y="4267080"/>
              <a:ext cx="759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837480" y="5486400"/>
              <a:ext cx="759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7142040" y="4572000"/>
              <a:ext cx="255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42040" y="5791320"/>
              <a:ext cx="255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837480" y="-9360"/>
              <a:ext cx="75960" cy="10296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7142040" y="-7920"/>
              <a:ext cx="25560" cy="4064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837480" y="476280"/>
              <a:ext cx="759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837480" y="1695600"/>
              <a:ext cx="759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7142040" y="781200"/>
              <a:ext cx="255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142040" y="2000160"/>
              <a:ext cx="25560" cy="836640"/>
            </a:xfrm>
            <a:prstGeom prst="rect">
              <a:avLst/>
            </a:prstGeom>
            <a:solidFill>
              <a:srgbClr val="ffffcc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7" name="PlaceHolder 1"/>
          <p:cNvSpPr>
            <a:spLocks noGrp="1"/>
          </p:cNvSpPr>
          <p:nvPr>
            <p:ph type="dt" idx="5"/>
          </p:nvPr>
        </p:nvSpPr>
        <p:spPr>
          <a:xfrm>
            <a:off x="685440" y="5257440"/>
            <a:ext cx="3908520" cy="343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B654E8-4F6F-4017-BD78-3156B6EEE5C4}" type="datetime"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ftr" idx="6"/>
          </p:nvPr>
        </p:nvSpPr>
        <p:spPr>
          <a:xfrm>
            <a:off x="685440" y="5638320"/>
            <a:ext cx="3908520" cy="30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7"/>
          </p:nvPr>
        </p:nvSpPr>
        <p:spPr>
          <a:xfrm>
            <a:off x="7236000" y="6356160"/>
            <a:ext cx="1908000" cy="501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Autofit/>
          </a:bodyPr>
          <a:lstStyle>
            <a:lvl1pPr lvl="1" marL="114480" indent="0" algn="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lvl="1" marL="114480" indent="0" algn="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EED6FB-40C7-45AF-829D-8822F70D917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87200" y="404640"/>
            <a:ext cx="7489800" cy="5542200"/>
          </a:xfrm>
          <a:custGeom>
            <a:avLst/>
            <a:gdLst/>
            <a:ahLst/>
            <a:rect l="l" t="t" r="r" b="b"/>
            <a:pathLst>
              <a:path w="4718" h="3491">
                <a:moveTo>
                  <a:pt x="4718" y="3491"/>
                </a:moveTo>
                <a:lnTo>
                  <a:pt x="4718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0520" y="1676520"/>
            <a:ext cx="9128160" cy="1320840"/>
          </a:xfrm>
          <a:prstGeom prst="rect">
            <a:avLst/>
          </a:prstGeom>
          <a:gradFill rotWithShape="0">
            <a:gsLst>
              <a:gs pos="0">
                <a:srgbClr val="75755e"/>
              </a:gs>
              <a:gs pos="50000">
                <a:srgbClr val="ffffcc"/>
              </a:gs>
              <a:gs pos="100000">
                <a:srgbClr val="7575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419040" y="1523880"/>
            <a:ext cx="847728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9966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600" strike="noStrike" u="none">
              <a:solidFill>
                <a:srgbClr val="9966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5866560" y="-360"/>
            <a:ext cx="6857640" cy="6857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1302" y="12"/>
                </a:moveTo>
                <a:arcTo wR="10800" hR="10800" stAng="-5240302" swAng="10509791"/>
                <a:lnTo>
                  <a:pt x="10800" y="10800"/>
                </a:lnTo>
                <a:close/>
              </a:path>
              <a:path fill="none" w="21600" h="21600">
                <a:moveTo>
                  <a:pt x="11302" y="12"/>
                </a:moveTo>
                <a:arcTo wR="10800" hR="10800" stAng="-5240302" swAng="10509791"/>
              </a:path>
            </a:pathLst>
          </a:custGeom>
          <a:noFill/>
          <a:ln w="936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51"/>
              </a:spcBef>
              <a:buClr>
                <a:srgbClr val="fffff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51"/>
              </a:spcBef>
              <a:buClr>
                <a:srgbClr val="fffff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19040" y="1523880"/>
            <a:ext cx="847728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Crude and Products-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Middle Marketing</a:t>
            </a:r>
            <a:endParaRPr b="1" lang="en-US" sz="3600" strike="noStrike" u="none">
              <a:solidFill>
                <a:srgbClr val="9966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628200" y="3171600"/>
            <a:ext cx="4970520" cy="2044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8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Jen Fraser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indent="0">
              <a:lnSpc>
                <a:spcPct val="8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Ideas and Issues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Barriers to Success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80168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All the producer business and some of the consumer and refiner business resides in ENA - makes it difficult to manage progress and coverage, and leads to incomplete communication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Hub and Spoke formation in EGM (see diagram next slide) can  lead to hierarchies, broken information flow and lost opportunities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Lack of leadership on the US crude desk and lack of team spirit (Bill White is a step in the right direction)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Lack of overall strategy for Crude and Products. People are crying out for leadership and direction.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Hub and Spoke Information Flow In EGM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"/>
          <p:cNvSpPr/>
          <p:nvPr/>
        </p:nvSpPr>
        <p:spPr>
          <a:xfrm>
            <a:off x="3200400" y="4114800"/>
            <a:ext cx="1219320" cy="685800"/>
          </a:xfrm>
          <a:prstGeom prst="ellipse">
            <a:avLst/>
          </a:prstGeom>
          <a:solidFill>
            <a:srgbClr val="ffcc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the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Chairman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6858000" y="2602080"/>
            <a:ext cx="2362320" cy="201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info flow between units especially in regard to common customers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Talent not shared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Solution: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Centralized customer list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 Originators meeting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3276720" y="2590920"/>
            <a:ext cx="1218960" cy="1447560"/>
            <a:chOff x="3276720" y="2590920"/>
            <a:chExt cx="1218960" cy="1447560"/>
          </a:xfrm>
        </p:grpSpPr>
        <p:sp>
          <p:nvSpPr>
            <p:cNvPr id="92" name=""/>
            <p:cNvSpPr/>
            <p:nvPr/>
          </p:nvSpPr>
          <p:spPr>
            <a:xfrm>
              <a:off x="3276720" y="2590920"/>
              <a:ext cx="1218960" cy="68580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Crude and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Products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809880" y="3352680"/>
              <a:ext cx="0" cy="6858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4" name=""/>
          <p:cNvGrpSpPr/>
          <p:nvPr/>
        </p:nvGrpSpPr>
        <p:grpSpPr>
          <a:xfrm>
            <a:off x="1838520" y="2790720"/>
            <a:ext cx="1401480" cy="1507680"/>
            <a:chOff x="1838520" y="2790720"/>
            <a:chExt cx="1401480" cy="1507680"/>
          </a:xfrm>
        </p:grpSpPr>
        <p:sp>
          <p:nvSpPr>
            <p:cNvPr id="95" name=""/>
            <p:cNvSpPr/>
            <p:nvPr/>
          </p:nvSpPr>
          <p:spPr>
            <a:xfrm rot="18895200">
              <a:off x="1901880" y="3121560"/>
              <a:ext cx="1218960" cy="68580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LNG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754360" y="3814200"/>
              <a:ext cx="485640" cy="4842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4553640" y="2903040"/>
            <a:ext cx="1491480" cy="1419840"/>
            <a:chOff x="4553640" y="2903040"/>
            <a:chExt cx="1491480" cy="1419840"/>
          </a:xfrm>
        </p:grpSpPr>
        <p:sp>
          <p:nvSpPr>
            <p:cNvPr id="98" name=""/>
            <p:cNvSpPr/>
            <p:nvPr/>
          </p:nvSpPr>
          <p:spPr>
            <a:xfrm rot="2595000">
              <a:off x="4756680" y="3227400"/>
              <a:ext cx="1218960" cy="68580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Finance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 flipH="1">
              <a:off x="4553640" y="3823200"/>
              <a:ext cx="470160" cy="4996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00" name=""/>
          <p:cNvGrpSpPr/>
          <p:nvPr/>
        </p:nvGrpSpPr>
        <p:grpSpPr>
          <a:xfrm>
            <a:off x="1711080" y="4214880"/>
            <a:ext cx="1564200" cy="1341000"/>
            <a:chOff x="1711080" y="4214880"/>
            <a:chExt cx="1564200" cy="1341000"/>
          </a:xfrm>
        </p:grpSpPr>
        <p:sp>
          <p:nvSpPr>
            <p:cNvPr id="101" name=""/>
            <p:cNvSpPr/>
            <p:nvPr/>
          </p:nvSpPr>
          <p:spPr>
            <a:xfrm rot="15428400">
              <a:off x="1571400" y="4542120"/>
              <a:ext cx="1218960" cy="68580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Weather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 flipV="1">
              <a:off x="2606760" y="4713840"/>
              <a:ext cx="668520" cy="152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03" name=""/>
          <p:cNvGrpSpPr/>
          <p:nvPr/>
        </p:nvGrpSpPr>
        <p:grpSpPr>
          <a:xfrm>
            <a:off x="2871360" y="4895640"/>
            <a:ext cx="1307160" cy="1510560"/>
            <a:chOff x="2871360" y="4895640"/>
            <a:chExt cx="1307160" cy="1510560"/>
          </a:xfrm>
        </p:grpSpPr>
        <p:sp>
          <p:nvSpPr>
            <p:cNvPr id="104" name=""/>
            <p:cNvSpPr/>
            <p:nvPr/>
          </p:nvSpPr>
          <p:spPr>
            <a:xfrm rot="11310000">
              <a:off x="2915280" y="5634000"/>
              <a:ext cx="1218960" cy="68580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Coal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 flipV="1">
              <a:off x="3662280" y="4895640"/>
              <a:ext cx="101520" cy="6782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06" name=""/>
          <p:cNvGrpSpPr/>
          <p:nvPr/>
        </p:nvGrpSpPr>
        <p:grpSpPr>
          <a:xfrm>
            <a:off x="4316400" y="4741560"/>
            <a:ext cx="1525680" cy="1398600"/>
            <a:chOff x="4316400" y="4741560"/>
            <a:chExt cx="1525680" cy="1398600"/>
          </a:xfrm>
        </p:grpSpPr>
        <p:sp>
          <p:nvSpPr>
            <p:cNvPr id="107" name=""/>
            <p:cNvSpPr/>
            <p:nvPr/>
          </p:nvSpPr>
          <p:spPr>
            <a:xfrm rot="7123800">
              <a:off x="4638600" y="5097960"/>
              <a:ext cx="1218960" cy="68580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FX/IR/Ags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 flipH="1" flipV="1">
              <a:off x="4316400" y="4842720"/>
              <a:ext cx="601560" cy="3297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09" name=""/>
          <p:cNvSpPr/>
          <p:nvPr/>
        </p:nvSpPr>
        <p:spPr>
          <a:xfrm>
            <a:off x="8307720" y="5181480"/>
            <a:ext cx="790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Strategies Going Forward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69960" y="2574720"/>
            <a:ext cx="77119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Let Bill White, Chris Mahoney, and Jim Goughary set direction for Crude, Distillate and Gasoline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Use Niamh Clarke as a mentor for the fuel oil book.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Get involved in the physical markets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Develop a marketing team using baby steps: I.e. Hire slowly and wherever possible in-house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Develop specialty products (i.e HO daily spread calls that would allow dual-fired nat gas generators to stay on NG but reap the benefits of a cheaper fuel)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8307720" y="5181480"/>
            <a:ext cx="790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Recommendation: Short-term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669960" y="2298240"/>
            <a:ext cx="7711920" cy="4025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Hire a Team leader who works with Bill White and Chris Mahoney on strategy. Trading needs to drive strategy.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Bring Fred Lagrasta to EGM to manage a producer team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Hire two marketers for consumer /refiner segment: Bill Berkeland for UK (UK already has an Aaron guy in mind--he would be a good team with Bill) and Mark Smith or Jen Shipos for US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Set defined agenda for marketing targets for first six months (information flow, ENE brand awareness)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Continue to build fund business.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Have an off-site ASAP to gain consensus for agenda and build enthusiasm and team spirit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8307720" y="5181480"/>
            <a:ext cx="790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Recommendation: Long-term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669960" y="2574720"/>
            <a:ext cx="740736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Develop people in-house. We need a trading / mktg rotation once analysts /associates spend 6 -12 mths in fundamentals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After six months, marketing should expanded and should add more to P&amp;L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Marketing should never be a stand alone unit.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Origination is not the end-all / be-all. Trust your team leaders to evaluate contribution based on flow, origination and market information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Greater expectation on people to be responsible for building new talent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8307720" y="5181480"/>
            <a:ext cx="790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Suggested Organization Chart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0" name=""/>
          <p:cNvSpPr/>
          <p:nvPr/>
        </p:nvSpPr>
        <p:spPr>
          <a:xfrm>
            <a:off x="380880" y="3048120"/>
            <a:ext cx="2057400" cy="1323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J. Fraser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FUNDAMENTALS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Analyst / Associate Development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200400" y="3048120"/>
            <a:ext cx="2590920" cy="1450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B. White (crude /resid)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C. Mahoney (dist.)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J. Goughary (gas)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6400800" y="3048120"/>
            <a:ext cx="2590920" cy="1079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P.Sekse (Funds)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???? (Producer/Consumer)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MKTG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362320" y="3352680"/>
            <a:ext cx="914400" cy="0"/>
          </a:xfrm>
          <a:prstGeom prst="line">
            <a:avLst/>
          </a:prstGeom>
          <a:ln w="442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5791320" y="3352680"/>
            <a:ext cx="609480" cy="0"/>
          </a:xfrm>
          <a:prstGeom prst="line">
            <a:avLst/>
          </a:prstGeom>
          <a:ln w="442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25" name=""/>
          <p:cNvGrpSpPr/>
          <p:nvPr/>
        </p:nvGrpSpPr>
        <p:grpSpPr>
          <a:xfrm>
            <a:off x="2935440" y="4495680"/>
            <a:ext cx="3006720" cy="1461600"/>
            <a:chOff x="2935440" y="4495680"/>
            <a:chExt cx="3006720" cy="1461600"/>
          </a:xfrm>
        </p:grpSpPr>
        <p:sp>
          <p:nvSpPr>
            <p:cNvPr id="126" name=""/>
            <p:cNvSpPr/>
            <p:nvPr/>
          </p:nvSpPr>
          <p:spPr>
            <a:xfrm>
              <a:off x="3392640" y="5105520"/>
              <a:ext cx="22860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27" name=""/>
            <p:cNvGrpSpPr/>
            <p:nvPr/>
          </p:nvGrpSpPr>
          <p:grpSpPr>
            <a:xfrm>
              <a:off x="3392640" y="4495680"/>
              <a:ext cx="2286000" cy="1067040"/>
              <a:chOff x="3392640" y="4495680"/>
              <a:chExt cx="2286000" cy="1067040"/>
            </a:xfrm>
          </p:grpSpPr>
          <p:sp>
            <p:nvSpPr>
              <p:cNvPr id="128" name=""/>
              <p:cNvSpPr/>
              <p:nvPr/>
            </p:nvSpPr>
            <p:spPr>
              <a:xfrm>
                <a:off x="4459320" y="4495680"/>
                <a:ext cx="0" cy="6098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3392640" y="5105520"/>
                <a:ext cx="0" cy="457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4459320" y="5105520"/>
                <a:ext cx="0" cy="457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5678640" y="5105520"/>
                <a:ext cx="0" cy="457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2" name=""/>
            <p:cNvSpPr/>
            <p:nvPr/>
          </p:nvSpPr>
          <p:spPr>
            <a:xfrm>
              <a:off x="2935440" y="5649840"/>
              <a:ext cx="953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Singapore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238280" y="5638680"/>
              <a:ext cx="4482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UK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533560" y="5638680"/>
              <a:ext cx="408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>
            <a:off x="6059520" y="4114800"/>
            <a:ext cx="3006720" cy="1461600"/>
            <a:chOff x="6059520" y="4114800"/>
            <a:chExt cx="3006720" cy="1461600"/>
          </a:xfrm>
        </p:grpSpPr>
        <p:sp>
          <p:nvSpPr>
            <p:cNvPr id="136" name=""/>
            <p:cNvSpPr/>
            <p:nvPr/>
          </p:nvSpPr>
          <p:spPr>
            <a:xfrm>
              <a:off x="6516720" y="4724640"/>
              <a:ext cx="22860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37" name=""/>
            <p:cNvGrpSpPr/>
            <p:nvPr/>
          </p:nvGrpSpPr>
          <p:grpSpPr>
            <a:xfrm>
              <a:off x="6516720" y="4114800"/>
              <a:ext cx="2286000" cy="1067040"/>
              <a:chOff x="6516720" y="4114800"/>
              <a:chExt cx="2286000" cy="1067040"/>
            </a:xfrm>
          </p:grpSpPr>
          <p:sp>
            <p:nvSpPr>
              <p:cNvPr id="138" name=""/>
              <p:cNvSpPr/>
              <p:nvPr/>
            </p:nvSpPr>
            <p:spPr>
              <a:xfrm>
                <a:off x="7583400" y="4114800"/>
                <a:ext cx="0" cy="6098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6516720" y="4724640"/>
                <a:ext cx="0" cy="457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7583400" y="4724640"/>
                <a:ext cx="0" cy="457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8802720" y="4724640"/>
                <a:ext cx="0" cy="457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42" name=""/>
            <p:cNvSpPr/>
            <p:nvPr/>
          </p:nvSpPr>
          <p:spPr>
            <a:xfrm>
              <a:off x="6059520" y="5268960"/>
              <a:ext cx="953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Singapore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362360" y="5257800"/>
              <a:ext cx="4482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UK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657640" y="5257800"/>
              <a:ext cx="408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45" name=""/>
          <p:cNvGrpSpPr/>
          <p:nvPr/>
        </p:nvGrpSpPr>
        <p:grpSpPr>
          <a:xfrm>
            <a:off x="0" y="4408560"/>
            <a:ext cx="3006720" cy="1461240"/>
            <a:chOff x="0" y="4408560"/>
            <a:chExt cx="3006720" cy="1461240"/>
          </a:xfrm>
        </p:grpSpPr>
        <p:sp>
          <p:nvSpPr>
            <p:cNvPr id="146" name=""/>
            <p:cNvSpPr/>
            <p:nvPr/>
          </p:nvSpPr>
          <p:spPr>
            <a:xfrm>
              <a:off x="457200" y="5018040"/>
              <a:ext cx="22860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47" name=""/>
            <p:cNvGrpSpPr/>
            <p:nvPr/>
          </p:nvGrpSpPr>
          <p:grpSpPr>
            <a:xfrm>
              <a:off x="457200" y="4408560"/>
              <a:ext cx="2286000" cy="1066320"/>
              <a:chOff x="457200" y="4408560"/>
              <a:chExt cx="2286000" cy="1066320"/>
            </a:xfrm>
          </p:grpSpPr>
          <p:sp>
            <p:nvSpPr>
              <p:cNvPr id="148" name=""/>
              <p:cNvSpPr/>
              <p:nvPr/>
            </p:nvSpPr>
            <p:spPr>
              <a:xfrm>
                <a:off x="1523880" y="4408560"/>
                <a:ext cx="0" cy="6094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457200" y="5018040"/>
                <a:ext cx="0" cy="4568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1523880" y="5018040"/>
                <a:ext cx="0" cy="4568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2743200" y="5018040"/>
                <a:ext cx="0" cy="4568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52" name=""/>
            <p:cNvSpPr/>
            <p:nvPr/>
          </p:nvSpPr>
          <p:spPr>
            <a:xfrm>
              <a:off x="0" y="5562360"/>
              <a:ext cx="953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Singapore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1302840" y="5551200"/>
              <a:ext cx="4482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UK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2598120" y="5551200"/>
              <a:ext cx="408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5" name=""/>
          <p:cNvSpPr/>
          <p:nvPr/>
        </p:nvSpPr>
        <p:spPr>
          <a:xfrm>
            <a:off x="609480" y="2514600"/>
            <a:ext cx="8153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Strategy - One P&amp;L - One Team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Objectives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63596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Replicate success of ENA gas and power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Make Crude and Products a successful and cohesive team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Develop core of multi-commodity marketing specialists 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Grow Crude and Products trading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Increase Crudeand  Products EOL customer base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Develop Enron Brand for Crude and Products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Goals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5596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Increase flow of market information for traders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Bring liquidity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Capitalize on Enron’s core strengths (I.e gas to oil in both the UK and US) to develop new customer base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Medium Term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Increased profit for EGM with Marketing as a P&amp;L Center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Segue for developing a longer-term origination function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Handle over-flow on calls for traders, particularly for highly structured deals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Crude and Products Customers Defined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80168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Oil producers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Airlines ( majors, charter/discount , cargo/freight services)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Trucking ( freight, food services, etc)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Commercial bus lines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Utilities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Industrials (Mfg and Mining)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Rail Companies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Shipping (bunker fuel : distillate and residual fuel)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Heating Oil / Propane distributors</a:t>
            </a:r>
            <a:endParaRPr b="0" lang="en-US" sz="18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Today’s Situation - The Good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9405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Excellent Coverage of US producer segment by Fred Lagrasta - well-established relationships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Refiner coverage is growing - Bill Berkeland and Mark Smith have built a good customer base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Schroeder has a good US physical crude business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UK physical business in Gasoil is very strong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UK fuel oil business is sound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Today’s Situation - The Bad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9405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US crude is a disaster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US distillate is a disaster from the point of view of leadership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Lack of physical and financial fuel book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Past problems with marketing in the US has led to a difficult relationship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Not a member of ‘the club’ in London - no physical presence and therefore lack of market info. And we’re not going to be, but with strategic hires we can gain the info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Tomorrow’s Situation - The Great</a:t>
            </a:r>
            <a:endParaRPr b="1" lang="en-US" sz="35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9405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Great Leadership from Chris Mahoney and Bill White will remedy a lot of issues if they are given the chance and conditions to lead.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Young ambitious  fuel oil traders: Stewart Peter and Sarah Mulholland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A lot of in-house marketing expertise: Fred Lagrasta, Bill Berkeland, Jen Shipos, and Mark Smith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Strong leadership at the top and a commitment from ENE senior management to make the business great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Robo-crude EOL - a fantastic marketing and market share idea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A group of young, motivated, and bright analysts and associates in the fundamentals group looking to move up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Considerations for A Successful Partnership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1024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Marketing needs to be trader-driven and not customer-driven. Traders and marketers are on the same team.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End result should be a partnership between marketing and trading (like the way it is now structured in ENA)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Traders have to make markets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Marketers have to realize that we will not always have the best price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Origination should be a team affair -- individual origination undermines the effort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999933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d4d4d"/>
                </a:solidFill>
                <a:effectLst/>
                <a:uFillTx/>
                <a:latin typeface="Arial"/>
              </a:rPr>
              <a:t>Marketing needs to be rewarded for flow and for origination.</a:t>
            </a:r>
            <a:endParaRPr b="0" lang="en-US" sz="2000" strike="noStrike" u="none">
              <a:solidFill>
                <a:srgbClr val="4d4d4d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cc"/>
            </a:gs>
            <a:gs pos="100000">
              <a:srgbClr val="75755e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80880" y="1066320"/>
            <a:ext cx="8421840" cy="124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Interaction of Mktg, Trading &amp; Fundamentals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"/>
          <p:cNvSpPr/>
          <p:nvPr/>
        </p:nvSpPr>
        <p:spPr>
          <a:xfrm>
            <a:off x="7010280" y="2438280"/>
            <a:ext cx="2133720" cy="22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Real time market info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Customer sentiment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Flow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Liquidity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Help with difficult positions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Structuring for ‘big deals’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1600200" y="2590920"/>
            <a:ext cx="4647960" cy="3276360"/>
            <a:chOff x="1600200" y="2590920"/>
            <a:chExt cx="4647960" cy="3276360"/>
          </a:xfrm>
        </p:grpSpPr>
        <p:sp>
          <p:nvSpPr>
            <p:cNvPr id="72" name=""/>
            <p:cNvSpPr/>
            <p:nvPr/>
          </p:nvSpPr>
          <p:spPr>
            <a:xfrm>
              <a:off x="1600200" y="3809880"/>
              <a:ext cx="1981080" cy="91440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Fundamentals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267080" y="2590920"/>
              <a:ext cx="1981080" cy="91440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Marketing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267080" y="4952880"/>
              <a:ext cx="1981080" cy="91440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Trading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cxnSp>
          <p:nvCxnSpPr>
            <p:cNvPr id="75" name=""/>
            <p:cNvCxnSpPr>
              <a:stCxn id="72" idx="0"/>
              <a:endCxn id="73" idx="1"/>
            </p:cNvCxnSpPr>
            <p:nvPr/>
          </p:nvCxnSpPr>
          <p:spPr>
            <a:xfrm flipH="1" flipV="1" rot="5400000">
              <a:off x="3047400" y="2590200"/>
              <a:ext cx="762480" cy="1677240"/>
            </a:xfrm>
            <a:prstGeom prst="curvedConnector2">
              <a:avLst/>
            </a:prstGeom>
            <a:ln w="50760">
              <a:solidFill>
                <a:srgbClr val="000000"/>
              </a:solidFill>
              <a:miter/>
              <a:tailEnd len="med" type="triangle" w="med"/>
            </a:ln>
          </p:spPr>
        </p:cxnSp>
        <p:cxnSp>
          <p:nvCxnSpPr>
            <p:cNvPr id="76" name=""/>
            <p:cNvCxnSpPr>
              <a:endCxn id="72" idx="2"/>
            </p:cNvCxnSpPr>
            <p:nvPr/>
          </p:nvCxnSpPr>
          <p:spPr>
            <a:xfrm rot="10800000">
              <a:off x="2589840" y="4723560"/>
              <a:ext cx="1677240" cy="762840"/>
            </a:xfrm>
            <a:prstGeom prst="curvedConnector2">
              <a:avLst/>
            </a:prstGeom>
            <a:ln w="50760">
              <a:solidFill>
                <a:srgbClr val="000000"/>
              </a:solidFill>
              <a:miter/>
              <a:headEnd len="med" type="triangle" w="med"/>
            </a:ln>
          </p:spPr>
        </p:cxnSp>
      </p:grpSp>
      <p:sp>
        <p:nvSpPr>
          <p:cNvPr id="77" name=""/>
          <p:cNvSpPr/>
          <p:nvPr/>
        </p:nvSpPr>
        <p:spPr>
          <a:xfrm>
            <a:off x="990720" y="4800600"/>
            <a:ext cx="2895480" cy="22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Basic Supply and Demand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Market Aberration Studies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Forecasts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Mkt info: what other research groups say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Cross-commodity info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Develop analysts /associates for jr commercial role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cxnSp>
        <p:nvCxnSpPr>
          <p:cNvPr id="78" name=""/>
          <p:cNvCxnSpPr/>
          <p:nvPr/>
        </p:nvCxnSpPr>
        <p:spPr>
          <a:xfrm flipV="1">
            <a:off x="6248520" y="3200040"/>
            <a:ext cx="2160" cy="2363040"/>
          </a:xfrm>
          <a:prstGeom prst="curvedConnector5">
            <a:avLst>
              <a:gd name="adj1" fmla="val 46300000"/>
              <a:gd name="adj2" fmla="val 49992"/>
              <a:gd name="adj3" fmla="val 46300000"/>
            </a:avLst>
          </a:prstGeom>
          <a:ln w="507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79" name=""/>
          <p:cNvSpPr/>
          <p:nvPr/>
        </p:nvSpPr>
        <p:spPr>
          <a:xfrm>
            <a:off x="76320" y="2387520"/>
            <a:ext cx="289548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Customer Research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Commentaries / Pitch Books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Trade Ideas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Fee- based services/ EOL content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858000" y="4994280"/>
            <a:ext cx="228600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Trade ideas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Customer sentiment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Flow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Liquidity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Help with difficult positions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6320" y="3622680"/>
            <a:ext cx="16761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Develop analysts /associates for jr commercial role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cxnSp>
        <p:nvCxnSpPr>
          <p:cNvPr id="82" name=""/>
          <p:cNvCxnSpPr>
            <a:stCxn id="73" idx="2"/>
            <a:endCxn id="72" idx="3"/>
          </p:cNvCxnSpPr>
          <p:nvPr/>
        </p:nvCxnSpPr>
        <p:spPr>
          <a:xfrm rot="5400000">
            <a:off x="4037760" y="3047760"/>
            <a:ext cx="762480" cy="1677240"/>
          </a:xfrm>
          <a:prstGeom prst="curvedConnector2">
            <a:avLst/>
          </a:prstGeom>
          <a:ln w="507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3" name=""/>
          <p:cNvCxnSpPr>
            <a:stCxn id="74" idx="0"/>
            <a:endCxn id="72" idx="3"/>
          </p:cNvCxnSpPr>
          <p:nvPr/>
        </p:nvCxnSpPr>
        <p:spPr>
          <a:xfrm flipV="1" rot="16200000">
            <a:off x="4075920" y="3771000"/>
            <a:ext cx="686520" cy="1677240"/>
          </a:xfrm>
          <a:prstGeom prst="curvedConnector2">
            <a:avLst/>
          </a:prstGeom>
          <a:ln w="507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4" name=""/>
          <p:cNvSpPr/>
          <p:nvPr/>
        </p:nvSpPr>
        <p:spPr>
          <a:xfrm>
            <a:off x="4708440" y="3927600"/>
            <a:ext cx="1920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4d4d4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Market Info / anecdotal evidence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2000-12-29T09:45:31Z</dcterms:created>
  <dc:creator>jfraser</dc:creator>
  <dc:description/>
  <dc:language>en-US</dc:language>
  <cp:lastModifiedBy>jfraser</cp:lastModifiedBy>
  <cp:lastPrinted>2000-12-29T13:30:15Z</cp:lastPrinted>
  <dcterms:modified xsi:type="dcterms:W3CDTF">2000-12-29T13:57:46Z</dcterms:modified>
  <cp:revision>9</cp:revision>
  <dc:subject/>
  <dc:title>Crude and Products-  Middle Marketing</dc:title>
</cp:coreProperties>
</file>