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1085760" cy="6854760"/>
            <a:chOff x="0" y="0"/>
            <a:chExt cx="1085760" cy="685476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1085760" cy="6854760"/>
            </a:xfrm>
            <a:prstGeom prst="rect">
              <a:avLst/>
            </a:prstGeom>
            <a:gradFill rotWithShape="0">
              <a:gsLst>
                <a:gs pos="0">
                  <a:srgbClr val="3333ff"/>
                </a:gs>
                <a:gs pos="50000">
                  <a:srgbClr val="000000"/>
                </a:gs>
                <a:gs pos="100000">
                  <a:srgbClr val="333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" name=""/>
            <p:cNvGrpSpPr/>
            <p:nvPr/>
          </p:nvGrpSpPr>
          <p:grpSpPr>
            <a:xfrm>
              <a:off x="76320" y="162000"/>
              <a:ext cx="152280" cy="6553080"/>
              <a:chOff x="76320" y="162000"/>
              <a:chExt cx="152280" cy="6553080"/>
            </a:xfrm>
          </p:grpSpPr>
          <p:sp>
            <p:nvSpPr>
              <p:cNvPr id="3" name=""/>
              <p:cNvSpPr/>
              <p:nvPr/>
            </p:nvSpPr>
            <p:spPr>
              <a:xfrm>
                <a:off x="76320" y="17542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76320" y="1984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76320" y="22114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76320" y="24415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76320" y="2671920"/>
                <a:ext cx="152280" cy="1504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6320" y="28987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76320" y="31291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76320" y="33577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76320" y="3586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76320" y="38149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76320" y="404496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76320" y="42735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76320" y="45021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76320" y="47307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76320" y="49593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6320" y="51894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76320" y="54165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76320" y="564660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76320" y="58770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6320" y="61038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6320" y="63342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76320" y="65610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76320" y="1620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76320" y="3906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76320" y="6206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76320" y="8492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76320" y="10778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76320" y="130644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76320" y="15368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dt" idx="1"/>
          </p:nvPr>
        </p:nvSpPr>
        <p:spPr>
          <a:xfrm>
            <a:off x="1143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3277EB4-C409-4A4B-8A00-BBB5CD6DCD09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"/>
          <p:cNvGrpSpPr/>
          <p:nvPr/>
        </p:nvGrpSpPr>
        <p:grpSpPr>
          <a:xfrm>
            <a:off x="0" y="0"/>
            <a:ext cx="1085760" cy="6854760"/>
            <a:chOff x="0" y="0"/>
            <a:chExt cx="1085760" cy="6854760"/>
          </a:xfrm>
        </p:grpSpPr>
        <p:sp>
          <p:nvSpPr>
            <p:cNvPr id="38" name=""/>
            <p:cNvSpPr/>
            <p:nvPr/>
          </p:nvSpPr>
          <p:spPr>
            <a:xfrm>
              <a:off x="0" y="0"/>
              <a:ext cx="1085760" cy="6854760"/>
            </a:xfrm>
            <a:prstGeom prst="rect">
              <a:avLst/>
            </a:prstGeom>
            <a:gradFill rotWithShape="0">
              <a:gsLst>
                <a:gs pos="0">
                  <a:srgbClr val="3333ff"/>
                </a:gs>
                <a:gs pos="50000">
                  <a:srgbClr val="000000"/>
                </a:gs>
                <a:gs pos="100000">
                  <a:srgbClr val="3333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9" name=""/>
            <p:cNvGrpSpPr/>
            <p:nvPr/>
          </p:nvGrpSpPr>
          <p:grpSpPr>
            <a:xfrm>
              <a:off x="76320" y="163440"/>
              <a:ext cx="152280" cy="6550200"/>
              <a:chOff x="76320" y="163440"/>
              <a:chExt cx="152280" cy="6550200"/>
            </a:xfrm>
          </p:grpSpPr>
          <p:sp>
            <p:nvSpPr>
              <p:cNvPr id="40" name=""/>
              <p:cNvSpPr/>
              <p:nvPr/>
            </p:nvSpPr>
            <p:spPr>
              <a:xfrm>
                <a:off x="76320" y="17542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76320" y="19843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76320" y="221148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76320" y="244152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76320" y="2671920"/>
                <a:ext cx="152280" cy="1504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76320" y="28987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76320" y="31291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76320" y="3359160"/>
                <a:ext cx="152280" cy="1490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76320" y="358632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76320" y="381636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76320" y="4046400"/>
                <a:ext cx="152280" cy="14940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76320" y="42721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76320" y="45021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76320" y="4729320"/>
                <a:ext cx="152280" cy="15372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76320" y="49593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76320" y="51894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76320" y="541656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76320" y="56466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76320" y="58770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76320" y="61038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76320" y="63342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76320" y="656280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76320" y="163440"/>
                <a:ext cx="152280" cy="14940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76320" y="390600"/>
                <a:ext cx="152280" cy="1522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76320" y="620640"/>
                <a:ext cx="152280" cy="1526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76320" y="8492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76320" y="107640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76320" y="1306440"/>
                <a:ext cx="152280" cy="15408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76320" y="1536840"/>
                <a:ext cx="152280" cy="150840"/>
              </a:xfrm>
              <a:prstGeom prst="rect">
                <a:avLst/>
              </a:prstGeom>
              <a:solidFill>
                <a:srgbClr val="3333ff">
                  <a:alpha val="50000"/>
                </a:srgbClr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1430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dt" idx="4"/>
          </p:nvPr>
        </p:nvSpPr>
        <p:spPr>
          <a:xfrm>
            <a:off x="1143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ftr" idx="5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sldNum" idx="6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F334ABE-D7B2-46C2-AE75-E633954918B2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799"/>
              </a:spcBef>
              <a:buClr>
                <a:srgbClr val="00ffff"/>
              </a:buClr>
              <a:buSzPct val="60000"/>
              <a:buFont typeface="Wingdings" charset="2"/>
              <a:buChar char="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1430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Addressing Generator Interconnections</a:t>
            </a:r>
            <a:endParaRPr b="0" lang="en-US" sz="44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18288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Interconnection Study Team: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Roland Wentworth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Jerry Pederson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Patrick Rooney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Standard Interconnection Procedures</a:t>
            </a:r>
            <a:endParaRPr b="0" lang="en-US" sz="28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100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Step 1:  Standardize Contract and Product Issues: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1100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Use "straw man" such as ERCOT procedures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1100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Standardize studies, time frames, and resulting rights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BC74D1-BDB4-42C6-B470-1DBBB68373A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Standard Interconnection Procedures</a:t>
            </a:r>
            <a:endParaRPr b="0" lang="en-US" sz="28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01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Market Participants would be encouraged to offer constructive modifications to the “straw man” that benefit customers and the market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B26DD0-ED82-4B28-9F45-1F237CD873D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Standard Interconnection Procedures</a:t>
            </a:r>
            <a:endParaRPr b="0" lang="en-US" sz="28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All transmission providers would use the same procedures and agreement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Commission may entertain requests from RTOs/ISOs to incorporate regional practices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5EFABE-8118-414B-98F0-878F616BC48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Standard Interconnection Procedures</a:t>
            </a:r>
            <a:endParaRPr b="0" lang="en-US" sz="28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Proposed Time Line:</a:t>
            </a:r>
            <a:br>
              <a:rPr sz="2800"/>
            </a:b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Issue the NOPR in about one month</a:t>
            </a:r>
            <a:br>
              <a:rPr sz="2800"/>
            </a:b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Comments due 30 days from date of NOPR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Reply comments due 15 days later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Issue final rule 60 days after comment due date</a:t>
            </a:r>
            <a:br>
              <a:rPr sz="2800"/>
            </a:b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813FB2-27CE-4C2E-A930-04208270C22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3333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1430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ffff"/>
                </a:solidFill>
                <a:effectLst/>
                <a:uFillTx/>
                <a:latin typeface="Times New Roman"/>
              </a:rPr>
              <a:t>Standard Interconnection Procedures</a:t>
            </a:r>
            <a:endParaRPr b="0" lang="en-US" sz="2800" strike="noStrike" u="none">
              <a:solidFill>
                <a:srgbClr val="00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1170000" y="194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ffff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Step 2:  Address Cost Responsibility Issues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Resolve who pays—the generator or the transmission provider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Resolve the “generator as banker” issue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Must get the incentives right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cc99ff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Issue Final Rule within 6-9 months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E9DB08-45D4-4D2A-84B2-75C1B1B49744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2001-10-05T16:20:37Z</dcterms:created>
  <dc:creator>FERC</dc:creator>
  <dc:description/>
  <dc:language>en-US</dc:language>
  <cp:lastModifiedBy>FERC</cp:lastModifiedBy>
  <dcterms:modified xsi:type="dcterms:W3CDTF">2001-10-10T17:44:03Z</dcterms:modified>
  <cp:revision>10</cp:revision>
  <dc:subject/>
  <dc:title>Standard Interconnection Procedures</dc:title>
</cp:coreProperties>
</file>