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B2D59CC-679D-45BF-8DD8-11991F65B50D}"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Pastoria  Energy Facility, L.L.C.</a:t>
            </a:r>
            <a:endParaRPr b="0" lang="en-US" sz="2400" strike="noStrike" u="none">
              <a:solidFill>
                <a:srgbClr val="000000"/>
              </a:solidFill>
              <a:effectLst/>
              <a:uFillTx/>
              <a:latin typeface="Times New Roman"/>
            </a:endParaRPr>
          </a:p>
          <a:p>
            <a:pPr marL="343080" indent="-343080" algn="ctr">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gn="ctr">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September 27, 2000</a:t>
            </a:r>
            <a:endParaRPr b="0" lang="en-US" sz="1600" strike="noStrike" u="none">
              <a:solidFill>
                <a:srgbClr val="000000"/>
              </a:solidFill>
              <a:effectLst/>
              <a:uFillTx/>
              <a:latin typeface="Times New Roman"/>
            </a:endParaRPr>
          </a:p>
        </p:txBody>
      </p:sp>
      <p:sp>
        <p:nvSpPr>
          <p:cNvPr id="1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E31D736-9CBF-4299-A935-826D4E9498DE}"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Interconnections</a:t>
            </a:r>
            <a:endParaRPr b="0" lang="en-US" sz="2400" strike="noStrike" u="none">
              <a:solidFill>
                <a:srgbClr val="000000"/>
              </a:solidFill>
              <a:effectLst/>
              <a:uFillTx/>
              <a:latin typeface="Times New Roman"/>
            </a:endParaRPr>
          </a:p>
        </p:txBody>
      </p:sp>
      <p:sp>
        <p:nvSpPr>
          <p:cNvPr id="4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Electrical</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 at the SCE Pastoria Substation – 1.38 miles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Double circuit, 230 kV</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Impact study has been completed; facility study to be issued in mid-October</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Negotiations on Interconnect Agreement will begin soon</a:t>
            </a:r>
            <a:endParaRPr b="0" lang="en-US" sz="18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 with the 42-inch Kern/Mojave pipeline – 11.65 miles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24-inch pipeline</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700-900 psig</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LOI currently under negotiation</a:t>
            </a:r>
            <a:endParaRPr b="0" lang="en-US" sz="1800" strike="noStrike" u="none">
              <a:solidFill>
                <a:srgbClr val="000000"/>
              </a:solidFill>
              <a:effectLst/>
              <a:uFillTx/>
              <a:latin typeface="Times New Roman"/>
            </a:endParaRPr>
          </a:p>
          <a:p>
            <a:pPr lvl="1" marL="74304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DFC6B0C-48B1-49E9-BF26-A76318149E6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4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Two power islands in a “two-on-one” and “one-on-one” configuration comprised of:</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GE 7FA combustion gas turbines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D11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A11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HRSGs, including XONON or SCRs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Emissions will be minimized through the use of Best Available Control Technology </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XONON technology</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SCRs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Cooling towers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Zero discharge wastewater system</a:t>
            </a:r>
            <a:endParaRPr b="0" lang="en-US" sz="1800" strike="noStrike" u="none">
              <a:solidFill>
                <a:srgbClr val="000000"/>
              </a:solidFill>
              <a:effectLst/>
              <a:uFillTx/>
              <a:latin typeface="Times New Roman"/>
            </a:endParaRPr>
          </a:p>
          <a:p>
            <a:pPr lvl="1" marL="74304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632B743-E431-4173-A0C9-631233AECB06}"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Project Agreements</a:t>
            </a:r>
            <a:endParaRPr b="0" lang="en-US" sz="2400" strike="noStrike" u="none">
              <a:solidFill>
                <a:srgbClr val="000000"/>
              </a:solidFill>
              <a:effectLst/>
              <a:uFillTx/>
              <a:latin typeface="Times New Roman"/>
            </a:endParaRPr>
          </a:p>
        </p:txBody>
      </p:sp>
      <p:sp>
        <p:nvSpPr>
          <p:cNvPr id="46" name="PlaceHolder 2"/>
          <p:cNvSpPr>
            <a:spLocks noGrp="1"/>
          </p:cNvSpPr>
          <p:nvPr>
            <p:ph/>
          </p:nvPr>
        </p:nvSpPr>
        <p:spPr>
          <a:xfrm>
            <a:off x="1066320" y="1676520"/>
            <a:ext cx="6782040" cy="4114800"/>
          </a:xfrm>
          <a:prstGeom prst="rect">
            <a:avLst/>
          </a:prstGeom>
          <a:noFill/>
          <a:ln w="0">
            <a:noFill/>
          </a:ln>
        </p:spPr>
        <p:txBody>
          <a:bodyPr lIns="90000" rIns="90000" tIns="46800" bIns="46800" anchor="t">
            <a:normAutofit/>
          </a:bodyPr>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Tejon Agreements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Transaction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Option Agreement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Ground Lease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Easement Agreement</a:t>
            </a:r>
            <a:endParaRPr b="0" lang="en-US" sz="18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Purchase Agreement</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Engineering Procurement and Construction Turnkey Contract</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Water Supply Agreements</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District</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Azurix</a:t>
            </a:r>
            <a:endParaRPr b="0" lang="en-US" sz="18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Labor Agreements</a:t>
            </a:r>
            <a:endParaRPr b="0" lang="en-US" sz="2000" strike="noStrike" u="none">
              <a:solidFill>
                <a:srgbClr val="000000"/>
              </a:solidFill>
              <a:effectLst/>
              <a:uFillTx/>
              <a:latin typeface="Times New Roman"/>
            </a:endParaRPr>
          </a:p>
        </p:txBody>
      </p:sp>
      <p:sp>
        <p:nvSpPr>
          <p:cNvPr id="4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D3F3865-C213-4C7D-AD4D-150D17B27D8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Tejon Agreements</a:t>
            </a:r>
            <a:endParaRPr b="0" lang="en-US" sz="2400" strike="noStrike" u="none">
              <a:solidFill>
                <a:srgbClr val="000000"/>
              </a:solidFill>
              <a:effectLst/>
              <a:uFillTx/>
              <a:latin typeface="Times New Roman"/>
            </a:endParaRPr>
          </a:p>
        </p:txBody>
      </p:sp>
      <p:sp>
        <p:nvSpPr>
          <p:cNvPr id="4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5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Transaction Agreement</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Outlines relationship between Pastoria and Tejon</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Intertwined with other Tejon agreements</a:t>
            </a:r>
            <a:endParaRPr b="0" lang="en-US" sz="16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Option Agreement</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Grants Pastoria the right to lease the Site and acquire easements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Six-year option term</a:t>
            </a:r>
            <a:endParaRPr b="0" lang="en-US" sz="16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Ground Lease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25-year term</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Options to extend for three five-year terms</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rent</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rent based on spark spread</a:t>
            </a:r>
            <a:endParaRPr b="0" lang="en-US" sz="1600" strike="noStrike" u="none">
              <a:solidFill>
                <a:srgbClr val="000000"/>
              </a:solidFill>
              <a:effectLst/>
              <a:uFillTx/>
              <a:latin typeface="Times New Roman"/>
            </a:endParaRPr>
          </a:p>
          <a:p>
            <a:pPr marL="343080" indent="-34308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Easement Agreement</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Establishes terms regarding laterals for access, transmission, gas and utilities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F502B19-4528-45EC-9B38-5DF621AA604F}"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Engineering, Procurement and Construction Turnkey Contract</a:t>
            </a:r>
            <a:endParaRPr b="0" lang="en-US" sz="2400" strike="noStrike" u="none">
              <a:solidFill>
                <a:srgbClr val="000000"/>
              </a:solidFill>
              <a:effectLst/>
              <a:uFillTx/>
              <a:latin typeface="Times New Roman"/>
            </a:endParaRPr>
          </a:p>
        </p:txBody>
      </p:sp>
      <p:sp>
        <p:nvSpPr>
          <p:cNvPr id="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53"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Contract between PEF and NEPCO (an Enron affiliate) has been completely negotiated, but not executed</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Contains market-based terms including performance and completion guarantees</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Purchaser and NEPCO each will have the option to execute </a:t>
            </a:r>
            <a:endParaRPr b="0" lang="en-US" sz="18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Cannot be executed earlier than 14 days after closing</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17C02DC-6E81-4A05-A4FE-4DF9D167A592}"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Water Supply Agreements</a:t>
            </a:r>
            <a:endParaRPr b="0" lang="en-US" sz="2400" strike="noStrike" u="none">
              <a:solidFill>
                <a:srgbClr val="000000"/>
              </a:solidFill>
              <a:effectLst/>
              <a:uFillTx/>
              <a:latin typeface="Times New Roman"/>
            </a:endParaRPr>
          </a:p>
        </p:txBody>
      </p:sp>
      <p:sp>
        <p:nvSpPr>
          <p:cNvPr id="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District</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primary supply of up to 5,000 acre-feet per year</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Default judgment validating the agreement was entered on 8/31/00; judgment to expected become final 9/30/00</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Azurix</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a guaranteed back-up supply and scheduling services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must exercise an option in 2001 and pay $6,500,000 to acquire rights to 40,000 acre-feet of water and trigger Azurix’s obligations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Payments of $500,000 per year and $550 per acre-foot will cover purchases from the Water District and Azurix</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will have the right to terminate Azurix at any time and keep the Water District contract and the back-up water supply </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8394DAC-2503-42AA-991F-F7DF27589EDC}"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Labor Agreements</a:t>
            </a:r>
            <a:endParaRPr b="0" lang="en-US" sz="2400" strike="noStrike" u="none">
              <a:solidFill>
                <a:srgbClr val="000000"/>
              </a:solidFill>
              <a:effectLst/>
              <a:uFillTx/>
              <a:latin typeface="Times New Roman"/>
            </a:endParaRPr>
          </a:p>
        </p:txBody>
      </p:sp>
      <p:sp>
        <p:nvSpPr>
          <p:cNvPr id="5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Pastoria has entered into contracts with unions to construct, operate and maintain the plant with union labor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unions include:</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IBEW Local #47, AFL-CIO</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Pipe Trades Council 16</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State Building &amp; Construction Trades Council of California</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Building and Construction Trades Councils of Kern, Inyo and Mono Counties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United Association of Plumbers &amp; Steamfitters</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946FA15-4938-4098-B210-B5DFF9A84CE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Operations &amp; Maintenance Costs</a:t>
            </a:r>
            <a:endParaRPr b="0" lang="en-US" sz="2400" strike="noStrike" u="none">
              <a:solidFill>
                <a:srgbClr val="000000"/>
              </a:solidFill>
              <a:effectLst/>
              <a:uFillTx/>
              <a:latin typeface="Times New Roman"/>
            </a:endParaRPr>
          </a:p>
        </p:txBody>
      </p:sp>
      <p:sp>
        <p:nvSpPr>
          <p:cNvPr id="61"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63"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64" name=""/>
          <p:cNvGraphicFramePr/>
          <p:nvPr/>
        </p:nvGraphicFramePr>
        <p:xfrm>
          <a:off x="1854360" y="2108160"/>
          <a:ext cx="5029200" cy="4025880"/>
        </p:xfrm>
        <a:graphic>
          <a:graphicData uri="http://schemas.openxmlformats.org/presentationml/2006/ole">
            <p:oleObj progId="Word.Document.12" r:id="rId1" spid="">
              <p:embed/>
              <p:pic>
                <p:nvPicPr>
                  <p:cNvPr id="65" name="" descr=""/>
                  <p:cNvPicPr/>
                  <p:nvPr/>
                </p:nvPicPr>
                <p:blipFill>
                  <a:blip r:embed="rId2"/>
                  <a:stretch/>
                </p:blipFill>
                <p:spPr>
                  <a:xfrm>
                    <a:off x="1854360" y="2108160"/>
                    <a:ext cx="5029200" cy="4025880"/>
                  </a:xfrm>
                  <a:prstGeom prst="rect">
                    <a:avLst/>
                  </a:prstGeom>
                  <a:noFill/>
                  <a:ln w="0">
                    <a:noFill/>
                  </a:ln>
                </p:spPr>
              </p:pic>
            </p:oleObj>
          </a:graphicData>
        </a:graphic>
      </p:graphicFrame>
      <p:sp>
        <p:nvSpPr>
          <p:cNvPr id="4" name="PlaceHolder 3"/>
          <p:cNvSpPr>
            <a:spLocks noGrp="1"/>
          </p:cNvSpPr>
          <p:nvPr>
            <p:ph type="sldNum" idx="1"/>
          </p:nvPr>
        </p:nvSpPr>
        <p:spPr/>
        <p:txBody>
          <a:bodyPr/>
          <a:p>
            <a:fld id="{F6AAC742-0DB7-4887-81B7-80ECBCBA8AE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Capital Costs</a:t>
            </a:r>
            <a:endParaRPr b="0" lang="en-US" sz="2400" strike="noStrike" u="none">
              <a:solidFill>
                <a:srgbClr val="000000"/>
              </a:solidFill>
              <a:effectLst/>
              <a:uFillTx/>
              <a:latin typeface="Times New Roman"/>
            </a:endParaRPr>
          </a:p>
        </p:txBody>
      </p:sp>
      <p:sp>
        <p:nvSpPr>
          <p:cNvPr id="6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68" name=""/>
          <p:cNvGraphicFramePr/>
          <p:nvPr/>
        </p:nvGraphicFramePr>
        <p:xfrm>
          <a:off x="1066680" y="2044800"/>
          <a:ext cx="6261120" cy="4432320"/>
        </p:xfrm>
        <a:graphic>
          <a:graphicData uri="http://schemas.openxmlformats.org/presentationml/2006/ole">
            <p:oleObj progId="Word.Document.12" r:id="rId1" spid="">
              <p:embed/>
              <p:pic>
                <p:nvPicPr>
                  <p:cNvPr id="69" name="" descr=""/>
                  <p:cNvPicPr/>
                  <p:nvPr/>
                </p:nvPicPr>
                <p:blipFill>
                  <a:blip r:embed="rId2"/>
                  <a:stretch/>
                </p:blipFill>
                <p:spPr>
                  <a:xfrm>
                    <a:off x="1066680" y="2044800"/>
                    <a:ext cx="6261120" cy="4432320"/>
                  </a:xfrm>
                  <a:prstGeom prst="rect">
                    <a:avLst/>
                  </a:prstGeom>
                  <a:noFill/>
                  <a:ln w="0">
                    <a:noFill/>
                  </a:ln>
                </p:spPr>
              </p:pic>
            </p:oleObj>
          </a:graphicData>
        </a:graphic>
      </p:graphicFrame>
      <p:sp>
        <p:nvSpPr>
          <p:cNvPr id="3" name="PlaceHolder 2"/>
          <p:cNvSpPr>
            <a:spLocks noGrp="1"/>
          </p:cNvSpPr>
          <p:nvPr>
            <p:ph type="sldNum" idx="1"/>
          </p:nvPr>
        </p:nvSpPr>
        <p:spPr/>
        <p:txBody>
          <a:bodyPr/>
          <a:p>
            <a:fld id="{33A06CE5-F21A-44DA-BB09-09975F1F3301}"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Plant Assumptions</a:t>
            </a:r>
            <a:endParaRPr b="0" lang="en-US" sz="2400" strike="noStrike" u="none">
              <a:solidFill>
                <a:srgbClr val="000000"/>
              </a:solidFill>
              <a:effectLst/>
              <a:uFillTx/>
              <a:latin typeface="Times New Roman"/>
            </a:endParaRPr>
          </a:p>
        </p:txBody>
      </p:sp>
      <p:sp>
        <p:nvSpPr>
          <p:cNvPr id="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72" name=""/>
          <p:cNvGraphicFramePr/>
          <p:nvPr/>
        </p:nvGraphicFramePr>
        <p:xfrm>
          <a:off x="1523880" y="2514600"/>
          <a:ext cx="5626080" cy="1714680"/>
        </p:xfrm>
        <a:graphic>
          <a:graphicData uri="http://schemas.openxmlformats.org/presentationml/2006/ole">
            <p:oleObj progId="Word.Document.12" r:id="rId1" spid="">
              <p:embed/>
              <p:pic>
                <p:nvPicPr>
                  <p:cNvPr id="73" name="" descr=""/>
                  <p:cNvPicPr/>
                  <p:nvPr/>
                </p:nvPicPr>
                <p:blipFill>
                  <a:blip r:embed="rId2"/>
                  <a:stretch/>
                </p:blipFill>
                <p:spPr>
                  <a:xfrm>
                    <a:off x="1523880" y="2514600"/>
                    <a:ext cx="5626080" cy="1714680"/>
                  </a:xfrm>
                  <a:prstGeom prst="rect">
                    <a:avLst/>
                  </a:prstGeom>
                  <a:noFill/>
                  <a:ln w="0">
                    <a:noFill/>
                  </a:ln>
                </p:spPr>
              </p:pic>
            </p:oleObj>
          </a:graphicData>
        </a:graphic>
      </p:graphicFrame>
      <p:sp>
        <p:nvSpPr>
          <p:cNvPr id="3" name="PlaceHolder 2"/>
          <p:cNvSpPr>
            <a:spLocks noGrp="1"/>
          </p:cNvSpPr>
          <p:nvPr>
            <p:ph type="sldNum" idx="1"/>
          </p:nvPr>
        </p:nvSpPr>
        <p:spPr/>
        <p:txBody>
          <a:bodyPr/>
          <a:p>
            <a:fld id="{F0BCF7A0-4988-48A4-86BB-BB8E9531A3B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1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750 MW (nominal) natural gas-fired, combined cycle plant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Merchant plant will sell its output into the power markets of the California Power Exchange (“PX”) and the California Independent System Operator (“ISO”)</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Additional value being pursued by ENA (each to be price separately by bidder)</a:t>
            </a:r>
            <a:endParaRPr b="0" lang="en-US" sz="18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Bilateral contract with California Department of Water Resources (“CDWR”) re: Edmonston Pumping Station</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 of Pastoria to 1,000 MW and a possible reliability-must –run (“RMR”) contract</a:t>
            </a:r>
            <a:endParaRPr b="0" lang="en-US" sz="1600" strike="noStrike" u="none">
              <a:solidFill>
                <a:srgbClr val="000000"/>
              </a:solidFill>
              <a:effectLst/>
              <a:uFillTx/>
              <a:latin typeface="Times New Roman"/>
            </a:endParaRPr>
          </a:p>
        </p:txBody>
      </p:sp>
      <p:sp>
        <p:nvSpPr>
          <p:cNvPr id="1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65F2EBE-23B3-45A3-90A5-98F80FAA9CD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Summary</a:t>
            </a:r>
            <a:endParaRPr b="0" lang="en-US" sz="2400" strike="noStrike" u="none">
              <a:solidFill>
                <a:srgbClr val="000000"/>
              </a:solidFill>
              <a:effectLst/>
              <a:uFillTx/>
              <a:latin typeface="Times New Roman"/>
            </a:endParaRPr>
          </a:p>
        </p:txBody>
      </p:sp>
      <p:sp>
        <p:nvSpPr>
          <p:cNvPr id="7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76" name=""/>
          <p:cNvSpPr/>
          <p:nvPr/>
        </p:nvSpPr>
        <p:spPr>
          <a:xfrm>
            <a:off x="669960" y="1789200"/>
            <a:ext cx="183960" cy="366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7" name=""/>
          <p:cNvSpPr/>
          <p:nvPr/>
        </p:nvSpPr>
        <p:spPr>
          <a:xfrm>
            <a:off x="669960" y="1887480"/>
            <a:ext cx="7864560" cy="40345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Pastoria has been strategically located, designed and developed to give it a competitive edge over other plants and optimize its optionality and upside potential</a:t>
            </a: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Pastoria has secured rights to much of of the major equipment and is in the most advanced stages of the CEC permitting process</a:t>
            </a: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ENA desires to maintain some form of continuing involvement with the project</a:t>
            </a: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457200">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3C1FA89-0D8D-41A9-BEA4-FED87BE64A60}"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California Power Market Overview</a:t>
            </a:r>
            <a:endParaRPr b="0" lang="en-US" sz="2400" strike="noStrike" u="none">
              <a:solidFill>
                <a:srgbClr val="000000"/>
              </a:solidFill>
              <a:effectLst/>
              <a:uFillTx/>
              <a:latin typeface="Times New Roman"/>
            </a:endParaRPr>
          </a:p>
        </p:txBody>
      </p:sp>
      <p:sp>
        <p:nvSpPr>
          <p:cNvPr id="1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Has experienced numerous energy and capacity shortages and reliability problems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California Energy Commission (“CEC”) estimates 6,000 to 11,000 MW of capacity will be  required in five years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imports are limited</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Increasing load demands in adjacent states are reducing resources available to satisfy California demand</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Demand is growing by 1,250 MW per year according to the ISO</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CEC expects reliability problems from 2001 to 2005</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60% of generation base has been in service for at least 30 years </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6D777C0-3F5B-4877-8CD9-6A7D914EC5EB}"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California Power Market – Recent Developments</a:t>
            </a:r>
            <a:endParaRPr b="0" lang="en-US" sz="2400" strike="noStrike" u="none">
              <a:solidFill>
                <a:srgbClr val="000000"/>
              </a:solidFill>
              <a:effectLst/>
              <a:uFillTx/>
              <a:latin typeface="Times New Roman"/>
            </a:endParaRPr>
          </a:p>
        </p:txBody>
      </p:sp>
      <p:sp>
        <p:nvSpPr>
          <p:cNvPr id="1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lnSpcReduction="9999"/>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summer, California has experienced significantly higher energy prices than expected</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According to ISO, the high prices were the result of:</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High demand due to unexpectedly high load growth exacerbated by unseasonably high temperatures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Higher gas prices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larger number of scheduled and forced outages than expected</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Lack of new plants built in recent years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 address the power crisis, ISO and others are recommending:</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Acceleration of the permitting and siting of projects</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 focus on developing load responsive programs</a:t>
            </a:r>
            <a:endParaRPr b="0" lang="en-US" sz="1800" strike="noStrike" u="none">
              <a:solidFill>
                <a:srgbClr val="000000"/>
              </a:solidFill>
              <a:effectLst/>
              <a:uFillTx/>
              <a:latin typeface="Times New Roman"/>
            </a:endParaRPr>
          </a:p>
        </p:txBody>
      </p:sp>
      <p:sp>
        <p:nvSpPr>
          <p:cNvPr id="2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ADAD094-65B4-4DE1-B18E-BFB8F5C9648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Investment Merits</a:t>
            </a:r>
            <a:endParaRPr b="0" lang="en-US" sz="2400" strike="noStrike" u="none">
              <a:solidFill>
                <a:srgbClr val="000000"/>
              </a:solidFill>
              <a:effectLst/>
              <a:uFillTx/>
              <a:latin typeface="Times New Roman"/>
            </a:endParaRPr>
          </a:p>
        </p:txBody>
      </p:sp>
      <p:sp>
        <p:nvSpPr>
          <p:cNvPr id="22"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Attractive location</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SCE power transmission</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SP-15 pricing zone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Kern/Mojave gas pipeline</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San Joaquin Valley Unified Air Pollution Control District</a:t>
            </a:r>
            <a:endParaRPr b="0" lang="en-US" sz="1800" strike="noStrike" u="none">
              <a:solidFill>
                <a:srgbClr val="000000"/>
              </a:solidFill>
              <a:effectLst/>
              <a:uFillTx/>
              <a:latin typeface="Times New Roman"/>
            </a:endParaRPr>
          </a:p>
          <a:p>
            <a:pPr lvl="2" marL="1143000" indent="-228600">
              <a:lnSpc>
                <a:spcPct val="90000"/>
              </a:lnSpc>
              <a:spcBef>
                <a:spcPts val="400"/>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impact from South Coast Air Quality Management District reclaim issues</a:t>
            </a:r>
            <a:endParaRPr b="0" lang="en-US" sz="16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value from CDWR and expansion</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ERCs have been obtained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 is in the advanced stages of development</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islands have been secured </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EPC contract has been negotiated but not signed</a:t>
            </a:r>
            <a:endParaRPr b="0" lang="en-US" sz="2000" strike="noStrike" u="none">
              <a:solidFill>
                <a:srgbClr val="000000"/>
              </a:solidFill>
              <a:effectLst/>
              <a:uFillTx/>
              <a:latin typeface="Times New Roman"/>
            </a:endParaRPr>
          </a:p>
          <a:p>
            <a:pPr marL="343080" indent="-343080">
              <a:lnSpc>
                <a:spcPct val="9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Significant barriers to entry by competitors exist</a:t>
            </a: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24"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2C749A-FD8C-48A1-834D-9D85FCCADBC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 Overview</a:t>
            </a:r>
            <a:endParaRPr b="0" lang="en-US" sz="2400" strike="noStrike" u="none">
              <a:solidFill>
                <a:srgbClr val="000000"/>
              </a:solidFill>
              <a:effectLst/>
              <a:uFillTx/>
              <a:latin typeface="Times New Roman"/>
            </a:endParaRPr>
          </a:p>
        </p:txBody>
      </p:sp>
      <p:sp>
        <p:nvSpPr>
          <p:cNvPr id="2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lnSpcReduction="9999"/>
          </a:bodyPr>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Pastoria Energy Facility, L.L.C. is a wholly-owned subsidiary of ENA</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CEC declared the Application for Certification (“AFC”) “Data Adequate” on 1/26/00</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CEC is expected to issue its final decision in 11/00</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located in Kern County, 30 miles south of Bakersfield, will be leased from Tejon Ranchcorp</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Electrical interconnection with Southern California Edison at the 230 kV Pastoria Substation</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interconnection with Kern/Mojave pipeline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Water will be supplied by the Wheeler Ridge Maricopa Water Storage District (“Water District”) and Azurix</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3BC458D-83B0-456F-AEB3-4E9AC91648B6}"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 Timeline</a:t>
            </a:r>
            <a:endParaRPr b="0" lang="en-US" sz="2400" strike="noStrike" u="none">
              <a:solidFill>
                <a:srgbClr val="000000"/>
              </a:solidFill>
              <a:effectLst/>
              <a:uFillTx/>
              <a:latin typeface="Times New Roman"/>
            </a:endParaRPr>
          </a:p>
        </p:txBody>
      </p:sp>
      <p:sp>
        <p:nvSpPr>
          <p:cNvPr id="2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Date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4Q00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Obtain CEC Permit &amp; Air Permit </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4Q00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Financial Closing</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2Q01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Begin Construction</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4Q02</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Start-Up Testing</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2Q03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Commercial Operation</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4F8FDE4-96E3-433B-8EC0-547B3FB07E1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Permitting/Approval Process</a:t>
            </a:r>
            <a:endParaRPr b="0" lang="en-US" sz="2400" strike="noStrike" u="none">
              <a:solidFill>
                <a:srgbClr val="000000"/>
              </a:solidFill>
              <a:effectLst/>
              <a:uFillTx/>
              <a:latin typeface="Times New Roman"/>
            </a:endParaRPr>
          </a:p>
        </p:txBody>
      </p:sp>
      <p:sp>
        <p:nvSpPr>
          <p:cNvPr id="32" name="PlaceHolder 2"/>
          <p:cNvSpPr>
            <a:spLocks noGrp="1"/>
          </p:cNvSpPr>
          <p:nvPr>
            <p:ph/>
          </p:nvPr>
        </p:nvSpPr>
        <p:spPr>
          <a:xfrm>
            <a:off x="1143000" y="1752120"/>
            <a:ext cx="6781680" cy="4038840"/>
          </a:xfrm>
          <a:prstGeom prst="rect">
            <a:avLst/>
          </a:prstGeom>
          <a:noFill/>
          <a:ln w="0">
            <a:noFill/>
          </a:ln>
        </p:spPr>
        <p:txBody>
          <a:bodyPr lIns="90000" rIns="90000" tIns="46800" bIns="46800" anchor="t">
            <a:normAutofit lnSpcReduction="9999"/>
          </a:bodyPr>
          <a:p>
            <a:pPr marL="343080" indent="-343080" algn="ctr">
              <a:lnSpc>
                <a:spcPct val="90000"/>
              </a:lnSpc>
              <a:spcBef>
                <a:spcPts val="601"/>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Date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11/30/99</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AFC filed with CEC</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1/26/00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CEC declares AFC “Data Adequate”</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3/13/00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Information hearing and site visit</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7/26/00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Air District issues Final Determination of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Compliance</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9/1/00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CEC Final Staff Assessment</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9/18/00-9/19/00</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Final CEC hearings; record now closed</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10/00 (est)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CEC issues presiding members’ report</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11/00 (est)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CEC issues final decision</a:t>
            </a:r>
            <a:r>
              <a:rPr b="0" lang="en-US" sz="1800" strike="noStrike" u="none">
                <a:solidFill>
                  <a:srgbClr val="000000"/>
                </a:solidFill>
                <a:effectLst/>
                <a:uFillTx/>
                <a:latin typeface="Arial"/>
              </a:rPr>
              <a:t>	</a:t>
            </a:r>
            <a:endParaRPr b="0" lang="en-US" sz="18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12/31/00 (est)</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Expiration of 30-day rehearing period</a:t>
            </a:r>
            <a:r>
              <a:rPr b="0" lang="en-US" sz="2000" strike="noStrike" u="none">
                <a:solidFill>
                  <a:srgbClr val="000000"/>
                </a:solidFill>
                <a:effectLst/>
                <a:uFillTx/>
                <a:latin typeface="Arial"/>
              </a:rPr>
              <a:t> and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Williamson Act appeal period</a:t>
            </a:r>
            <a:endParaRPr b="0" lang="en-US" sz="2000" strike="noStrike" u="none">
              <a:solidFill>
                <a:srgbClr val="000000"/>
              </a:solidFill>
              <a:effectLst/>
              <a:uFillTx/>
              <a:latin typeface="Times New Roman"/>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8B910D0-B0E9-43E5-9FB5-6A1DABCF26C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Williamson Act</a:t>
            </a:r>
            <a:endParaRPr b="0" lang="en-US" sz="2400" strike="noStrike" u="none">
              <a:solidFill>
                <a:srgbClr val="000000"/>
              </a:solidFill>
              <a:effectLst/>
              <a:uFillTx/>
              <a:latin typeface="Times New Roman"/>
            </a:endParaRPr>
          </a:p>
        </p:txBody>
      </p:sp>
      <p:sp>
        <p:nvSpPr>
          <p:cNvPr id="35"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37"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822240" y="1712880"/>
            <a:ext cx="7178760" cy="4013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is currently subject to the Williamson Act (the “Act”)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Act is a land-use policy enacted to preserve open space and agricultural land and prevent commercial development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Implemented through a contract between the landowner and the county</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remove land from the Act</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County Board of Supervisors must approve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180-day appeal period must expire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 cancellation fee</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free the Site from the Act, ENA has </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Obtained the approval of the Kern County Board of Supervisors</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Sought to have the appeal period reduced by legislation</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California Assembly Bill 2698, passed by the Assembly and Senate and awaits the governor’s signature, reduces the appeal period to the same time frame as the rehearing period for the CEC final decision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61CBF6E-C9C7-4EC5-91AF-537584F9579F}"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13079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rcoker</cp:lastModifiedBy>
  <cp:lastPrinted>2000-09-25T21:58:21Z</cp:lastPrinted>
  <dcterms:modified xsi:type="dcterms:W3CDTF">2000-09-27T20:00:34Z</dcterms:modified>
  <cp:revision>420</cp:revision>
  <dc:subject/>
  <dc:title>No Slide Title</dc:title>
</cp:coreProperties>
</file>