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embeddings/oleObject1.docx" ContentType="application/vnd.openxmlformats-officedocument.wordprocessingml.document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7B9CD99-CDCF-4E7C-AE65-F32EF1568163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685800" y="16002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40FCDE8-89B1-4A33-AB1E-19E2BF5471D5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"/>
          <p:cNvGraphicFramePr/>
          <p:nvPr/>
        </p:nvGraphicFramePr>
        <p:xfrm>
          <a:off x="32767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67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October 4,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Presentation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Generation Overview - Pastoria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Tejon Agreements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1142640" y="197820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Outlines relationship between Pastoria and Tejon (site lessor)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Grants Pastoria the option to lease the site and acquire easements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Six-year option term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Ground Lease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25-year term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 to extend for three five-year terms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rent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Variable rent based on spark spread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Easement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Establishes terms regarding laterals for access, transmission, gas and utilities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F7C794E-6462-45DB-A8C2-59B365FF3FA3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 for Combined Cycle Power Islands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1142640" y="197820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has secured rights to two GE power islands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Contains market-based terms, including performance and delivery guarantees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Deliveries will support a June 2003 commercial operations date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F2B2B2B-F3D6-4C88-B7B5-020BB2B92FB4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Engineering, Procurement and Construction Turnkey Contract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1142640" y="197820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between PEF and NEPCO (an Enron affiliate) has been completely negotiated, but not executed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Contains market-based terms, including performance and completion guarantees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Purchaser and NEPCO each will have the option to execute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NEPCO contract is pursued, signing cannot  occur earlier than 14 days after closing of the Pastoria transaction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E15AB46-56E9-4192-A5C8-C5A15B32B930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Water Supply Agreements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Water District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provide primary supply of up to 5,000 acre-feet per year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Judgment validating contract became final September 30,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Azurix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provide a guaranteed back-up supply and scheduling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must exercise an option in 2001 and pay $6,500,000 to acquire rights to 40,000 acre-feet of water and trigger Azurix’s obligations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of $500,000 per year and $550 per acre-foot will cover purchases from the Water District and Azurix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will have option to terminate Azurix at any time and keep the Water District contract and the back-up water supply, subject to paying the applicable termination fee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F1BB3DE-C707-4B70-B577-39856CB13D98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Labor Agreements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has entered into contracts to construct, operate and maintain the plant with union labor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unions include: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IBEW Local #47, AFL-CIO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 California Pipe Trades Council 16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Building &amp; Construction Trades Council of California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Building and Construction Trades Councils of Kern, Inyo and Mono Counties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United Association of Plumbers &amp; Steamfitters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35F4EC3-5D41-46A9-8EA0-62023F38FD59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 to the SCE Pastoria Substation – 1.38 miles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Double circuit, 230 kV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Impact study has been completed; facility study to be issued in mid-October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Negotiations on Interconnect Agreement to begin upon issuance of facility study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Transportation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 with the 42-inch Kern/Mojave pipeline – 11.65 miles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Possible gas sources include Canada, Rocky Mountains, California and Permian Basin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24-inch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700-900 psig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LOI currently under negotiation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49CB054-D859-4BA3-A5E8-6A8B8A26B22A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Williamson Act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1143000" y="1828440"/>
            <a:ext cx="6781680" cy="426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066680" y="1676520"/>
            <a:ext cx="7178760" cy="420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is currently subject to the Williamson Act (the “Act”)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Act is a land-use policy enacted to preserve land and agricultural purposes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Implemented through a contract between the landowner and the county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remove land from the Act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Approval of County Board of Supervisors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Expiration of appeal period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 cancellation fee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has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Obtained Kern County Board of Supervisors’ approval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Reduced the appeal period to same time frame as the rehearing period for the CEC final decision, through passage of legislation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Assembly Bill 2698 was signed into law by the Governor on September 29,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955BA83-7838-4E37-ACCA-334384E7B7D6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 Forma Assumptions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447920" y="1828800"/>
            <a:ext cx="4876560" cy="144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50000"/>
              </a:lnSpc>
              <a:spcBef>
                <a:spcPts val="100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Assumptions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spcBef>
                <a:spcPts val="100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Costs Assumptions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spcBef>
                <a:spcPts val="100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Operations &amp; Maintenance Assumptions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CA09E52-E82D-4D05-91DB-4C6F6035D72B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Assumptions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5" name=""/>
          <p:cNvGraphicFramePr/>
          <p:nvPr/>
        </p:nvGraphicFramePr>
        <p:xfrm>
          <a:off x="1371600" y="2057400"/>
          <a:ext cx="5626080" cy="37209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7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71600" y="2057400"/>
                    <a:ext cx="5626080" cy="3720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F6D7A55-3768-466A-8808-843C1E18C71A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Costs Assumptions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9" name=""/>
          <p:cNvGraphicFramePr/>
          <p:nvPr/>
        </p:nvGraphicFramePr>
        <p:xfrm>
          <a:off x="1066680" y="2044800"/>
          <a:ext cx="6261120" cy="44449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2044800"/>
                    <a:ext cx="6261120" cy="444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A3DE0F0-6D33-48ED-A8A0-D6E63315483D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/>
          </p:nvPr>
        </p:nvSpPr>
        <p:spPr>
          <a:xfrm>
            <a:off x="1143000" y="1676520"/>
            <a:ext cx="6781680" cy="4340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977400" y="1106640"/>
            <a:ext cx="3382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Energy Facility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676520" y="2057400"/>
            <a:ext cx="4952880" cy="395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4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Overview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Strengths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Expected Project Timeline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Project Agreements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 Forma Assumptions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Power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Acquisition Issues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07D9945-1387-40D8-8F85-69DEC248DD90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Operations &amp; Maintenance Cost Assumptions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1143000" y="1828440"/>
            <a:ext cx="6781680" cy="426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5" name=""/>
          <p:cNvGraphicFramePr/>
          <p:nvPr/>
        </p:nvGraphicFramePr>
        <p:xfrm>
          <a:off x="1828800" y="2133720"/>
          <a:ext cx="5029200" cy="40766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8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28800" y="2133720"/>
                    <a:ext cx="5029200" cy="4076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5D0D806-C76F-4D61-B8CF-CD4F74FB98DB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Acquisition Issues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5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Continuing Involvement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Value Opportunities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057FA1E-4ED8-4DC0-9B9B-F5BD458BCE94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Continuing Involvement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desires to maintain continuing involvement with Pastoria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Continuing involvement could include: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Scheduling coordination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supply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marketing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Any arrangement must be mutually beneficial for ENA and purchaser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4A9BC04-1FE7-4A9D-9644-7AD384781C4C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Value Opportunities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1143000" y="1828440"/>
            <a:ext cx="6781680" cy="426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1143000" y="1905120"/>
            <a:ext cx="6553080" cy="230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value being pursued by ENA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 of Pastoria to 1,000 MW and a possible RMR contract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Bilateral contract with CDWR re: Edmonston Pumping Station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Proposals for additional value must be priced as an addition to the base offer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305003B-74DF-4CAC-8DC9-6655CF9787CE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Energy Facility, L.L.C. is a single member, Delaware limited liability company wholly-owned by ENA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Purchaser will acquire all of ENA’s member interest in Pastoria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DD15645-0039-4D98-9854-F3A3913641EB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Power Market -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Has experienced numerous energy and capacity shortages and reliability problems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California Energy Commission (“CEC”) estimates 6,000 to 11,000 MW of additional capacity required in five years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 imports are limited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Increasing load demands in adjacent states are reducing resources available to satisfy California demand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is growing by 1,250 MW per year according to the ISO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CEC expects reliability problems from 2001 to 2005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60% of generation base has been in service for at least 30 years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501B789-71FA-4BA7-86E2-4AF77DFF40DF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Power Market – Recent Developments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experienced significantly higher energy prices than expected this summer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According to ISO, high prices were result of: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Unexpectedly high load growth exacerbated by unseasonably high temperatures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Higher gas prices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Larger number of scheduled and forced outages than expected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new plants built in recent years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address the power crisis, ISO and others are recommending: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Acceleration of permitting and siting of projects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on developing load responsive programs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6F22F51-1781-468B-8AD0-9884DC279445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69960" y="1789200"/>
            <a:ext cx="183960" cy="36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69960" y="1887480"/>
            <a:ext cx="7864560" cy="347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has secured rights to much of the major equipment and is in the most advanced stages of the CEC permitting process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has been strategically located, designed and developed to give it a competitive edge over other plants and optimize its optionality and opportunities to extract additional value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desires to maintain some form of continuing involvement with the project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2F95DA5-6CDB-4C75-A8E5-455EF33D17F2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750 MW (nominal) natural gas-fired, combined cycle plant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Site, located in Kern County, 30 miles south of Bakersfield, will be leased from Tejon Ranchcorp (“Tejon”)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Electrical interconnection with Southern California Edison (“SCE”) at the 230 kV Pastoria Substation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interconnection with Kern/Mojave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Water will be supplied by the Wheeler Ridge Maricopa Water Storage District (“Water District”) and Azurix (an Enron affiliate)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plant will sell its output into the power markets of the California Power Exchange (“PX”) and the California Independent System Operator (“ISO”)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advanced stage of development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Energy Commission (“CEC”) declared the Application for Certification (“AFC”) “Data Adequate” on January 26, 2000 and is expected to issue its final decision in November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5D88CD1-D6E0-4930-8F95-F79A3AE12947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Location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" name="pastoria" descr=""/>
          <p:cNvPicPr/>
          <p:nvPr/>
        </p:nvPicPr>
        <p:blipFill>
          <a:blip r:embed="rId1"/>
          <a:stretch/>
        </p:blipFill>
        <p:spPr>
          <a:xfrm>
            <a:off x="1523880" y="1676520"/>
            <a:ext cx="5867640" cy="4593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1249C96-1D6D-46E8-9061-5A8B0DE89F9D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Equipment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power islands in a “two-on-one” and “one-on-one” configuration comprised of: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three GE 7FA combustion gas turbines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GE D11 steam turbine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GE A11 steam turbine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three HRSGs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will be minimized through the use of Best Available Control Technology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will have the option to utilize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XONON technology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Cooling towers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Zero discharge wastewater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4293CAB-C9AF-41B6-BFD7-9273B9DAAEFC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Strengths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1143000" y="1828440"/>
            <a:ext cx="6781680" cy="426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Attractive location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SCE power transmission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SP-15 pricing zone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Kern/Mojave gas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Avoids intrastate transportation charges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 Joaquin Valley Unified Air Pollution Control District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impact from South Coast Air Quality Management District reclaim issues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value from potential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with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Department of Water Resources (“CDWR”)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Reliability-must-run (“RMR”) contract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islands have been secured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EPC contract has been negotiated but not signed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ERCs have been obtained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Water contracts executed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barriers to entry by competitors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C02F5D0-509B-48F7-BF18-2C66E31BE2B8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Expected Timeline - Development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" name=""/>
          <p:cNvGraphicFramePr/>
          <p:nvPr/>
        </p:nvGraphicFramePr>
        <p:xfrm>
          <a:off x="1905120" y="1905120"/>
          <a:ext cx="4927320" cy="39114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05120" y="1905120"/>
                    <a:ext cx="4927320" cy="3911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0543519-7652-409F-A0F8-F682D5670D6A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Expected Timeline - Permitting/Approval Process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1" name=""/>
          <p:cNvGraphicFramePr/>
          <p:nvPr/>
        </p:nvGraphicFramePr>
        <p:xfrm>
          <a:off x="1905120" y="1854360"/>
          <a:ext cx="5422680" cy="65782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05120" y="1854360"/>
                    <a:ext cx="5422680" cy="657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C842AEE-F0C7-4FE1-9415-5C3EC7893E71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Project Agreements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1066320" y="1676520"/>
            <a:ext cx="6782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Tejon Agreements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Ground Lease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Easement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 for Combined Cycle Power Islands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Engineering Procurement and Construction Turnkey Contract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Water Supply Agreements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Water District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Azurix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Labor Agreements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Williamson Act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DE178D3-1381-4BC6-B054-BCF13EBCF252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14521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rcoker</cp:lastModifiedBy>
  <cp:lastPrinted>2000-09-25T21:58:21Z</cp:lastPrinted>
  <dcterms:modified xsi:type="dcterms:W3CDTF">2000-10-05T21:48:02Z</dcterms:modified>
  <cp:revision>475</cp:revision>
  <dc:subject/>
  <dc:title>No Slide Title</dc:title>
</cp:coreProperties>
</file>