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docx" ContentType="application/vnd.openxmlformats-officedocument.wordprocessingml.document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6DC5F0-4E79-4E3C-BE8B-22864543741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87CD09-9A0F-45EB-A08D-A65611DA889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 - Pastoria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Outlines relationship between Pastoria and Tejon (site lessor)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Grants Pastoria the option to lease the site and acquire easements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Six-year option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25-year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to extend for three five-year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rent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Variable rent based on spark spread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Establishes terms regarding laterals for access, transmission, gas and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B0EECBB-26F0-4EF8-BF3C-E95BE11D2A01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two GE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 are assignable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delivery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Deliveries will support a June 2003 commercial operations 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B4D0E1-403C-45F8-8D7D-3500E2CF1E4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Engineering, Procurement and Construction Turnkey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between PEF and NEPCO (an Enron affiliate) has been completely negotiated, but not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Contains market-based terms, including performance and completion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and NEPCO each will have the option to execute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NEPCO contract is pursued, signing cannot  occur earlier than 14 days after closing of the Pastoria 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7E798A-E328-4A39-B867-1156B471F91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primary supply of up to 5,000 acre-feet per year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Judgment validating contract became final September 30,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provide a guaranteed back-up supply and scheduling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must exercise an option in 2001 and pay $6,500,000 to acquire rights to 40,000 acre-feet of water and trigger Azurix’s obligations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of $500,000 per year and $550 per acre-foot will cover purchases from the Water District and 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option to terminate Azurix at any time and keep the Water District contract and the back-up water supply, subject to paying the applicable termination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1E0494-594E-44C6-AFEB-38C19DBDB834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executed agreements to build the plant and conduct the major maintenance activities with union labor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include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Labor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Signatory with more than 23 unions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Maintenance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1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Signatory with State and Local Building &amp; Construction Trades Councils, AFL-CIO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N.E.C.A. Line Construction Agreement - IBEW Local 1245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Access &amp; Referral Agreement - IBEW Local 47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Consultation Service Agreement for PLA administration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8626A7D-98E7-4541-99F0-B3DFB450217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to the SCE Pastoria Substation – 1.38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Double circuit, 230 kV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study has been completed; facility study to be issued in mid-October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Negotiations on Interconnect Agreement to begin upon issuance of facility study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 with the 42-inch Kern/Mojave pipeline – 11.65 miles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gas sources include Canada, Rocky Mountains, California and Permian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24-inch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700-900 psig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 currently under negotiation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8E75A53-9FE0-4CF1-8727-49A2C36BAAB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Williamson 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1676520"/>
            <a:ext cx="7178760" cy="42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is currently subject to the Williamson Act (the “Act”)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Act is a land-use policy enacted to preserve land for agricultural purposes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Implemented through a contract between the landowner and the county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removal of land from the Act requires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of County Board of Supervisors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of appeal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of cancellation fee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Obtained Kern County Board of Supervisors’ 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the appeal period to same time frame as the rehearing period for the CEC final decision, through passage of legislation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Assembly Bill 2698 was signed into law by the Governor on September 29,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6E8607-EB42-4626-B753-8134E4A796D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447920" y="1828800"/>
            <a:ext cx="4876560" cy="144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Operations &amp; Maintenance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1EC9606-5974-4B0A-A34C-AEC39D7810A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371600" y="2057400"/>
          <a:ext cx="5626080" cy="37209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2057400"/>
                    <a:ext cx="5626080" cy="372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6BBE32-7145-4D83-AAB1-AF461113A551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066680" y="2044800"/>
          <a:ext cx="6261120" cy="4444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044800"/>
                    <a:ext cx="6261120" cy="444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21651A-63AC-477B-962E-2340316D9385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34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77400" y="1106640"/>
            <a:ext cx="338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2057400"/>
            <a:ext cx="4952880" cy="39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Strengths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Project Timelines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Project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Assumptions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Acquisition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25F662-626A-43CB-AFC4-AF8CBEEAF0D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Operations &amp; Maintenance Cost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1828800" y="2133720"/>
          <a:ext cx="5029200" cy="4076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2133720"/>
                    <a:ext cx="502920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EF427D-F9C1-453E-8DF6-5E88729AAB72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Acquisition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20B72E-F302-422B-89AF-F91B9C1C483C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continuing involvement with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Continuing involvement could include: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coordination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arrangement must be mutually beneficial for ENA and purchaser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3F2497-0B3D-41A1-9357-FF3B9AB54986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143000" y="1905120"/>
            <a:ext cx="6553080" cy="19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being pursued by ENA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Pastoria to 1,000 MW and a possible RMR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Bilateral contract with CDWR re: Edmonston Pumping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Proposals for additional value must be priced as an addition to the base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469D99-4827-4564-84CF-FAF95C1350A6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Facility, L.L.C. is a single member, Delaware limited liability company wholly-owned by ENA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Purchaser will acquire all of ENA’s member interests in Pastoria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52F9EC-1FAE-4A6D-B8C2-2193AF393D46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-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Has experienced numerous energy and capacity shortages and reliability problems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estimates 6,000 to 11,000 MW of additional capacity required in five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imports are limited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Increasing load demands in adjacent states are reducing resources available to satisfy California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growing by 1,250 MW per year according to the ISO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expects reliability problems from 2001 to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 of generation base has been in service for at least 30 years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EC1B8A-88AD-42A5-9FC6-D8718602E11A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Power Market – Recent Developments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experienced significantly higher energy prices than expected this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According to ISO, high prices were result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Unexpectedly high load growth exacerbated by unseasonably high temperatures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gas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Larger number of scheduled and forced outages than expected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new plants built in recent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address the power crisis, ISO and others are recommending: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Acceleration of permitting and siting of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developing load responsive programs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6A2485-4F5F-4A92-AFD3-9C92E4FAAD20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69960" y="1789200"/>
            <a:ext cx="18396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69960" y="1887480"/>
            <a:ext cx="7864560" cy="347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been strategically located, designed and developed to give it a competitive edge over other plants and optimize its optionality and opportunities to extract additional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has secured rights to much of the major equipment and is in the most advanced stages of the CEC permitting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desires to maintain some form of continuing involvement with the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26AFB2-A39D-4B5D-89D9-5B4C7F6D5CC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(nominal) natural gas-fired, combined cycle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located in Kern County, 30 miles south of Bakersfield, will be leased from Tejon Ranchcorp (“Tejon”)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(“SCE”) at the 230 kV Pastoria Substation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Wheeler Ridge Maricopa Water Storage District (“Water District”) and Azurix (an Enron affiliate)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sell output into the power markets of the California Power Exchange (“PX”) and the California Independent System Operator (“ISO”)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advanced stage of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Energy Commission (“CEC”) declared Application for Certification (“AFC”) “Data Adequate” on January 26, 2000 and is expected to issue its final decision in November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7AD663-759F-4FC6-B821-EBEC64EE23C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pastoria" descr=""/>
          <p:cNvPicPr/>
          <p:nvPr/>
        </p:nvPicPr>
        <p:blipFill>
          <a:blip r:embed="rId1"/>
          <a:stretch/>
        </p:blipFill>
        <p:spPr>
          <a:xfrm>
            <a:off x="1523880" y="1676520"/>
            <a:ext cx="5867640" cy="459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059F29-7329-4F29-B41C-669250F1D62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power islands in a “two-on-one” and “one-on-one” configuration comprised of: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GE 7FA combustion gas turbines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D11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GE A11 steam turbine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HRSGs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will be minimized through the use of Best Available Control Technology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have the option to utilize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XONON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Cooling towers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Zero discharge wastewater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56158B7-ED72-4020-8FE9-759FD25D26F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Strengths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Attractive location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 power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SP-15 pricing zone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Kern/Mojave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Avoids intrastate transportation charges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Joaquin Valley Unified Air Pollution Control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from South Coast Air Quality Management District reclaim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from potential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with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Department of Water Resources (“CDWR”)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Reliability-must-run (“RMR”) 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islands have been secured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 has been negotiated but not signed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ERCs have been obtained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contracts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barriers to entry by competitors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A79770-B05B-4291-8AB1-EA1E7EE7A88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Timeline -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905120" y="1905120"/>
          <a:ext cx="4927320" cy="39114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905120"/>
                    <a:ext cx="492732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BF27E1-705B-4F16-B63F-E14357932C3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Timeline - Permitting/Approval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1905120" y="1854360"/>
          <a:ext cx="5422680" cy="657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854360"/>
                    <a:ext cx="5422680" cy="65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B368EF8-A969-4ADF-BFA0-7517AD2B0AA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Project Agreements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066320" y="1676520"/>
            <a:ext cx="6782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Tejon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Ground Lease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Easement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for Combined Cycle Power Islands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Procurement and Construction Turnkey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Supply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District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Williamson 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5D01C7-8248-418D-8EC2-90A7AE48D05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2000-10-04T17:53:51Z</cp:lastPrinted>
  <dcterms:modified xsi:type="dcterms:W3CDTF">2000-10-04T18:10:33Z</dcterms:modified>
  <cp:revision>478</cp:revision>
  <dc:subject/>
  <dc:title>No Slide Title</dc:title>
</cp:coreProperties>
</file>