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4DD258-B08A-4979-AFF1-F4754531169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0260E0-2C39-41FF-ABD0-E2D5FF9163F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3,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 - Pastoria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pastoria" descr=""/>
          <p:cNvPicPr/>
          <p:nvPr/>
        </p:nvPicPr>
        <p:blipFill>
          <a:blip r:embed="rId1"/>
          <a:stretch/>
        </p:blipFill>
        <p:spPr>
          <a:xfrm>
            <a:off x="1523880" y="1676520"/>
            <a:ext cx="5867640" cy="459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CE3715-F6D7-4572-A2AA-C006DAB0CA2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power islands in a “two-on-one” and “one-on-one” configuration comprised of: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GE 7FA combustion gas turbines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GE D11 steam turbine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GE A11 steam turbine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HRSGs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will be minimized through the use of Best Available Control Technology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have the option to utilize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XONON 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Cooling towers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Zero discharge wastewater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2BF586-D7E5-466C-B58F-BC0B0E6F004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Project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066320" y="167652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Tejon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 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Easement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for Combined Cycle Power Islands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Procurement and Construction Turnkey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49D430-3F59-44BC-81DC-6CD31635340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Tejon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Outlines relationship between Pastoria and Tejon (site lessor)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Grants Pastoria the option to lease the site and acquire easements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Six-year option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 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25-year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to extend for three five-year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rent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rent based on spark 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Easement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Establishes terms regarding laterals for access, transmission, gas and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7012D3-095B-4B2C-9671-8FCE353AC2E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for Combined Cycle Power Islands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secured rights to two GE power islands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 are assignable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market-based terms, including performance and delivery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Deliveries will support a June 2003 commercial operations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CF0558-3F33-427E-8B33-614CD3491A4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Engineering, Procurement and Construction Turnkey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between PEF and NEPCO (an Enron affiliate) has been completely negotiated, but not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market-based terms, including performance and completion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and NEPCO each will have the option to execute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NEPCO contract is pursued, signing cannot  occur earlier than 14 days after closing of the Pastoria 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808D0AC-8DBB-41CA-B926-A81B83F8600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primary supply of up to 5,000 acre-feet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Judgment validating contract became final September 30,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a guaranteed back-up supply and scheduling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must exercise an option in 2001 and pay $6,500,000 to acquire rights to 40,000 acre-feet of water and trigger Azurix’s obligations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of $500,000 per year and $550 per acre-foot will cover purchases from the Water District and 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have option to terminate Azurix at any time and keep the Water District contract and the back-up water supply, subject to paying the applicable termination 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9F9D42-B234-4728-A403-4F9173216A7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entered into contracts to construct, operate and maintain the plant with union labor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unions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IBEW Local #47, AFL-CIO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California Pipe Trades Council 16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Building &amp; Construction Trades Council of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and Construction Trades Councils of Kern, Inyo and Mono Counties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Association of Plumbers &amp; Steamfitters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B52D62-C0F7-49AF-A8E6-E0B61E786D6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371600" y="2057400"/>
          <a:ext cx="5626080" cy="3720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2057400"/>
                    <a:ext cx="5626080" cy="372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E72A04-1ACE-4AE7-B312-A4AB81D031D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066680" y="2044800"/>
          <a:ext cx="6261120" cy="4444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044800"/>
                    <a:ext cx="6261120" cy="444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DD19FC-7CC8-4B13-A0AD-92BCE79566C8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B5A0193-57DF-4491-A82D-F9424113BE6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Operations &amp; Maintenance Cost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1828800" y="2133720"/>
          <a:ext cx="5029200" cy="4076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2133720"/>
                    <a:ext cx="502920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7A9A16-EE00-439D-A0A8-E28A15729AF3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Facility, L.L.C. is a single member, Delaware limited liability company wholly-owned by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will acquire all of ENA’s member interest in Pastoria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1259D1-7C79-4984-B6B6-3AA6C8C99206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desires to maintain continuing involvement with Pastoria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 could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coordination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arrangement must be mutually beneficial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4032DB-6D05-4DFB-93E3-DF24B16ECEC5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-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experienced numerous energy and capacity shortages and reliability problems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California Energy Commission (“CEC”) estimates 6,000 to 11,000 MW of additional capacity required in five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imports are limited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load demands in adjacent states are reducing resources available to satisfy California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growing by 1,250 MW per year according to the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expects reliability problems from 2001 to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of generation base has been in service for at least 30 years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D99BC6-D65A-48B7-814D-C4A5F4DED740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– Recent Developments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experienced significantly higher energy prices than expected this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According to ISO, high prices were result of: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Unexpectedly high load growth exacerbated by unseasonably high temperatures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gas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Larger number of scheduled and forced outages than expected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new plants built in recent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address the power crisis, ISO and others are recommending: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Acceleration of permitting and siting of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developing load responsive programs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0D72E0-8F1A-4B57-98ED-40A66720C1D0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69960" y="1789200"/>
            <a:ext cx="18396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69960" y="1887480"/>
            <a:ext cx="7864560" cy="34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secured rights to much of the major equipment and is in the most advanced stages of the CEC permitting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been strategically located, designed and developed to give it a competitive edge over other plants and optimize its optionality and opportunities to extract additional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desires to maintain some form of continuing involvement with the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C116D8-6CD3-40A7-BC4A-2F435E685DBC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(nominal) natural gas-fired, combined cycle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located in Kern County, 30 miles south of Bakersfield, will be leased from Tejon Ranchcorp (“Tejon”)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interconnection with Southern California Edison (“SCE”) at the 230 kV Pastoria Substation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 with Kern/Mojave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will be supplied by the Wheeler Ridge Maricopa Water Storage District (“Water District”) and Azurix (an Enron affiliate)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plant will sell its output into the power markets of the California Power Exchange (“PX”) and the California Independent System Operator (“ISO”)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advanced stage of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Energy Commission (“CEC”) declared the Application for Certification (“AFC”) “Data Adequate” on January 26, 2000 and is expected to issue its final decision in November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B9AFCD8-8796-46C2-9BF7-47B30BD4BAB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power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SP-15 pricing zone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Kern/Mojave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Avoids intrastate transportation charges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Joaquin Valley Unified Air Pollution Control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impact from South Coast Air Quality Management District reclaim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from potential contract with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Department of Water Resources (“CDWR”),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and reliability-must-run (“RMR”)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islands have been secured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 has been negotiated but not signed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ERCs have been obtained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barriers to entry by competitors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FE7435-C81F-45AC-94B6-1ABEEC688DD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143000" y="1905120"/>
            <a:ext cx="6553080" cy="20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being pursued by ENA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Pastoria to 1,000 MW and a possible RMR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contract with CDWR re: Edmonston Pumping 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opportunity must be priced in addition to the base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9A6A29-8D41-42BA-B6FE-D154D975F77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1905120" y="1905120"/>
          <a:ext cx="4927320" cy="3911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905120"/>
                    <a:ext cx="4927320" cy="391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5A96CB-70AB-4B1A-96A8-B48698290FB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Permitting/Approval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1905120" y="1854360"/>
          <a:ext cx="5422680" cy="6578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854360"/>
                    <a:ext cx="5422680" cy="65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AC703A-10E5-420A-86C1-80B4ADC3D1C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Williamson 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1676520"/>
            <a:ext cx="7178760" cy="40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is currently subject to the Williamson Act (the “Act”)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Act is a land-use policy enacted to preserve land and agricultural purposes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Implemented through a contract between the landowner and the county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remove land from the 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of County Board of Supervisors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Expiration of appeal period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cancellation 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Obtained Kern County Board of Supervisors’ 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the appeal period through passage of legislation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Assembly Bill 2698, signed into law by the Governor on September 29, 2000, reduces the 180-day appeal period to same time frame as the rehearing period for the CEC final decision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BC6350-FC47-4593-8B7A-F62C1F07440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to the SCE Pastoria Substation – 1.38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Double circuit, 230 kV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study has been completed; facility study to be issued in mid-October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Negotiations on Interconnect Agreement to begin upon issuance of facility study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with the 42-inch Kern/Mojave pipeline – 11.65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gas sources include Canada, Rocky Mountains, California and Permian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24-inch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700-900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currently under negotiation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5EAC1AE-7F59-4B41-881B-045C0B6F575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rcoker</cp:lastModifiedBy>
  <cp:lastPrinted>2000-09-25T21:58:21Z</cp:lastPrinted>
  <dcterms:modified xsi:type="dcterms:W3CDTF">2000-10-03T17:47:25Z</dcterms:modified>
  <cp:revision>469</cp:revision>
  <dc:subject/>
  <dc:title>No Slide Title</dc:title>
</cp:coreProperties>
</file>