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_rels/presentation.xml.rels" ContentType="application/vnd.openxmlformats-package.relationships+xml"/>
  <Override PartName="/ppt/media/image1.wmf" ContentType="image/x-wmf"/>
  <Override PartName="/ppt/media/image2.wmf" ContentType="image/x-wmf"/>
  <Override PartName="/ppt/media/image3.wmf" ContentType="image/x-wmf"/>
  <Override PartName="/ppt/media/image4.wmf" ContentType="image/x-wmf"/>
  <Override PartName="/ppt/media/image5.wmf" ContentType="image/x-wmf"/>
  <Override PartName="/ppt/media/image6.wmf" ContentType="image/x-wmf"/>
  <Override PartName="/ppt/media/image7.wmf" ContentType="image/x-wmf"/>
  <Override PartName="/ppt/embeddings/oleObject1.docx" ContentType="application/vnd.openxmlformats-officedocument.wordprocessingml.document"/>
  <Override PartName="/ppt/slides/_rels/slide5.xml.rels" ContentType="application/vnd.openxmlformats-package.relationships+xml"/>
  <Override PartName="/ppt/slides/_rels/slide21.xml.rels" ContentType="application/vnd.openxmlformats-package.relationships+xml"/>
  <Override PartName="/ppt/slides/_rels/slide19.xml.rels" ContentType="application/vnd.openxmlformats-package.relationships+xml"/>
  <Override PartName="/ppt/slides/_rels/slide4.xml.rels" ContentType="application/vnd.openxmlformats-package.relationships+xml"/>
  <Override PartName="/ppt/slides/_rels/slide20.xml.rels" ContentType="application/vnd.openxmlformats-package.relationships+xml"/>
  <Override PartName="/ppt/slides/_rels/slide18.xml.rels" ContentType="application/vnd.openxmlformats-package.relationships+xml"/>
  <Override PartName="/ppt/slides/_rels/slide3.xml.rels" ContentType="application/vnd.openxmlformats-package.relationships+xml"/>
  <Override PartName="/ppt/slides/_rels/slide17.xml.rels" ContentType="application/vnd.openxmlformats-package.relationships+xml"/>
  <Override PartName="/ppt/slides/_rels/slide2.xml.rels" ContentType="application/vnd.openxmlformats-package.relationships+xml"/>
  <Override PartName="/ppt/slides/_rels/slide13.xml.rels" ContentType="application/vnd.openxmlformats-package.relationships+xml"/>
  <Override PartName="/ppt/slides/_rels/slide12.xml.rels" ContentType="application/vnd.openxmlformats-package.relationships+xml"/>
  <Override PartName="/ppt/slides/_rels/slide9.xml.rels" ContentType="application/vnd.openxmlformats-package.relationships+xml"/>
  <Override PartName="/ppt/slides/_rels/slide11.xml.rels" ContentType="application/vnd.openxmlformats-package.relationships+xml"/>
  <Override PartName="/ppt/slides/_rels/slide8.xml.rels" ContentType="application/vnd.openxmlformats-package.relationships+xml"/>
  <Override PartName="/ppt/slides/_rels/slide10.xml.rels" ContentType="application/vnd.openxmlformats-package.relationships+xml"/>
  <Override PartName="/ppt/slides/_rels/slide22.xml.rels" ContentType="application/vnd.openxmlformats-package.relationships+xml"/>
  <Override PartName="/ppt/slides/_rels/slide7.xml.rels" ContentType="application/vnd.openxmlformats-package.relationships+xml"/>
  <Override PartName="/ppt/slides/_rels/slide6.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xml.rels" ContentType="application/vnd.openxmlformats-package.relationships+xml"/>
  <Override PartName="/ppt/slides/_rels/slide16.xml.rels" ContentType="application/vnd.openxmlformats-package.relationships+xml"/>
  <Override PartName="/ppt/slides/slide13.xml" ContentType="application/vnd.openxmlformats-officedocument.presentationml.slide+xml"/>
  <Override PartName="/ppt/slides/slide12.xml" ContentType="application/vnd.openxmlformats-officedocument.presentationml.slide+xml"/>
  <Override PartName="/ppt/slides/slide9.xml" ContentType="application/vnd.openxmlformats-officedocument.presentationml.slide+xml"/>
  <Override PartName="/ppt/slides/slide11.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22.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xml" ContentType="application/vnd.openxmlformats-officedocument.presentationml.slide+xml"/>
  <Override PartName="/ppt/slides/slide16.xml" ContentType="application/vnd.openxmlformats-officedocument.presentationml.slide+xml"/>
  <Override PartName="/ppt/slides/slide2.xml" ContentType="application/vnd.openxmlformats-officedocument.presentationml.slide+xml"/>
  <Override PartName="/ppt/slides/slide17.xml" ContentType="application/vnd.openxmlformats-officedocument.presentationml.slide+xml"/>
  <Override PartName="/ppt/slides/slide3.xml" ContentType="application/vnd.openxmlformats-officedocument.presentationml.slide+xml"/>
  <Override PartName="/ppt/slides/slide18.xml" ContentType="application/vnd.openxmlformats-officedocument.presentationml.slide+xml"/>
  <Override PartName="/ppt/slides/slide20.xml" ContentType="application/vnd.openxmlformats-officedocument.presentationml.slide+xml"/>
  <Override PartName="/ppt/slides/slide4.xml" ContentType="application/vnd.openxmlformats-officedocument.presentationml.slide+xml"/>
  <Override PartName="/ppt/slides/slide19.xml" ContentType="application/vnd.openxmlformats-officedocument.presentationml.slide+xml"/>
  <Override PartName="/ppt/slides/slide5.xml" ContentType="application/vnd.openxmlformats-officedocument.presentationml.slide+xml"/>
  <Override PartName="/ppt/slides/slide21.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Lst>
  <p:sldSz cx="9144000" cy="6858000"/>
  <p:notesSz cx="6994525" cy="9280525"/>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slide" Target="slides/slide12.xml"/><Relationship Id="rId15" Type="http://schemas.openxmlformats.org/officeDocument/2006/relationships/slide" Target="slides/slide13.xml"/><Relationship Id="rId16" Type="http://schemas.openxmlformats.org/officeDocument/2006/relationships/slide" Target="slides/slide14.xml"/><Relationship Id="rId17" Type="http://schemas.openxmlformats.org/officeDocument/2006/relationships/slide" Target="slides/slide15.xml"/><Relationship Id="rId18" Type="http://schemas.openxmlformats.org/officeDocument/2006/relationships/slide" Target="slides/slide16.xml"/><Relationship Id="rId19" Type="http://schemas.openxmlformats.org/officeDocument/2006/relationships/slide" Target="slides/slide17.xml"/><Relationship Id="rId20" Type="http://schemas.openxmlformats.org/officeDocument/2006/relationships/slide" Target="slides/slide18.xml"/><Relationship Id="rId21" Type="http://schemas.openxmlformats.org/officeDocument/2006/relationships/slide" Target="slides/slide19.xml"/><Relationship Id="rId22" Type="http://schemas.openxmlformats.org/officeDocument/2006/relationships/slide" Target="slides/slide20.xml"/><Relationship Id="rId23" Type="http://schemas.openxmlformats.org/officeDocument/2006/relationships/slide" Target="slides/slide21.xml"/><Relationship Id="rId24" Type="http://schemas.openxmlformats.org/officeDocument/2006/relationships/slide" Target="slides/slide22.xml"/><Relationship Id="rId25"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wmf"/>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Click to edit the title text format</a:t>
            </a:r>
            <a:endParaRPr b="0" lang="en-US" sz="2800" strike="noStrike" u="none">
              <a:solidFill>
                <a:srgbClr val="000000"/>
              </a:solidFill>
              <a:effectLst/>
              <a:uFillTx/>
              <a:latin typeface="Times New Roman"/>
            </a:endParaRPr>
          </a:p>
        </p:txBody>
      </p:sp>
      <p:sp>
        <p:nvSpPr>
          <p:cNvPr id="1" name="PlaceHolder 2"/>
          <p:cNvSpPr>
            <a:spLocks noGrp="1"/>
          </p:cNvSpPr>
          <p:nvPr>
            <p:ph type="body"/>
          </p:nvPr>
        </p:nvSpPr>
        <p:spPr>
          <a:xfrm>
            <a:off x="1143000" y="1978200"/>
            <a:ext cx="6781680" cy="4114800"/>
          </a:xfrm>
          <a:prstGeom prst="rect">
            <a:avLst/>
          </a:prstGeom>
          <a:noFill/>
          <a:ln w="0">
            <a:noFill/>
          </a:ln>
        </p:spPr>
        <p:txBody>
          <a:bodyPr lIns="90000" rIns="90000" tIns="46800" bIns="46800" anchor="t">
            <a:normAutofit/>
          </a:bodyPr>
          <a:p>
            <a:pPr marL="343080" indent="-343080">
              <a:spcBef>
                <a:spcPts val="499"/>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Click to edit the outline text format</a:t>
            </a:r>
            <a:endParaRPr b="0" lang="en-US" sz="2000" strike="noStrike" u="none">
              <a:solidFill>
                <a:srgbClr val="000000"/>
              </a:solidFill>
              <a:effectLst/>
              <a:uFillTx/>
              <a:latin typeface="Times New Roman"/>
            </a:endParaRPr>
          </a:p>
          <a:p>
            <a:pPr lvl="1" marL="743040" indent="-285840">
              <a:spcBef>
                <a:spcPts val="499"/>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Second Outline Level</a:t>
            </a:r>
            <a:endParaRPr b="0" lang="en-US" sz="2000" strike="noStrike" u="none">
              <a:solidFill>
                <a:srgbClr val="000000"/>
              </a:solidFill>
              <a:effectLst/>
              <a:uFillTx/>
              <a:latin typeface="Times New Roman"/>
            </a:endParaRPr>
          </a:p>
          <a:p>
            <a:pPr lvl="2" marL="1143000" indent="-228600">
              <a:spcBef>
                <a:spcPts val="499"/>
              </a:spcBef>
              <a:buClr>
                <a:srgbClr val="3333cc"/>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Third Outline Level</a:t>
            </a:r>
            <a:endParaRPr b="0" lang="en-US" sz="2000" strike="noStrike" u="none">
              <a:solidFill>
                <a:srgbClr val="000000"/>
              </a:solidFill>
              <a:effectLst/>
              <a:uFillTx/>
              <a:latin typeface="Times New Roman"/>
            </a:endParaRPr>
          </a:p>
          <a:p>
            <a:pPr lvl="3" marL="1600200" indent="-228600">
              <a:spcBef>
                <a:spcPts val="499"/>
              </a:spcBef>
              <a:buClr>
                <a:srgbClr val="3333cc"/>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Fourth Outline Level</a:t>
            </a:r>
            <a:endParaRPr b="0" lang="en-US" sz="2000" strike="noStrike" u="none">
              <a:solidFill>
                <a:srgbClr val="000000"/>
              </a:solidFill>
              <a:effectLst/>
              <a:uFillTx/>
              <a:latin typeface="Times New Roman"/>
            </a:endParaRPr>
          </a:p>
          <a:p>
            <a:pPr lvl="4" marL="2057400" indent="-228600">
              <a:spcBef>
                <a:spcPts val="499"/>
              </a:spcBef>
              <a:buClr>
                <a:srgbClr val="3333cc"/>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Fifth Outline Level</a:t>
            </a:r>
            <a:endParaRPr b="0" lang="en-US" sz="2000" strike="noStrike" u="none">
              <a:solidFill>
                <a:srgbClr val="000000"/>
              </a:solidFill>
              <a:effectLst/>
              <a:uFillTx/>
              <a:latin typeface="Times New Roman"/>
            </a:endParaRPr>
          </a:p>
          <a:p>
            <a:pPr lvl="5" marL="2057400" indent="-22860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Sixth Outline Level</a:t>
            </a:r>
            <a:endParaRPr b="0" lang="en-US" sz="2000" strike="noStrike" u="none">
              <a:solidFill>
                <a:srgbClr val="000000"/>
              </a:solidFill>
              <a:effectLst/>
              <a:uFillTx/>
              <a:latin typeface="Times New Roman"/>
            </a:endParaRPr>
          </a:p>
          <a:p>
            <a:pPr lvl="6" marL="2057400" indent="-228600">
              <a:spcBef>
                <a:spcPts val="4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Seventh Outline Level</a:t>
            </a:r>
            <a:endParaRPr b="0" lang="en-US" sz="2000" strike="noStrike" u="none">
              <a:solidFill>
                <a:srgbClr val="000000"/>
              </a:solidFill>
              <a:effectLst/>
              <a:uFillTx/>
              <a:latin typeface="Times New Roman"/>
            </a:endParaRPr>
          </a:p>
        </p:txBody>
      </p:sp>
      <p:sp>
        <p:nvSpPr>
          <p:cNvPr id="2" name="PlaceHolder 3"/>
          <p:cNvSpPr>
            <a:spLocks noGrp="1"/>
          </p:cNvSpPr>
          <p:nvPr>
            <p:ph type="sldNum" idx="1"/>
          </p:nvPr>
        </p:nvSpPr>
        <p:spPr>
          <a:xfrm>
            <a:off x="6553080" y="6397560"/>
            <a:ext cx="1905120" cy="457200"/>
          </a:xfrm>
          <a:prstGeom prst="rect">
            <a:avLst/>
          </a:prstGeom>
          <a:noFill/>
          <a:ln w="0">
            <a:noFill/>
          </a:ln>
        </p:spPr>
        <p:txBody>
          <a:bodyPr lIns="90000" rIns="90000" tIns="46800" bIns="46800" anchor="t">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000" strike="noStrike" u="none">
                <a:solidFill>
                  <a:srgbClr val="000000"/>
                </a:solidFill>
                <a:effectLst/>
                <a:uFillTx/>
                <a:latin typeface="Arial"/>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BA533303-A8C1-4889-9DF5-4528F709EB23}" type="slidenum">
              <a:rPr b="0" lang="en-US" sz="1000" strike="noStrike" u="none">
                <a:solidFill>
                  <a:srgbClr val="000000"/>
                </a:solidFill>
                <a:effectLst/>
                <a:uFillTx/>
                <a:latin typeface="Arial"/>
              </a:rPr>
              <a:t>&lt;number&gt;</a:t>
            </a:fld>
            <a:endParaRPr b="0" lang="en-US" sz="1000" strike="noStrike" u="none">
              <a:solidFill>
                <a:srgbClr val="000000"/>
              </a:solidFill>
              <a:effectLst/>
              <a:uFillTx/>
              <a:latin typeface="Times New Roman"/>
            </a:endParaRPr>
          </a:p>
        </p:txBody>
      </p:sp>
      <p:sp>
        <p:nvSpPr>
          <p:cNvPr id="3" name=""/>
          <p:cNvSpPr/>
          <p:nvPr/>
        </p:nvSpPr>
        <p:spPr>
          <a:xfrm>
            <a:off x="685800" y="606600"/>
            <a:ext cx="77724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4" name=""/>
          <p:cNvSpPr/>
          <p:nvPr/>
        </p:nvSpPr>
        <p:spPr>
          <a:xfrm>
            <a:off x="1143000" y="606600"/>
            <a:ext cx="1981080" cy="0"/>
          </a:xfrm>
          <a:prstGeom prst="line">
            <a:avLst/>
          </a:prstGeom>
          <a:ln w="63360">
            <a:solidFill>
              <a:srgbClr val="3333cc"/>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5" name=""/>
          <p:cNvSpPr/>
          <p:nvPr/>
        </p:nvSpPr>
        <p:spPr>
          <a:xfrm>
            <a:off x="7467480" y="378000"/>
            <a:ext cx="1067040" cy="23148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900" strike="noStrike" u="none">
                <a:solidFill>
                  <a:srgbClr val="000000"/>
                </a:solidFill>
                <a:effectLst/>
                <a:uFillTx/>
                <a:latin typeface="Arial"/>
              </a:rPr>
              <a:t>CONFIDENTIAL</a:t>
            </a:r>
            <a:endParaRPr b="0" lang="en-US" sz="900" strike="noStrike" u="none">
              <a:solidFill>
                <a:srgbClr val="000000"/>
              </a:solidFill>
              <a:effectLst/>
              <a:uFillTx/>
              <a:latin typeface="Times New Roman"/>
            </a:endParaRPr>
          </a:p>
        </p:txBody>
      </p:sp>
      <p:sp>
        <p:nvSpPr>
          <p:cNvPr id="6" name=""/>
          <p:cNvSpPr/>
          <p:nvPr/>
        </p:nvSpPr>
        <p:spPr>
          <a:xfrm flipV="1">
            <a:off x="838080" y="6397200"/>
            <a:ext cx="6705720" cy="3240"/>
          </a:xfrm>
          <a:prstGeom prst="line">
            <a:avLst/>
          </a:prstGeom>
          <a:ln w="9360">
            <a:solidFill>
              <a:srgbClr val="000000"/>
            </a:solidFill>
            <a:miter/>
          </a:ln>
        </p:spPr>
        <p:style>
          <a:lnRef idx="0"/>
          <a:fillRef idx="0"/>
          <a:effectRef idx="0"/>
          <a:fontRef idx="minor"/>
        </p:style>
        <p:txBody>
          <a:bodyPr lIns="90000" rIns="90000" tIns="-43560" bIns="-43560" anchor="ctr">
            <a:noAutofit/>
          </a:bodyPr>
          <a:p>
            <a:endParaRPr b="0" lang="en-US" sz="2400" strike="noStrike" u="none">
              <a:solidFill>
                <a:srgbClr val="000000"/>
              </a:solidFill>
              <a:effectLst/>
              <a:uFillTx/>
              <a:latin typeface="Times New Roman"/>
            </a:endParaRPr>
          </a:p>
        </p:txBody>
      </p:sp>
      <p:sp>
        <p:nvSpPr>
          <p:cNvPr id="7" name=""/>
          <p:cNvSpPr/>
          <p:nvPr/>
        </p:nvSpPr>
        <p:spPr>
          <a:xfrm>
            <a:off x="8077320" y="6397560"/>
            <a:ext cx="53316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pic>
        <p:nvPicPr>
          <p:cNvPr id="8" name="" descr=""/>
          <p:cNvPicPr/>
          <p:nvPr/>
        </p:nvPicPr>
        <p:blipFill>
          <a:blip r:embed="rId2"/>
          <a:srcRect l="-56" t="0" r="-56" b="0"/>
          <a:stretch/>
        </p:blipFill>
        <p:spPr>
          <a:xfrm>
            <a:off x="7467480" y="6093000"/>
            <a:ext cx="731880" cy="579240"/>
          </a:xfrm>
          <a:prstGeom prst="rect">
            <a:avLst/>
          </a:prstGeom>
          <a:solidFill>
            <a:srgbClr val="ffffff"/>
          </a:solidFill>
          <a:ln w="0">
            <a:noFill/>
          </a:ln>
        </p:spPr>
      </p:pic>
      <p:sp>
        <p:nvSpPr>
          <p:cNvPr id="9" name=""/>
          <p:cNvSpPr/>
          <p:nvPr/>
        </p:nvSpPr>
        <p:spPr>
          <a:xfrm>
            <a:off x="685800" y="1600200"/>
            <a:ext cx="7772400" cy="0"/>
          </a:xfrm>
          <a:prstGeom prst="line">
            <a:avLst/>
          </a:prstGeom>
          <a:ln w="936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1">
    <p:bg>
      <p:bgPr>
        <a:solidFill>
          <a:srgbClr val="ffffff"/>
        </a:solidFill>
      </p:bgPr>
    </p:bg>
    <p:spTree>
      <p:nvGrpSpPr>
        <p:cNvPr id="1" name=""/>
        <p:cNvGrpSpPr/>
        <p:nvPr/>
      </p:nvGrpSpPr>
      <p:grpSpPr>
        <a:xfrm>
          <a:off x="0" y="0"/>
          <a:ext cx="0" cy="0"/>
          <a:chOff x="0" y="0"/>
          <a:chExt cx="0" cy="0"/>
        </a:xfrm>
      </p:grpSpPr>
      <p:sp>
        <p:nvSpPr>
          <p:cNvPr id="10" name="PlaceHolder 1"/>
          <p:cNvSpPr>
            <a:spLocks noGrp="1"/>
          </p:cNvSpPr>
          <p:nvPr>
            <p:ph type="title"/>
          </p:nvPr>
        </p:nvSpPr>
        <p:spPr>
          <a:xfrm>
            <a:off x="685800" y="228564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800" strike="noStrike" u="none">
                <a:solidFill>
                  <a:srgbClr val="000000"/>
                </a:solidFill>
                <a:effectLst/>
                <a:uFillTx/>
                <a:latin typeface="Times New Roman"/>
              </a:rPr>
              <a:t>Click to edit the title text format</a:t>
            </a:r>
            <a:endParaRPr b="0" lang="en-US" sz="2800" strike="noStrike" u="none">
              <a:solidFill>
                <a:srgbClr val="000000"/>
              </a:solidFill>
              <a:effectLst/>
              <a:uFillTx/>
              <a:latin typeface="Times New Roman"/>
            </a:endParaRPr>
          </a:p>
        </p:txBody>
      </p:sp>
      <p:sp>
        <p:nvSpPr>
          <p:cNvPr id="11" name="PlaceHolder 2"/>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marL="216000"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800" strike="noStrike" u="none">
                <a:solidFill>
                  <a:srgbClr val="000000"/>
                </a:solidFill>
                <a:effectLst/>
                <a:uFillTx/>
                <a:latin typeface="Times New Roman"/>
              </a:defRPr>
            </a:lvl1pPr>
          </a:lstStyle>
          <a:p>
            <a:pPr marL="216000"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Times New Roman"/>
              </a:rPr>
              <a:t>Peakers.ppt</a:t>
            </a:r>
            <a:endParaRPr b="0" lang="en-US" sz="800" strike="noStrike" u="none">
              <a:solidFill>
                <a:srgbClr val="000000"/>
              </a:solidFill>
              <a:effectLst/>
              <a:uFillTx/>
              <a:latin typeface="Times New Roman"/>
            </a:endParaRPr>
          </a:p>
        </p:txBody>
      </p:sp>
      <p:sp>
        <p:nvSpPr>
          <p:cNvPr id="12" name="PlaceHolder 3"/>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000" strike="noStrike" u="none">
                <a:solidFill>
                  <a:srgbClr val="000000"/>
                </a:solidFill>
                <a:effectLst/>
                <a:uFillTx/>
                <a:latin typeface="Times New Roman"/>
              </a:defRPr>
            </a:lvl1pPr>
          </a:lstStyle>
          <a:p>
            <a:pPr marL="216000"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D4303225-039B-4C18-AB29-4EB85B93574B}" type="slidenum">
              <a:rPr b="0" lang="en-US" sz="1000" strike="noStrike" u="none">
                <a:solidFill>
                  <a:srgbClr val="000000"/>
                </a:solidFill>
                <a:effectLst/>
                <a:uFillTx/>
                <a:latin typeface="Times New Roman"/>
              </a:rPr>
              <a:t>&lt;number&gt;</a:t>
            </a:fld>
            <a:endParaRPr b="0" lang="en-US" sz="1000" strike="noStrike" u="none">
              <a:solidFill>
                <a:srgbClr val="000000"/>
              </a:solidFill>
              <a:effectLst/>
              <a:uFillTx/>
              <a:latin typeface="Times New Roman"/>
            </a:endParaRPr>
          </a:p>
        </p:txBody>
      </p:sp>
      <p:sp>
        <p:nvSpPr>
          <p:cNvPr id="13" name="PlaceHolder 4"/>
          <p:cNvSpPr>
            <a:spLocks noGrp="1"/>
          </p:cNvSpPr>
          <p:nvPr>
            <p:ph type="body"/>
          </p:nvPr>
        </p:nvSpPr>
        <p:spPr>
          <a:xfrm>
            <a:off x="457200" y="1604520"/>
            <a:ext cx="8229240" cy="3977280"/>
          </a:xfrm>
          <a:prstGeom prst="rect">
            <a:avLst/>
          </a:prstGeom>
          <a:noFill/>
          <a:ln w="0">
            <a:noFill/>
          </a:ln>
        </p:spPr>
        <p:txBody>
          <a:bodyPr lIns="0" rIns="0" tIns="0" bIns="0" anchor="t">
            <a:normAutofit/>
          </a:bodyPr>
          <a:p>
            <a:pPr indent="0" algn="ctr">
              <a:spcBef>
                <a:spcPts val="499"/>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Click to edit the outline text format</a:t>
            </a:r>
            <a:endParaRPr b="0" lang="en-US" sz="2000" strike="noStrike" u="none">
              <a:solidFill>
                <a:srgbClr val="000000"/>
              </a:solidFill>
              <a:effectLst/>
              <a:uFillTx/>
              <a:latin typeface="Times New Roman"/>
            </a:endParaRPr>
          </a:p>
          <a:p>
            <a:pPr lvl="1" marL="457200" indent="0" algn="ctr">
              <a:spcBef>
                <a:spcPts val="4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800" strike="noStrike" u="none">
                <a:solidFill>
                  <a:srgbClr val="000000"/>
                </a:solidFill>
                <a:effectLst/>
                <a:uFillTx/>
                <a:latin typeface="Times New Roman"/>
              </a:rPr>
              <a:t>Second Outline Level</a:t>
            </a:r>
            <a:endParaRPr b="0" lang="en-US" sz="1800" strike="noStrike" u="none">
              <a:solidFill>
                <a:srgbClr val="000000"/>
              </a:solidFill>
              <a:effectLst/>
              <a:uFillTx/>
              <a:latin typeface="Times New Roman"/>
            </a:endParaRPr>
          </a:p>
          <a:p>
            <a:pPr lvl="2" marL="914400" algn="ctr">
              <a:spcBef>
                <a:spcPts val="400"/>
              </a:spcBef>
              <a:buClr>
                <a:srgbClr val="3333cc"/>
              </a:buClr>
              <a:buFont typeface="Times New Roman"/>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Third Outline Level</a:t>
            </a:r>
            <a:endParaRPr b="0" lang="en-US" sz="1600" strike="noStrike" u="none">
              <a:solidFill>
                <a:srgbClr val="000000"/>
              </a:solidFill>
              <a:effectLst/>
              <a:uFillTx/>
              <a:latin typeface="Times New Roman"/>
            </a:endParaRPr>
          </a:p>
          <a:p>
            <a:pPr lvl="3" marL="1371600" algn="ctr">
              <a:spcBef>
                <a:spcPts val="349"/>
              </a:spcBef>
              <a:buClr>
                <a:srgbClr val="3333cc"/>
              </a:buClr>
              <a:buFont typeface="Times New Roman"/>
              <a:buChar char="»"/>
              <a:tabLst>
                <a:tab algn="l" pos="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Fourth Outline Level</a:t>
            </a:r>
            <a:endParaRPr b="0" lang="en-US" sz="1400" strike="noStrike" u="none">
              <a:solidFill>
                <a:srgbClr val="000000"/>
              </a:solidFill>
              <a:effectLst/>
              <a:uFillTx/>
              <a:latin typeface="Times New Roman"/>
            </a:endParaRPr>
          </a:p>
          <a:p>
            <a:pPr lvl="4" marL="1828800" algn="ctr">
              <a:spcBef>
                <a:spcPts val="349"/>
              </a:spcBef>
              <a:buClr>
                <a:srgbClr val="3333cc"/>
              </a:buClr>
              <a:buFont typeface="Times New Roman"/>
              <a:buChar char="-"/>
              <a:tabLst>
                <a:tab algn="l" pos="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Fifth Outline Level</a:t>
            </a:r>
            <a:endParaRPr b="0" lang="en-US" sz="1400" strike="noStrike" u="none">
              <a:solidFill>
                <a:srgbClr val="000000"/>
              </a:solidFill>
              <a:effectLst/>
              <a:uFillTx/>
              <a:latin typeface="Times New Roman"/>
            </a:endParaRPr>
          </a:p>
          <a:p>
            <a:pPr lvl="5" marL="182880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Sixth Outline Level</a:t>
            </a:r>
            <a:endParaRPr b="0" lang="en-US" sz="1400" strike="noStrike" u="none">
              <a:solidFill>
                <a:srgbClr val="000000"/>
              </a:solidFill>
              <a:effectLst/>
              <a:uFillTx/>
              <a:latin typeface="Times New Roman"/>
            </a:endParaRPr>
          </a:p>
          <a:p>
            <a:pPr lvl="6" marL="1828800">
              <a:spcBef>
                <a:spcPts val="34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Seventh Outline Level</a:t>
            </a:r>
            <a:endParaRPr b="0" lang="en-US" sz="1400" strike="noStrike" u="none">
              <a:solidFill>
                <a:srgbClr val="000000"/>
              </a:solidFill>
              <a:effectLst/>
              <a:uFillTx/>
              <a:latin typeface="Times New Roman"/>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s/_rels/slide1.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2.wmf"/><Relationship Id="rId3" Type="http://schemas.openxmlformats.org/officeDocument/2006/relationships/slideLayout" Target="../slideLayouts/slideLayout2.xml"/>
</Relationships>
</file>

<file path=ppt/slides/_rels/slide10.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5.wmf"/><Relationship Id="rId3" Type="http://schemas.openxmlformats.org/officeDocument/2006/relationships/slideLayout" Target="../slideLayouts/slideLayout1.xml"/>
</Relationships>
</file>

<file path=ppt/slides/_rels/slide11.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6.wmf"/><Relationship Id="rId3" Type="http://schemas.openxmlformats.org/officeDocument/2006/relationships/slideLayout" Target="../slideLayouts/slideLayout1.xml"/>
</Relationships>
</file>

<file path=ppt/slides/_rels/slide12.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7.wmf"/><Relationship Id="rId3" Type="http://schemas.openxmlformats.org/officeDocument/2006/relationships/slideLayout" Target="../slideLayouts/slideLayout1.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8.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3.wmf"/><Relationship Id="rId3" Type="http://schemas.openxmlformats.org/officeDocument/2006/relationships/slideLayout" Target="../slideLayouts/slideLayout1.xml"/>
</Relationships>
</file>

<file path=ppt/slides/_rels/slide9.xml.rels><?xml version="1.0" encoding="UTF-8"?>
<Relationships xmlns="http://schemas.openxmlformats.org/package/2006/relationships"><Relationship Id="rId1" Type="http://schemas.openxmlformats.org/officeDocument/2006/relationships/package" Target="../embeddings/oleObject1.docx"/><Relationship Id="rId2" Type="http://schemas.openxmlformats.org/officeDocument/2006/relationships/image" Target="../media/image4.wmf"/><Relationship Id="rId3"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14" name=""/>
          <p:cNvGraphicFramePr/>
          <p:nvPr/>
        </p:nvGraphicFramePr>
        <p:xfrm>
          <a:off x="3276720" y="1295280"/>
          <a:ext cx="2514600" cy="2444760"/>
        </p:xfrm>
        <a:graphic>
          <a:graphicData uri="http://schemas.openxmlformats.org/presentationml/2006/ole">
            <p:oleObj progId="Word.Document.12" r:id="rId1" spid="">
              <p:embed/>
              <p:pic>
                <p:nvPicPr>
                  <p:cNvPr id="15" name="" descr=""/>
                  <p:cNvPicPr/>
                  <p:nvPr/>
                </p:nvPicPr>
                <p:blipFill>
                  <a:blip r:embed="rId2"/>
                  <a:stretch/>
                </p:blipFill>
                <p:spPr>
                  <a:xfrm>
                    <a:off x="3276720" y="1295280"/>
                    <a:ext cx="2514600" cy="2444760"/>
                  </a:xfrm>
                  <a:prstGeom prst="rect">
                    <a:avLst/>
                  </a:prstGeom>
                  <a:noFill/>
                  <a:ln w="0">
                    <a:noFill/>
                  </a:ln>
                </p:spPr>
              </p:pic>
            </p:oleObj>
          </a:graphicData>
        </a:graphic>
      </p:graphicFrame>
      <p:sp>
        <p:nvSpPr>
          <p:cNvPr id="16" name=""/>
          <p:cNvSpPr/>
          <p:nvPr/>
        </p:nvSpPr>
        <p:spPr>
          <a:xfrm>
            <a:off x="1143000" y="4343400"/>
            <a:ext cx="205740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September 28, 2000</a:t>
            </a:r>
            <a:endParaRPr b="0" lang="en-US" sz="1400" strike="noStrike" u="none">
              <a:solidFill>
                <a:srgbClr val="000000"/>
              </a:solidFill>
              <a:effectLst/>
              <a:uFillTx/>
              <a:latin typeface="Times New Roman"/>
            </a:endParaRPr>
          </a:p>
        </p:txBody>
      </p:sp>
      <p:sp>
        <p:nvSpPr>
          <p:cNvPr id="17" name=""/>
          <p:cNvSpPr/>
          <p:nvPr/>
        </p:nvSpPr>
        <p:spPr>
          <a:xfrm>
            <a:off x="6095880" y="4343400"/>
            <a:ext cx="2514600" cy="2768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75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200" strike="noStrike" u="none">
                <a:solidFill>
                  <a:srgbClr val="000000"/>
                </a:solidFill>
                <a:effectLst/>
                <a:uFillTx/>
                <a:latin typeface="Arial"/>
              </a:rPr>
              <a:t>Confidential &amp; Proprietary</a:t>
            </a:r>
            <a:endParaRPr b="0" lang="en-US" sz="1200" strike="noStrike" u="none">
              <a:solidFill>
                <a:srgbClr val="000000"/>
              </a:solidFill>
              <a:effectLst/>
              <a:uFillTx/>
              <a:latin typeface="Times New Roman"/>
            </a:endParaRPr>
          </a:p>
        </p:txBody>
      </p:sp>
      <p:sp>
        <p:nvSpPr>
          <p:cNvPr id="18" name=""/>
          <p:cNvSpPr/>
          <p:nvPr/>
        </p:nvSpPr>
        <p:spPr>
          <a:xfrm>
            <a:off x="1143000" y="5410080"/>
            <a:ext cx="6248520" cy="81792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6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600" strike="noStrike" u="none">
                <a:solidFill>
                  <a:srgbClr val="000000"/>
                </a:solidFill>
                <a:effectLst/>
                <a:uFillTx/>
                <a:latin typeface="Arial"/>
              </a:rPr>
              <a:t>Management Presentation</a:t>
            </a:r>
            <a:endParaRPr b="0" lang="en-US" sz="1600" strike="noStrike" u="none">
              <a:solidFill>
                <a:srgbClr val="000000"/>
              </a:solidFill>
              <a:effectLst/>
              <a:uFillTx/>
              <a:latin typeface="Times New Roman"/>
            </a:endParaRPr>
          </a:p>
          <a:p>
            <a:pPr>
              <a:lnSpc>
                <a:spcPct val="100000"/>
              </a:lnSpc>
              <a:spcBef>
                <a:spcPts val="90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2400" strike="noStrike" u="none">
                <a:solidFill>
                  <a:srgbClr val="000000"/>
                </a:solidFill>
                <a:effectLst/>
                <a:uFillTx/>
                <a:latin typeface="Arial"/>
              </a:rPr>
              <a:t>Enron Generation Overview (West)</a:t>
            </a:r>
            <a:endParaRPr b="0" lang="en-US" sz="2400" strike="noStrike" u="none">
              <a:solidFill>
                <a:srgbClr val="000000"/>
              </a:solidFill>
              <a:effectLst/>
              <a:uFillTx/>
              <a:latin typeface="Times New Roman"/>
            </a:endParaRPr>
          </a:p>
        </p:txBody>
      </p:sp>
    </p:spTree>
  </p:cSld>
  <p:transition>
    <p:random/>
  </p:transition>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Capital Costs</a:t>
            </a:r>
            <a:endParaRPr b="0" lang="en-US" sz="2000" strike="noStrike" u="none">
              <a:solidFill>
                <a:srgbClr val="000000"/>
              </a:solidFill>
              <a:effectLst/>
              <a:uFillTx/>
              <a:latin typeface="Times New Roman"/>
            </a:endParaRPr>
          </a:p>
        </p:txBody>
      </p:sp>
      <p:sp>
        <p:nvSpPr>
          <p:cNvPr id="45"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Pastoria Overview</a:t>
            </a:r>
            <a:endParaRPr b="0" lang="en-US" sz="1400" strike="noStrike" u="none">
              <a:solidFill>
                <a:srgbClr val="000000"/>
              </a:solidFill>
              <a:effectLst/>
              <a:uFillTx/>
              <a:latin typeface="Times New Roman"/>
            </a:endParaRPr>
          </a:p>
        </p:txBody>
      </p:sp>
      <p:graphicFrame>
        <p:nvGraphicFramePr>
          <p:cNvPr id="46" name=""/>
          <p:cNvGraphicFramePr/>
          <p:nvPr/>
        </p:nvGraphicFramePr>
        <p:xfrm>
          <a:off x="1066680" y="2044800"/>
          <a:ext cx="6261120" cy="4444920"/>
        </p:xfrm>
        <a:graphic>
          <a:graphicData uri="http://schemas.openxmlformats.org/presentationml/2006/ole">
            <p:oleObj progId="Word.Document.12" r:id="rId1" spid="">
              <p:embed/>
              <p:pic>
                <p:nvPicPr>
                  <p:cNvPr id="47" name="" descr=""/>
                  <p:cNvPicPr/>
                  <p:nvPr/>
                </p:nvPicPr>
                <p:blipFill>
                  <a:blip r:embed="rId2"/>
                  <a:stretch/>
                </p:blipFill>
                <p:spPr>
                  <a:xfrm>
                    <a:off x="1066680" y="2044800"/>
                    <a:ext cx="6261120" cy="4444920"/>
                  </a:xfrm>
                  <a:prstGeom prst="rect">
                    <a:avLst/>
                  </a:prstGeom>
                  <a:noFill/>
                  <a:ln w="0">
                    <a:noFill/>
                  </a:ln>
                </p:spPr>
              </p:pic>
            </p:oleObj>
          </a:graphicData>
        </a:graphic>
      </p:graphicFrame>
      <p:sp>
        <p:nvSpPr>
          <p:cNvPr id="3" name="PlaceHolder 2"/>
          <p:cNvSpPr>
            <a:spLocks noGrp="1"/>
          </p:cNvSpPr>
          <p:nvPr>
            <p:ph type="sldNum" idx="1"/>
          </p:nvPr>
        </p:nvSpPr>
        <p:spPr/>
        <p:txBody>
          <a:bodyPr/>
          <a:p>
            <a:fld id="{D97FD205-21CE-4F69-9FC3-0DD65A18C2DD}" type="slidenum">
              <a:t>10</a:t>
            </a:fld>
          </a:p>
        </p:txBody>
      </p:sp>
    </p:spTree>
  </p:cSld>
  <mc:AlternateContent>
    <mc:Choice Requires="p14">
      <p:transition spd="slow" p14:dur="2000"/>
    </mc:Choice>
    <mc:Fallback>
      <p:transition spd="slow"/>
    </mc:Fallback>
  </mc:AlternateContent>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Operations &amp; Maintenance Costs</a:t>
            </a:r>
            <a:endParaRPr b="0" lang="en-US" sz="2000" strike="noStrike" u="none">
              <a:solidFill>
                <a:srgbClr val="000000"/>
              </a:solidFill>
              <a:effectLst/>
              <a:uFillTx/>
              <a:latin typeface="Times New Roman"/>
            </a:endParaRPr>
          </a:p>
        </p:txBody>
      </p:sp>
      <p:sp>
        <p:nvSpPr>
          <p:cNvPr id="49" name="PlaceHolder 2"/>
          <p:cNvSpPr>
            <a:spLocks noGrp="1"/>
          </p:cNvSpPr>
          <p:nvPr>
            <p:ph/>
          </p:nvPr>
        </p:nvSpPr>
        <p:spPr>
          <a:xfrm>
            <a:off x="1143000" y="1828440"/>
            <a:ext cx="6781680" cy="4264200"/>
          </a:xfrm>
          <a:prstGeom prst="rect">
            <a:avLst/>
          </a:prstGeom>
          <a:noFill/>
          <a:ln w="0">
            <a:noFill/>
          </a:ln>
        </p:spPr>
        <p:txBody>
          <a:bodyPr lIns="90000" rIns="90000" tIns="46800" bIns="46800" anchor="t">
            <a:normAutofit/>
          </a:bodyPr>
          <a:p>
            <a:pPr marL="343080" indent="0">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marL="343080" indent="0">
              <a:lnSpc>
                <a:spcPct val="100000"/>
              </a:lnSpc>
              <a:spcBef>
                <a:spcPts val="451"/>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50"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Pastoria Overview</a:t>
            </a:r>
            <a:endParaRPr b="0" lang="en-US" sz="1400" strike="noStrike" u="none">
              <a:solidFill>
                <a:srgbClr val="000000"/>
              </a:solidFill>
              <a:effectLst/>
              <a:uFillTx/>
              <a:latin typeface="Times New Roman"/>
            </a:endParaRPr>
          </a:p>
        </p:txBody>
      </p:sp>
      <p:sp>
        <p:nvSpPr>
          <p:cNvPr id="51" name=""/>
          <p:cNvSpPr/>
          <p:nvPr/>
        </p:nvSpPr>
        <p:spPr>
          <a:xfrm>
            <a:off x="1143000" y="1978200"/>
            <a:ext cx="6781680" cy="4114800"/>
          </a:xfrm>
          <a:prstGeom prst="rect">
            <a:avLst/>
          </a:prstGeom>
          <a:noFill/>
          <a:ln w="0">
            <a:noFill/>
          </a:ln>
        </p:spPr>
        <p:style>
          <a:lnRef idx="0"/>
          <a:fillRef idx="0"/>
          <a:effectRef idx="0"/>
          <a:fontRef idx="minor"/>
        </p:style>
        <p:txBody>
          <a:bodyPr lIns="90000" rIns="90000" tIns="46800" bIns="46800" anchor="t">
            <a:normAutofit/>
          </a:bodyPr>
          <a:p>
            <a:pPr marL="343080" indent="-343080">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graphicFrame>
        <p:nvGraphicFramePr>
          <p:cNvPr id="52" name=""/>
          <p:cNvGraphicFramePr/>
          <p:nvPr/>
        </p:nvGraphicFramePr>
        <p:xfrm>
          <a:off x="1828800" y="2133720"/>
          <a:ext cx="5029200" cy="4076640"/>
        </p:xfrm>
        <a:graphic>
          <a:graphicData uri="http://schemas.openxmlformats.org/presentationml/2006/ole">
            <p:oleObj progId="Word.Document.12" r:id="rId1" spid="">
              <p:embed/>
              <p:pic>
                <p:nvPicPr>
                  <p:cNvPr id="53" name="" descr=""/>
                  <p:cNvPicPr/>
                  <p:nvPr/>
                </p:nvPicPr>
                <p:blipFill>
                  <a:blip r:embed="rId2"/>
                  <a:stretch/>
                </p:blipFill>
                <p:spPr>
                  <a:xfrm>
                    <a:off x="1828800" y="2133720"/>
                    <a:ext cx="5029200" cy="4076640"/>
                  </a:xfrm>
                  <a:prstGeom prst="rect">
                    <a:avLst/>
                  </a:prstGeom>
                  <a:noFill/>
                  <a:ln w="0">
                    <a:noFill/>
                  </a:ln>
                </p:spPr>
              </p:pic>
            </p:oleObj>
          </a:graphicData>
        </a:graphic>
      </p:graphicFrame>
      <p:sp>
        <p:nvSpPr>
          <p:cNvPr id="4" name="PlaceHolder 3"/>
          <p:cNvSpPr>
            <a:spLocks noGrp="1"/>
          </p:cNvSpPr>
          <p:nvPr>
            <p:ph type="sldNum" idx="1"/>
          </p:nvPr>
        </p:nvSpPr>
        <p:spPr/>
        <p:txBody>
          <a:bodyPr/>
          <a:p>
            <a:fld id="{C7687997-3BAD-4E0C-B1F9-EB521855B251}" type="slidenum">
              <a:t>11</a:t>
            </a:fld>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4"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Permitting/Approval Process</a:t>
            </a:r>
            <a:endParaRPr b="0" lang="en-US" sz="2000" strike="noStrike" u="none">
              <a:solidFill>
                <a:srgbClr val="000000"/>
              </a:solidFill>
              <a:effectLst/>
              <a:uFillTx/>
              <a:latin typeface="Times New Roman"/>
            </a:endParaRPr>
          </a:p>
        </p:txBody>
      </p:sp>
      <p:graphicFrame>
        <p:nvGraphicFramePr>
          <p:cNvPr id="55" name=""/>
          <p:cNvGraphicFramePr/>
          <p:nvPr/>
        </p:nvGraphicFramePr>
        <p:xfrm>
          <a:off x="1905120" y="1854360"/>
          <a:ext cx="5422680" cy="6578280"/>
        </p:xfrm>
        <a:graphic>
          <a:graphicData uri="http://schemas.openxmlformats.org/presentationml/2006/ole">
            <p:oleObj progId="Word.Document.12" r:id="rId1" spid="">
              <p:embed/>
              <p:pic>
                <p:nvPicPr>
                  <p:cNvPr id="56" name="" descr=""/>
                  <p:cNvPicPr/>
                  <p:nvPr/>
                </p:nvPicPr>
                <p:blipFill>
                  <a:blip r:embed="rId2"/>
                  <a:stretch/>
                </p:blipFill>
                <p:spPr>
                  <a:xfrm>
                    <a:off x="1905120" y="1854360"/>
                    <a:ext cx="5422680" cy="6578280"/>
                  </a:xfrm>
                  <a:prstGeom prst="rect">
                    <a:avLst/>
                  </a:prstGeom>
                  <a:noFill/>
                  <a:ln w="0">
                    <a:noFill/>
                  </a:ln>
                </p:spPr>
              </p:pic>
            </p:oleObj>
          </a:graphicData>
        </a:graphic>
      </p:graphicFrame>
      <p:sp>
        <p:nvSpPr>
          <p:cNvPr id="57"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Pastoria Overview</a:t>
            </a:r>
            <a:endParaRPr b="0" lang="en-US" sz="14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63303031-41B9-4FF9-82BE-086F9FC9DF35}" type="slidenum">
              <a:t>12</a:t>
            </a:fld>
          </a:p>
        </p:txBody>
      </p:sp>
    </p:spTree>
  </p:cSld>
  <mc:AlternateContent>
    <mc:Choice Requires="p14">
      <p:transition spd="slow" p14:dur="2000"/>
    </mc:Choice>
    <mc:Fallback>
      <p:transition spd="slow"/>
    </mc:Fallback>
  </mc:AlternateContent>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58"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Williamson Act</a:t>
            </a:r>
            <a:endParaRPr b="0" lang="en-US" sz="2000" strike="noStrike" u="none">
              <a:solidFill>
                <a:srgbClr val="000000"/>
              </a:solidFill>
              <a:effectLst/>
              <a:uFillTx/>
              <a:latin typeface="Times New Roman"/>
            </a:endParaRPr>
          </a:p>
        </p:txBody>
      </p:sp>
      <p:sp>
        <p:nvSpPr>
          <p:cNvPr id="59" name="PlaceHolder 2"/>
          <p:cNvSpPr>
            <a:spLocks noGrp="1"/>
          </p:cNvSpPr>
          <p:nvPr>
            <p:ph/>
          </p:nvPr>
        </p:nvSpPr>
        <p:spPr>
          <a:xfrm>
            <a:off x="1143000" y="1828440"/>
            <a:ext cx="6781680" cy="4264200"/>
          </a:xfrm>
          <a:prstGeom prst="rect">
            <a:avLst/>
          </a:prstGeom>
          <a:noFill/>
          <a:ln w="0">
            <a:noFill/>
          </a:ln>
        </p:spPr>
        <p:txBody>
          <a:bodyPr lIns="90000" rIns="90000" tIns="46800" bIns="46800" anchor="t">
            <a:normAutofit/>
          </a:bodyPr>
          <a:p>
            <a:pPr marL="343080" indent="0">
              <a:lnSpc>
                <a:spcPct val="100000"/>
              </a:lnSpc>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0">
              <a:lnSpc>
                <a:spcPct val="100000"/>
              </a:lnSpc>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0">
              <a:lnSpc>
                <a:spcPct val="100000"/>
              </a:lnSpc>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0">
              <a:lnSpc>
                <a:spcPct val="100000"/>
              </a:lnSpc>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
        <p:nvSpPr>
          <p:cNvPr id="60"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Pastoria Overview</a:t>
            </a:r>
            <a:endParaRPr b="0" lang="en-US" sz="1400" strike="noStrike" u="none">
              <a:solidFill>
                <a:srgbClr val="000000"/>
              </a:solidFill>
              <a:effectLst/>
              <a:uFillTx/>
              <a:latin typeface="Times New Roman"/>
            </a:endParaRPr>
          </a:p>
        </p:txBody>
      </p:sp>
      <p:sp>
        <p:nvSpPr>
          <p:cNvPr id="61" name=""/>
          <p:cNvSpPr/>
          <p:nvPr/>
        </p:nvSpPr>
        <p:spPr>
          <a:xfrm>
            <a:off x="1143000" y="1978200"/>
            <a:ext cx="6781680" cy="4114800"/>
          </a:xfrm>
          <a:prstGeom prst="rect">
            <a:avLst/>
          </a:prstGeom>
          <a:noFill/>
          <a:ln w="0">
            <a:noFill/>
          </a:ln>
        </p:spPr>
        <p:style>
          <a:lnRef idx="0"/>
          <a:fillRef idx="0"/>
          <a:effectRef idx="0"/>
          <a:fontRef idx="minor"/>
        </p:style>
        <p:txBody>
          <a:bodyPr lIns="90000" rIns="90000" tIns="46800" bIns="46800" anchor="t">
            <a:normAutofit/>
          </a:bodyPr>
          <a:p>
            <a:pPr marL="343080" indent="-343080">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62" name=""/>
          <p:cNvSpPr/>
          <p:nvPr/>
        </p:nvSpPr>
        <p:spPr>
          <a:xfrm>
            <a:off x="822240" y="1712880"/>
            <a:ext cx="7178760" cy="40136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Site is currently subject to the Williamson Act (the “Act”)</a:t>
            </a:r>
            <a:endParaRPr b="0" lang="en-US" sz="1600" strike="noStrike" u="none">
              <a:solidFill>
                <a:srgbClr val="000000"/>
              </a:solidFill>
              <a:effectLst/>
              <a:uFillTx/>
              <a:latin typeface="Times New Roman"/>
            </a:endParaRPr>
          </a:p>
          <a:p>
            <a:pPr>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Act is a land-use policy enacted to preserve open space and agricultural land and prevent commercial development</a:t>
            </a:r>
            <a:endParaRPr b="0" lang="en-US" sz="1600" strike="noStrike" u="none">
              <a:solidFill>
                <a:srgbClr val="000000"/>
              </a:solidFill>
              <a:effectLst/>
              <a:uFillTx/>
              <a:latin typeface="Times New Roman"/>
            </a:endParaRPr>
          </a:p>
          <a:p>
            <a:pPr>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Implemented through a contract between the landowner and the county</a:t>
            </a:r>
            <a:endParaRPr b="0" lang="en-US" sz="1600" strike="noStrike" u="none">
              <a:solidFill>
                <a:srgbClr val="000000"/>
              </a:solidFill>
              <a:effectLst/>
              <a:uFillTx/>
              <a:latin typeface="Times New Roman"/>
            </a:endParaRPr>
          </a:p>
          <a:p>
            <a:pPr>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To remove land from the Act</a:t>
            </a:r>
            <a:endParaRPr b="0" lang="en-US" sz="1600" strike="noStrike" u="none">
              <a:solidFill>
                <a:srgbClr val="000000"/>
              </a:solidFill>
              <a:effectLst/>
              <a:uFillTx/>
              <a:latin typeface="Times New Roman"/>
            </a:endParaRPr>
          </a:p>
          <a:p>
            <a:pPr lvl="1" marL="45720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County Board of Supervisors must approve</a:t>
            </a:r>
            <a:endParaRPr b="0" lang="en-US" sz="1600" strike="noStrike" u="none">
              <a:solidFill>
                <a:srgbClr val="000000"/>
              </a:solidFill>
              <a:effectLst/>
              <a:uFillTx/>
              <a:latin typeface="Times New Roman"/>
            </a:endParaRPr>
          </a:p>
          <a:p>
            <a:pPr lvl="1" marL="45720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180-day appeal period must expire</a:t>
            </a:r>
            <a:endParaRPr b="0" lang="en-US" sz="1600" strike="noStrike" u="none">
              <a:solidFill>
                <a:srgbClr val="000000"/>
              </a:solidFill>
              <a:effectLst/>
              <a:uFillTx/>
              <a:latin typeface="Times New Roman"/>
            </a:endParaRPr>
          </a:p>
          <a:p>
            <a:pPr lvl="1" marL="45720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Pay cancellation fee</a:t>
            </a:r>
            <a:endParaRPr b="0" lang="en-US" sz="1600" strike="noStrike" u="none">
              <a:solidFill>
                <a:srgbClr val="000000"/>
              </a:solidFill>
              <a:effectLst/>
              <a:uFillTx/>
              <a:latin typeface="Times New Roman"/>
            </a:endParaRPr>
          </a:p>
          <a:p>
            <a:pPr>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To free the Site from the Act, ENA has </a:t>
            </a:r>
            <a:endParaRPr b="0" lang="en-US" sz="1600" strike="noStrike" u="none">
              <a:solidFill>
                <a:srgbClr val="000000"/>
              </a:solidFill>
              <a:effectLst/>
              <a:uFillTx/>
              <a:latin typeface="Times New Roman"/>
            </a:endParaRPr>
          </a:p>
          <a:p>
            <a:pPr lvl="1" marL="45720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Obtained the approval of the Kern County Board of Supervisors</a:t>
            </a:r>
            <a:endParaRPr b="0" lang="en-US" sz="1600" strike="noStrike" u="none">
              <a:solidFill>
                <a:srgbClr val="000000"/>
              </a:solidFill>
              <a:effectLst/>
              <a:uFillTx/>
              <a:latin typeface="Times New Roman"/>
            </a:endParaRPr>
          </a:p>
          <a:p>
            <a:pPr lvl="1" marL="45720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Sought to have the appeal period reduced by legislation</a:t>
            </a:r>
            <a:endParaRPr b="0" lang="en-US" sz="1600" strike="noStrike" u="none">
              <a:solidFill>
                <a:srgbClr val="000000"/>
              </a:solidFill>
              <a:effectLst/>
              <a:uFillTx/>
              <a:latin typeface="Times New Roman"/>
            </a:endParaRPr>
          </a:p>
          <a:p>
            <a:pPr>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California Assembly Bill 2698, passed by the Assembly and Senate and awaits the governor’s signature, reduces the appeal period to the same time frame as the rehearing period for the CEC final decision </a:t>
            </a:r>
            <a:endParaRPr b="0" lang="en-US" sz="16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C6D1D981-BA8E-4BF6-B67B-0CF70B311C48}" type="slidenum">
              <a:t>13</a:t>
            </a:fld>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3"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Equipment Overview</a:t>
            </a:r>
            <a:endParaRPr b="0" lang="en-US" sz="2000" strike="noStrike" u="none">
              <a:solidFill>
                <a:srgbClr val="000000"/>
              </a:solidFill>
              <a:effectLst/>
              <a:uFillTx/>
              <a:latin typeface="Times New Roman"/>
            </a:endParaRPr>
          </a:p>
        </p:txBody>
      </p:sp>
      <p:sp>
        <p:nvSpPr>
          <p:cNvPr id="64"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Two power islands in a “two-on-one” and “one-on-one” configuration comprised of:</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three GE 7FA combustion gas turbines</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one GE D11 steam turbine</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one GE A11 steam turbine</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three HRSGs, including XONON or SCRs</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Emissions will be minimized through the use of Best Available Control Technology </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Pastoria will have the option to utilize</a:t>
            </a:r>
            <a:endParaRPr b="0" lang="en-US" sz="1600" strike="noStrike" u="none">
              <a:solidFill>
                <a:srgbClr val="000000"/>
              </a:solidFill>
              <a:effectLst/>
              <a:uFillTx/>
              <a:latin typeface="Times New Roman"/>
            </a:endParaRPr>
          </a:p>
          <a:p>
            <a:pPr lvl="2" marL="1143000" indent="-228600">
              <a:lnSpc>
                <a:spcPct val="100000"/>
              </a:lnSpc>
              <a:spcBef>
                <a:spcPts val="349"/>
              </a:spcBef>
              <a:buClr>
                <a:srgbClr val="3333cc"/>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XONON technology</a:t>
            </a:r>
            <a:endParaRPr b="0" lang="en-US" sz="1400" strike="noStrike" u="none">
              <a:solidFill>
                <a:srgbClr val="000000"/>
              </a:solidFill>
              <a:effectLst/>
              <a:uFillTx/>
              <a:latin typeface="Times New Roman"/>
            </a:endParaRPr>
          </a:p>
          <a:p>
            <a:pPr lvl="2" marL="1143000" indent="-228600">
              <a:lnSpc>
                <a:spcPct val="100000"/>
              </a:lnSpc>
              <a:spcBef>
                <a:spcPts val="349"/>
              </a:spcBef>
              <a:buClr>
                <a:srgbClr val="3333cc"/>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SCRs</a:t>
            </a:r>
            <a:endParaRPr b="0" lang="en-US" sz="14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Cooling towers</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Zero discharge wastewater system</a:t>
            </a:r>
            <a:endParaRPr b="0" lang="en-US" sz="1600" strike="noStrike" u="none">
              <a:solidFill>
                <a:srgbClr val="000000"/>
              </a:solidFill>
              <a:effectLst/>
              <a:uFillTx/>
              <a:latin typeface="Times New Roman"/>
            </a:endParaRPr>
          </a:p>
          <a:p>
            <a:pPr lvl="1" marL="74304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65"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Pastoria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B995B5A0-E6D6-4CED-B887-0B0A56258F1B}" type="slidenum">
              <a:t>14</a:t>
            </a:fld>
          </a:p>
        </p:txBody>
      </p:sp>
    </p:spTree>
  </p:cSld>
  <mc:AlternateContent>
    <mc:Choice Requires="p14">
      <p:transition spd="slow" p14:dur="2000"/>
    </mc:Choice>
    <mc:Fallback>
      <p:transition spd="slow"/>
    </mc:Fallback>
  </mc:AlternateContent>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6"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Interconnections</a:t>
            </a:r>
            <a:endParaRPr b="0" lang="en-US" sz="2000" strike="noStrike" u="none">
              <a:solidFill>
                <a:srgbClr val="000000"/>
              </a:solidFill>
              <a:effectLst/>
              <a:uFillTx/>
              <a:latin typeface="Times New Roman"/>
            </a:endParaRPr>
          </a:p>
        </p:txBody>
      </p:sp>
      <p:sp>
        <p:nvSpPr>
          <p:cNvPr id="67"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Electrical</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Interconnect at the SCE Pastoria Substation – 1.38 miles</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Double circuit, 230 kV</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Impact study has been completed; facility study to be issued in mid-October</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Negotiations on Interconnect Agreement will begin soon</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Gas Transportation</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Interconnect with the 42-inch Kern/Mojave pipeline – 11.65 miles</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24-inch pipeline</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700-900 psig</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LOI currently under negotiation</a:t>
            </a:r>
            <a:endParaRPr b="0" lang="en-US" sz="1600" strike="noStrike" u="none">
              <a:solidFill>
                <a:srgbClr val="000000"/>
              </a:solidFill>
              <a:effectLst/>
              <a:uFillTx/>
              <a:latin typeface="Times New Roman"/>
            </a:endParaRPr>
          </a:p>
          <a:p>
            <a:pPr lvl="1" marL="74304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68"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Times New Roman"/>
              </a:rPr>
              <a:t>Pastoria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33731B08-9B52-496F-B41A-E46431609845}" type="slidenum">
              <a:t>15</a:t>
            </a:fld>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9"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Key Project Agreements</a:t>
            </a:r>
            <a:endParaRPr b="0" lang="en-US" sz="2000" strike="noStrike" u="none">
              <a:solidFill>
                <a:srgbClr val="000000"/>
              </a:solidFill>
              <a:effectLst/>
              <a:uFillTx/>
              <a:latin typeface="Times New Roman"/>
            </a:endParaRPr>
          </a:p>
        </p:txBody>
      </p:sp>
      <p:sp>
        <p:nvSpPr>
          <p:cNvPr id="70" name="PlaceHolder 2"/>
          <p:cNvSpPr>
            <a:spLocks noGrp="1"/>
          </p:cNvSpPr>
          <p:nvPr>
            <p:ph/>
          </p:nvPr>
        </p:nvSpPr>
        <p:spPr>
          <a:xfrm>
            <a:off x="1066320" y="1676520"/>
            <a:ext cx="6782040" cy="4114800"/>
          </a:xfrm>
          <a:prstGeom prst="rect">
            <a:avLst/>
          </a:prstGeom>
          <a:noFill/>
          <a:ln w="0">
            <a:noFill/>
          </a:ln>
        </p:spPr>
        <p:txBody>
          <a:bodyPr lIns="90000" rIns="90000" tIns="46800" bIns="46800" anchor="t">
            <a:normAutofit/>
          </a:bodyPr>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Tejon Agreements</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Transaction Agreement</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Option Agreement</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Ground Lease</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Easement Agreement</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Agreement for Combined Cycle Power Islands</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Engineering Procurement and Construction Turnkey Contract</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Water Supply Agreements</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Water District</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Azurix</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Labor Agreements</a:t>
            </a:r>
            <a:endParaRPr b="0" lang="en-US" sz="1600" strike="noStrike" u="none">
              <a:solidFill>
                <a:srgbClr val="000000"/>
              </a:solidFill>
              <a:effectLst/>
              <a:uFillTx/>
              <a:latin typeface="Times New Roman"/>
            </a:endParaRPr>
          </a:p>
        </p:txBody>
      </p:sp>
      <p:sp>
        <p:nvSpPr>
          <p:cNvPr id="71"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Pastoria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E8F81F1F-29FD-426E-811E-BA0AFC1346E3}" type="slidenum">
              <a:t>16</a:t>
            </a:fld>
          </a:p>
        </p:txBody>
      </p:sp>
    </p:spTree>
  </p:cSld>
  <mc:AlternateContent>
    <mc:Choice Requires="p14">
      <p:transition spd="slow" p14:dur="2000"/>
    </mc:Choice>
    <mc:Fallback>
      <p:transition spd="slow"/>
    </mc:Fallback>
  </mc:AlternateContent>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2"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Tejon Agreements</a:t>
            </a:r>
            <a:endParaRPr b="0" lang="en-US" sz="2000" strike="noStrike" u="none">
              <a:solidFill>
                <a:srgbClr val="000000"/>
              </a:solidFill>
              <a:effectLst/>
              <a:uFillTx/>
              <a:latin typeface="Times New Roman"/>
            </a:endParaRPr>
          </a:p>
        </p:txBody>
      </p:sp>
      <p:sp>
        <p:nvSpPr>
          <p:cNvPr id="73"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Pastoria Overview</a:t>
            </a:r>
            <a:endParaRPr b="0" lang="en-US" sz="1400" strike="noStrike" u="none">
              <a:solidFill>
                <a:srgbClr val="000000"/>
              </a:solidFill>
              <a:effectLst/>
              <a:uFillTx/>
              <a:latin typeface="Times New Roman"/>
            </a:endParaRPr>
          </a:p>
        </p:txBody>
      </p:sp>
      <p:sp>
        <p:nvSpPr>
          <p:cNvPr id="74" name="PlaceHolder 2"/>
          <p:cNvSpPr>
            <a:spLocks noGrp="1"/>
          </p:cNvSpPr>
          <p:nvPr>
            <p:ph/>
          </p:nvPr>
        </p:nvSpPr>
        <p:spPr>
          <a:xfrm>
            <a:off x="1142640" y="1978200"/>
            <a:ext cx="7086600" cy="4114800"/>
          </a:xfrm>
          <a:prstGeom prst="rect">
            <a:avLst/>
          </a:prstGeom>
          <a:noFill/>
          <a:ln w="0">
            <a:noFill/>
          </a:ln>
        </p:spPr>
        <p:txBody>
          <a:bodyPr lIns="91440" rIns="91440" tIns="45720" bIns="45720" anchor="t">
            <a:normAutofit/>
          </a:bodyPr>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Transaction Agreement</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Outlines relationship between Pastoria and Tejon, the site lessor</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Option Agreement</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Grants Pastoria the right to lease the Site and acquire easements</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Six-year option term</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Ground Lease</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25-year term</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Options to extend for three five-year terms</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Fixed rent</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Variable rent based on spark spread</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Easement Agreement</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Establishes terms regarding laterals for access, transmission, gas and utilities</a:t>
            </a:r>
            <a:endParaRPr b="0" lang="en-US" sz="16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9A6B9984-ABC7-403D-9954-C2FED8530ABB}" type="slidenum">
              <a:t>17</a:t>
            </a:fld>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5"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Agreement for Combined Cycle Power Islands</a:t>
            </a:r>
            <a:endParaRPr b="0" lang="en-US" sz="2000" strike="noStrike" u="none">
              <a:solidFill>
                <a:srgbClr val="000000"/>
              </a:solidFill>
              <a:effectLst/>
              <a:uFillTx/>
              <a:latin typeface="Times New Roman"/>
            </a:endParaRPr>
          </a:p>
        </p:txBody>
      </p:sp>
      <p:sp>
        <p:nvSpPr>
          <p:cNvPr id="76"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Pastoria Overview</a:t>
            </a:r>
            <a:endParaRPr b="0" lang="en-US" sz="1400" strike="noStrike" u="none">
              <a:solidFill>
                <a:srgbClr val="000000"/>
              </a:solidFill>
              <a:effectLst/>
              <a:uFillTx/>
              <a:latin typeface="Times New Roman"/>
            </a:endParaRPr>
          </a:p>
        </p:txBody>
      </p:sp>
      <p:sp>
        <p:nvSpPr>
          <p:cNvPr id="77" name="PlaceHolder 2"/>
          <p:cNvSpPr>
            <a:spLocks noGrp="1"/>
          </p:cNvSpPr>
          <p:nvPr>
            <p:ph/>
          </p:nvPr>
        </p:nvSpPr>
        <p:spPr>
          <a:xfrm>
            <a:off x="1142640" y="1978200"/>
            <a:ext cx="7086600" cy="4114800"/>
          </a:xfrm>
          <a:prstGeom prst="rect">
            <a:avLst/>
          </a:prstGeom>
          <a:noFill/>
          <a:ln w="0">
            <a:noFill/>
          </a:ln>
        </p:spPr>
        <p:txBody>
          <a:bodyPr lIns="91440" rIns="91440" tIns="45720" bIns="45720" anchor="t">
            <a:normAutofit/>
          </a:bodyPr>
          <a:p>
            <a:pPr marL="343080" indent="-343080">
              <a:lnSpc>
                <a:spcPct val="100000"/>
              </a:lnSpc>
              <a:spcBef>
                <a:spcPts val="499"/>
              </a:spcBef>
              <a:spcAft>
                <a:spcPts val="499"/>
              </a:spcAft>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Pastoria has secured rights to two GE power islands</a:t>
            </a:r>
            <a:endParaRPr b="0" lang="en-US" sz="1600" strike="noStrike" u="none">
              <a:solidFill>
                <a:srgbClr val="000000"/>
              </a:solidFill>
              <a:effectLst/>
              <a:uFillTx/>
              <a:latin typeface="Times New Roman"/>
            </a:endParaRPr>
          </a:p>
          <a:p>
            <a:pPr marL="343080" indent="-343080">
              <a:lnSpc>
                <a:spcPct val="100000"/>
              </a:lnSpc>
              <a:spcBef>
                <a:spcPts val="499"/>
              </a:spcBef>
              <a:spcAft>
                <a:spcPts val="499"/>
              </a:spcAft>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Includes market –based terms, including performance and delivery guarantees</a:t>
            </a:r>
            <a:endParaRPr b="0" lang="en-US" sz="1600" strike="noStrike" u="none">
              <a:solidFill>
                <a:srgbClr val="000000"/>
              </a:solidFill>
              <a:effectLst/>
              <a:uFillTx/>
              <a:latin typeface="Times New Roman"/>
            </a:endParaRPr>
          </a:p>
          <a:p>
            <a:pPr marL="343080" indent="-343080">
              <a:lnSpc>
                <a:spcPct val="100000"/>
              </a:lnSpc>
              <a:spcBef>
                <a:spcPts val="499"/>
              </a:spcBef>
              <a:spcAft>
                <a:spcPts val="499"/>
              </a:spcAft>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Deliveries will support a June 2003 commercial operations date</a:t>
            </a:r>
            <a:endParaRPr b="0" lang="en-US" sz="1600" strike="noStrike" u="none">
              <a:solidFill>
                <a:srgbClr val="000000"/>
              </a:solidFill>
              <a:effectLst/>
              <a:uFillTx/>
              <a:latin typeface="Times New Roman"/>
            </a:endParaRPr>
          </a:p>
          <a:p>
            <a:pPr marL="343080" indent="0">
              <a:lnSpc>
                <a:spcPct val="100000"/>
              </a:lnSpc>
              <a:spcBef>
                <a:spcPts val="499"/>
              </a:spcBef>
              <a:spcAft>
                <a:spcPts val="499"/>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0">
              <a:lnSpc>
                <a:spcPct val="100000"/>
              </a:lnSpc>
              <a:spcBef>
                <a:spcPts val="499"/>
              </a:spcBef>
              <a:spcAft>
                <a:spcPts val="499"/>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0">
              <a:lnSpc>
                <a:spcPct val="100000"/>
              </a:lnSpc>
              <a:spcBef>
                <a:spcPts val="499"/>
              </a:spcBef>
              <a:spcAft>
                <a:spcPts val="499"/>
              </a:spcAft>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7B350731-A606-49DB-BB89-820AA006E662}" type="slidenum">
              <a:t>18</a:t>
            </a:fld>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78"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Engineering, Procurement and Construction Turnkey Contract</a:t>
            </a:r>
            <a:endParaRPr b="0" lang="en-US" sz="2000" strike="noStrike" u="none">
              <a:solidFill>
                <a:srgbClr val="000000"/>
              </a:solidFill>
              <a:effectLst/>
              <a:uFillTx/>
              <a:latin typeface="Times New Roman"/>
            </a:endParaRPr>
          </a:p>
        </p:txBody>
      </p:sp>
      <p:sp>
        <p:nvSpPr>
          <p:cNvPr id="79"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Pastoria Overview</a:t>
            </a:r>
            <a:endParaRPr b="0" lang="en-US" sz="1400" strike="noStrike" u="none">
              <a:solidFill>
                <a:srgbClr val="000000"/>
              </a:solidFill>
              <a:effectLst/>
              <a:uFillTx/>
              <a:latin typeface="Times New Roman"/>
            </a:endParaRPr>
          </a:p>
        </p:txBody>
      </p:sp>
      <p:sp>
        <p:nvSpPr>
          <p:cNvPr id="80" name="PlaceHolder 2"/>
          <p:cNvSpPr>
            <a:spLocks noGrp="1"/>
          </p:cNvSpPr>
          <p:nvPr>
            <p:ph/>
          </p:nvPr>
        </p:nvSpPr>
        <p:spPr>
          <a:xfrm>
            <a:off x="1142640" y="1978200"/>
            <a:ext cx="7086600" cy="4114800"/>
          </a:xfrm>
          <a:prstGeom prst="rect">
            <a:avLst/>
          </a:prstGeom>
          <a:noFill/>
          <a:ln w="0">
            <a:noFill/>
          </a:ln>
        </p:spPr>
        <p:txBody>
          <a:bodyPr lIns="91440" rIns="91440" tIns="45720" bIns="45720" anchor="t">
            <a:normAutofit/>
          </a:bodyPr>
          <a:p>
            <a:pPr marL="343080" indent="-343080">
              <a:lnSpc>
                <a:spcPct val="100000"/>
              </a:lnSpc>
              <a:spcBef>
                <a:spcPts val="499"/>
              </a:spcBef>
              <a:spcAft>
                <a:spcPts val="499"/>
              </a:spcAft>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Contract between PEF and NEPCO (an Enron affiliate) has been completely negotiated, but not executed</a:t>
            </a:r>
            <a:endParaRPr b="0" lang="en-US" sz="1600" strike="noStrike" u="none">
              <a:solidFill>
                <a:srgbClr val="000000"/>
              </a:solidFill>
              <a:effectLst/>
              <a:uFillTx/>
              <a:latin typeface="Times New Roman"/>
            </a:endParaRPr>
          </a:p>
          <a:p>
            <a:pPr marL="343080" indent="-343080">
              <a:lnSpc>
                <a:spcPct val="100000"/>
              </a:lnSpc>
              <a:spcBef>
                <a:spcPts val="499"/>
              </a:spcBef>
              <a:spcAft>
                <a:spcPts val="499"/>
              </a:spcAft>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Contains market-based terms including performance and completion guarantees</a:t>
            </a:r>
            <a:endParaRPr b="0" lang="en-US" sz="1600" strike="noStrike" u="none">
              <a:solidFill>
                <a:srgbClr val="000000"/>
              </a:solidFill>
              <a:effectLst/>
              <a:uFillTx/>
              <a:latin typeface="Times New Roman"/>
            </a:endParaRPr>
          </a:p>
          <a:p>
            <a:pPr marL="343080" indent="-343080">
              <a:lnSpc>
                <a:spcPct val="100000"/>
              </a:lnSpc>
              <a:spcBef>
                <a:spcPts val="499"/>
              </a:spcBef>
              <a:spcAft>
                <a:spcPts val="499"/>
              </a:spcAft>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Purchaser and NEPCO each will have the option to execute </a:t>
            </a:r>
            <a:endParaRPr b="0" lang="en-US" sz="1600" strike="noStrike" u="none">
              <a:solidFill>
                <a:srgbClr val="000000"/>
              </a:solidFill>
              <a:effectLst/>
              <a:uFillTx/>
              <a:latin typeface="Times New Roman"/>
            </a:endParaRPr>
          </a:p>
          <a:p>
            <a:pPr marL="343080" indent="-343080">
              <a:lnSpc>
                <a:spcPct val="100000"/>
              </a:lnSpc>
              <a:spcBef>
                <a:spcPts val="499"/>
              </a:spcBef>
              <a:spcAft>
                <a:spcPts val="499"/>
              </a:spcAft>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Cannot be executed earlier than 14 days after closing</a:t>
            </a:r>
            <a:endParaRPr b="0" lang="en-US" sz="16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8AA352C1-1701-4831-B881-2C5D75A771BE}" type="slidenum">
              <a:t>19</a:t>
            </a:fld>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9" name="PlaceHolder 1"/>
          <p:cNvSpPr>
            <a:spLocks noGrp="1"/>
          </p:cNvSpPr>
          <p:nvPr>
            <p:ph/>
          </p:nvPr>
        </p:nvSpPr>
        <p:spPr>
          <a:xfrm>
            <a:off x="1143000" y="1676520"/>
            <a:ext cx="6781680" cy="4340160"/>
          </a:xfrm>
          <a:prstGeom prst="rect">
            <a:avLst/>
          </a:prstGeom>
          <a:noFill/>
          <a:ln w="0">
            <a:noFill/>
          </a:ln>
        </p:spPr>
        <p:txBody>
          <a:bodyPr lIns="90000" rIns="90000" tIns="46800" bIns="46800" anchor="t">
            <a:normAutofit/>
          </a:bodyPr>
          <a:p>
            <a:pPr marL="343080" indent="-343080">
              <a:lnSpc>
                <a:spcPct val="100000"/>
              </a:lnSpc>
              <a:spcBef>
                <a:spcPts val="9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600" strike="noStrike" u="none">
              <a:solidFill>
                <a:srgbClr val="000000"/>
              </a:solidFill>
              <a:effectLst/>
              <a:uFillTx/>
              <a:latin typeface="Times New Roman"/>
            </a:endParaRPr>
          </a:p>
          <a:p>
            <a:pPr marL="343080" indent="-343080">
              <a:lnSpc>
                <a:spcPct val="100000"/>
              </a:lnSpc>
              <a:spcBef>
                <a:spcPts val="9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3600" strike="noStrike" u="none">
              <a:solidFill>
                <a:srgbClr val="000000"/>
              </a:solidFill>
              <a:effectLst/>
              <a:uFillTx/>
              <a:latin typeface="Times New Roman"/>
            </a:endParaRPr>
          </a:p>
          <a:p>
            <a:pPr marL="343080" indent="-343080" algn="ctr">
              <a:lnSpc>
                <a:spcPct val="100000"/>
              </a:lnSpc>
              <a:spcBef>
                <a:spcPts val="901"/>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3600" strike="noStrike" u="none">
                <a:solidFill>
                  <a:srgbClr val="000000"/>
                </a:solidFill>
                <a:effectLst/>
                <a:uFillTx/>
                <a:latin typeface="Arial"/>
              </a:rPr>
              <a:t>Pastoria Energy Facility, L.L.C.</a:t>
            </a:r>
            <a:endParaRPr b="0" lang="en-US" sz="36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27A174D3-01CE-4F05-941C-D6B6F7BB5BC2}" type="slidenum">
              <a:t>2</a:t>
            </a:fld>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1"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Water Supply Agreements</a:t>
            </a:r>
            <a:endParaRPr b="0" lang="en-US" sz="2000" strike="noStrike" u="none">
              <a:solidFill>
                <a:srgbClr val="000000"/>
              </a:solidFill>
              <a:effectLst/>
              <a:uFillTx/>
              <a:latin typeface="Times New Roman"/>
            </a:endParaRPr>
          </a:p>
        </p:txBody>
      </p:sp>
      <p:sp>
        <p:nvSpPr>
          <p:cNvPr id="82"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Water District</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Will provide primary supply of up to 5,000 acre-feet per year</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Default judgment validating the agreement was entered on 8/31/00; judgment to expected become final 9/30/00</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Azurix</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Will provide a guaranteed back-up supply and scheduling services</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Pastoria must exercise an option in 2001 and pay $6,500,000 to acquire rights to 40,000 acre-feet of water and trigger Azurix’s obligations</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Payments of $500,000 per year and $550 per acre-foot will cover purchases from the Water District and Azurix</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Pastoria will have the option to terminate Azurix at any time and keep the Water District contract and the back-up water supply, subject to paying the applicable termination fee</a:t>
            </a:r>
            <a:endParaRPr b="0" lang="en-US" sz="1600" strike="noStrike" u="none">
              <a:solidFill>
                <a:srgbClr val="000000"/>
              </a:solidFill>
              <a:effectLst/>
              <a:uFillTx/>
              <a:latin typeface="Times New Roman"/>
            </a:endParaRPr>
          </a:p>
          <a:p>
            <a:pPr lvl="1" marL="74304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lvl="1" marL="74304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83"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Pastoria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C17B44F1-D51D-404D-9D58-D63542D7246E}" type="slidenum">
              <a:t>20</a:t>
            </a:fld>
          </a:p>
        </p:txBody>
      </p:sp>
    </p:spTree>
  </p:cSld>
  <mc:AlternateContent>
    <mc:Choice Requires="p14">
      <p:transition spd="slow" p14:dur="2000"/>
    </mc:Choice>
    <mc:Fallback>
      <p:transition spd="slow"/>
    </mc:Fallback>
  </mc:AlternateContent>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4"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Labor Agreements</a:t>
            </a:r>
            <a:endParaRPr b="0" lang="en-US" sz="2000" strike="noStrike" u="none">
              <a:solidFill>
                <a:srgbClr val="000000"/>
              </a:solidFill>
              <a:effectLst/>
              <a:uFillTx/>
              <a:latin typeface="Times New Roman"/>
            </a:endParaRPr>
          </a:p>
        </p:txBody>
      </p:sp>
      <p:sp>
        <p:nvSpPr>
          <p:cNvPr id="85"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Pastoria has entered into contracts with unions to construct, operate and maintain the plant with union labor</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unions include:</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IBEW Local #47, AFL-CIO</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Southern California Pipe Trades Council 16</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State Building &amp; Construction Trades Council of California</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Building and Construction Trades Councils of Kern, Inyo and Mono Counties</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United Association of Plumbers &amp; Steamfitters</a:t>
            </a:r>
            <a:endParaRPr b="0" lang="en-US" sz="1600" strike="noStrike" u="none">
              <a:solidFill>
                <a:srgbClr val="000000"/>
              </a:solidFill>
              <a:effectLst/>
              <a:uFillTx/>
              <a:latin typeface="Times New Roman"/>
            </a:endParaRPr>
          </a:p>
          <a:p>
            <a:pPr lvl="1" marL="74304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lvl="1" marL="74304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86"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Pastoria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5C24FE2E-A1AA-45FF-9F6B-0608BF7EDDD9}" type="slidenum">
              <a:t>21</a:t>
            </a:fld>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87"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Summary</a:t>
            </a:r>
            <a:endParaRPr b="0" lang="en-US" sz="2000" strike="noStrike" u="none">
              <a:solidFill>
                <a:srgbClr val="000000"/>
              </a:solidFill>
              <a:effectLst/>
              <a:uFillTx/>
              <a:latin typeface="Times New Roman"/>
            </a:endParaRPr>
          </a:p>
        </p:txBody>
      </p:sp>
      <p:sp>
        <p:nvSpPr>
          <p:cNvPr id="88"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Pastoria Overview</a:t>
            </a:r>
            <a:endParaRPr b="0" lang="en-US" sz="1400" strike="noStrike" u="none">
              <a:solidFill>
                <a:srgbClr val="000000"/>
              </a:solidFill>
              <a:effectLst/>
              <a:uFillTx/>
              <a:latin typeface="Times New Roman"/>
            </a:endParaRPr>
          </a:p>
        </p:txBody>
      </p:sp>
      <p:sp>
        <p:nvSpPr>
          <p:cNvPr id="89" name=""/>
          <p:cNvSpPr/>
          <p:nvPr/>
        </p:nvSpPr>
        <p:spPr>
          <a:xfrm>
            <a:off x="669960" y="1789200"/>
            <a:ext cx="183960" cy="36648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90" name=""/>
          <p:cNvSpPr/>
          <p:nvPr/>
        </p:nvSpPr>
        <p:spPr>
          <a:xfrm>
            <a:off x="669960" y="1887480"/>
            <a:ext cx="7864560" cy="3472920"/>
          </a:xfrm>
          <a:prstGeom prst="rect">
            <a:avLst/>
          </a:prstGeom>
          <a:noFill/>
          <a:ln w="0">
            <a:noFill/>
          </a:ln>
        </p:spPr>
        <p:style>
          <a:lnRef idx="0"/>
          <a:fillRef idx="0"/>
          <a:effectRef idx="0"/>
          <a:fontRef idx="minor"/>
        </p:style>
        <p:txBody>
          <a:bodyPr lIns="90000" rIns="90000" tIns="46800" bIns="46800" anchor="t">
            <a:spAutoFit/>
          </a:bodyPr>
          <a:p>
            <a:pPr lvl="1" marL="457200">
              <a:lnSpc>
                <a:spcPct val="9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Pastoria has secured rights to much of of the major equipment and is in the most advanced stages of the CEC permitting process</a:t>
            </a:r>
            <a:endParaRPr b="0" lang="en-US" sz="1600" strike="noStrike" u="none">
              <a:solidFill>
                <a:srgbClr val="000000"/>
              </a:solidFill>
              <a:effectLst/>
              <a:uFillTx/>
              <a:latin typeface="Times New Roman"/>
            </a:endParaRPr>
          </a:p>
          <a:p>
            <a:pPr lvl="1" marL="457200">
              <a:lnSpc>
                <a:spcPct val="9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Pastoria has been strategically located, designed and developed to give it a competitive edge over other plants and optimize its optionality and upside potential</a:t>
            </a:r>
            <a:endParaRPr b="0" lang="en-US" sz="1600" strike="noStrike" u="none">
              <a:solidFill>
                <a:srgbClr val="000000"/>
              </a:solidFill>
              <a:effectLst/>
              <a:uFillTx/>
              <a:latin typeface="Times New Roman"/>
            </a:endParaRPr>
          </a:p>
          <a:p>
            <a:pPr lvl="1" marL="457200">
              <a:lnSpc>
                <a:spcPct val="9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ENA desires to maintain some form of continuing involvement with the project</a:t>
            </a:r>
            <a:endParaRPr b="0" lang="en-US" sz="1600" strike="noStrike" u="none">
              <a:solidFill>
                <a:srgbClr val="000000"/>
              </a:solidFill>
              <a:effectLst/>
              <a:uFillTx/>
              <a:latin typeface="Times New Roman"/>
            </a:endParaRPr>
          </a:p>
          <a:p>
            <a:pPr>
              <a:lnSpc>
                <a:spcPct val="9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lnSpc>
                <a:spcPct val="9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lvl="1" marL="457200">
              <a:lnSpc>
                <a:spcPct val="90000"/>
              </a:lnSpc>
              <a:spcBef>
                <a:spcPts val="400"/>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lnSpc>
                <a:spcPct val="9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a:lnSpc>
                <a:spcPct val="9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lnSpc>
                <a:spcPct val="90000"/>
              </a:lnSpc>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8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109CC7FB-A061-4912-8FEE-21476069FB75}" type="slidenum">
              <a:t>22</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400" strike="noStrike" u="none">
                <a:solidFill>
                  <a:srgbClr val="000000"/>
                </a:solidFill>
                <a:effectLst/>
                <a:uFillTx/>
                <a:latin typeface="Arial"/>
              </a:rPr>
              <a:t>Overview</a:t>
            </a:r>
            <a:endParaRPr b="0" lang="en-US" sz="2400" strike="noStrike" u="none">
              <a:solidFill>
                <a:srgbClr val="000000"/>
              </a:solidFill>
              <a:effectLst/>
              <a:uFillTx/>
              <a:latin typeface="Times New Roman"/>
            </a:endParaRPr>
          </a:p>
        </p:txBody>
      </p:sp>
      <p:sp>
        <p:nvSpPr>
          <p:cNvPr id="21"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2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Pastoria Energy Facility, L.L.C. is a wholly-owned subsidiary of ENA</a:t>
            </a:r>
            <a:r>
              <a:rPr b="0" lang="en-US" sz="1600" strike="noStrike" u="none">
                <a:solidFill>
                  <a:srgbClr val="000000"/>
                </a:solidFill>
                <a:effectLst/>
                <a:uFillTx/>
                <a:latin typeface="Arial"/>
              </a:rPr>
              <a:t> </a:t>
            </a:r>
            <a:endParaRPr b="0" lang="en-US" sz="1600" strike="noStrike" u="none">
              <a:solidFill>
                <a:srgbClr val="000000"/>
              </a:solidFill>
              <a:effectLst/>
              <a:uFillTx/>
              <a:latin typeface="Times New Roman"/>
            </a:endParaRPr>
          </a:p>
          <a:p>
            <a:pPr marL="343080" indent="-343080">
              <a:lnSpc>
                <a:spcPct val="12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750 MW (nominal) natural gas-fired, combined cycle plant</a:t>
            </a:r>
            <a:endParaRPr b="0" lang="en-US" sz="1600" strike="noStrike" u="none">
              <a:solidFill>
                <a:srgbClr val="000000"/>
              </a:solidFill>
              <a:effectLst/>
              <a:uFillTx/>
              <a:latin typeface="Times New Roman"/>
            </a:endParaRPr>
          </a:p>
          <a:p>
            <a:pPr marL="343080" indent="-343080">
              <a:lnSpc>
                <a:spcPct val="12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Merchant plant will sell its output into the power markets of the California Power Exchange (“PX”) and the California Independent System Operator (“ISO”)</a:t>
            </a:r>
            <a:endParaRPr b="0" lang="en-US" sz="1600" strike="noStrike" u="none">
              <a:solidFill>
                <a:srgbClr val="000000"/>
              </a:solidFill>
              <a:effectLst/>
              <a:uFillTx/>
              <a:latin typeface="Times New Roman"/>
            </a:endParaRPr>
          </a:p>
          <a:p>
            <a:pPr marL="343080" indent="-343080">
              <a:lnSpc>
                <a:spcPct val="12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Additional value being pursued by ENA (each to be priced separately by bidder)</a:t>
            </a:r>
            <a:endParaRPr b="0" lang="en-US" sz="1600" strike="noStrike" u="none">
              <a:solidFill>
                <a:srgbClr val="000000"/>
              </a:solidFill>
              <a:effectLst/>
              <a:uFillTx/>
              <a:latin typeface="Times New Roman"/>
            </a:endParaRPr>
          </a:p>
          <a:p>
            <a:pPr lvl="1" marL="743040" indent="-285840">
              <a:lnSpc>
                <a:spcPct val="12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Bilateral contract with California Department of Water Resources (“CDWR”) re: Edmonston Pumping Station</a:t>
            </a:r>
            <a:endParaRPr b="0" lang="en-US" sz="1600" strike="noStrike" u="none">
              <a:solidFill>
                <a:srgbClr val="000000"/>
              </a:solidFill>
              <a:effectLst/>
              <a:uFillTx/>
              <a:latin typeface="Times New Roman"/>
            </a:endParaRPr>
          </a:p>
          <a:p>
            <a:pPr lvl="1" marL="743040" indent="-285840">
              <a:lnSpc>
                <a:spcPct val="12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Expansion of Pastoria to 1,000 MW and a possible reliability-must –run (“RMR”) contract</a:t>
            </a:r>
            <a:endParaRPr b="0" lang="en-US" sz="1600" strike="noStrike" u="none">
              <a:solidFill>
                <a:srgbClr val="000000"/>
              </a:solidFill>
              <a:effectLst/>
              <a:uFillTx/>
              <a:latin typeface="Times New Roman"/>
            </a:endParaRPr>
          </a:p>
        </p:txBody>
      </p:sp>
      <p:sp>
        <p:nvSpPr>
          <p:cNvPr id="22"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Pastoria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5957EA6F-BEFE-49D0-8CB0-22E155222736}" type="slidenum">
              <a:t>3</a:t>
            </a:fld>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3"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Key Sales Points</a:t>
            </a:r>
            <a:endParaRPr b="0" lang="en-US" sz="2000" strike="noStrike" u="none">
              <a:solidFill>
                <a:srgbClr val="000000"/>
              </a:solidFill>
              <a:effectLst/>
              <a:uFillTx/>
              <a:latin typeface="Times New Roman"/>
            </a:endParaRPr>
          </a:p>
        </p:txBody>
      </p:sp>
      <p:sp>
        <p:nvSpPr>
          <p:cNvPr id="24" name="PlaceHolder 2"/>
          <p:cNvSpPr>
            <a:spLocks noGrp="1"/>
          </p:cNvSpPr>
          <p:nvPr>
            <p:ph/>
          </p:nvPr>
        </p:nvSpPr>
        <p:spPr>
          <a:xfrm>
            <a:off x="1143000" y="1828440"/>
            <a:ext cx="6781680" cy="4264200"/>
          </a:xfrm>
          <a:prstGeom prst="rect">
            <a:avLst/>
          </a:prstGeom>
          <a:noFill/>
          <a:ln w="0">
            <a:noFill/>
          </a:ln>
        </p:spPr>
        <p:txBody>
          <a:bodyPr lIns="90000" rIns="90000" tIns="46800" bIns="46800" anchor="t">
            <a:normAutofit/>
          </a:bodyPr>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Attractive location</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SCE power transmission</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SP-15 pricing zone</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Kern/Mojave gas pipeline</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San Joaquin Valley Unified Air Pollution Control District</a:t>
            </a:r>
            <a:endParaRPr b="0" lang="en-US" sz="1600" strike="noStrike" u="none">
              <a:solidFill>
                <a:srgbClr val="000000"/>
              </a:solidFill>
              <a:effectLst/>
              <a:uFillTx/>
              <a:latin typeface="Times New Roman"/>
            </a:endParaRPr>
          </a:p>
          <a:p>
            <a:pPr lvl="2" marL="1143000" indent="-228600">
              <a:lnSpc>
                <a:spcPct val="100000"/>
              </a:lnSpc>
              <a:spcBef>
                <a:spcPts val="400"/>
              </a:spcBef>
              <a:buClr>
                <a:srgbClr val="3333cc"/>
              </a:buClr>
              <a:buFont typeface="Arial"/>
              <a:buChar char="–"/>
              <a:tabLst>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No impact from South Coast Air Quality Management District reclaim issues</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Additional value from CDWR and expansion</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ERCs have been obtained</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Project is in the advanced stages of development</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Power islands have been secured </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EPC contract has been negotiated but not signed</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Significant barriers to entry by competitors exist</a:t>
            </a:r>
            <a:endParaRPr b="0" lang="en-US" sz="1600" strike="noStrike" u="none">
              <a:solidFill>
                <a:srgbClr val="000000"/>
              </a:solidFill>
              <a:effectLst/>
              <a:uFillTx/>
              <a:latin typeface="Times New Roman"/>
            </a:endParaRPr>
          </a:p>
          <a:p>
            <a:pPr marL="34308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a:p>
            <a:pPr marL="343080" indent="0">
              <a:lnSpc>
                <a:spcPct val="100000"/>
              </a:lnSpc>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a:p>
            <a:pPr marL="343080" indent="0">
              <a:lnSpc>
                <a:spcPct val="100000"/>
              </a:lnSpc>
              <a:spcBef>
                <a:spcPts val="499"/>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000" strike="noStrike" u="none">
              <a:solidFill>
                <a:srgbClr val="000000"/>
              </a:solidFill>
              <a:effectLst/>
              <a:uFillTx/>
              <a:latin typeface="Times New Roman"/>
            </a:endParaRPr>
          </a:p>
        </p:txBody>
      </p:sp>
      <p:sp>
        <p:nvSpPr>
          <p:cNvPr id="25"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Pastoria Overview</a:t>
            </a:r>
            <a:endParaRPr b="0" lang="en-US" sz="1400" strike="noStrike" u="none">
              <a:solidFill>
                <a:srgbClr val="000000"/>
              </a:solidFill>
              <a:effectLst/>
              <a:uFillTx/>
              <a:latin typeface="Times New Roman"/>
            </a:endParaRPr>
          </a:p>
        </p:txBody>
      </p:sp>
      <p:sp>
        <p:nvSpPr>
          <p:cNvPr id="26" name=""/>
          <p:cNvSpPr/>
          <p:nvPr/>
        </p:nvSpPr>
        <p:spPr>
          <a:xfrm>
            <a:off x="1143000" y="1978200"/>
            <a:ext cx="6781680" cy="4114800"/>
          </a:xfrm>
          <a:prstGeom prst="rect">
            <a:avLst/>
          </a:prstGeom>
          <a:noFill/>
          <a:ln w="0">
            <a:noFill/>
          </a:ln>
        </p:spPr>
        <p:style>
          <a:lnRef idx="0"/>
          <a:fillRef idx="0"/>
          <a:effectRef idx="0"/>
          <a:fontRef idx="minor"/>
        </p:style>
        <p:txBody>
          <a:bodyPr lIns="90000" rIns="90000" tIns="46800" bIns="46800" anchor="t">
            <a:normAutofit/>
          </a:bodyPr>
          <a:p>
            <a:pPr marL="343080" indent="-343080">
              <a:spcBef>
                <a:spcPts val="451"/>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117ADE59-0193-4851-B918-CCA0319E85D2}" type="slidenum">
              <a:t>4</a:t>
            </a:fld>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27"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California Power Market Overview</a:t>
            </a:r>
            <a:endParaRPr b="0" lang="en-US" sz="2000" strike="noStrike" u="none">
              <a:solidFill>
                <a:srgbClr val="000000"/>
              </a:solidFill>
              <a:effectLst/>
              <a:uFillTx/>
              <a:latin typeface="Times New Roman"/>
            </a:endParaRPr>
          </a:p>
        </p:txBody>
      </p:sp>
      <p:sp>
        <p:nvSpPr>
          <p:cNvPr id="28"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Has experienced numerous energy and capacity shortages and reliability problems</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The California Energy Commission (“CEC”) estimates 6,000 to 11,000 MW of capacity will be required in five years</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Transmission imports are limited</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Increasing load demands in adjacent states are reducing resources available to satisfy California demand</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Demand is growing by 1,250 MW per year according to ISO</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CEC expects reliability problems from 2001 to 2005</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60% of generation base has been in service for at least 30 years </a:t>
            </a:r>
            <a:endParaRPr b="0" lang="en-US" sz="1600" strike="noStrike" u="none">
              <a:solidFill>
                <a:srgbClr val="000000"/>
              </a:solidFill>
              <a:effectLst/>
              <a:uFillTx/>
              <a:latin typeface="Times New Roman"/>
            </a:endParaRPr>
          </a:p>
          <a:p>
            <a:pPr marL="34308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29"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Pastoria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47889D0C-E0C0-4BF5-9002-73BAC076DBAD}" type="slidenum">
              <a:t>5</a:t>
            </a:fld>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0"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California Power Market – Recent Developments</a:t>
            </a:r>
            <a:endParaRPr b="0" lang="en-US" sz="2000" strike="noStrike" u="none">
              <a:solidFill>
                <a:srgbClr val="000000"/>
              </a:solidFill>
              <a:effectLst/>
              <a:uFillTx/>
              <a:latin typeface="Times New Roman"/>
            </a:endParaRPr>
          </a:p>
        </p:txBody>
      </p:sp>
      <p:sp>
        <p:nvSpPr>
          <p:cNvPr id="31"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This summer, California has experienced significantly higher energy prices than expected</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According to ISO, the high prices were the result of:</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High demand due to unexpectedly high load growth exacerbated by unseasonably high temperatures</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Higher gas prices</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 larger number of scheduled and forced outages than expected</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Lack of new plants built in recent years</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To address the power crisis, ISO and others are recommending:</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Acceleration of the permitting and siting of projects</a:t>
            </a:r>
            <a:endParaRPr b="0" lang="en-US" sz="1600" strike="noStrike" u="none">
              <a:solidFill>
                <a:srgbClr val="000000"/>
              </a:solidFill>
              <a:effectLst/>
              <a:uFillTx/>
              <a:latin typeface="Times New Roman"/>
            </a:endParaRPr>
          </a:p>
          <a:p>
            <a:pPr lvl="1" marL="743040" indent="-285840">
              <a:lnSpc>
                <a:spcPct val="100000"/>
              </a:lnSpc>
              <a:spcBef>
                <a:spcPts val="400"/>
              </a:spcBef>
              <a:buClr>
                <a:srgbClr val="3333cc"/>
              </a:buClr>
              <a:buFont typeface="Symbol"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A focus on developing load responsive programs</a:t>
            </a:r>
            <a:endParaRPr b="0" lang="en-US" sz="1600" strike="noStrike" u="none">
              <a:solidFill>
                <a:srgbClr val="000000"/>
              </a:solidFill>
              <a:effectLst/>
              <a:uFillTx/>
              <a:latin typeface="Times New Roman"/>
            </a:endParaRPr>
          </a:p>
        </p:txBody>
      </p:sp>
      <p:sp>
        <p:nvSpPr>
          <p:cNvPr id="32"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Pastoria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CE19D261-B881-43D4-9B6F-BC729EF1654C}" type="slidenum">
              <a:t>6</a:t>
            </a:fld>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3"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Project Overview</a:t>
            </a:r>
            <a:endParaRPr b="0" lang="en-US" sz="2000" strike="noStrike" u="none">
              <a:solidFill>
                <a:srgbClr val="000000"/>
              </a:solidFill>
              <a:effectLst/>
              <a:uFillTx/>
              <a:latin typeface="Times New Roman"/>
            </a:endParaRPr>
          </a:p>
        </p:txBody>
      </p:sp>
      <p:sp>
        <p:nvSpPr>
          <p:cNvPr id="34" name="PlaceHolder 2"/>
          <p:cNvSpPr>
            <a:spLocks noGrp="1"/>
          </p:cNvSpPr>
          <p:nvPr>
            <p:ph/>
          </p:nvPr>
        </p:nvSpPr>
        <p:spPr>
          <a:xfrm>
            <a:off x="1143000" y="1978200"/>
            <a:ext cx="6781680" cy="4114800"/>
          </a:xfrm>
          <a:prstGeom prst="rect">
            <a:avLst/>
          </a:prstGeom>
          <a:noFill/>
          <a:ln w="0">
            <a:noFill/>
          </a:ln>
        </p:spPr>
        <p:txBody>
          <a:bodyPr lIns="90000" rIns="90000" tIns="46800" bIns="46800" anchor="t">
            <a:normAutofit/>
          </a:bodyPr>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CEC declared the Application for Certification (“AFC”) “Data Adequate” on 1/26/00</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CEC is expected to issue its final decision in 11/00</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Site, located in Kern County, 30 miles south of Bakersfield, will be leased from Tejon Ranchcorp</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Electrical interconnection with Southern California Edison at the 230 kV Pastoria Substation</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Gas interconnection with Kern/Mojave pipeline</a:t>
            </a:r>
            <a:endParaRPr b="0" lang="en-US" sz="1600" strike="noStrike" u="none">
              <a:solidFill>
                <a:srgbClr val="000000"/>
              </a:solidFill>
              <a:effectLst/>
              <a:uFillTx/>
              <a:latin typeface="Times New Roman"/>
            </a:endParaRPr>
          </a:p>
          <a:p>
            <a:pPr marL="343080" indent="-343080">
              <a:lnSpc>
                <a:spcPct val="100000"/>
              </a:lnSpc>
              <a:spcBef>
                <a:spcPts val="400"/>
              </a:spcBef>
              <a:buClr>
                <a:srgbClr val="3333cc"/>
              </a:buClr>
              <a:buFont typeface="Monotype Sorts" charset="2"/>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Water will be supplied by the Wheeler Ridge Maricopa Water Storage District (“Water District”) and Azurix</a:t>
            </a:r>
            <a:endParaRPr b="0" lang="en-US" sz="1600" strike="noStrike" u="none">
              <a:solidFill>
                <a:srgbClr val="000000"/>
              </a:solidFill>
              <a:effectLst/>
              <a:uFillTx/>
              <a:latin typeface="Times New Roman"/>
            </a:endParaRPr>
          </a:p>
          <a:p>
            <a:pPr marL="343080" indent="0">
              <a:lnSpc>
                <a:spcPct val="100000"/>
              </a:lnSpc>
              <a:spcBef>
                <a:spcPts val="400"/>
              </a:spcBef>
              <a:buNone/>
              <a:tabLst>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600" strike="noStrike" u="none">
              <a:solidFill>
                <a:srgbClr val="000000"/>
              </a:solidFill>
              <a:effectLst/>
              <a:uFillTx/>
              <a:latin typeface="Times New Roman"/>
            </a:endParaRPr>
          </a:p>
        </p:txBody>
      </p:sp>
      <p:sp>
        <p:nvSpPr>
          <p:cNvPr id="35"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Pastoria Overview</a:t>
            </a:r>
            <a:endParaRPr b="0" lang="en-US" sz="1400" strike="noStrike" u="none">
              <a:solidFill>
                <a:srgbClr val="000000"/>
              </a:solidFill>
              <a:effectLst/>
              <a:uFillTx/>
              <a:latin typeface="Times New Roman"/>
            </a:endParaRPr>
          </a:p>
        </p:txBody>
      </p:sp>
      <p:sp>
        <p:nvSpPr>
          <p:cNvPr id="4" name="PlaceHolder 3"/>
          <p:cNvSpPr>
            <a:spLocks noGrp="1"/>
          </p:cNvSpPr>
          <p:nvPr>
            <p:ph type="sldNum" idx="1"/>
          </p:nvPr>
        </p:nvSpPr>
        <p:spPr/>
        <p:txBody>
          <a:bodyPr/>
          <a:p>
            <a:fld id="{61B7CE3A-DC6D-4299-A632-6E23CABF0B9A}" type="slidenum">
              <a:t>7</a:t>
            </a:fld>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Timeline</a:t>
            </a:r>
            <a:endParaRPr b="0" lang="en-US" sz="2000" strike="noStrike" u="none">
              <a:solidFill>
                <a:srgbClr val="000000"/>
              </a:solidFill>
              <a:effectLst/>
              <a:uFillTx/>
              <a:latin typeface="Times New Roman"/>
            </a:endParaRPr>
          </a:p>
        </p:txBody>
      </p:sp>
      <p:graphicFrame>
        <p:nvGraphicFramePr>
          <p:cNvPr id="37" name=""/>
          <p:cNvGraphicFramePr/>
          <p:nvPr/>
        </p:nvGraphicFramePr>
        <p:xfrm>
          <a:off x="1905120" y="1905120"/>
          <a:ext cx="4927320" cy="3911400"/>
        </p:xfrm>
        <a:graphic>
          <a:graphicData uri="http://schemas.openxmlformats.org/presentationml/2006/ole">
            <p:oleObj progId="Word.Document.12" r:id="rId1" spid="">
              <p:embed/>
              <p:pic>
                <p:nvPicPr>
                  <p:cNvPr id="38" name="" descr=""/>
                  <p:cNvPicPr/>
                  <p:nvPr/>
                </p:nvPicPr>
                <p:blipFill>
                  <a:blip r:embed="rId2"/>
                  <a:stretch/>
                </p:blipFill>
                <p:spPr>
                  <a:xfrm>
                    <a:off x="1905120" y="1905120"/>
                    <a:ext cx="4927320" cy="3911400"/>
                  </a:xfrm>
                  <a:prstGeom prst="rect">
                    <a:avLst/>
                  </a:prstGeom>
                  <a:noFill/>
                  <a:ln w="0">
                    <a:noFill/>
                  </a:ln>
                </p:spPr>
              </p:pic>
            </p:oleObj>
          </a:graphicData>
        </a:graphic>
      </p:graphicFrame>
      <p:sp>
        <p:nvSpPr>
          <p:cNvPr id="39"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Pastoria Overview</a:t>
            </a:r>
            <a:endParaRPr b="0" lang="en-US" sz="1400" strike="noStrike" u="none">
              <a:solidFill>
                <a:srgbClr val="000000"/>
              </a:solidFill>
              <a:effectLst/>
              <a:uFillTx/>
              <a:latin typeface="Times New Roman"/>
            </a:endParaRPr>
          </a:p>
        </p:txBody>
      </p:sp>
      <p:sp>
        <p:nvSpPr>
          <p:cNvPr id="3" name="PlaceHolder 2"/>
          <p:cNvSpPr>
            <a:spLocks noGrp="1"/>
          </p:cNvSpPr>
          <p:nvPr>
            <p:ph type="sldNum" idx="1"/>
          </p:nvPr>
        </p:nvSpPr>
        <p:spPr/>
        <p:txBody>
          <a:bodyPr/>
          <a:p>
            <a:fld id="{804DCA43-C7FA-4004-A1FF-36ECE5802ADD}" type="slidenum">
              <a:t>8</a:t>
            </a:fld>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685800" y="987120"/>
            <a:ext cx="7772400" cy="609480"/>
          </a:xfrm>
          <a:prstGeom prst="rect">
            <a:avLst/>
          </a:prstGeom>
          <a:noFill/>
          <a:ln w="0">
            <a:noFill/>
          </a:ln>
        </p:spPr>
        <p:txBody>
          <a:bodyPr lIns="90000" rIns="90000" tIns="46800" bIns="46800" anchor="ctr">
            <a:noAutofit/>
          </a:bodyPr>
          <a:p>
            <a:pPr indent="0">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Arial"/>
              </a:rPr>
              <a:t>Plant Assumptions</a:t>
            </a:r>
            <a:endParaRPr b="0" lang="en-US" sz="2000" strike="noStrike" u="none">
              <a:solidFill>
                <a:srgbClr val="000000"/>
              </a:solidFill>
              <a:effectLst/>
              <a:uFillTx/>
              <a:latin typeface="Times New Roman"/>
            </a:endParaRPr>
          </a:p>
        </p:txBody>
      </p:sp>
      <p:sp>
        <p:nvSpPr>
          <p:cNvPr id="41" name=""/>
          <p:cNvSpPr/>
          <p:nvPr/>
        </p:nvSpPr>
        <p:spPr>
          <a:xfrm>
            <a:off x="1066680" y="609480"/>
            <a:ext cx="5562720" cy="307440"/>
          </a:xfrm>
          <a:prstGeom prst="rect">
            <a:avLst/>
          </a:prstGeom>
          <a:noFill/>
          <a:ln w="0">
            <a:noFill/>
          </a:ln>
        </p:spPr>
        <p:style>
          <a:lnRef idx="0"/>
          <a:fillRef idx="0"/>
          <a:effectRef idx="0"/>
          <a:fontRef idx="minor"/>
        </p:style>
        <p:txBody>
          <a:bodyPr lIns="90000" rIns="90000" tIns="46800" bIns="46800" anchor="t">
            <a:spAutoFit/>
          </a:bodyPr>
          <a:p>
            <a:pPr>
              <a:lnSpc>
                <a:spcPct val="100000"/>
              </a:lnSpc>
              <a:spcBef>
                <a:spcPts val="876"/>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1" lang="en-US" sz="1400" strike="noStrike" u="none">
                <a:solidFill>
                  <a:srgbClr val="000000"/>
                </a:solidFill>
                <a:effectLst/>
                <a:uFillTx/>
                <a:latin typeface="Arial"/>
              </a:rPr>
              <a:t>Pastoria Overview</a:t>
            </a:r>
            <a:endParaRPr b="0" lang="en-US" sz="1400" strike="noStrike" u="none">
              <a:solidFill>
                <a:srgbClr val="000000"/>
              </a:solidFill>
              <a:effectLst/>
              <a:uFillTx/>
              <a:latin typeface="Times New Roman"/>
            </a:endParaRPr>
          </a:p>
        </p:txBody>
      </p:sp>
      <p:graphicFrame>
        <p:nvGraphicFramePr>
          <p:cNvPr id="42" name=""/>
          <p:cNvGraphicFramePr/>
          <p:nvPr/>
        </p:nvGraphicFramePr>
        <p:xfrm>
          <a:off x="1371600" y="2057400"/>
          <a:ext cx="5626080" cy="3720960"/>
        </p:xfrm>
        <a:graphic>
          <a:graphicData uri="http://schemas.openxmlformats.org/presentationml/2006/ole">
            <p:oleObj progId="Word.Document.12" r:id="rId1" spid="">
              <p:embed/>
              <p:pic>
                <p:nvPicPr>
                  <p:cNvPr id="43" name="" descr=""/>
                  <p:cNvPicPr/>
                  <p:nvPr/>
                </p:nvPicPr>
                <p:blipFill>
                  <a:blip r:embed="rId2"/>
                  <a:stretch/>
                </p:blipFill>
                <p:spPr>
                  <a:xfrm>
                    <a:off x="1371600" y="2057400"/>
                    <a:ext cx="5626080" cy="3720960"/>
                  </a:xfrm>
                  <a:prstGeom prst="rect">
                    <a:avLst/>
                  </a:prstGeom>
                  <a:noFill/>
                  <a:ln w="0">
                    <a:noFill/>
                  </a:ln>
                </p:spPr>
              </p:pic>
            </p:oleObj>
          </a:graphicData>
        </a:graphic>
      </p:graphicFrame>
      <p:sp>
        <p:nvSpPr>
          <p:cNvPr id="3" name="PlaceHolder 2"/>
          <p:cNvSpPr>
            <a:spLocks noGrp="1"/>
          </p:cNvSpPr>
          <p:nvPr>
            <p:ph type="sldNum" idx="1"/>
          </p:nvPr>
        </p:nvSpPr>
        <p:spPr/>
        <p:txBody>
          <a:bodyPr/>
          <a:p>
            <a:fld id="{0D0DC381-8112-43D6-B486-58212D355FF2}" type="slidenum">
              <a:t>9</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13363</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1998-03-06T18:15:04Z</dcterms:created>
  <dc:creator>sdick</dc:creator>
  <dc:description/>
  <dc:language>en-US</dc:language>
  <cp:lastModifiedBy>rcoker</cp:lastModifiedBy>
  <cp:lastPrinted>2000-09-25T21:58:21Z</cp:lastPrinted>
  <dcterms:modified xsi:type="dcterms:W3CDTF">2000-09-28T21:17:48Z</dcterms:modified>
  <cp:revision>443</cp:revision>
  <dc:subject/>
  <dc:title>No Slide Title</dc:title>
</cp:coreProperties>
</file>