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1.docx" ContentType="application/vnd.openxmlformats-officedocument.wordprocessingml.documen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5.xml.rels" ContentType="application/vnd.openxmlformats-package.relationships+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2" name="PlaceHolder 1"/>
          <p:cNvSpPr>
            <a:spLocks noGrp="1"/>
          </p:cNvSpPr>
          <p:nvPr>
            <p:ph type="body"/>
          </p:nvPr>
        </p:nvSpPr>
        <p:spPr>
          <a:xfrm>
            <a:off x="914400" y="4343400"/>
            <a:ext cx="5029200" cy="411480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3" name="PlaceHolder 2"/>
          <p:cNvSpPr>
            <a:spLocks noGrp="1"/>
          </p:cNvSpPr>
          <p:nvPr>
            <p:ph type="sldImg"/>
          </p:nvPr>
        </p:nvSpPr>
        <p:spPr>
          <a:xfrm>
            <a:off x="1149480" y="691920"/>
            <a:ext cx="4559040" cy="341604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sldImg"/>
          </p:nvPr>
        </p:nvSpPr>
        <p:spPr>
          <a:xfrm>
            <a:off x="1150920" y="692280"/>
            <a:ext cx="4556160" cy="3416040"/>
          </a:xfrm>
          <a:prstGeom prst="rect">
            <a:avLst/>
          </a:prstGeom>
          <a:ln w="0">
            <a:noFill/>
          </a:ln>
        </p:spPr>
      </p:sp>
      <p:sp>
        <p:nvSpPr>
          <p:cNvPr id="122" name="PlaceHolder 2"/>
          <p:cNvSpPr>
            <a:spLocks noGrp="1"/>
          </p:cNvSpPr>
          <p:nvPr>
            <p:ph type="body"/>
          </p:nvPr>
        </p:nvSpPr>
        <p:spPr>
          <a:xfrm>
            <a:off x="914400" y="4343400"/>
            <a:ext cx="5029200" cy="411480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Problem #2 - prices.  The wholesale prices of electricity this summer were extraordinary.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prices were not limited to customers who get their power through the California PX or ISO.  The West now has an inter-locking set of markets.  If traders have the choice of which market to sell their power, then the prices in all markets tend to the same price (equilibrate).  This means that Montana and Idaho utilities, who get no generation from California, still saw higher purchase prices - which they intend to pass on to their customers in the form of higher rates.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San Diego, where the rate freeze is ended, consumers and businesses were immediately affected.  San Diegans saw their bills double and treble, without warning and without the opportunity to take much evasive action.  This has hit the economy of San Diego, especially small and medium-sized businesses, very hard.</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76320" y="6629400"/>
            <a:ext cx="8991360" cy="152280"/>
          </a:xfrm>
          <a:prstGeom prst="rect">
            <a:avLst/>
          </a:prstGeom>
          <a:solidFill>
            <a:srgbClr val="003366"/>
          </a:solidFill>
          <a:ln w="0">
            <a:noFill/>
          </a:ln>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1" name=""/>
          <p:cNvSpPr/>
          <p:nvPr/>
        </p:nvSpPr>
        <p:spPr>
          <a:xfrm>
            <a:off x="8915400" y="76320"/>
            <a:ext cx="152280" cy="6705360"/>
          </a:xfrm>
          <a:prstGeom prst="rect">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76320" y="76320"/>
            <a:ext cx="8991360" cy="152280"/>
          </a:xfrm>
          <a:prstGeom prst="rect">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76320" y="76320"/>
            <a:ext cx="152280" cy="6705360"/>
          </a:xfrm>
          <a:prstGeom prst="rect">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5087880" y="6194880"/>
            <a:ext cx="3924360" cy="66240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400" strike="noStrike" u="none">
                <a:solidFill>
                  <a:srgbClr val="ffffff"/>
                </a:solidFill>
                <a:effectLst/>
                <a:uFillTx/>
                <a:latin typeface="Arial"/>
              </a:rPr>
              <a:t>CALIFORNIA ENERGY COMMISSION</a:t>
            </a:r>
            <a:endParaRPr b="0" lang="en-US" sz="1400" strike="noStrike" u="none">
              <a:solidFill>
                <a:srgbClr val="000000"/>
              </a:solidFill>
              <a:effectLst/>
              <a:uFillTx/>
              <a:latin typeface="Times New Roman"/>
            </a:endParaRPr>
          </a:p>
        </p:txBody>
      </p:sp>
      <p:pic>
        <p:nvPicPr>
          <p:cNvPr id="5" name="" descr=""/>
          <p:cNvPicPr/>
          <p:nvPr/>
        </p:nvPicPr>
        <p:blipFill>
          <a:blip r:embed="rId2"/>
          <a:stretch/>
        </p:blipFill>
        <p:spPr>
          <a:xfrm>
            <a:off x="279360" y="291960"/>
            <a:ext cx="942840" cy="865440"/>
          </a:xfrm>
          <a:prstGeom prst="rect">
            <a:avLst/>
          </a:prstGeom>
          <a:noFill/>
          <a:ln w="0">
            <a:noFill/>
          </a:ln>
        </p:spPr>
      </p:pic>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619200" y="1608120"/>
            <a:ext cx="7772400" cy="456876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Status Report on CEC Demand</a:t>
            </a:r>
            <a:br>
              <a:rPr sz="4400"/>
            </a:br>
            <a:r>
              <a:rPr b="0" lang="en-US" sz="4400" strike="noStrike" u="none">
                <a:solidFill>
                  <a:srgbClr val="000000"/>
                </a:solidFill>
                <a:effectLst/>
                <a:uFillTx/>
                <a:latin typeface="Times New Roman"/>
              </a:rPr>
              <a:t>Responsiveness Program</a:t>
            </a:r>
            <a:br>
              <a:rPr sz="4400"/>
            </a:br>
            <a:r>
              <a:rPr b="1" lang="en-US" sz="2400" strike="noStrike" u="none">
                <a:solidFill>
                  <a:srgbClr val="000000"/>
                </a:solidFill>
                <a:effectLst/>
                <a:uFillTx/>
                <a:latin typeface="Times New Roman"/>
              </a:rPr>
              <a:t>Mike Messenger</a:t>
            </a:r>
            <a:br>
              <a:rPr sz="2400"/>
            </a:br>
            <a:r>
              <a:rPr b="1" lang="en-US" sz="2400" strike="noStrike" u="none">
                <a:solidFill>
                  <a:srgbClr val="000000"/>
                </a:solidFill>
                <a:effectLst/>
                <a:uFillTx/>
                <a:latin typeface="Times New Roman"/>
              </a:rPr>
              <a:t>Demand Analysis Office</a:t>
            </a:r>
            <a:br>
              <a:rPr sz="2400"/>
            </a:br>
            <a:r>
              <a:rPr b="1" lang="en-US" sz="2400" strike="noStrike" u="none">
                <a:solidFill>
                  <a:srgbClr val="000000"/>
                </a:solidFill>
                <a:effectLst/>
                <a:uFillTx/>
                <a:latin typeface="Times New Roman"/>
              </a:rPr>
              <a:t>California Energy Commission</a:t>
            </a:r>
            <a:br>
              <a:rPr sz="2400"/>
            </a:br>
            <a:r>
              <a:rPr b="1" lang="en-US" sz="2400" strike="noStrike" u="none">
                <a:solidFill>
                  <a:srgbClr val="000000"/>
                </a:solidFill>
                <a:effectLst/>
                <a:uFillTx/>
                <a:latin typeface="Times New Roman"/>
              </a:rPr>
              <a:t>mmesseng@energy.state.ca.us</a:t>
            </a:r>
            <a:br>
              <a:rPr sz="2400"/>
            </a:br>
            <a:br>
              <a:rPr sz="2400"/>
            </a:br>
            <a:br>
              <a:rPr sz="2000"/>
            </a:br>
            <a:r>
              <a:rPr b="1" lang="en-US" sz="2400" strike="noStrike" u="none">
                <a:solidFill>
                  <a:srgbClr val="000000"/>
                </a:solidFill>
                <a:effectLst/>
                <a:uFillTx/>
                <a:latin typeface="Times New Roman"/>
              </a:rPr>
              <a:t>June 7, 2001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4" name=""/>
          <p:cNvGraphicFramePr/>
          <p:nvPr/>
        </p:nvGraphicFramePr>
        <p:xfrm>
          <a:off x="1639800" y="957240"/>
          <a:ext cx="5862600" cy="4944960"/>
        </p:xfrm>
        <a:graphic>
          <a:graphicData uri="http://schemas.openxmlformats.org/presentationml/2006/ole">
            <p:oleObj progId="Word.Document.12" r:id="rId1" spid="">
              <p:embed/>
              <p:pic>
                <p:nvPicPr>
                  <p:cNvPr id="35" name="" descr=""/>
                  <p:cNvPicPr/>
                  <p:nvPr/>
                </p:nvPicPr>
                <p:blipFill>
                  <a:blip r:embed="rId2"/>
                  <a:stretch/>
                </p:blipFill>
                <p:spPr>
                  <a:xfrm>
                    <a:off x="1639800" y="957240"/>
                    <a:ext cx="5862600" cy="4944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618ffd"/>
                </a:solidFill>
                <a:effectLst/>
                <a:uFillTx/>
                <a:latin typeface="Times New Roman"/>
              </a:rPr>
              <a:t>New Funding Possibilities</a:t>
            </a:r>
            <a:endParaRPr b="0" lang="en-US" sz="4400" strike="noStrike" u="none">
              <a:solidFill>
                <a:srgbClr val="000000"/>
              </a:solidFill>
              <a:effectLst/>
              <a:uFillTx/>
              <a:latin typeface="Times New Roman"/>
            </a:endParaRPr>
          </a:p>
        </p:txBody>
      </p:sp>
      <p:sp>
        <p:nvSpPr>
          <p:cNvPr id="37" name="PlaceHolder 2"/>
          <p:cNvSpPr>
            <a:spLocks noGrp="1"/>
          </p:cNvSpPr>
          <p:nvPr>
            <p:ph/>
          </p:nvPr>
        </p:nvSpPr>
        <p:spPr>
          <a:xfrm>
            <a:off x="685800" y="1981080"/>
            <a:ext cx="7772400" cy="4114800"/>
          </a:xfrm>
          <a:prstGeom prst="rect">
            <a:avLst/>
          </a:prstGeom>
          <a:noFill/>
          <a:ln w="0">
            <a:noFill/>
          </a:ln>
        </p:spPr>
        <p:txBody>
          <a:bodyPr lIns="90000" rIns="90000" tIns="46800" bIns="46800" anchor="ctr" anchorCtr="1">
            <a:normAutofit/>
          </a:bodyPr>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Visit CEC website to see funding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opportunities www.energy.ca.gov/peakload</a:t>
            </a:r>
            <a:endParaRPr b="0" lang="en-US" sz="3200" strike="noStrike" u="none">
              <a:solidFill>
                <a:srgbClr val="000000"/>
              </a:solidFill>
              <a:effectLst/>
              <a:uFillTx/>
              <a:latin typeface="Times New Roman"/>
            </a:endParaRPr>
          </a:p>
          <a:p>
            <a:pPr marL="343080" indent="-343080">
              <a:lnSpc>
                <a:spcPct val="85000"/>
              </a:lnSpc>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Call 1-800-555-7794 for general </a:t>
            </a:r>
            <a:endParaRPr b="0" lang="en-US" sz="3200" strike="noStrike" u="none">
              <a:solidFill>
                <a:srgbClr val="000000"/>
              </a:solidFill>
              <a:effectLst/>
              <a:uFillTx/>
              <a:latin typeface="Times New Roman"/>
            </a:endParaRPr>
          </a:p>
          <a:p>
            <a:pPr marL="343080" indent="-343080">
              <a:lnSpc>
                <a:spcPct val="85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information on CEC Peak load program </a:t>
            </a:r>
            <a:endParaRPr b="0" lang="en-US" sz="3200" strike="noStrike" u="none">
              <a:solidFill>
                <a:srgbClr val="000000"/>
              </a:solidFill>
              <a:effectLst/>
              <a:uFillTx/>
              <a:latin typeface="Times New Roman"/>
            </a:endParaRPr>
          </a:p>
          <a:p>
            <a:pPr marL="343080" indent="-343080">
              <a:lnSpc>
                <a:spcPct val="85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opportunities</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2209680" y="533520"/>
            <a:ext cx="4762800" cy="368280"/>
          </a:xfrm>
          <a:prstGeom prst="rect">
            <a:avLst/>
          </a:prstGeom>
          <a:solidFill>
            <a:srgbClr val="eaeaea"/>
          </a:solidFill>
          <a:ln w="3240">
            <a:solidFill>
              <a:srgbClr val="000000"/>
            </a:solidFill>
            <a:miter/>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CEC AB29x Metering Participants</a:t>
            </a:r>
            <a:endParaRPr b="0" lang="en-US" sz="1800" strike="noStrike" u="none">
              <a:solidFill>
                <a:srgbClr val="000000"/>
              </a:solidFill>
              <a:effectLst/>
              <a:uFillTx/>
              <a:latin typeface="Times New Roman"/>
            </a:endParaRPr>
          </a:p>
        </p:txBody>
      </p:sp>
      <p:grpSp>
        <p:nvGrpSpPr>
          <p:cNvPr id="39" name=""/>
          <p:cNvGrpSpPr/>
          <p:nvPr/>
        </p:nvGrpSpPr>
        <p:grpSpPr>
          <a:xfrm>
            <a:off x="1219320" y="1143000"/>
            <a:ext cx="6781680" cy="4248000"/>
            <a:chOff x="1219320" y="1143000"/>
            <a:chExt cx="6781680" cy="4248000"/>
          </a:xfrm>
        </p:grpSpPr>
        <p:sp>
          <p:nvSpPr>
            <p:cNvPr id="40" name=""/>
            <p:cNvSpPr/>
            <p:nvPr/>
          </p:nvSpPr>
          <p:spPr>
            <a:xfrm>
              <a:off x="6248520" y="3141720"/>
              <a:ext cx="1752480" cy="46044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Wireless, Cost with 3 years of communication $1,405</a:t>
              </a:r>
              <a:endParaRPr b="0" lang="en-US" sz="1000" strike="noStrike" u="none">
                <a:solidFill>
                  <a:srgbClr val="000000"/>
                </a:solidFill>
                <a:effectLst/>
                <a:uFillTx/>
                <a:latin typeface="Times New Roman"/>
              </a:endParaRPr>
            </a:p>
          </p:txBody>
        </p:sp>
        <p:sp>
          <p:nvSpPr>
            <p:cNvPr id="41" name=""/>
            <p:cNvSpPr/>
            <p:nvPr/>
          </p:nvSpPr>
          <p:spPr>
            <a:xfrm>
              <a:off x="5334120" y="3141720"/>
              <a:ext cx="914400" cy="46044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Approved</a:t>
              </a:r>
              <a:endParaRPr b="0" lang="en-US" sz="1200" strike="noStrike" u="none">
                <a:solidFill>
                  <a:srgbClr val="000000"/>
                </a:solidFill>
                <a:effectLst/>
                <a:uFillTx/>
                <a:latin typeface="Times New Roman"/>
              </a:endParaRPr>
            </a:p>
          </p:txBody>
        </p:sp>
        <p:sp>
          <p:nvSpPr>
            <p:cNvPr id="42" name=""/>
            <p:cNvSpPr/>
            <p:nvPr/>
          </p:nvSpPr>
          <p:spPr>
            <a:xfrm>
              <a:off x="4419720" y="3141720"/>
              <a:ext cx="914400" cy="46044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Purchase</a:t>
              </a:r>
              <a:endParaRPr b="0" lang="en-US" sz="1200" strike="noStrike" u="none">
                <a:solidFill>
                  <a:srgbClr val="000000"/>
                </a:solidFill>
                <a:effectLst/>
                <a:uFillTx/>
                <a:latin typeface="Times New Roman"/>
              </a:endParaRPr>
            </a:p>
          </p:txBody>
        </p:sp>
        <p:sp>
          <p:nvSpPr>
            <p:cNvPr id="43" name=""/>
            <p:cNvSpPr/>
            <p:nvPr/>
          </p:nvSpPr>
          <p:spPr>
            <a:xfrm>
              <a:off x="3352680" y="3141720"/>
              <a:ext cx="1067040" cy="46044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$1,105</a:t>
              </a:r>
              <a:endParaRPr b="0" lang="en-US" sz="1200" strike="noStrike" u="none">
                <a:solidFill>
                  <a:srgbClr val="000000"/>
                </a:solidFill>
                <a:effectLst/>
                <a:uFillTx/>
                <a:latin typeface="Times New Roman"/>
              </a:endParaRPr>
            </a:p>
          </p:txBody>
        </p:sp>
        <p:sp>
          <p:nvSpPr>
            <p:cNvPr id="44" name=""/>
            <p:cNvSpPr/>
            <p:nvPr/>
          </p:nvSpPr>
          <p:spPr>
            <a:xfrm>
              <a:off x="2362320" y="3141720"/>
              <a:ext cx="990360" cy="46044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3,418</a:t>
              </a:r>
              <a:endParaRPr b="0" lang="en-US" sz="1200" strike="noStrike" u="none">
                <a:solidFill>
                  <a:srgbClr val="000000"/>
                </a:solidFill>
                <a:effectLst/>
                <a:uFillTx/>
                <a:latin typeface="Times New Roman"/>
              </a:endParaRPr>
            </a:p>
          </p:txBody>
        </p:sp>
        <p:sp>
          <p:nvSpPr>
            <p:cNvPr id="45" name=""/>
            <p:cNvSpPr/>
            <p:nvPr/>
          </p:nvSpPr>
          <p:spPr>
            <a:xfrm>
              <a:off x="1219320" y="3141720"/>
              <a:ext cx="1143000" cy="46044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LADWP</a:t>
              </a:r>
              <a:endParaRPr b="0" lang="en-US" sz="1200" strike="noStrike" u="none">
                <a:solidFill>
                  <a:srgbClr val="000000"/>
                </a:solidFill>
                <a:effectLst/>
                <a:uFillTx/>
                <a:latin typeface="Times New Roman"/>
              </a:endParaRPr>
            </a:p>
          </p:txBody>
        </p:sp>
        <p:sp>
          <p:nvSpPr>
            <p:cNvPr id="46" name=""/>
            <p:cNvSpPr/>
            <p:nvPr/>
          </p:nvSpPr>
          <p:spPr>
            <a:xfrm>
              <a:off x="6248520" y="3602160"/>
              <a:ext cx="1752480" cy="53316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5334120" y="3602160"/>
              <a:ext cx="914400" cy="5331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a:t>
              </a:r>
              <a:endParaRPr b="0" lang="en-US" sz="1200" strike="noStrike" u="none">
                <a:solidFill>
                  <a:srgbClr val="000000"/>
                </a:solidFill>
                <a:effectLst/>
                <a:uFillTx/>
                <a:latin typeface="Times New Roman"/>
              </a:endParaRPr>
            </a:p>
          </p:txBody>
        </p:sp>
        <p:sp>
          <p:nvSpPr>
            <p:cNvPr id="48" name=""/>
            <p:cNvSpPr/>
            <p:nvPr/>
          </p:nvSpPr>
          <p:spPr>
            <a:xfrm>
              <a:off x="4419720" y="3602160"/>
              <a:ext cx="914400" cy="5331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Direct</a:t>
              </a:r>
              <a:endParaRPr b="0" lang="en-US" sz="1200" strike="noStrike" u="none">
                <a:solidFill>
                  <a:srgbClr val="000000"/>
                </a:solidFill>
                <a:effectLst/>
                <a:uFillTx/>
                <a:latin typeface="Times New Roman"/>
              </a:endParaRPr>
            </a:p>
          </p:txBody>
        </p:sp>
        <p:sp>
          <p:nvSpPr>
            <p:cNvPr id="49" name=""/>
            <p:cNvSpPr/>
            <p:nvPr/>
          </p:nvSpPr>
          <p:spPr>
            <a:xfrm>
              <a:off x="3352680" y="3602160"/>
              <a:ext cx="1067040" cy="5331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50" name=""/>
            <p:cNvSpPr/>
            <p:nvPr/>
          </p:nvSpPr>
          <p:spPr>
            <a:xfrm>
              <a:off x="2362320" y="3602160"/>
              <a:ext cx="990360" cy="5331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300</a:t>
              </a:r>
              <a:endParaRPr b="0" lang="en-US" sz="1200" strike="noStrike" u="none">
                <a:solidFill>
                  <a:srgbClr val="000000"/>
                </a:solidFill>
                <a:effectLst/>
                <a:uFillTx/>
                <a:latin typeface="Times New Roman"/>
              </a:endParaRPr>
            </a:p>
          </p:txBody>
        </p:sp>
        <p:sp>
          <p:nvSpPr>
            <p:cNvPr id="51" name=""/>
            <p:cNvSpPr/>
            <p:nvPr/>
          </p:nvSpPr>
          <p:spPr>
            <a:xfrm>
              <a:off x="1219320" y="3602160"/>
              <a:ext cx="1143000" cy="53316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SMUD</a:t>
              </a:r>
              <a:endParaRPr b="0" lang="en-US" sz="1200" strike="noStrike" u="none">
                <a:solidFill>
                  <a:srgbClr val="000000"/>
                </a:solidFill>
                <a:effectLst/>
                <a:uFillTx/>
                <a:latin typeface="Times New Roman"/>
              </a:endParaRPr>
            </a:p>
          </p:txBody>
        </p:sp>
        <p:sp>
          <p:nvSpPr>
            <p:cNvPr id="52" name=""/>
            <p:cNvSpPr/>
            <p:nvPr/>
          </p:nvSpPr>
          <p:spPr>
            <a:xfrm>
              <a:off x="6248520" y="1635120"/>
              <a:ext cx="1752480" cy="42876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Wireless all inclusive</a:t>
              </a:r>
              <a:endParaRPr b="0" lang="en-US" sz="1000" strike="noStrike" u="none">
                <a:solidFill>
                  <a:srgbClr val="000000"/>
                </a:solidFill>
                <a:effectLst/>
                <a:uFillTx/>
                <a:latin typeface="Times New Roman"/>
              </a:endParaRPr>
            </a:p>
          </p:txBody>
        </p:sp>
        <p:sp>
          <p:nvSpPr>
            <p:cNvPr id="53" name=""/>
            <p:cNvSpPr/>
            <p:nvPr/>
          </p:nvSpPr>
          <p:spPr>
            <a:xfrm>
              <a:off x="5334120" y="1635120"/>
              <a:ext cx="91440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process</a:t>
              </a:r>
              <a:endParaRPr b="0" lang="en-US" sz="1200" strike="noStrike" u="none">
                <a:solidFill>
                  <a:srgbClr val="000000"/>
                </a:solidFill>
                <a:effectLst/>
                <a:uFillTx/>
                <a:latin typeface="Times New Roman"/>
              </a:endParaRPr>
            </a:p>
          </p:txBody>
        </p:sp>
        <p:sp>
          <p:nvSpPr>
            <p:cNvPr id="54" name=""/>
            <p:cNvSpPr/>
            <p:nvPr/>
          </p:nvSpPr>
          <p:spPr>
            <a:xfrm>
              <a:off x="4419720" y="1635120"/>
              <a:ext cx="91440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Outsource</a:t>
              </a:r>
              <a:endParaRPr b="0" lang="en-US" sz="1200" strike="noStrike" u="none">
                <a:solidFill>
                  <a:srgbClr val="000000"/>
                </a:solidFill>
                <a:effectLst/>
                <a:uFillTx/>
                <a:latin typeface="Times New Roman"/>
              </a:endParaRPr>
            </a:p>
          </p:txBody>
        </p:sp>
        <p:sp>
          <p:nvSpPr>
            <p:cNvPr id="55" name=""/>
            <p:cNvSpPr/>
            <p:nvPr/>
          </p:nvSpPr>
          <p:spPr>
            <a:xfrm>
              <a:off x="3352680" y="1635120"/>
              <a:ext cx="106704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$1,742</a:t>
              </a:r>
              <a:endParaRPr b="0" lang="en-US" sz="1200" strike="noStrike" u="none">
                <a:solidFill>
                  <a:srgbClr val="000000"/>
                </a:solidFill>
                <a:effectLst/>
                <a:uFillTx/>
                <a:latin typeface="Times New Roman"/>
              </a:endParaRPr>
            </a:p>
          </p:txBody>
        </p:sp>
        <p:sp>
          <p:nvSpPr>
            <p:cNvPr id="56" name=""/>
            <p:cNvSpPr/>
            <p:nvPr/>
          </p:nvSpPr>
          <p:spPr>
            <a:xfrm>
              <a:off x="2362320" y="1635120"/>
              <a:ext cx="99036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5,900</a:t>
              </a:r>
              <a:endParaRPr b="0" lang="en-US" sz="1200" strike="noStrike" u="none">
                <a:solidFill>
                  <a:srgbClr val="000000"/>
                </a:solidFill>
                <a:effectLst/>
                <a:uFillTx/>
                <a:latin typeface="Times New Roman"/>
              </a:endParaRPr>
            </a:p>
          </p:txBody>
        </p:sp>
        <p:sp>
          <p:nvSpPr>
            <p:cNvPr id="57" name=""/>
            <p:cNvSpPr/>
            <p:nvPr/>
          </p:nvSpPr>
          <p:spPr>
            <a:xfrm>
              <a:off x="1219320" y="1635120"/>
              <a:ext cx="1143000" cy="42876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PG&amp;E</a:t>
              </a:r>
              <a:endParaRPr b="0" lang="en-US" sz="1200" strike="noStrike" u="none">
                <a:solidFill>
                  <a:srgbClr val="000000"/>
                </a:solidFill>
                <a:effectLst/>
                <a:uFillTx/>
                <a:latin typeface="Times New Roman"/>
              </a:endParaRPr>
            </a:p>
          </p:txBody>
        </p:sp>
        <p:sp>
          <p:nvSpPr>
            <p:cNvPr id="58" name=""/>
            <p:cNvSpPr/>
            <p:nvPr/>
          </p:nvSpPr>
          <p:spPr>
            <a:xfrm>
              <a:off x="6248520" y="2063880"/>
              <a:ext cx="1752480" cy="41112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Cellular and land line</a:t>
              </a:r>
              <a:endParaRPr b="0" lang="en-US" sz="1000" strike="noStrike" u="none">
                <a:solidFill>
                  <a:srgbClr val="000000"/>
                </a:solidFill>
                <a:effectLst/>
                <a:uFillTx/>
                <a:latin typeface="Times New Roman"/>
              </a:endParaRPr>
            </a:p>
          </p:txBody>
        </p:sp>
        <p:sp>
          <p:nvSpPr>
            <p:cNvPr id="59" name=""/>
            <p:cNvSpPr/>
            <p:nvPr/>
          </p:nvSpPr>
          <p:spPr>
            <a:xfrm>
              <a:off x="5334120" y="2063880"/>
              <a:ext cx="914400" cy="4111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review</a:t>
              </a:r>
              <a:endParaRPr b="0" lang="en-US" sz="1200" strike="noStrike" u="none">
                <a:solidFill>
                  <a:srgbClr val="000000"/>
                </a:solidFill>
                <a:effectLst/>
                <a:uFillTx/>
                <a:latin typeface="Times New Roman"/>
              </a:endParaRPr>
            </a:p>
          </p:txBody>
        </p:sp>
        <p:sp>
          <p:nvSpPr>
            <p:cNvPr id="60" name=""/>
            <p:cNvSpPr/>
            <p:nvPr/>
          </p:nvSpPr>
          <p:spPr>
            <a:xfrm>
              <a:off x="4419720" y="2063880"/>
              <a:ext cx="914400" cy="4111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Purchase</a:t>
              </a:r>
              <a:endParaRPr b="0" lang="en-US" sz="1200" strike="noStrike" u="none">
                <a:solidFill>
                  <a:srgbClr val="000000"/>
                </a:solidFill>
                <a:effectLst/>
                <a:uFillTx/>
                <a:latin typeface="Times New Roman"/>
              </a:endParaRPr>
            </a:p>
          </p:txBody>
        </p:sp>
        <p:sp>
          <p:nvSpPr>
            <p:cNvPr id="61" name=""/>
            <p:cNvSpPr/>
            <p:nvPr/>
          </p:nvSpPr>
          <p:spPr>
            <a:xfrm>
              <a:off x="3352680" y="2063880"/>
              <a:ext cx="1067040" cy="4111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$2,978</a:t>
              </a:r>
              <a:endParaRPr b="0" lang="en-US" sz="1200" strike="noStrike" u="none">
                <a:solidFill>
                  <a:srgbClr val="000000"/>
                </a:solidFill>
                <a:effectLst/>
                <a:uFillTx/>
                <a:latin typeface="Times New Roman"/>
              </a:endParaRPr>
            </a:p>
          </p:txBody>
        </p:sp>
        <p:sp>
          <p:nvSpPr>
            <p:cNvPr id="62" name=""/>
            <p:cNvSpPr/>
            <p:nvPr/>
          </p:nvSpPr>
          <p:spPr>
            <a:xfrm>
              <a:off x="2362320" y="2063880"/>
              <a:ext cx="990360" cy="4111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12,000</a:t>
              </a:r>
              <a:endParaRPr b="0" lang="en-US" sz="1200" strike="noStrike" u="none">
                <a:solidFill>
                  <a:srgbClr val="000000"/>
                </a:solidFill>
                <a:effectLst/>
                <a:uFillTx/>
                <a:latin typeface="Times New Roman"/>
              </a:endParaRPr>
            </a:p>
          </p:txBody>
        </p:sp>
        <p:sp>
          <p:nvSpPr>
            <p:cNvPr id="63" name=""/>
            <p:cNvSpPr/>
            <p:nvPr/>
          </p:nvSpPr>
          <p:spPr>
            <a:xfrm>
              <a:off x="1219320" y="2063880"/>
              <a:ext cx="1143000" cy="41112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SCE</a:t>
              </a:r>
              <a:endParaRPr b="0" lang="en-US" sz="1200" strike="noStrike" u="none">
                <a:solidFill>
                  <a:srgbClr val="000000"/>
                </a:solidFill>
                <a:effectLst/>
                <a:uFillTx/>
                <a:latin typeface="Times New Roman"/>
              </a:endParaRPr>
            </a:p>
          </p:txBody>
        </p:sp>
        <p:sp>
          <p:nvSpPr>
            <p:cNvPr id="64" name=""/>
            <p:cNvSpPr/>
            <p:nvPr/>
          </p:nvSpPr>
          <p:spPr>
            <a:xfrm>
              <a:off x="6248520" y="4967280"/>
              <a:ext cx="1752480" cy="42372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5" name=""/>
            <p:cNvSpPr/>
            <p:nvPr/>
          </p:nvSpPr>
          <p:spPr>
            <a:xfrm>
              <a:off x="5334120" y="4967280"/>
              <a:ext cx="914400" cy="4237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66" name=""/>
            <p:cNvSpPr/>
            <p:nvPr/>
          </p:nvSpPr>
          <p:spPr>
            <a:xfrm>
              <a:off x="4419720" y="4967280"/>
              <a:ext cx="914400" cy="4237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67" name=""/>
            <p:cNvSpPr/>
            <p:nvPr/>
          </p:nvSpPr>
          <p:spPr>
            <a:xfrm>
              <a:off x="3352680" y="4967280"/>
              <a:ext cx="1067040" cy="4237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68" name=""/>
            <p:cNvSpPr/>
            <p:nvPr/>
          </p:nvSpPr>
          <p:spPr>
            <a:xfrm>
              <a:off x="2362320" y="4967280"/>
              <a:ext cx="990360" cy="42372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69" name=""/>
            <p:cNvSpPr/>
            <p:nvPr/>
          </p:nvSpPr>
          <p:spPr>
            <a:xfrm>
              <a:off x="1219320" y="4967280"/>
              <a:ext cx="1143000" cy="42372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SCAPA</a:t>
              </a:r>
              <a:endParaRPr b="0" lang="en-US" sz="1200" strike="noStrike" u="none">
                <a:solidFill>
                  <a:srgbClr val="000000"/>
                </a:solidFill>
                <a:effectLst/>
                <a:uFillTx/>
                <a:latin typeface="Times New Roman"/>
              </a:endParaRPr>
            </a:p>
          </p:txBody>
        </p:sp>
        <p:sp>
          <p:nvSpPr>
            <p:cNvPr id="70" name=""/>
            <p:cNvSpPr/>
            <p:nvPr/>
          </p:nvSpPr>
          <p:spPr>
            <a:xfrm>
              <a:off x="6248520" y="4564080"/>
              <a:ext cx="1752480" cy="40320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1" name=""/>
            <p:cNvSpPr/>
            <p:nvPr/>
          </p:nvSpPr>
          <p:spPr>
            <a:xfrm>
              <a:off x="5334120" y="4564080"/>
              <a:ext cx="914400" cy="40320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72" name=""/>
            <p:cNvSpPr/>
            <p:nvPr/>
          </p:nvSpPr>
          <p:spPr>
            <a:xfrm>
              <a:off x="4419720" y="4564080"/>
              <a:ext cx="914400" cy="40320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73" name=""/>
            <p:cNvSpPr/>
            <p:nvPr/>
          </p:nvSpPr>
          <p:spPr>
            <a:xfrm>
              <a:off x="3352680" y="4564080"/>
              <a:ext cx="1067040" cy="40320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74" name=""/>
            <p:cNvSpPr/>
            <p:nvPr/>
          </p:nvSpPr>
          <p:spPr>
            <a:xfrm>
              <a:off x="2362320" y="4564080"/>
              <a:ext cx="990360" cy="40320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75" name=""/>
            <p:cNvSpPr/>
            <p:nvPr/>
          </p:nvSpPr>
          <p:spPr>
            <a:xfrm>
              <a:off x="1219320" y="4564080"/>
              <a:ext cx="1143000" cy="40320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NCPA</a:t>
              </a:r>
              <a:endParaRPr b="0" lang="en-US" sz="1200" strike="noStrike" u="none">
                <a:solidFill>
                  <a:srgbClr val="000000"/>
                </a:solidFill>
                <a:effectLst/>
                <a:uFillTx/>
                <a:latin typeface="Times New Roman"/>
              </a:endParaRPr>
            </a:p>
          </p:txBody>
        </p:sp>
        <p:sp>
          <p:nvSpPr>
            <p:cNvPr id="76" name=""/>
            <p:cNvSpPr/>
            <p:nvPr/>
          </p:nvSpPr>
          <p:spPr>
            <a:xfrm>
              <a:off x="6248520" y="4135320"/>
              <a:ext cx="1752480" cy="42876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7" name=""/>
            <p:cNvSpPr/>
            <p:nvPr/>
          </p:nvSpPr>
          <p:spPr>
            <a:xfrm>
              <a:off x="5334120" y="4135320"/>
              <a:ext cx="91440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78" name=""/>
            <p:cNvSpPr/>
            <p:nvPr/>
          </p:nvSpPr>
          <p:spPr>
            <a:xfrm>
              <a:off x="4419720" y="4135320"/>
              <a:ext cx="91440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79" name=""/>
            <p:cNvSpPr/>
            <p:nvPr/>
          </p:nvSpPr>
          <p:spPr>
            <a:xfrm>
              <a:off x="3352680" y="4135320"/>
              <a:ext cx="106704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80" name=""/>
            <p:cNvSpPr/>
            <p:nvPr/>
          </p:nvSpPr>
          <p:spPr>
            <a:xfrm>
              <a:off x="2362320" y="4135320"/>
              <a:ext cx="990360" cy="42876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TBD</a:t>
              </a:r>
              <a:endParaRPr b="0" lang="en-US" sz="1200" strike="noStrike" u="none">
                <a:solidFill>
                  <a:srgbClr val="000000"/>
                </a:solidFill>
                <a:effectLst/>
                <a:uFillTx/>
                <a:latin typeface="Times New Roman"/>
              </a:endParaRPr>
            </a:p>
          </p:txBody>
        </p:sp>
        <p:sp>
          <p:nvSpPr>
            <p:cNvPr id="81" name=""/>
            <p:cNvSpPr/>
            <p:nvPr/>
          </p:nvSpPr>
          <p:spPr>
            <a:xfrm>
              <a:off x="1219320" y="4135320"/>
              <a:ext cx="1143000" cy="42876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MID</a:t>
              </a:r>
              <a:endParaRPr b="0" lang="en-US" sz="1200" strike="noStrike" u="none">
                <a:solidFill>
                  <a:srgbClr val="000000"/>
                </a:solidFill>
                <a:effectLst/>
                <a:uFillTx/>
                <a:latin typeface="Times New Roman"/>
              </a:endParaRPr>
            </a:p>
          </p:txBody>
        </p:sp>
        <p:sp>
          <p:nvSpPr>
            <p:cNvPr id="82" name=""/>
            <p:cNvSpPr/>
            <p:nvPr/>
          </p:nvSpPr>
          <p:spPr>
            <a:xfrm>
              <a:off x="6248520" y="2868480"/>
              <a:ext cx="1752480" cy="273240"/>
            </a:xfrm>
            <a:prstGeom prst="rect">
              <a:avLst/>
            </a:prstGeom>
            <a:solidFill>
              <a:srgbClr val="dddddd"/>
            </a:solidFill>
            <a:ln w="0">
              <a:noFill/>
            </a:ln>
          </p:spPr>
          <p:style>
            <a:lnRef idx="0"/>
            <a:fillRef idx="0"/>
            <a:effectRef idx="0"/>
            <a:fontRef idx="minor"/>
          </p:style>
          <p:txBody>
            <a:bodyPr lIns="90000" rIns="90000" tIns="46800" bIns="46800" anchor="ctr">
              <a:normAutofit fontScale="92500" lnSpcReduction="9999"/>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3" name=""/>
            <p:cNvSpPr/>
            <p:nvPr/>
          </p:nvSpPr>
          <p:spPr>
            <a:xfrm>
              <a:off x="5334120" y="2868480"/>
              <a:ext cx="914400" cy="273240"/>
            </a:xfrm>
            <a:prstGeom prst="rect">
              <a:avLst/>
            </a:prstGeom>
            <a:solidFill>
              <a:srgbClr val="dddddd"/>
            </a:solidFill>
            <a:ln w="0">
              <a:noFill/>
            </a:ln>
          </p:spPr>
          <p:style>
            <a:lnRef idx="0"/>
            <a:fillRef idx="0"/>
            <a:effectRef idx="0"/>
            <a:fontRef idx="minor"/>
          </p:style>
          <p:txBody>
            <a:bodyPr lIns="90000" rIns="90000" tIns="46800" bIns="46800" anchor="ctr">
              <a:normAutofit fontScale="92500" lnSpcReduction="9999"/>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4" name=""/>
            <p:cNvSpPr/>
            <p:nvPr/>
          </p:nvSpPr>
          <p:spPr>
            <a:xfrm>
              <a:off x="4419720" y="2868480"/>
              <a:ext cx="914400" cy="273240"/>
            </a:xfrm>
            <a:prstGeom prst="rect">
              <a:avLst/>
            </a:prstGeom>
            <a:solidFill>
              <a:srgbClr val="dddddd"/>
            </a:solidFill>
            <a:ln w="0">
              <a:noFill/>
            </a:ln>
          </p:spPr>
          <p:style>
            <a:lnRef idx="0"/>
            <a:fillRef idx="0"/>
            <a:effectRef idx="0"/>
            <a:fontRef idx="minor"/>
          </p:style>
          <p:txBody>
            <a:bodyPr lIns="90000" rIns="90000" tIns="46800" bIns="46800" anchor="ctr">
              <a:normAutofit fontScale="92500" lnSpcReduction="9999"/>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5" name=""/>
            <p:cNvSpPr/>
            <p:nvPr/>
          </p:nvSpPr>
          <p:spPr>
            <a:xfrm>
              <a:off x="3352680" y="2868480"/>
              <a:ext cx="1067040" cy="273240"/>
            </a:xfrm>
            <a:prstGeom prst="rect">
              <a:avLst/>
            </a:prstGeom>
            <a:solidFill>
              <a:srgbClr val="dddddd"/>
            </a:solidFill>
            <a:ln w="0">
              <a:noFill/>
            </a:ln>
          </p:spPr>
          <p:style>
            <a:lnRef idx="0"/>
            <a:fillRef idx="0"/>
            <a:effectRef idx="0"/>
            <a:fontRef idx="minor"/>
          </p:style>
          <p:txBody>
            <a:bodyPr lIns="90000" rIns="90000" tIns="46800" bIns="46800" anchor="ctr">
              <a:normAutofit fontScale="92500" lnSpcReduction="9999"/>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6" name=""/>
            <p:cNvSpPr/>
            <p:nvPr/>
          </p:nvSpPr>
          <p:spPr>
            <a:xfrm>
              <a:off x="2362320" y="2868480"/>
              <a:ext cx="990360" cy="273240"/>
            </a:xfrm>
            <a:prstGeom prst="rect">
              <a:avLst/>
            </a:prstGeom>
            <a:solidFill>
              <a:srgbClr val="dddddd"/>
            </a:solidFill>
            <a:ln w="0">
              <a:noFill/>
            </a:ln>
          </p:spPr>
          <p:style>
            <a:lnRef idx="0"/>
            <a:fillRef idx="0"/>
            <a:effectRef idx="0"/>
            <a:fontRef idx="minor"/>
          </p:style>
          <p:txBody>
            <a:bodyPr lIns="90000" rIns="90000" tIns="46800" bIns="46800" anchor="ctr">
              <a:normAutofit fontScale="92500" lnSpcReduction="9999"/>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7" name=""/>
            <p:cNvSpPr/>
            <p:nvPr/>
          </p:nvSpPr>
          <p:spPr>
            <a:xfrm>
              <a:off x="1219320" y="2868480"/>
              <a:ext cx="1143000" cy="273240"/>
            </a:xfrm>
            <a:prstGeom prst="rect">
              <a:avLst/>
            </a:prstGeom>
            <a:solidFill>
              <a:srgbClr val="dddddd"/>
            </a:solidFill>
            <a:ln w="0">
              <a:noFill/>
            </a:ln>
          </p:spPr>
          <p:style>
            <a:lnRef idx="0"/>
            <a:fillRef idx="0"/>
            <a:effectRef idx="0"/>
            <a:fontRef idx="minor"/>
          </p:style>
          <p:txBody>
            <a:bodyPr lIns="90000" rIns="90000" tIns="46800" bIns="46800" anchor="ctr">
              <a:normAutofit fontScale="92500" lnSpcReduction="9999"/>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 name=""/>
            <p:cNvSpPr/>
            <p:nvPr/>
          </p:nvSpPr>
          <p:spPr>
            <a:xfrm>
              <a:off x="6248520" y="2475000"/>
              <a:ext cx="1752480" cy="39348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Telephone based</a:t>
              </a:r>
              <a:endParaRPr b="0" lang="en-US" sz="1000" strike="noStrike" u="none">
                <a:solidFill>
                  <a:srgbClr val="000000"/>
                </a:solidFill>
                <a:effectLst/>
                <a:uFillTx/>
                <a:latin typeface="Times New Roman"/>
              </a:endParaRPr>
            </a:p>
          </p:txBody>
        </p:sp>
        <p:sp>
          <p:nvSpPr>
            <p:cNvPr id="89" name=""/>
            <p:cNvSpPr/>
            <p:nvPr/>
          </p:nvSpPr>
          <p:spPr>
            <a:xfrm>
              <a:off x="5334120" y="2475000"/>
              <a:ext cx="914400" cy="39348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review</a:t>
              </a:r>
              <a:endParaRPr b="0" lang="en-US" sz="1200" strike="noStrike" u="none">
                <a:solidFill>
                  <a:srgbClr val="000000"/>
                </a:solidFill>
                <a:effectLst/>
                <a:uFillTx/>
                <a:latin typeface="Times New Roman"/>
              </a:endParaRPr>
            </a:p>
          </p:txBody>
        </p:sp>
        <p:sp>
          <p:nvSpPr>
            <p:cNvPr id="90" name=""/>
            <p:cNvSpPr/>
            <p:nvPr/>
          </p:nvSpPr>
          <p:spPr>
            <a:xfrm>
              <a:off x="4419720" y="2475000"/>
              <a:ext cx="914400" cy="39348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Purchase</a:t>
              </a:r>
              <a:endParaRPr b="0" lang="en-US" sz="1200" strike="noStrike" u="none">
                <a:solidFill>
                  <a:srgbClr val="000000"/>
                </a:solidFill>
                <a:effectLst/>
                <a:uFillTx/>
                <a:latin typeface="Times New Roman"/>
              </a:endParaRPr>
            </a:p>
          </p:txBody>
        </p:sp>
        <p:sp>
          <p:nvSpPr>
            <p:cNvPr id="91" name=""/>
            <p:cNvSpPr/>
            <p:nvPr/>
          </p:nvSpPr>
          <p:spPr>
            <a:xfrm>
              <a:off x="3352680" y="2475000"/>
              <a:ext cx="1067040" cy="39348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$2,025</a:t>
              </a:r>
              <a:endParaRPr b="0" lang="en-US" sz="1200" strike="noStrike" u="none">
                <a:solidFill>
                  <a:srgbClr val="000000"/>
                </a:solidFill>
                <a:effectLst/>
                <a:uFillTx/>
                <a:latin typeface="Times New Roman"/>
              </a:endParaRPr>
            </a:p>
          </p:txBody>
        </p:sp>
        <p:sp>
          <p:nvSpPr>
            <p:cNvPr id="92" name=""/>
            <p:cNvSpPr/>
            <p:nvPr/>
          </p:nvSpPr>
          <p:spPr>
            <a:xfrm>
              <a:off x="2362320" y="2475000"/>
              <a:ext cx="990360" cy="393480"/>
            </a:xfrm>
            <a:prstGeom prst="rect">
              <a:avLst/>
            </a:prstGeom>
            <a:noFill/>
            <a:ln w="0">
              <a:noFill/>
            </a:ln>
          </p:spPr>
          <p:style>
            <a:lnRef idx="0"/>
            <a:fillRef idx="0"/>
            <a:effectRef idx="0"/>
            <a:fontRef idx="minor"/>
          </p:style>
          <p:txBody>
            <a:bodyPr lIns="90000" rIns="90000" tIns="46800" bIns="46800" anchor="ctr">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1,380</a:t>
              </a:r>
              <a:endParaRPr b="0" lang="en-US" sz="1200" strike="noStrike" u="none">
                <a:solidFill>
                  <a:srgbClr val="000000"/>
                </a:solidFill>
                <a:effectLst/>
                <a:uFillTx/>
                <a:latin typeface="Times New Roman"/>
              </a:endParaRPr>
            </a:p>
          </p:txBody>
        </p:sp>
        <p:sp>
          <p:nvSpPr>
            <p:cNvPr id="93" name=""/>
            <p:cNvSpPr/>
            <p:nvPr/>
          </p:nvSpPr>
          <p:spPr>
            <a:xfrm>
              <a:off x="1219320" y="2475000"/>
              <a:ext cx="1143000" cy="393480"/>
            </a:xfrm>
            <a:prstGeom prst="rect">
              <a:avLst/>
            </a:prstGeom>
            <a:noFill/>
            <a:ln w="0">
              <a:noFill/>
            </a:ln>
          </p:spPr>
          <p:style>
            <a:lnRef idx="0"/>
            <a:fillRef idx="0"/>
            <a:effectRef idx="0"/>
            <a:fontRef idx="minor"/>
          </p:style>
          <p:txBody>
            <a:bodyPr lIns="90000" rIns="90000" tIns="46800" bIns="46800" anchor="ctr">
              <a:norm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SDG&amp;E</a:t>
              </a:r>
              <a:endParaRPr b="0" lang="en-US" sz="1200" strike="noStrike" u="none">
                <a:solidFill>
                  <a:srgbClr val="000000"/>
                </a:solidFill>
                <a:effectLst/>
                <a:uFillTx/>
                <a:latin typeface="Times New Roman"/>
              </a:endParaRPr>
            </a:p>
          </p:txBody>
        </p:sp>
        <p:sp>
          <p:nvSpPr>
            <p:cNvPr id="94" name=""/>
            <p:cNvSpPr/>
            <p:nvPr/>
          </p:nvSpPr>
          <p:spPr>
            <a:xfrm>
              <a:off x="6248520" y="1143000"/>
              <a:ext cx="1752480" cy="492120"/>
            </a:xfrm>
            <a:prstGeom prst="rect">
              <a:avLst/>
            </a:prstGeom>
            <a:solidFill>
              <a:srgbClr val="dddddd"/>
            </a:solidFill>
            <a:ln w="0">
              <a:noFill/>
            </a:ln>
          </p:spPr>
          <p:style>
            <a:lnRef idx="0"/>
            <a:fillRef idx="0"/>
            <a:effectRef idx="0"/>
            <a:fontRef idx="minor"/>
          </p:style>
          <p:txBody>
            <a:bodyPr lIns="90000" rIns="90000" tIns="46800" bIns="46800" anchor="t">
              <a:normAutofit fontScale="92500" lnSpcReduction="9999"/>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Issues Features</a:t>
              </a:r>
              <a:endParaRPr b="0" lang="en-US" sz="1200" strike="noStrike" u="none">
                <a:solidFill>
                  <a:srgbClr val="000000"/>
                </a:solidFill>
                <a:effectLst/>
                <a:uFillTx/>
                <a:latin typeface="Times New Roman"/>
              </a:endParaRPr>
            </a:p>
          </p:txBody>
        </p:sp>
        <p:sp>
          <p:nvSpPr>
            <p:cNvPr id="95" name=""/>
            <p:cNvSpPr/>
            <p:nvPr/>
          </p:nvSpPr>
          <p:spPr>
            <a:xfrm>
              <a:off x="5334120" y="1143000"/>
              <a:ext cx="914400" cy="492120"/>
            </a:xfrm>
            <a:prstGeom prst="rect">
              <a:avLst/>
            </a:prstGeom>
            <a:solidFill>
              <a:srgbClr val="dddddd"/>
            </a:solidFill>
            <a:ln w="0">
              <a:noFill/>
            </a:ln>
          </p:spPr>
          <p:style>
            <a:lnRef idx="0"/>
            <a:fillRef idx="0"/>
            <a:effectRef idx="0"/>
            <a:fontRef idx="minor"/>
          </p:style>
          <p:txBody>
            <a:bodyPr lIns="90000" rIns="90000" tIns="46800" bIns="46800" anchor="t">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Contract Status</a:t>
              </a:r>
              <a:endParaRPr b="0" lang="en-US" sz="1200" strike="noStrike" u="none">
                <a:solidFill>
                  <a:srgbClr val="000000"/>
                </a:solidFill>
                <a:effectLst/>
                <a:uFillTx/>
                <a:latin typeface="Times New Roman"/>
              </a:endParaRPr>
            </a:p>
          </p:txBody>
        </p:sp>
        <p:sp>
          <p:nvSpPr>
            <p:cNvPr id="96" name=""/>
            <p:cNvSpPr/>
            <p:nvPr/>
          </p:nvSpPr>
          <p:spPr>
            <a:xfrm>
              <a:off x="4419720" y="1143000"/>
              <a:ext cx="914400" cy="492120"/>
            </a:xfrm>
            <a:prstGeom prst="rect">
              <a:avLst/>
            </a:prstGeom>
            <a:solidFill>
              <a:srgbClr val="dddddd"/>
            </a:solidFill>
            <a:ln w="0">
              <a:noFill/>
            </a:ln>
          </p:spPr>
          <p:style>
            <a:lnRef idx="0"/>
            <a:fillRef idx="0"/>
            <a:effectRef idx="0"/>
            <a:fontRef idx="minor"/>
          </p:style>
          <p:txBody>
            <a:bodyPr lIns="90000" rIns="90000" tIns="46800" bIns="46800" anchor="t">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Contract Type</a:t>
              </a:r>
              <a:endParaRPr b="0" lang="en-US" sz="1200" strike="noStrike" u="none">
                <a:solidFill>
                  <a:srgbClr val="000000"/>
                </a:solidFill>
                <a:effectLst/>
                <a:uFillTx/>
                <a:latin typeface="Times New Roman"/>
              </a:endParaRPr>
            </a:p>
          </p:txBody>
        </p:sp>
        <p:sp>
          <p:nvSpPr>
            <p:cNvPr id="97" name=""/>
            <p:cNvSpPr/>
            <p:nvPr/>
          </p:nvSpPr>
          <p:spPr>
            <a:xfrm>
              <a:off x="3352680" y="1143000"/>
              <a:ext cx="1067040" cy="492120"/>
            </a:xfrm>
            <a:prstGeom prst="rect">
              <a:avLst/>
            </a:prstGeom>
            <a:solidFill>
              <a:srgbClr val="dddddd"/>
            </a:solidFill>
            <a:ln w="0">
              <a:noFill/>
            </a:ln>
          </p:spPr>
          <p:style>
            <a:lnRef idx="0"/>
            <a:fillRef idx="0"/>
            <a:effectRef idx="0"/>
            <a:fontRef idx="minor"/>
          </p:style>
          <p:txBody>
            <a:bodyPr lIns="90000" rIns="90000" tIns="46800" bIns="46800" anchor="t">
              <a:norm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Cost per Meter (1)</a:t>
              </a:r>
              <a:endParaRPr b="0" lang="en-US" sz="1200" strike="noStrike" u="none">
                <a:solidFill>
                  <a:srgbClr val="000000"/>
                </a:solidFill>
                <a:effectLst/>
                <a:uFillTx/>
                <a:latin typeface="Times New Roman"/>
              </a:endParaRPr>
            </a:p>
          </p:txBody>
        </p:sp>
        <p:sp>
          <p:nvSpPr>
            <p:cNvPr id="98" name=""/>
            <p:cNvSpPr/>
            <p:nvPr/>
          </p:nvSpPr>
          <p:spPr>
            <a:xfrm>
              <a:off x="2362320" y="1143000"/>
              <a:ext cx="990360" cy="492120"/>
            </a:xfrm>
            <a:prstGeom prst="rect">
              <a:avLst/>
            </a:prstGeom>
            <a:solidFill>
              <a:srgbClr val="dddddd"/>
            </a:solidFill>
            <a:ln w="0">
              <a:noFill/>
            </a:ln>
          </p:spPr>
          <p:style>
            <a:lnRef idx="0"/>
            <a:fillRef idx="0"/>
            <a:effectRef idx="0"/>
            <a:fontRef idx="minor"/>
          </p:style>
          <p:txBody>
            <a:bodyPr lIns="90000" rIns="90000" tIns="46800" bIns="46800" anchor="t">
              <a:normAutofit fontScale="92500" lnSpcReduction="9999"/>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Meters</a:t>
              </a:r>
              <a:endParaRPr b="0" lang="en-US" sz="1200" strike="noStrike" u="none">
                <a:solidFill>
                  <a:srgbClr val="000000"/>
                </a:solidFill>
                <a:effectLst/>
                <a:uFillTx/>
                <a:latin typeface="Times New Roman"/>
              </a:endParaRPr>
            </a:p>
          </p:txBody>
        </p:sp>
        <p:sp>
          <p:nvSpPr>
            <p:cNvPr id="99" name=""/>
            <p:cNvSpPr/>
            <p:nvPr/>
          </p:nvSpPr>
          <p:spPr>
            <a:xfrm>
              <a:off x="1219320" y="1143000"/>
              <a:ext cx="1143000" cy="492120"/>
            </a:xfrm>
            <a:prstGeom prst="rect">
              <a:avLst/>
            </a:prstGeom>
            <a:solidFill>
              <a:srgbClr val="dddddd"/>
            </a:solidFill>
            <a:ln w="0">
              <a:noFill/>
            </a:ln>
          </p:spPr>
          <p:style>
            <a:lnRef idx="0"/>
            <a:fillRef idx="0"/>
            <a:effectRef idx="0"/>
            <a:fontRef idx="minor"/>
          </p:style>
          <p:txBody>
            <a:bodyPr lIns="90000" rIns="90000" tIns="46800" bIns="46800" anchor="t">
              <a:normAutofit fontScale="92500" lnSpcReduction="9999"/>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Utility</a:t>
              </a:r>
              <a:endParaRPr b="0" lang="en-US" sz="1200" strike="noStrike" u="none">
                <a:solidFill>
                  <a:srgbClr val="000000"/>
                </a:solidFill>
                <a:effectLst/>
                <a:uFillTx/>
                <a:latin typeface="Times New Roman"/>
              </a:endParaRPr>
            </a:p>
          </p:txBody>
        </p:sp>
        <p:sp>
          <p:nvSpPr>
            <p:cNvPr id="100" name=""/>
            <p:cNvSpPr/>
            <p:nvPr/>
          </p:nvSpPr>
          <p:spPr>
            <a:xfrm>
              <a:off x="1219320" y="1143000"/>
              <a:ext cx="678168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1219320" y="247500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1219320" y="286848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1219320" y="314172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1219320" y="456408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1219320" y="496728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1219320" y="5391000"/>
              <a:ext cx="678168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1219320" y="1143000"/>
              <a:ext cx="0" cy="424800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2362320" y="1143000"/>
              <a:ext cx="0" cy="4248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3352680" y="1143000"/>
              <a:ext cx="0" cy="4248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4419720" y="1143000"/>
              <a:ext cx="0" cy="4248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5334120" y="1143000"/>
              <a:ext cx="0" cy="4248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6248520" y="1143000"/>
              <a:ext cx="0" cy="4248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8001000" y="1143000"/>
              <a:ext cx="0" cy="424800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1219320" y="163512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1219320" y="206388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1219320" y="413532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1219320" y="3602160"/>
              <a:ext cx="6781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8" name=""/>
          <p:cNvSpPr/>
          <p:nvPr/>
        </p:nvSpPr>
        <p:spPr>
          <a:xfrm>
            <a:off x="6324480" y="5562720"/>
            <a:ext cx="1676520" cy="36900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TBD – to be determined.              UN – under negotiation</a:t>
            </a:r>
            <a:endParaRPr b="0" lang="en-US" sz="900" strike="noStrike" u="none">
              <a:solidFill>
                <a:srgbClr val="000000"/>
              </a:solidFill>
              <a:effectLst/>
              <a:uFillTx/>
              <a:latin typeface="Times New Roman"/>
            </a:endParaRPr>
          </a:p>
        </p:txBody>
      </p:sp>
      <p:sp>
        <p:nvSpPr>
          <p:cNvPr id="119" name=""/>
          <p:cNvSpPr/>
          <p:nvPr/>
        </p:nvSpPr>
        <p:spPr>
          <a:xfrm>
            <a:off x="533520" y="6324480"/>
            <a:ext cx="2590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CEC Metering Status – CEC Workshop 6-07-2001</a:t>
            </a:r>
            <a:endParaRPr b="0" lang="en-US" sz="800" strike="noStrike" u="none">
              <a:solidFill>
                <a:srgbClr val="000000"/>
              </a:solidFill>
              <a:effectLst/>
              <a:uFillTx/>
              <a:latin typeface="Times New Roman"/>
            </a:endParaRPr>
          </a:p>
        </p:txBody>
      </p:sp>
      <p:sp>
        <p:nvSpPr>
          <p:cNvPr id="120" name=""/>
          <p:cNvSpPr/>
          <p:nvPr/>
        </p:nvSpPr>
        <p:spPr>
          <a:xfrm>
            <a:off x="1219320" y="5638680"/>
            <a:ext cx="47242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  After-tax, first year cost.   Does not include annual recurring charges, if any.</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The Good News- MonthlyPeak Load in 2001</a:t>
            </a:r>
            <a:br>
              <a:rPr sz="3600"/>
            </a:br>
            <a:r>
              <a:rPr b="0" lang="en-US" sz="3600" strike="noStrike" u="none">
                <a:solidFill>
                  <a:srgbClr val="000000"/>
                </a:solidFill>
                <a:effectLst/>
                <a:uFillTx/>
                <a:latin typeface="Times New Roman"/>
              </a:rPr>
              <a:t> is Lower than 2000 due to Californian’s </a:t>
            </a:r>
            <a:br>
              <a:rPr sz="3600"/>
            </a:br>
            <a:r>
              <a:rPr b="0" lang="en-US" sz="3600" strike="noStrike" u="none">
                <a:solidFill>
                  <a:srgbClr val="000000"/>
                </a:solidFill>
                <a:effectLst/>
                <a:uFillTx/>
                <a:latin typeface="Times New Roman"/>
              </a:rPr>
              <a:t>conservation efforts</a:t>
            </a:r>
            <a:endParaRPr b="0" lang="en-US" sz="3600" strike="noStrike" u="none">
              <a:solidFill>
                <a:srgbClr val="000000"/>
              </a:solidFill>
              <a:effectLst/>
              <a:uFillTx/>
              <a:latin typeface="Times New Roman"/>
            </a:endParaRPr>
          </a:p>
        </p:txBody>
      </p:sp>
      <p:graphicFrame>
        <p:nvGraphicFramePr>
          <p:cNvPr id="16" name=""/>
          <p:cNvGraphicFramePr/>
          <p:nvPr/>
        </p:nvGraphicFramePr>
        <p:xfrm>
          <a:off x="1693800" y="2567160"/>
          <a:ext cx="5964480" cy="3057480"/>
        </p:xfrm>
        <a:graphic>
          <a:graphicData uri="http://schemas.openxmlformats.org/presentationml/2006/ole">
            <p:oleObj progId="Excel.Sheet.12" r:id="rId1" spid="">
              <p:embed/>
              <p:pic>
                <p:nvPicPr>
                  <p:cNvPr id="17" name="" descr=""/>
                  <p:cNvPicPr/>
                  <p:nvPr/>
                </p:nvPicPr>
                <p:blipFill>
                  <a:blip r:embed="rId2"/>
                  <a:stretch/>
                </p:blipFill>
                <p:spPr>
                  <a:xfrm>
                    <a:off x="1693800" y="2567160"/>
                    <a:ext cx="5964480" cy="3057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2854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618ffd"/>
                </a:solidFill>
                <a:effectLst/>
                <a:uFillTx/>
                <a:latin typeface="Times New Roman"/>
              </a:rPr>
              <a:t>The Bad News</a:t>
            </a:r>
            <a:endParaRPr b="0" lang="en-US" sz="4000" strike="noStrike" u="none">
              <a:solidFill>
                <a:srgbClr val="000000"/>
              </a:solidFill>
              <a:effectLst/>
              <a:uFillTx/>
              <a:latin typeface="Times New Roman"/>
            </a:endParaRPr>
          </a:p>
        </p:txBody>
      </p:sp>
      <p:sp>
        <p:nvSpPr>
          <p:cNvPr id="19" name="PlaceHolder 2"/>
          <p:cNvSpPr>
            <a:spLocks noGrp="1"/>
          </p:cNvSpPr>
          <p:nvPr>
            <p:ph/>
          </p:nvPr>
        </p:nvSpPr>
        <p:spPr>
          <a:xfrm>
            <a:off x="819000" y="2400120"/>
            <a:ext cx="7639200" cy="3695400"/>
          </a:xfrm>
          <a:prstGeom prst="rect">
            <a:avLst/>
          </a:prstGeom>
          <a:noFill/>
          <a:ln w="0">
            <a:noFill/>
          </a:ln>
        </p:spPr>
        <p:txBody>
          <a:bodyPr lIns="90000" rIns="90000" tIns="46800" bIns="46800" anchor="ctr">
            <a:normAutofit/>
          </a:bodyPr>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Wholesale Electricity Prices are still high</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and unavailable on real time basis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State probably will have lower levels of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reduction from Interruptible/C programs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Rate shock MW impacts unknown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618ffd"/>
                </a:solidFill>
                <a:effectLst/>
                <a:uFillTx/>
                <a:latin typeface="Times New Roman"/>
              </a:rPr>
              <a:t>Programs to Encourage</a:t>
            </a:r>
            <a:br>
              <a:rPr sz="4400"/>
            </a:br>
            <a:r>
              <a:rPr b="0" lang="en-US" sz="4400" strike="noStrike" u="none">
                <a:solidFill>
                  <a:srgbClr val="618ffd"/>
                </a:solidFill>
                <a:effectLst/>
                <a:uFillTx/>
                <a:latin typeface="Times New Roman"/>
              </a:rPr>
              <a:t> Demand  Response</a:t>
            </a: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0000" rIns="90000" tIns="46800" bIns="46800" anchor="ctr" anchorCtr="1">
            <a:normAutofit/>
          </a:bodyPr>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Capability Building- Interval Meters &amp;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communications- CEC and CPUC</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Payment for load reductions- CPUC/Utility/ISO</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Demand Bidding- UDC/CEC pilots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Real time rates-CEC/CPUC</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What is a Demand Responsive </a:t>
            </a:r>
            <a:br>
              <a:rPr sz="4400"/>
            </a:br>
            <a:r>
              <a:rPr b="0" lang="en-US" sz="4400" strike="noStrike" u="none">
                <a:solidFill>
                  <a:srgbClr val="000000"/>
                </a:solidFill>
                <a:effectLst/>
                <a:uFillTx/>
                <a:latin typeface="Times New Roman"/>
              </a:rPr>
              <a:t>Building System?</a:t>
            </a: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0000" rIns="90000" tIns="46800" bIns="46800" anchor="ctr" anchorCtr="1">
            <a:normAutofit/>
          </a:bodyPr>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EMS or building system/manager that responds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to price or emergency signals by reducing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building peak electricity loads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Building Manager takes advantage of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opportunities to sell load reductions to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aggregators, UDC’s,  or the ISO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4" name=""/>
          <p:cNvGraphicFramePr/>
          <p:nvPr/>
        </p:nvGraphicFramePr>
        <p:xfrm>
          <a:off x="1104840" y="952560"/>
          <a:ext cx="7791480" cy="5505480"/>
        </p:xfrm>
        <a:graphic>
          <a:graphicData uri="http://schemas.openxmlformats.org/presentationml/2006/ole">
            <p:oleObj progId="Excel.Sheet.12" r:id="rId1" spid="">
              <p:embed/>
              <p:pic>
                <p:nvPicPr>
                  <p:cNvPr id="25" name="" descr=""/>
                  <p:cNvPicPr/>
                  <p:nvPr/>
                </p:nvPicPr>
                <p:blipFill>
                  <a:blip r:embed="rId2"/>
                  <a:stretch/>
                </p:blipFill>
                <p:spPr>
                  <a:xfrm>
                    <a:off x="1104840" y="952560"/>
                    <a:ext cx="7791480" cy="5505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Example Grants Awarded- First Rd</a:t>
            </a:r>
            <a:endParaRPr b="0" lang="en-US" sz="4400" strike="noStrike" u="none">
              <a:solidFill>
                <a:srgbClr val="000000"/>
              </a:solidFill>
              <a:effectLst/>
              <a:uFillTx/>
              <a:latin typeface="Times New Roman"/>
            </a:endParaRPr>
          </a:p>
        </p:txBody>
      </p:sp>
      <p:graphicFrame>
        <p:nvGraphicFramePr>
          <p:cNvPr id="27" name=""/>
          <p:cNvGraphicFramePr/>
          <p:nvPr/>
        </p:nvGraphicFramePr>
        <p:xfrm>
          <a:off x="1461960" y="1647720"/>
          <a:ext cx="6334200" cy="4038840"/>
        </p:xfrm>
        <a:graphic>
          <a:graphicData uri="http://schemas.openxmlformats.org/presentationml/2006/ole">
            <p:oleObj progId="Excel.Sheet.12" r:id="rId1" spid="">
              <p:embed/>
              <p:pic>
                <p:nvPicPr>
                  <p:cNvPr id="28" name="" descr=""/>
                  <p:cNvPicPr/>
                  <p:nvPr/>
                </p:nvPicPr>
                <p:blipFill>
                  <a:blip r:embed="rId2"/>
                  <a:stretch/>
                </p:blipFill>
                <p:spPr>
                  <a:xfrm>
                    <a:off x="1461960" y="1647720"/>
                    <a:ext cx="6334200" cy="40388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9" name=""/>
          <p:cNvGraphicFramePr/>
          <p:nvPr/>
        </p:nvGraphicFramePr>
        <p:xfrm>
          <a:off x="231840" y="461880"/>
          <a:ext cx="8680320" cy="5935680"/>
        </p:xfrm>
        <a:graphic>
          <a:graphicData uri="http://schemas.openxmlformats.org/presentationml/2006/ole">
            <p:oleObj progId="Excel.Sheet.12" r:id="rId1" spid="">
              <p:embed/>
              <p:pic>
                <p:nvPicPr>
                  <p:cNvPr id="30" name="" descr=""/>
                  <p:cNvPicPr/>
                  <p:nvPr/>
                </p:nvPicPr>
                <p:blipFill>
                  <a:blip r:embed="rId2"/>
                  <a:stretch/>
                </p:blipFill>
                <p:spPr>
                  <a:xfrm>
                    <a:off x="231840" y="461880"/>
                    <a:ext cx="8680320" cy="593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Demand Responsiveness- </a:t>
            </a:r>
            <a:br>
              <a:rPr sz="4400"/>
            </a:br>
            <a:r>
              <a:rPr b="0" lang="en-US" sz="4400" strike="noStrike" u="none">
                <a:solidFill>
                  <a:srgbClr val="000000"/>
                </a:solidFill>
                <a:effectLst/>
                <a:uFillTx/>
                <a:latin typeface="Times New Roman"/>
              </a:rPr>
              <a:t>Phase 2 funding</a:t>
            </a:r>
            <a:endParaRPr b="0" lang="en-US" sz="4400" strike="noStrike" u="none">
              <a:solidFill>
                <a:srgbClr val="000000"/>
              </a:solidFill>
              <a:effectLst/>
              <a:uFillTx/>
              <a:latin typeface="Times New Roman"/>
            </a:endParaRPr>
          </a:p>
        </p:txBody>
      </p:sp>
      <p:graphicFrame>
        <p:nvGraphicFramePr>
          <p:cNvPr id="32" name=""/>
          <p:cNvGraphicFramePr/>
          <p:nvPr/>
        </p:nvGraphicFramePr>
        <p:xfrm>
          <a:off x="714240" y="1976400"/>
          <a:ext cx="7086600" cy="4105440"/>
        </p:xfrm>
        <a:graphic>
          <a:graphicData uri="http://schemas.openxmlformats.org/presentationml/2006/ole">
            <p:oleObj progId="Excel.Sheet.12" r:id="rId1" spid="">
              <p:embed/>
              <p:pic>
                <p:nvPicPr>
                  <p:cNvPr id="33" name="" descr=""/>
                  <p:cNvPicPr/>
                  <p:nvPr/>
                </p:nvPicPr>
                <p:blipFill>
                  <a:blip r:embed="rId2"/>
                  <a:stretch/>
                </p:blipFill>
                <p:spPr>
                  <a:xfrm>
                    <a:off x="714240" y="1976400"/>
                    <a:ext cx="7086600" cy="4105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8638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1998-11-05T06:44:55Z</dcterms:created>
  <dc:creator>Sue</dc:creator>
  <dc:description/>
  <dc:language>en-US</dc:language>
  <cp:lastModifiedBy>Mike Messenger</cp:lastModifiedBy>
  <cp:lastPrinted>2001-06-07T14:11:58Z</cp:lastPrinted>
  <dcterms:modified xsi:type="dcterms:W3CDTF">2001-06-07T23:11:39Z</dcterms:modified>
  <cp:revision>436</cp:revision>
  <dc:subject/>
  <dc:title>Presentation 98</dc:title>
</cp:coreProperties>
</file>