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p:notesSz cx="9294813" cy="7008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1447560" y="609120"/>
            <a:ext cx="701028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5" name="PlaceHolder 2"/>
          <p:cNvSpPr>
            <a:spLocks noGrp="1"/>
          </p:cNvSpPr>
          <p:nvPr>
            <p:ph/>
          </p:nvPr>
        </p:nvSpPr>
        <p:spPr>
          <a:xfrm>
            <a:off x="685800" y="1980720"/>
            <a:ext cx="7772400" cy="350532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9D073A9E-FDF2-46C6-8E46-182ACF9464D8}"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ED06E29B-C89F-4071-AD16-B13F2277AA1F}"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447560" y="609120"/>
            <a:ext cx="70102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0720"/>
            <a:ext cx="7772400" cy="3505320"/>
          </a:xfrm>
          <a:prstGeom prst="rect">
            <a:avLst/>
          </a:prstGeom>
          <a:noFill/>
          <a:ln w="0">
            <a:noFill/>
          </a:ln>
        </p:spPr>
        <p:txBody>
          <a:bodyPr lIns="90000" rIns="90000" tIns="46800" bIns="46800" anchor="t">
            <a:normAutofit fontScale="85000" lnSpcReduction="1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&lt;footer&gt;</a:t>
            </a:r>
            <a:r>
              <a:rPr b="1" lang="en-US" sz="800" strike="noStrike" u="none">
                <a:solidFill>
                  <a:srgbClr val="000000"/>
                </a:solidFill>
                <a:effectLst/>
                <a:uFillTx/>
                <a:latin typeface="Times New Roman"/>
              </a:rPr>
              <a:t>February 16-18,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5715000" y="617220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9A9A7A9-D18B-4F61-BECC-41A48E00D6DE}"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4" name=""/>
          <p:cNvGrpSpPr/>
          <p:nvPr/>
        </p:nvGrpSpPr>
        <p:grpSpPr>
          <a:xfrm>
            <a:off x="8305920" y="6080040"/>
            <a:ext cx="609480" cy="549000"/>
            <a:chOff x="8305920" y="6080040"/>
            <a:chExt cx="609480" cy="549000"/>
          </a:xfrm>
        </p:grpSpPr>
        <p:sp>
          <p:nvSpPr>
            <p:cNvPr id="5" name=""/>
            <p:cNvSpPr/>
            <p:nvPr/>
          </p:nvSpPr>
          <p:spPr>
            <a:xfrm>
              <a:off x="8305920" y="6282000"/>
              <a:ext cx="122760" cy="1108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8561520" y="6283080"/>
              <a:ext cx="353880" cy="3459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8364600" y="6336360"/>
              <a:ext cx="129600" cy="11592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8385120" y="6080040"/>
              <a:ext cx="304560" cy="27648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8562600" y="6182280"/>
              <a:ext cx="240120" cy="27504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8434440" y="6398280"/>
              <a:ext cx="115920" cy="11448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8506800" y="6463800"/>
              <a:ext cx="106560" cy="9576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 name=""/>
          <p:cNvSpPr/>
          <p:nvPr/>
        </p:nvSpPr>
        <p:spPr>
          <a:xfrm>
            <a:off x="289080" y="6251400"/>
            <a:ext cx="24541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b2b2b2"/>
                </a:solidFill>
                <a:effectLst/>
                <a:uFillTx/>
                <a:latin typeface="Book Antiqua"/>
              </a:rPr>
              <a:t>Draft at June 12, 2000</a:t>
            </a:r>
            <a:endParaRPr b="0" lang="en-US" sz="1600" strike="noStrike" u="none">
              <a:solidFill>
                <a:srgbClr val="000000"/>
              </a:solidFill>
              <a:effectLst/>
              <a:uFillTx/>
              <a:latin typeface="Times New Roman"/>
            </a:endParaRPr>
          </a:p>
        </p:txBody>
      </p:sp>
      <p:sp>
        <p:nvSpPr>
          <p:cNvPr id="13" name=""/>
          <p:cNvSpPr/>
          <p:nvPr/>
        </p:nvSpPr>
        <p:spPr>
          <a:xfrm flipH="1">
            <a:off x="609120" y="1371600"/>
            <a:ext cx="85345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1077480" y="1752480"/>
            <a:ext cx="6791760" cy="259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Assessing the Internal </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Control Environment</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Book Antiqua"/>
              </a:rPr>
              <a:t>- Reassessment resulting from the Doorstep results</a:t>
            </a:r>
            <a:endParaRPr b="0" lang="en-US" sz="2400" strike="noStrike" u="none">
              <a:solidFill>
                <a:srgbClr val="000000"/>
              </a:solidFill>
              <a:effectLst/>
              <a:uFillTx/>
              <a:latin typeface="Times New Roman"/>
            </a:endParaRPr>
          </a:p>
        </p:txBody>
      </p:sp>
      <p:sp>
        <p:nvSpPr>
          <p:cNvPr id="17" name=""/>
          <p:cNvSpPr/>
          <p:nvPr/>
        </p:nvSpPr>
        <p:spPr>
          <a:xfrm>
            <a:off x="3354480" y="5029200"/>
            <a:ext cx="246672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8" name=""/>
          <p:cNvSpPr/>
          <p:nvPr/>
        </p:nvSpPr>
        <p:spPr>
          <a:xfrm>
            <a:off x="0" y="1371600"/>
            <a:ext cx="914400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4D28D636-D5C1-4F49-A33C-C03C3B877286}"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Improvements to current process - Gaps</a:t>
            </a:r>
            <a:endParaRPr b="0" lang="en-US" sz="4000" strike="noStrike" u="none">
              <a:solidFill>
                <a:srgbClr val="000000"/>
              </a:solidFill>
              <a:effectLst/>
              <a:uFillTx/>
              <a:latin typeface="Times New Roman"/>
            </a:endParaRPr>
          </a:p>
        </p:txBody>
      </p:sp>
      <p:sp>
        <p:nvSpPr>
          <p:cNvPr id="67"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must be involved planning and executing (BRM) </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Process/goals need to become transparent</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Balance between corporate governance and self assessment</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Minimum standards/best practices to be formalized</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High risk deviations from minimum standards must be brought to attention of senior management</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Follow up and improvements must be continually assessed and performed</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 plan to ensure internal audit standards are must exist</a:t>
            </a:r>
            <a:endParaRPr b="0" lang="en-US" sz="20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AB054785-9838-4887-AB82-B19B9CFA550E}"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Internal audit vs risk management</a:t>
            </a:r>
            <a:endParaRPr b="0" lang="en-US" sz="4000" strike="noStrike" u="none">
              <a:solidFill>
                <a:srgbClr val="000000"/>
              </a:solidFill>
              <a:effectLst/>
              <a:uFillTx/>
              <a:latin typeface="Times New Roman"/>
            </a:endParaRPr>
          </a:p>
        </p:txBody>
      </p:sp>
      <p:sp>
        <p:nvSpPr>
          <p:cNvPr id="69"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Definition - Design of internal audit as defined by the Internal Institute of Auditors</a:t>
            </a:r>
            <a:endParaRPr b="0" lang="en-US" sz="20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15920" indent="-115920">
              <a:spcBef>
                <a:spcPts val="499"/>
              </a:spcBef>
              <a:spcAft>
                <a:spcPts val="499"/>
              </a:spcAft>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Internal auditing reviews the reliability and integrity of information, compliance with policies and regulations, the safeguarding of assets, the economical and efficient use of resources, and established operational goals and objectives. Internal audits encompass financial activities and operations including systems, production, engineering, marketing, and human resources. </a:t>
            </a:r>
            <a:endParaRPr b="0" lang="en-US" sz="1400" strike="noStrike" u="none">
              <a:solidFill>
                <a:srgbClr val="000000"/>
              </a:solidFill>
              <a:effectLst/>
              <a:uFillTx/>
              <a:latin typeface="Times New Roman"/>
            </a:endParaRPr>
          </a:p>
          <a:p>
            <a:pPr marL="115920" indent="-115920">
              <a:lnSpc>
                <a:spcPct val="100000"/>
              </a:lnSpc>
              <a:spcBef>
                <a:spcPts val="499"/>
              </a:spcBef>
              <a:spcAft>
                <a:spcPts val="499"/>
              </a:spcAft>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115920" indent="-115920">
              <a:lnSpc>
                <a:spcPct val="100000"/>
              </a:lnSpc>
              <a:spcBef>
                <a:spcPts val="499"/>
              </a:spcBef>
              <a:spcAft>
                <a:spcPts val="499"/>
              </a:spcAft>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Book Antiqua"/>
              </a:rPr>
              <a:t>Do we need to audit all the above mentioned items?</a:t>
            </a:r>
            <a:endParaRPr b="0" lang="en-US" sz="2400" strike="noStrike" u="none">
              <a:solidFill>
                <a:srgbClr val="000000"/>
              </a:solidFill>
              <a:effectLst/>
              <a:uFillTx/>
              <a:latin typeface="Times New Roman"/>
            </a:endParaRPr>
          </a:p>
          <a:p>
            <a:pPr marL="115920" indent="-115920">
              <a:lnSpc>
                <a:spcPct val="100000"/>
              </a:lnSpc>
              <a:spcBef>
                <a:spcPts val="499"/>
              </a:spcBef>
              <a:spcAft>
                <a:spcPts val="499"/>
              </a:spcAft>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Book Antiqua"/>
              </a:rPr>
              <a:t>Do the current processes meet the requirement for an internal audit?</a:t>
            </a:r>
            <a:endParaRPr b="0" lang="en-US" sz="2400" strike="noStrike" u="none">
              <a:solidFill>
                <a:srgbClr val="000000"/>
              </a:solidFill>
              <a:effectLst/>
              <a:uFillTx/>
              <a:latin typeface="Times New Roman"/>
            </a:endParaRPr>
          </a:p>
        </p:txBody>
      </p:sp>
      <p:sp>
        <p:nvSpPr>
          <p:cNvPr id="70" name=""/>
          <p:cNvSpPr/>
          <p:nvPr/>
        </p:nvSpPr>
        <p:spPr>
          <a:xfrm>
            <a:off x="7162920" y="3429000"/>
            <a:ext cx="1981080" cy="1173960"/>
          </a:xfrm>
          <a:prstGeom prst="rect">
            <a:avLst/>
          </a:prstGeom>
          <a:solidFill>
            <a:srgbClr val="ff0000"/>
          </a:solid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Times New Roman"/>
              </a:rPr>
              <a:t>C - Compliance</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Times New Roman"/>
              </a:rPr>
              <a:t>A- Achieving goals and objectives</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Times New Roman"/>
              </a:rPr>
              <a:t>R- Reliability of information</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Times New Roman"/>
              </a:rPr>
              <a:t>E- Efficiency and effectiveness</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Times New Roman"/>
              </a:rPr>
              <a:t>S - Safeguarding assets</a:t>
            </a:r>
            <a:endParaRPr b="0" lang="en-US" sz="10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FDFAD997-1324-4C67-85F6-5E56B8916D28}"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2"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gn="ctr">
              <a:lnSpc>
                <a:spcPct val="8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600" strike="noStrike" u="none">
              <a:solidFill>
                <a:srgbClr val="000000"/>
              </a:solidFill>
              <a:effectLst/>
              <a:uFillTx/>
              <a:latin typeface="Times New Roman"/>
            </a:endParaRPr>
          </a:p>
          <a:p>
            <a:pPr marL="115920" indent="-115920" algn="ctr">
              <a:lnSpc>
                <a:spcPct val="8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600" strike="noStrike" u="none">
              <a:solidFill>
                <a:srgbClr val="000000"/>
              </a:solidFill>
              <a:effectLst/>
              <a:uFillTx/>
              <a:latin typeface="Times New Roman"/>
            </a:endParaRPr>
          </a:p>
          <a:p>
            <a:pPr marL="115920" indent="-115920" algn="ctr">
              <a:lnSpc>
                <a:spcPct val="8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600" strike="noStrike" u="none">
                <a:solidFill>
                  <a:srgbClr val="000000"/>
                </a:solidFill>
                <a:effectLst/>
                <a:uFillTx/>
                <a:latin typeface="Book Antiqua"/>
              </a:rPr>
              <a:t>Going forward</a:t>
            </a:r>
            <a:endParaRPr b="0" lang="en-US" sz="56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1D816B46-E6CC-4C5A-8131-FD6F0085E192}"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Guidelines of assessment process</a:t>
            </a:r>
            <a:endParaRPr b="0" lang="en-US" sz="4000" strike="noStrike" u="none">
              <a:solidFill>
                <a:srgbClr val="000000"/>
              </a:solidFill>
              <a:effectLst/>
              <a:uFillTx/>
              <a:latin typeface="Times New Roman"/>
            </a:endParaRPr>
          </a:p>
        </p:txBody>
      </p:sp>
      <p:sp>
        <p:nvSpPr>
          <p:cNvPr id="74"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All assessment processes should be driven by Enron</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Self assessment - Risk operations/RAC</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Corporate governance - Audit committee/CFO</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Deliverables and goals need to be transparent</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Processes must be ongoing and continually improved</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Processes cannot be done in a vacuum - all assessments should work together</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75" name=""/>
          <p:cNvSpPr/>
          <p:nvPr/>
        </p:nvSpPr>
        <p:spPr>
          <a:xfrm>
            <a:off x="6019920" y="5029200"/>
            <a:ext cx="2660400" cy="307440"/>
          </a:xfrm>
          <a:prstGeom prst="rect">
            <a:avLst/>
          </a:prstGeom>
          <a:noFill/>
          <a:ln w="9360">
            <a:solidFill>
              <a:srgbClr val="ff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Reengineer/process improvement</a:t>
            </a:r>
            <a:endParaRPr b="0" lang="en-US" sz="1400" strike="noStrike" u="none">
              <a:solidFill>
                <a:srgbClr val="000000"/>
              </a:solidFill>
              <a:effectLst/>
              <a:uFillTx/>
              <a:latin typeface="Times New Roman"/>
            </a:endParaRPr>
          </a:p>
        </p:txBody>
      </p:sp>
      <p:sp>
        <p:nvSpPr>
          <p:cNvPr id="76" name=""/>
          <p:cNvSpPr/>
          <p:nvPr/>
        </p:nvSpPr>
        <p:spPr>
          <a:xfrm>
            <a:off x="457200" y="5029200"/>
            <a:ext cx="782640" cy="307440"/>
          </a:xfrm>
          <a:prstGeom prst="rect">
            <a:avLst/>
          </a:prstGeom>
          <a:noFill/>
          <a:ln w="9360">
            <a:solidFill>
              <a:srgbClr val="ff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Design</a:t>
            </a:r>
            <a:endParaRPr b="0" lang="en-US" sz="1400" strike="noStrike" u="none">
              <a:solidFill>
                <a:srgbClr val="000000"/>
              </a:solidFill>
              <a:effectLst/>
              <a:uFillTx/>
              <a:latin typeface="Times New Roman"/>
            </a:endParaRPr>
          </a:p>
        </p:txBody>
      </p:sp>
      <p:sp>
        <p:nvSpPr>
          <p:cNvPr id="77" name=""/>
          <p:cNvSpPr/>
          <p:nvPr/>
        </p:nvSpPr>
        <p:spPr>
          <a:xfrm>
            <a:off x="1249200" y="5033880"/>
            <a:ext cx="627120" cy="304920"/>
          </a:xfrm>
          <a:prstGeom prst="rightArrow">
            <a:avLst>
              <a:gd name="adj1" fmla="val 22222"/>
              <a:gd name="adj2" fmla="val 47484"/>
            </a:avLst>
          </a:prstGeom>
          <a:solidFill>
            <a:srgbClr val="0000ff"/>
          </a:solidFill>
          <a:ln w="9360">
            <a:solidFill>
              <a:srgbClr val="000000"/>
            </a:solidFill>
            <a:miter/>
          </a:ln>
        </p:spPr>
        <p:style>
          <a:lnRef idx="0"/>
          <a:fillRef idx="0"/>
          <a:effectRef idx="0"/>
          <a:fontRef idx="minor"/>
        </p:style>
        <p:txBody>
          <a:bodyPr wrap="none" lIns="90000" rIns="90000" tIns="21240" bIns="21240" anchor="ctr">
            <a:noAutofit/>
          </a:bodyPr>
          <a:p>
            <a:endParaRPr b="0" lang="en-US" sz="2400" strike="noStrike" u="none">
              <a:solidFill>
                <a:srgbClr val="000000"/>
              </a:solidFill>
              <a:effectLst/>
              <a:uFillTx/>
              <a:latin typeface="Times New Roman"/>
            </a:endParaRPr>
          </a:p>
        </p:txBody>
      </p:sp>
      <p:sp>
        <p:nvSpPr>
          <p:cNvPr id="78" name=""/>
          <p:cNvSpPr/>
          <p:nvPr/>
        </p:nvSpPr>
        <p:spPr>
          <a:xfrm>
            <a:off x="3614760" y="5029200"/>
            <a:ext cx="1109520" cy="307440"/>
          </a:xfrm>
          <a:prstGeom prst="rect">
            <a:avLst/>
          </a:prstGeom>
          <a:noFill/>
          <a:ln w="9360">
            <a:solidFill>
              <a:srgbClr val="ff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Test/Review</a:t>
            </a:r>
            <a:endParaRPr b="0" lang="en-US" sz="1400" strike="noStrike" u="none">
              <a:solidFill>
                <a:srgbClr val="000000"/>
              </a:solidFill>
              <a:effectLst/>
              <a:uFillTx/>
              <a:latin typeface="Times New Roman"/>
            </a:endParaRPr>
          </a:p>
        </p:txBody>
      </p:sp>
      <p:sp>
        <p:nvSpPr>
          <p:cNvPr id="79" name=""/>
          <p:cNvSpPr/>
          <p:nvPr/>
        </p:nvSpPr>
        <p:spPr>
          <a:xfrm>
            <a:off x="1905120" y="5029200"/>
            <a:ext cx="1017360" cy="307440"/>
          </a:xfrm>
          <a:prstGeom prst="rect">
            <a:avLst/>
          </a:prstGeom>
          <a:noFill/>
          <a:ln w="9360">
            <a:solidFill>
              <a:srgbClr val="ff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Implement</a:t>
            </a:r>
            <a:endParaRPr b="0" lang="en-US" sz="1400" strike="noStrike" u="none">
              <a:solidFill>
                <a:srgbClr val="000000"/>
              </a:solidFill>
              <a:effectLst/>
              <a:uFillTx/>
              <a:latin typeface="Times New Roman"/>
            </a:endParaRPr>
          </a:p>
        </p:txBody>
      </p:sp>
      <p:sp>
        <p:nvSpPr>
          <p:cNvPr id="80" name=""/>
          <p:cNvSpPr/>
          <p:nvPr/>
        </p:nvSpPr>
        <p:spPr>
          <a:xfrm>
            <a:off x="2925720" y="5033880"/>
            <a:ext cx="703440" cy="304920"/>
          </a:xfrm>
          <a:prstGeom prst="rightArrow">
            <a:avLst>
              <a:gd name="adj1" fmla="val 22222"/>
              <a:gd name="adj2" fmla="val 53263"/>
            </a:avLst>
          </a:prstGeom>
          <a:solidFill>
            <a:srgbClr val="0000ff"/>
          </a:solidFill>
          <a:ln w="9360">
            <a:solidFill>
              <a:srgbClr val="000000"/>
            </a:solidFill>
            <a:miter/>
          </a:ln>
        </p:spPr>
        <p:style>
          <a:lnRef idx="0"/>
          <a:fillRef idx="0"/>
          <a:effectRef idx="0"/>
          <a:fontRef idx="minor"/>
        </p:style>
        <p:txBody>
          <a:bodyPr wrap="none" lIns="90000" rIns="90000" tIns="21240" bIns="21240" anchor="ctr">
            <a:noAutofit/>
          </a:bodyPr>
          <a:p>
            <a:endParaRPr b="0" lang="en-US" sz="2400" strike="noStrike" u="none">
              <a:solidFill>
                <a:srgbClr val="000000"/>
              </a:solidFill>
              <a:effectLst/>
              <a:uFillTx/>
              <a:latin typeface="Times New Roman"/>
            </a:endParaRPr>
          </a:p>
        </p:txBody>
      </p:sp>
      <p:sp>
        <p:nvSpPr>
          <p:cNvPr id="81" name=""/>
          <p:cNvSpPr/>
          <p:nvPr/>
        </p:nvSpPr>
        <p:spPr>
          <a:xfrm>
            <a:off x="4724280" y="5033880"/>
            <a:ext cx="1266840" cy="304920"/>
          </a:xfrm>
          <a:prstGeom prst="rightArrow">
            <a:avLst>
              <a:gd name="adj1" fmla="val 22222"/>
              <a:gd name="adj2" fmla="val 95923"/>
            </a:avLst>
          </a:prstGeom>
          <a:solidFill>
            <a:srgbClr val="0000ff"/>
          </a:solidFill>
          <a:ln w="9360">
            <a:solidFill>
              <a:srgbClr val="000000"/>
            </a:solidFill>
            <a:miter/>
          </a:ln>
        </p:spPr>
        <p:style>
          <a:lnRef idx="0"/>
          <a:fillRef idx="0"/>
          <a:effectRef idx="0"/>
          <a:fontRef idx="minor"/>
        </p:style>
        <p:txBody>
          <a:bodyPr wrap="none" lIns="90000" rIns="90000" tIns="21240" bIns="21240" anchor="ctr">
            <a:noAutofit/>
          </a:bodyPr>
          <a:p>
            <a:endParaRPr b="0" lang="en-US" sz="2400" strike="noStrike" u="none">
              <a:solidFill>
                <a:srgbClr val="000000"/>
              </a:solidFill>
              <a:effectLst/>
              <a:uFillTx/>
              <a:latin typeface="Times New Roman"/>
            </a:endParaRPr>
          </a:p>
        </p:txBody>
      </p:sp>
      <p:sp>
        <p:nvSpPr>
          <p:cNvPr id="82" name=""/>
          <p:cNvSpPr/>
          <p:nvPr/>
        </p:nvSpPr>
        <p:spPr>
          <a:xfrm rot="5194800">
            <a:off x="3476880" y="1551600"/>
            <a:ext cx="820800" cy="8994600"/>
          </a:xfrm>
          <a:custGeom>
            <a:avLst/>
            <a:gdLst>
              <a:gd name="textAreaLeft" fmla="*/ 109800 w 820800"/>
              <a:gd name="textAreaRight" fmla="*/ 711000 w 820800"/>
              <a:gd name="textAreaTop" fmla="*/ 1786320 h 8994600"/>
              <a:gd name="textAreaBottom" fmla="*/ 5465160 h 899460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8580" stAng="-5400000" swAng="5400000"/>
                <a:lnTo>
                  <a:pt x="21600" y="8835"/>
                </a:lnTo>
                <a:arcTo wR="21600" hR="8580" stAng="0" swAng="2125260"/>
                <a:lnTo>
                  <a:pt x="10532" y="20511"/>
                </a:lnTo>
                <a:lnTo>
                  <a:pt x="0" y="17287"/>
                </a:lnTo>
                <a:lnTo>
                  <a:pt x="10532" y="11884"/>
                </a:lnTo>
                <a:lnTo>
                  <a:pt x="10532" y="16070"/>
                </a:lnTo>
                <a:arcTo wR="21600" hR="8580" stAng="2125260" swAng="-2104966"/>
                <a:lnTo>
                  <a:pt x="21598" y="8707"/>
                </a:lnTo>
                <a:arcTo wR="21600" hR="8580" stAng="-20294" swAng="-5379706"/>
                <a:close/>
              </a:path>
              <a:path fill="darkenLess" w="21600" h="21600">
                <a:moveTo>
                  <a:pt x="0" y="0"/>
                </a:moveTo>
                <a:arcTo wR="21600" hR="8580" stAng="-5400000" swAng="5400000"/>
                <a:lnTo>
                  <a:pt x="21600" y="8835"/>
                </a:lnTo>
                <a:arcTo wR="21600" hR="8580" stAng="0" swAng="-20294"/>
                <a:lnTo>
                  <a:pt x="21598" y="8707"/>
                </a:lnTo>
                <a:arcTo wR="21600" hR="8580" stAng="-20294" swAng="-5379706"/>
                <a:close/>
              </a:path>
            </a:pathLst>
          </a:cu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304920" y="4343400"/>
            <a:ext cx="114300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Design minimum standards</a:t>
            </a:r>
            <a:endParaRPr b="0" lang="en-US" sz="1200" strike="noStrike" u="none">
              <a:solidFill>
                <a:srgbClr val="000000"/>
              </a:solidFill>
              <a:effectLst/>
              <a:uFillTx/>
              <a:latin typeface="Times New Roman"/>
            </a:endParaRPr>
          </a:p>
        </p:txBody>
      </p:sp>
      <p:sp>
        <p:nvSpPr>
          <p:cNvPr id="84" name=""/>
          <p:cNvSpPr/>
          <p:nvPr/>
        </p:nvSpPr>
        <p:spPr>
          <a:xfrm>
            <a:off x="1752480" y="4343400"/>
            <a:ext cx="152424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Implement minimum standards at all Enron companies</a:t>
            </a:r>
            <a:endParaRPr b="0" lang="en-US" sz="1200" strike="noStrike" u="none">
              <a:solidFill>
                <a:srgbClr val="000000"/>
              </a:solidFill>
              <a:effectLst/>
              <a:uFillTx/>
              <a:latin typeface="Times New Roman"/>
            </a:endParaRPr>
          </a:p>
        </p:txBody>
      </p:sp>
      <p:sp>
        <p:nvSpPr>
          <p:cNvPr id="85" name=""/>
          <p:cNvSpPr/>
          <p:nvPr/>
        </p:nvSpPr>
        <p:spPr>
          <a:xfrm>
            <a:off x="3505320" y="4343400"/>
            <a:ext cx="152388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Establish a plan to test that minimum standards are met</a:t>
            </a:r>
            <a:endParaRPr b="0" lang="en-US" sz="1200" strike="noStrike" u="none">
              <a:solidFill>
                <a:srgbClr val="000000"/>
              </a:solidFill>
              <a:effectLst/>
              <a:uFillTx/>
              <a:latin typeface="Times New Roman"/>
            </a:endParaRPr>
          </a:p>
        </p:txBody>
      </p:sp>
      <p:sp>
        <p:nvSpPr>
          <p:cNvPr id="86" name=""/>
          <p:cNvSpPr/>
          <p:nvPr/>
        </p:nvSpPr>
        <p:spPr>
          <a:xfrm>
            <a:off x="6397560" y="4708440"/>
            <a:ext cx="19051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Continuous improvement</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33C92C0E-2D8B-4EF5-9C78-420EBDC990E0}"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management team/Resources building block for </a:t>
            </a:r>
            <a:r>
              <a:rPr b="1" lang="en-US" sz="4000" strike="noStrike" u="none">
                <a:solidFill>
                  <a:srgbClr val="000000"/>
                </a:solidFill>
                <a:effectLst/>
                <a:uFillTx/>
                <a:latin typeface="Times New Roman"/>
              </a:rPr>
              <a:t>BRM</a:t>
            </a:r>
            <a:endParaRPr b="0" lang="en-US" sz="4000" strike="noStrike" u="none">
              <a:solidFill>
                <a:srgbClr val="000000"/>
              </a:solidFill>
              <a:effectLst/>
              <a:uFillTx/>
              <a:latin typeface="Times New Roman"/>
            </a:endParaRPr>
          </a:p>
        </p:txBody>
      </p:sp>
      <p:sp>
        <p:nvSpPr>
          <p:cNvPr id="88" name=""/>
          <p:cNvSpPr/>
          <p:nvPr/>
        </p:nvSpPr>
        <p:spPr>
          <a:xfrm>
            <a:off x="2514600" y="2743200"/>
            <a:ext cx="2514600" cy="0"/>
          </a:xfrm>
          <a:prstGeom prst="line">
            <a:avLst/>
          </a:prstGeom>
          <a:ln w="3816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rot="3225600">
            <a:off x="3271320" y="1984320"/>
            <a:ext cx="16542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Project Sponsors</a:t>
            </a:r>
            <a:endParaRPr b="0" lang="en-US" sz="1200" strike="noStrike" u="none">
              <a:solidFill>
                <a:srgbClr val="000000"/>
              </a:solidFill>
              <a:effectLst/>
              <a:uFillTx/>
              <a:latin typeface="Times New Roman"/>
            </a:endParaRPr>
          </a:p>
        </p:txBody>
      </p:sp>
      <p:sp>
        <p:nvSpPr>
          <p:cNvPr id="90" name=""/>
          <p:cNvSpPr/>
          <p:nvPr/>
        </p:nvSpPr>
        <p:spPr>
          <a:xfrm rot="3391800">
            <a:off x="4240440" y="3198960"/>
            <a:ext cx="1447920" cy="5551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Oversite committee</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(vision, direction)</a:t>
            </a:r>
            <a:endParaRPr b="0" lang="en-US" sz="1200" strike="noStrike" u="none">
              <a:solidFill>
                <a:srgbClr val="000000"/>
              </a:solidFill>
              <a:effectLst/>
              <a:uFillTx/>
              <a:latin typeface="Times New Roman"/>
            </a:endParaRPr>
          </a:p>
        </p:txBody>
      </p:sp>
      <p:sp>
        <p:nvSpPr>
          <p:cNvPr id="91" name=""/>
          <p:cNvSpPr/>
          <p:nvPr/>
        </p:nvSpPr>
        <p:spPr>
          <a:xfrm rot="3388800">
            <a:off x="5866200" y="5942880"/>
            <a:ext cx="13716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Execution and local coordination</a:t>
            </a:r>
            <a:endParaRPr b="0" lang="en-US" sz="1200" strike="noStrike" u="none">
              <a:solidFill>
                <a:srgbClr val="000000"/>
              </a:solidFill>
              <a:effectLst/>
              <a:uFillTx/>
              <a:latin typeface="Times New Roman"/>
            </a:endParaRPr>
          </a:p>
        </p:txBody>
      </p:sp>
      <p:sp>
        <p:nvSpPr>
          <p:cNvPr id="92" name=""/>
          <p:cNvSpPr/>
          <p:nvPr/>
        </p:nvSpPr>
        <p:spPr>
          <a:xfrm rot="3559800">
            <a:off x="5243760" y="4505760"/>
            <a:ext cx="1181160" cy="5551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Implementation</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review, monitor</a:t>
            </a:r>
            <a:endParaRPr b="0" lang="en-US" sz="1200" strike="noStrike" u="none">
              <a:solidFill>
                <a:srgbClr val="000000"/>
              </a:solidFill>
              <a:effectLst/>
              <a:uFillTx/>
              <a:latin typeface="Times New Roman"/>
            </a:endParaRPr>
          </a:p>
        </p:txBody>
      </p:sp>
      <p:sp>
        <p:nvSpPr>
          <p:cNvPr id="93" name=""/>
          <p:cNvSpPr/>
          <p:nvPr/>
        </p:nvSpPr>
        <p:spPr>
          <a:xfrm>
            <a:off x="1828800" y="4038480"/>
            <a:ext cx="4114800" cy="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990720" y="5410080"/>
            <a:ext cx="5410080" cy="0"/>
          </a:xfrm>
          <a:prstGeom prst="line">
            <a:avLst/>
          </a:prstGeom>
          <a:ln w="3816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2819520" y="2133720"/>
            <a:ext cx="1066680" cy="50580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Senior management</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96" name=""/>
          <p:cNvSpPr/>
          <p:nvPr/>
        </p:nvSpPr>
        <p:spPr>
          <a:xfrm>
            <a:off x="2095560" y="2819520"/>
            <a:ext cx="2514600" cy="101664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Corporate team, AA</a:t>
            </a:r>
            <a:endParaRPr b="0" lang="en-US" sz="1400" strike="noStrike" u="none">
              <a:solidFill>
                <a:srgbClr val="000000"/>
              </a:solidFill>
              <a:effectLst/>
              <a:uFillTx/>
              <a:latin typeface="Times New Roman"/>
            </a:endParaRPr>
          </a:p>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Note:  This team must work closely with the doorstep team</a:t>
            </a:r>
            <a:endParaRPr b="0" lang="en-US" sz="1000" strike="noStrike" u="none">
              <a:solidFill>
                <a:srgbClr val="000000"/>
              </a:solidFill>
              <a:effectLst/>
              <a:uFillTx/>
              <a:latin typeface="Times New Roman"/>
            </a:endParaRPr>
          </a:p>
        </p:txBody>
      </p:sp>
      <p:sp>
        <p:nvSpPr>
          <p:cNvPr id="97" name=""/>
          <p:cNvSpPr/>
          <p:nvPr/>
        </p:nvSpPr>
        <p:spPr>
          <a:xfrm>
            <a:off x="3505320" y="5410080"/>
            <a:ext cx="0" cy="1295640"/>
          </a:xfrm>
          <a:prstGeom prst="line">
            <a:avLst/>
          </a:prstGeom>
          <a:ln w="38160">
            <a:solidFill>
              <a:srgbClr val="0000ff"/>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1066680" y="5638680"/>
            <a:ext cx="22100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AA, Enron execution  team</a:t>
            </a:r>
            <a:endParaRPr b="0" lang="en-US" sz="1400" strike="noStrike" u="none">
              <a:solidFill>
                <a:srgbClr val="000000"/>
              </a:solidFill>
              <a:effectLst/>
              <a:uFillTx/>
              <a:latin typeface="Times New Roman"/>
            </a:endParaRPr>
          </a:p>
        </p:txBody>
      </p:sp>
      <p:sp>
        <p:nvSpPr>
          <p:cNvPr id="99" name=""/>
          <p:cNvSpPr/>
          <p:nvPr/>
        </p:nvSpPr>
        <p:spPr>
          <a:xfrm>
            <a:off x="3962520" y="5638680"/>
            <a:ext cx="190476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Business controllers</a:t>
            </a:r>
            <a:endParaRPr b="0" lang="en-US" sz="1400" strike="noStrike" u="none">
              <a:solidFill>
                <a:srgbClr val="000000"/>
              </a:solidFill>
              <a:effectLst/>
              <a:uFillTx/>
              <a:latin typeface="Times New Roman"/>
            </a:endParaRPr>
          </a:p>
        </p:txBody>
      </p:sp>
      <p:sp>
        <p:nvSpPr>
          <p:cNvPr id="100" name=""/>
          <p:cNvSpPr/>
          <p:nvPr/>
        </p:nvSpPr>
        <p:spPr>
          <a:xfrm>
            <a:off x="1905120" y="4114800"/>
            <a:ext cx="2819160" cy="12301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Corporate team, AA</a:t>
            </a:r>
            <a:endParaRPr b="0" lang="en-US" sz="1400" strike="noStrike" u="none">
              <a:solidFill>
                <a:srgbClr val="000000"/>
              </a:solidFill>
              <a:effectLst/>
              <a:uFillTx/>
              <a:latin typeface="Times New Roman"/>
            </a:endParaRPr>
          </a:p>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Regional controls, control senior managers, global resources</a:t>
            </a:r>
            <a:endParaRPr b="0" lang="en-US" sz="1400" strike="noStrike" u="none">
              <a:solidFill>
                <a:srgbClr val="000000"/>
              </a:solidFill>
              <a:effectLst/>
              <a:uFillTx/>
              <a:latin typeface="Times New Roman"/>
            </a:endParaRPr>
          </a:p>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Note:  This group should also be responsible for following up findings</a:t>
            </a:r>
            <a:endParaRPr b="0" lang="en-US" sz="1000" strike="noStrike" u="none">
              <a:solidFill>
                <a:srgbClr val="000000"/>
              </a:solidFill>
              <a:effectLst/>
              <a:uFillTx/>
              <a:latin typeface="Times New Roman"/>
            </a:endParaRPr>
          </a:p>
        </p:txBody>
      </p:sp>
      <p:sp>
        <p:nvSpPr>
          <p:cNvPr id="101" name=""/>
          <p:cNvSpPr/>
          <p:nvPr/>
        </p:nvSpPr>
        <p:spPr>
          <a:xfrm>
            <a:off x="152280" y="1447920"/>
            <a:ext cx="6400800" cy="5257800"/>
          </a:xfrm>
          <a:prstGeom prst="flowChartExtra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2971800" y="2133720"/>
            <a:ext cx="762120" cy="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2933640" y="1676520"/>
            <a:ext cx="838440" cy="47844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Audit</a:t>
            </a:r>
            <a:endParaRPr b="0" lang="en-US" sz="1000" strike="noStrike" u="none">
              <a:solidFill>
                <a:srgbClr val="000000"/>
              </a:solidFill>
              <a:effectLst/>
              <a:uFillTx/>
              <a:latin typeface="Times New Roman"/>
            </a:endParaRPr>
          </a:p>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committee</a:t>
            </a:r>
            <a:endParaRPr b="0" lang="en-US" sz="1000" strike="noStrike" u="none">
              <a:solidFill>
                <a:srgbClr val="000000"/>
              </a:solidFill>
              <a:effectLst/>
              <a:uFillTx/>
              <a:latin typeface="Times New Roman"/>
            </a:endParaRPr>
          </a:p>
        </p:txBody>
      </p:sp>
      <p:sp>
        <p:nvSpPr>
          <p:cNvPr id="104" name=""/>
          <p:cNvSpPr/>
          <p:nvPr/>
        </p:nvSpPr>
        <p:spPr>
          <a:xfrm>
            <a:off x="5638680" y="1447920"/>
            <a:ext cx="3505320" cy="1189080"/>
          </a:xfrm>
          <a:prstGeom prst="rect">
            <a:avLst/>
          </a:prstGeom>
          <a:noFill/>
          <a:ln w="0">
            <a:noFill/>
          </a:ln>
        </p:spPr>
        <p:style>
          <a:lnRef idx="0"/>
          <a:fillRef idx="0"/>
          <a:effectRef idx="0"/>
          <a:fontRef idx="minor"/>
        </p:style>
        <p:txBody>
          <a:bodyPr lIns="90000" rIns="90000" tIns="46800" bIns="46800" anchor="t">
            <a:spAutoFit/>
          </a:bodyPr>
          <a:p>
            <a:pPr>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Key:  Independent function to meet requirements for internal audit</a:t>
            </a:r>
            <a:endParaRPr b="0" lang="en-US" sz="1300" strike="noStrike" u="none">
              <a:solidFill>
                <a:srgbClr val="000000"/>
              </a:solidFill>
              <a:effectLst/>
              <a:uFillTx/>
              <a:latin typeface="Times New Roman"/>
            </a:endParaRPr>
          </a:p>
          <a:p>
            <a:pPr>
              <a:spcBef>
                <a:spcPts val="8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000000"/>
                </a:solidFill>
                <a:effectLst/>
                <a:uFillTx/>
                <a:latin typeface="Times New Roman"/>
              </a:rPr>
              <a:t>In order to maximize efficiency, planning and execution for this must be done with Doorstep team</a:t>
            </a:r>
            <a:endParaRPr b="0" lang="en-US" sz="13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EC3D9021-5424-4779-9ADE-B2BFABFA9D43}"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management team/Resources building block for </a:t>
            </a:r>
            <a:r>
              <a:rPr b="1" lang="en-US" sz="4000" strike="noStrike" u="none">
                <a:solidFill>
                  <a:srgbClr val="000000"/>
                </a:solidFill>
                <a:effectLst/>
                <a:uFillTx/>
                <a:latin typeface="Times New Roman"/>
              </a:rPr>
              <a:t>Doorstep</a:t>
            </a:r>
            <a:endParaRPr b="0" lang="en-US" sz="4000" strike="noStrike" u="none">
              <a:solidFill>
                <a:srgbClr val="000000"/>
              </a:solidFill>
              <a:effectLst/>
              <a:uFillTx/>
              <a:latin typeface="Times New Roman"/>
            </a:endParaRPr>
          </a:p>
        </p:txBody>
      </p:sp>
      <p:sp>
        <p:nvSpPr>
          <p:cNvPr id="106" name=""/>
          <p:cNvSpPr/>
          <p:nvPr/>
        </p:nvSpPr>
        <p:spPr>
          <a:xfrm>
            <a:off x="2590920" y="2743200"/>
            <a:ext cx="2514600" cy="0"/>
          </a:xfrm>
          <a:prstGeom prst="line">
            <a:avLst/>
          </a:prstGeom>
          <a:ln w="3816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rot="3225600">
            <a:off x="3271320" y="1984320"/>
            <a:ext cx="16542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Project Sponsors</a:t>
            </a:r>
            <a:endParaRPr b="0" lang="en-US" sz="1200" strike="noStrike" u="none">
              <a:solidFill>
                <a:srgbClr val="000000"/>
              </a:solidFill>
              <a:effectLst/>
              <a:uFillTx/>
              <a:latin typeface="Times New Roman"/>
            </a:endParaRPr>
          </a:p>
        </p:txBody>
      </p:sp>
      <p:sp>
        <p:nvSpPr>
          <p:cNvPr id="108" name=""/>
          <p:cNvSpPr/>
          <p:nvPr/>
        </p:nvSpPr>
        <p:spPr>
          <a:xfrm rot="3391800">
            <a:off x="4272120" y="3191040"/>
            <a:ext cx="1447920" cy="5551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Oversite committee</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(vision, direction)</a:t>
            </a:r>
            <a:endParaRPr b="0" lang="en-US" sz="1200" strike="noStrike" u="none">
              <a:solidFill>
                <a:srgbClr val="000000"/>
              </a:solidFill>
              <a:effectLst/>
              <a:uFillTx/>
              <a:latin typeface="Times New Roman"/>
            </a:endParaRPr>
          </a:p>
        </p:txBody>
      </p:sp>
      <p:sp>
        <p:nvSpPr>
          <p:cNvPr id="109" name=""/>
          <p:cNvSpPr/>
          <p:nvPr/>
        </p:nvSpPr>
        <p:spPr>
          <a:xfrm rot="3388800">
            <a:off x="5790240" y="5714280"/>
            <a:ext cx="13716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Execution and local coordination</a:t>
            </a:r>
            <a:endParaRPr b="0" lang="en-US" sz="1200" strike="noStrike" u="none">
              <a:solidFill>
                <a:srgbClr val="000000"/>
              </a:solidFill>
              <a:effectLst/>
              <a:uFillTx/>
              <a:latin typeface="Times New Roman"/>
            </a:endParaRPr>
          </a:p>
        </p:txBody>
      </p:sp>
      <p:sp>
        <p:nvSpPr>
          <p:cNvPr id="110" name=""/>
          <p:cNvSpPr/>
          <p:nvPr/>
        </p:nvSpPr>
        <p:spPr>
          <a:xfrm rot="3559800">
            <a:off x="5168160" y="4352760"/>
            <a:ext cx="1181160" cy="5551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Implementation</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review, monitor</a:t>
            </a:r>
            <a:endParaRPr b="0" lang="en-US" sz="1200" strike="noStrike" u="none">
              <a:solidFill>
                <a:srgbClr val="000000"/>
              </a:solidFill>
              <a:effectLst/>
              <a:uFillTx/>
              <a:latin typeface="Times New Roman"/>
            </a:endParaRPr>
          </a:p>
        </p:txBody>
      </p:sp>
      <p:sp>
        <p:nvSpPr>
          <p:cNvPr id="111" name=""/>
          <p:cNvSpPr/>
          <p:nvPr/>
        </p:nvSpPr>
        <p:spPr>
          <a:xfrm>
            <a:off x="1828800" y="4038480"/>
            <a:ext cx="4114800" cy="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1066680" y="5257800"/>
            <a:ext cx="5410440" cy="0"/>
          </a:xfrm>
          <a:prstGeom prst="line">
            <a:avLst/>
          </a:prstGeom>
          <a:ln w="3816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2819520" y="1905120"/>
            <a:ext cx="1066680" cy="73440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Rick Causey, Rick Buy</a:t>
            </a:r>
            <a:endParaRPr b="0" lang="en-US" sz="1400" strike="noStrike" u="none">
              <a:solidFill>
                <a:srgbClr val="000000"/>
              </a:solidFill>
              <a:effectLst/>
              <a:uFillTx/>
              <a:latin typeface="Times New Roman"/>
            </a:endParaRPr>
          </a:p>
        </p:txBody>
      </p:sp>
      <p:sp>
        <p:nvSpPr>
          <p:cNvPr id="114" name=""/>
          <p:cNvSpPr/>
          <p:nvPr/>
        </p:nvSpPr>
        <p:spPr>
          <a:xfrm>
            <a:off x="2095560" y="2819520"/>
            <a:ext cx="2514600" cy="10591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Sally Beck, Ted Murphy, Fernley Dyson</a:t>
            </a:r>
            <a:endParaRPr b="0" lang="en-US" sz="1400" strike="noStrike" u="none">
              <a:solidFill>
                <a:srgbClr val="000000"/>
              </a:solidFill>
              <a:effectLst/>
              <a:uFillTx/>
              <a:latin typeface="Times New Roman"/>
            </a:endParaRPr>
          </a:p>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Shona Wilson,  Mike Jordan, Brent Price, regional controllers</a:t>
            </a:r>
            <a:endParaRPr b="0" lang="en-US" sz="1400" strike="noStrike" u="none">
              <a:solidFill>
                <a:srgbClr val="000000"/>
              </a:solidFill>
              <a:effectLst/>
              <a:uFillTx/>
              <a:latin typeface="Times New Roman"/>
            </a:endParaRPr>
          </a:p>
        </p:txBody>
      </p:sp>
      <p:sp>
        <p:nvSpPr>
          <p:cNvPr id="115" name=""/>
          <p:cNvSpPr/>
          <p:nvPr/>
        </p:nvSpPr>
        <p:spPr>
          <a:xfrm>
            <a:off x="3505320" y="5257800"/>
            <a:ext cx="0" cy="1371600"/>
          </a:xfrm>
          <a:prstGeom prst="line">
            <a:avLst/>
          </a:prstGeom>
          <a:ln w="38160">
            <a:solidFill>
              <a:srgbClr val="0000ff"/>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1066680" y="5638680"/>
            <a:ext cx="228600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AA, Enron execution  team</a:t>
            </a:r>
            <a:endParaRPr b="0" lang="en-US" sz="1400" strike="noStrike" u="none">
              <a:solidFill>
                <a:srgbClr val="000000"/>
              </a:solidFill>
              <a:effectLst/>
              <a:uFillTx/>
              <a:latin typeface="Times New Roman"/>
            </a:endParaRPr>
          </a:p>
        </p:txBody>
      </p:sp>
      <p:sp>
        <p:nvSpPr>
          <p:cNvPr id="117" name=""/>
          <p:cNvSpPr/>
          <p:nvPr/>
        </p:nvSpPr>
        <p:spPr>
          <a:xfrm>
            <a:off x="3809880" y="5638680"/>
            <a:ext cx="19814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Business controllers</a:t>
            </a:r>
            <a:endParaRPr b="0" lang="en-US" sz="1400" strike="noStrike" u="none">
              <a:solidFill>
                <a:srgbClr val="000000"/>
              </a:solidFill>
              <a:effectLst/>
              <a:uFillTx/>
              <a:latin typeface="Times New Roman"/>
            </a:endParaRPr>
          </a:p>
        </p:txBody>
      </p:sp>
      <p:sp>
        <p:nvSpPr>
          <p:cNvPr id="118" name=""/>
          <p:cNvSpPr/>
          <p:nvPr/>
        </p:nvSpPr>
        <p:spPr>
          <a:xfrm>
            <a:off x="1981080" y="4038480"/>
            <a:ext cx="2819520" cy="10591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Brent Price, Shona Wilson, Mike Jordan, AA</a:t>
            </a:r>
            <a:endParaRPr b="0" lang="en-US" sz="1400" strike="noStrike" u="none">
              <a:solidFill>
                <a:srgbClr val="000000"/>
              </a:solidFill>
              <a:effectLst/>
              <a:uFillTx/>
              <a:latin typeface="Times New Roman"/>
            </a:endParaRPr>
          </a:p>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Regional controllers, control senior managers</a:t>
            </a:r>
            <a:endParaRPr b="0" lang="en-US" sz="1400" strike="noStrike" u="none">
              <a:solidFill>
                <a:srgbClr val="000000"/>
              </a:solidFill>
              <a:effectLst/>
              <a:uFillTx/>
              <a:latin typeface="Times New Roman"/>
            </a:endParaRPr>
          </a:p>
        </p:txBody>
      </p:sp>
      <p:sp>
        <p:nvSpPr>
          <p:cNvPr id="119" name=""/>
          <p:cNvSpPr/>
          <p:nvPr/>
        </p:nvSpPr>
        <p:spPr>
          <a:xfrm>
            <a:off x="152280" y="1447920"/>
            <a:ext cx="6400800" cy="5257800"/>
          </a:xfrm>
          <a:prstGeom prst="flowChartExtra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5638680" y="1447920"/>
            <a:ext cx="3505320" cy="1895760"/>
          </a:xfrm>
          <a:prstGeom prst="rect">
            <a:avLst/>
          </a:prstGeom>
          <a:noFill/>
          <a:ln w="0">
            <a:noFill/>
          </a:ln>
        </p:spPr>
        <p:style>
          <a:lnRef idx="0"/>
          <a:fillRef idx="0"/>
          <a:effectRef idx="0"/>
          <a:fontRef idx="minor"/>
        </p:style>
        <p:txBody>
          <a:bodyPr lIns="90000" rIns="90000" tIns="46800" bIns="46800" anchor="t">
            <a:spAutoFit/>
          </a:bodyPr>
          <a:p>
            <a:pPr>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Key:  Business controllers, global committee, and AA involved in developing a plan that meets needs:</a:t>
            </a:r>
            <a:endParaRPr b="0" lang="en-US" sz="1300" strike="noStrike" u="none">
              <a:solidFill>
                <a:srgbClr val="000000"/>
              </a:solidFill>
              <a:effectLst/>
              <a:uFillTx/>
              <a:latin typeface="Times New Roman"/>
            </a:endParaRPr>
          </a:p>
          <a:p>
            <a:pPr>
              <a:spcBef>
                <a:spcPts val="8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IA requirements</a:t>
            </a:r>
            <a:endParaRPr b="0" lang="en-US" sz="1300" strike="noStrike" u="none">
              <a:solidFill>
                <a:srgbClr val="000000"/>
              </a:solidFill>
              <a:effectLst/>
              <a:uFillTx/>
              <a:latin typeface="Times New Roman"/>
            </a:endParaRPr>
          </a:p>
          <a:p>
            <a:pPr>
              <a:spcBef>
                <a:spcPts val="8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Independent opinion</a:t>
            </a:r>
            <a:endParaRPr b="0" lang="en-US" sz="1300" strike="noStrike" u="none">
              <a:solidFill>
                <a:srgbClr val="000000"/>
              </a:solidFill>
              <a:effectLst/>
              <a:uFillTx/>
              <a:latin typeface="Times New Roman"/>
            </a:endParaRPr>
          </a:p>
          <a:p>
            <a:pPr>
              <a:spcBef>
                <a:spcPts val="8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Risks as business units see them</a:t>
            </a:r>
            <a:endParaRPr b="0" lang="en-US" sz="1300" strike="noStrike" u="none">
              <a:solidFill>
                <a:srgbClr val="000000"/>
              </a:solidFill>
              <a:effectLst/>
              <a:uFillTx/>
              <a:latin typeface="Times New Roman"/>
            </a:endParaRPr>
          </a:p>
          <a:p>
            <a:pPr>
              <a:spcBef>
                <a:spcPts val="8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Risks as global sees them</a:t>
            </a:r>
            <a:endParaRPr b="0" lang="en-US" sz="13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647FD2A8-4D0F-4B1C-87F8-D734D25FB93E}"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Skeleton workplan</a:t>
            </a:r>
            <a:endParaRPr b="0" lang="en-US" sz="2800" strike="noStrike" u="none">
              <a:solidFill>
                <a:srgbClr val="000000"/>
              </a:solidFill>
              <a:effectLst/>
              <a:uFillTx/>
              <a:latin typeface="Times New Roman"/>
            </a:endParaRPr>
          </a:p>
        </p:txBody>
      </p:sp>
      <p:sp>
        <p:nvSpPr>
          <p:cNvPr id="122"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Earmark committee to review current process</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Combination RAC, Risk Operations, AA</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Input from business controllers</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Determine assessments to take place to meet goals</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Formally document minimum standards/best practices</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Risk Operations</a:t>
            </a:r>
            <a:r>
              <a:rPr b="0" lang="en-US" sz="1700" strike="noStrike" u="none">
                <a:solidFill>
                  <a:srgbClr val="000000"/>
                </a:solidFill>
                <a:effectLst/>
                <a:uFillTx/>
                <a:latin typeface="Times New Roman"/>
              </a:rPr>
              <a:t>	</a:t>
            </a:r>
            <a:r>
              <a:rPr b="0" lang="en-US" sz="1700" strike="noStrike" u="none">
                <a:solidFill>
                  <a:srgbClr val="000000"/>
                </a:solidFill>
                <a:effectLst/>
                <a:uFillTx/>
                <a:latin typeface="Times New Roman"/>
              </a:rPr>
              <a:t>	</a:t>
            </a: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Develop audit program to meet goals</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Risk Operations</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AA</a:t>
            </a:r>
            <a:r>
              <a:rPr b="0" lang="en-US" sz="1700" strike="noStrike" u="none">
                <a:solidFill>
                  <a:srgbClr val="000000"/>
                </a:solidFill>
                <a:effectLst/>
                <a:uFillTx/>
                <a:latin typeface="Times New Roman"/>
              </a:rPr>
              <a:t>	</a:t>
            </a:r>
            <a:r>
              <a:rPr b="0" lang="en-US" sz="1700" strike="noStrike" u="none">
                <a:solidFill>
                  <a:srgbClr val="000000"/>
                </a:solidFill>
                <a:effectLst/>
                <a:uFillTx/>
                <a:latin typeface="Times New Roman"/>
              </a:rPr>
              <a:t>	</a:t>
            </a: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Develop timeline for reviews</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Risk Operations</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AA</a:t>
            </a: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Earmark resources</a:t>
            </a: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Risk Operations, RAC</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Formalize reporting structure and data capture</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Risk operations, RAC</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7A21B6F4-C6DD-4BAF-9138-E11DF522DA08}" type="slidenum">
              <a:t>16</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Index </a:t>
            </a:r>
            <a:endParaRPr b="0" lang="en-US" sz="4000" strike="noStrike" u="none">
              <a:solidFill>
                <a:srgbClr val="000000"/>
              </a:solidFill>
              <a:effectLst/>
              <a:uFillTx/>
              <a:latin typeface="Times New Roman"/>
            </a:endParaRPr>
          </a:p>
        </p:txBody>
      </p:sp>
      <p:sp>
        <p:nvSpPr>
          <p:cNvPr id="20"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Topic</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Page number</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Current responsibilities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Current status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4</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Our corporate goal</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7</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Goals of the assessment</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9</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Improvements to current process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10</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Internal audit vs risk management</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11 </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Going forward</a:t>
            </a:r>
            <a:endParaRPr b="0" lang="en-US" sz="2000" strike="noStrike" u="none">
              <a:solidFill>
                <a:srgbClr val="000000"/>
              </a:solidFill>
              <a:effectLst/>
              <a:uFillTx/>
              <a:latin typeface="Times New Roman"/>
            </a:endParaRPr>
          </a:p>
          <a:p>
            <a:pPr lvl="1" marL="45720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Guidelines of assessment process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13</a:t>
            </a:r>
            <a:endParaRPr b="0" lang="en-US" sz="2000" strike="noStrike" u="none">
              <a:solidFill>
                <a:srgbClr val="000000"/>
              </a:solidFill>
              <a:effectLst/>
              <a:uFillTx/>
              <a:latin typeface="Times New Roman"/>
            </a:endParaRPr>
          </a:p>
          <a:p>
            <a:pPr lvl="1" marL="45720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Resources for projects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14-15</a:t>
            </a:r>
            <a:endParaRPr b="0" lang="en-US" sz="2000" strike="noStrike" u="none">
              <a:solidFill>
                <a:srgbClr val="000000"/>
              </a:solidFill>
              <a:effectLst/>
              <a:uFillTx/>
              <a:latin typeface="Times New Roman"/>
            </a:endParaRPr>
          </a:p>
          <a:p>
            <a:pPr lvl="1" marL="45720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Skeleton workplan</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16</a:t>
            </a:r>
            <a:endParaRPr b="0" lang="en-US" sz="20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C70EDACE-6B71-4790-84E8-00E92C93D6B0}"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Current Responsibilities</a:t>
            </a:r>
            <a:endParaRPr b="0" lang="en-US" sz="4000" strike="noStrike" u="none">
              <a:solidFill>
                <a:srgbClr val="000000"/>
              </a:solidFill>
              <a:effectLst/>
              <a:uFillTx/>
              <a:latin typeface="Times New Roman"/>
            </a:endParaRPr>
          </a:p>
        </p:txBody>
      </p:sp>
      <p:sp>
        <p:nvSpPr>
          <p:cNvPr id="22" name=""/>
          <p:cNvSpPr/>
          <p:nvPr/>
        </p:nvSpPr>
        <p:spPr>
          <a:xfrm>
            <a:off x="1581120" y="1295280"/>
            <a:ext cx="952560" cy="429120"/>
          </a:xfrm>
          <a:prstGeom prst="rect">
            <a:avLst/>
          </a:prstGeom>
          <a:solidFill>
            <a:srgbClr val="6699ff"/>
          </a:solidFill>
          <a:ln w="9360">
            <a:solidFill>
              <a:srgbClr val="3333cc"/>
            </a:solidFill>
            <a:miter/>
          </a:ln>
        </p:spPr>
        <p:style>
          <a:lnRef idx="0"/>
          <a:fillRef idx="0"/>
          <a:effectRef idx="0"/>
          <a:fontRef idx="minor"/>
        </p:style>
        <p:txBody>
          <a:bodyPr lIns="90000" rIns="90000" tIns="46800" bIns="46800" anchor="t">
            <a:spAutoFit/>
          </a:bodyPr>
          <a:p>
            <a:pPr>
              <a:spcBef>
                <a:spcPts val="1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BRM</a:t>
            </a:r>
            <a:endParaRPr b="0" lang="en-US" sz="2200" strike="noStrike" u="none">
              <a:solidFill>
                <a:srgbClr val="000000"/>
              </a:solidFill>
              <a:effectLst/>
              <a:uFillTx/>
              <a:latin typeface="Times New Roman"/>
            </a:endParaRPr>
          </a:p>
        </p:txBody>
      </p:sp>
      <p:sp>
        <p:nvSpPr>
          <p:cNvPr id="23" name=""/>
          <p:cNvSpPr/>
          <p:nvPr/>
        </p:nvSpPr>
        <p:spPr>
          <a:xfrm>
            <a:off x="5638680" y="1295280"/>
            <a:ext cx="1295640" cy="429120"/>
          </a:xfrm>
          <a:prstGeom prst="rect">
            <a:avLst/>
          </a:prstGeom>
          <a:solidFill>
            <a:srgbClr val="99ff99"/>
          </a:solidFill>
          <a:ln w="9360">
            <a:solidFill>
              <a:srgbClr val="669900"/>
            </a:solidFill>
            <a:miter/>
          </a:ln>
        </p:spPr>
        <p:style>
          <a:lnRef idx="0"/>
          <a:fillRef idx="0"/>
          <a:effectRef idx="0"/>
          <a:fontRef idx="minor"/>
        </p:style>
        <p:txBody>
          <a:bodyPr lIns="90000" rIns="90000" tIns="46800" bIns="46800" anchor="t">
            <a:spAutoFit/>
          </a:bodyPr>
          <a:p>
            <a:pPr>
              <a:spcBef>
                <a:spcPts val="1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Doorstep</a:t>
            </a:r>
            <a:endParaRPr b="0" lang="en-US" sz="2200" strike="noStrike" u="none">
              <a:solidFill>
                <a:srgbClr val="000000"/>
              </a:solidFill>
              <a:effectLst/>
              <a:uFillTx/>
              <a:latin typeface="Times New Roman"/>
            </a:endParaRPr>
          </a:p>
        </p:txBody>
      </p:sp>
      <p:sp>
        <p:nvSpPr>
          <p:cNvPr id="24" name=""/>
          <p:cNvSpPr/>
          <p:nvPr/>
        </p:nvSpPr>
        <p:spPr>
          <a:xfrm>
            <a:off x="152280" y="1676520"/>
            <a:ext cx="3810240" cy="4038480"/>
          </a:xfrm>
          <a:prstGeom prst="triangle">
            <a:avLst>
              <a:gd name="adj" fmla="val 50000"/>
            </a:avLst>
          </a:prstGeom>
          <a:solidFill>
            <a:srgbClr val="6699ff"/>
          </a:solidFill>
          <a:ln w="38160">
            <a:solidFill>
              <a:srgbClr val="0000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4419720" y="1676520"/>
            <a:ext cx="3733560" cy="4038480"/>
          </a:xfrm>
          <a:prstGeom prst="triangle">
            <a:avLst>
              <a:gd name="adj" fmla="val 50000"/>
            </a:avLst>
          </a:prstGeom>
          <a:solidFill>
            <a:srgbClr val="99ff99"/>
          </a:solidFill>
          <a:ln w="381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1371600" y="3200400"/>
            <a:ext cx="563868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3809880" y="2658960"/>
            <a:ext cx="9907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Sponsors</a:t>
            </a:r>
            <a:endParaRPr b="0" lang="en-US" sz="1600" strike="noStrike" u="none">
              <a:solidFill>
                <a:srgbClr val="000000"/>
              </a:solidFill>
              <a:effectLst/>
              <a:uFillTx/>
              <a:latin typeface="Times New Roman"/>
            </a:endParaRPr>
          </a:p>
        </p:txBody>
      </p:sp>
      <p:sp>
        <p:nvSpPr>
          <p:cNvPr id="28" name=""/>
          <p:cNvSpPr/>
          <p:nvPr/>
        </p:nvSpPr>
        <p:spPr>
          <a:xfrm>
            <a:off x="1523880" y="2705040"/>
            <a:ext cx="13716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Audit committee</a:t>
            </a:r>
            <a:endParaRPr b="0" lang="en-US" sz="1000" strike="noStrike" u="none">
              <a:solidFill>
                <a:srgbClr val="000000"/>
              </a:solidFill>
              <a:effectLst/>
              <a:uFillTx/>
              <a:latin typeface="Times New Roman"/>
            </a:endParaRPr>
          </a:p>
        </p:txBody>
      </p:sp>
      <p:sp>
        <p:nvSpPr>
          <p:cNvPr id="29" name=""/>
          <p:cNvSpPr/>
          <p:nvPr/>
        </p:nvSpPr>
        <p:spPr>
          <a:xfrm>
            <a:off x="5943600" y="2666880"/>
            <a:ext cx="800280" cy="4784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CFO, RAC, </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Risk Ops</a:t>
            </a:r>
            <a:endParaRPr b="0" lang="en-US" sz="1000" strike="noStrike" u="none">
              <a:solidFill>
                <a:srgbClr val="000000"/>
              </a:solidFill>
              <a:effectLst/>
              <a:uFillTx/>
              <a:latin typeface="Times New Roman"/>
            </a:endParaRPr>
          </a:p>
        </p:txBody>
      </p:sp>
      <p:sp>
        <p:nvSpPr>
          <p:cNvPr id="30" name=""/>
          <p:cNvSpPr/>
          <p:nvPr/>
        </p:nvSpPr>
        <p:spPr>
          <a:xfrm>
            <a:off x="914400" y="4191120"/>
            <a:ext cx="655308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3390840" y="3527280"/>
            <a:ext cx="18288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Ongoing monitors</a:t>
            </a:r>
            <a:endParaRPr b="0" lang="en-US" sz="1600" strike="noStrike" u="none">
              <a:solidFill>
                <a:srgbClr val="000000"/>
              </a:solidFill>
              <a:effectLst/>
              <a:uFillTx/>
              <a:latin typeface="Times New Roman"/>
            </a:endParaRPr>
          </a:p>
        </p:txBody>
      </p:sp>
      <p:sp>
        <p:nvSpPr>
          <p:cNvPr id="32" name=""/>
          <p:cNvSpPr/>
          <p:nvPr/>
        </p:nvSpPr>
        <p:spPr>
          <a:xfrm>
            <a:off x="1828800" y="3467160"/>
            <a:ext cx="76212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AA</a:t>
            </a:r>
            <a:endParaRPr b="0" lang="en-US" sz="2400" strike="noStrike" u="none">
              <a:solidFill>
                <a:srgbClr val="000000"/>
              </a:solidFill>
              <a:effectLst/>
              <a:uFillTx/>
              <a:latin typeface="Times New Roman"/>
            </a:endParaRPr>
          </a:p>
        </p:txBody>
      </p:sp>
      <p:sp>
        <p:nvSpPr>
          <p:cNvPr id="33" name=""/>
          <p:cNvSpPr/>
          <p:nvPr/>
        </p:nvSpPr>
        <p:spPr>
          <a:xfrm>
            <a:off x="5676840" y="3527280"/>
            <a:ext cx="152424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 Ops, RAC</a:t>
            </a:r>
            <a:endParaRPr b="0" lang="en-US" sz="1600" strike="noStrike" u="none">
              <a:solidFill>
                <a:srgbClr val="000000"/>
              </a:solidFill>
              <a:effectLst/>
              <a:uFillTx/>
              <a:latin typeface="Times New Roman"/>
            </a:endParaRPr>
          </a:p>
        </p:txBody>
      </p:sp>
      <p:sp>
        <p:nvSpPr>
          <p:cNvPr id="34" name=""/>
          <p:cNvSpPr/>
          <p:nvPr/>
        </p:nvSpPr>
        <p:spPr>
          <a:xfrm>
            <a:off x="457200" y="5105520"/>
            <a:ext cx="739152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3600360" y="4335480"/>
            <a:ext cx="140976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Planning Responsibility </a:t>
            </a:r>
            <a:endParaRPr b="0" lang="en-US" sz="1600" strike="noStrike" u="none">
              <a:solidFill>
                <a:srgbClr val="000000"/>
              </a:solidFill>
              <a:effectLst/>
              <a:uFillTx/>
              <a:latin typeface="Times New Roman"/>
            </a:endParaRPr>
          </a:p>
        </p:txBody>
      </p:sp>
      <p:sp>
        <p:nvSpPr>
          <p:cNvPr id="36" name=""/>
          <p:cNvSpPr/>
          <p:nvPr/>
        </p:nvSpPr>
        <p:spPr>
          <a:xfrm>
            <a:off x="1828800" y="4397400"/>
            <a:ext cx="76212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AA</a:t>
            </a:r>
            <a:endParaRPr b="0" lang="en-US" sz="2400" strike="noStrike" u="none">
              <a:solidFill>
                <a:srgbClr val="000000"/>
              </a:solidFill>
              <a:effectLst/>
              <a:uFillTx/>
              <a:latin typeface="Times New Roman"/>
            </a:endParaRPr>
          </a:p>
        </p:txBody>
      </p:sp>
      <p:sp>
        <p:nvSpPr>
          <p:cNvPr id="37" name=""/>
          <p:cNvSpPr/>
          <p:nvPr/>
        </p:nvSpPr>
        <p:spPr>
          <a:xfrm>
            <a:off x="5600880" y="4457880"/>
            <a:ext cx="167616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 Ops, RAC</a:t>
            </a:r>
            <a:endParaRPr b="0" lang="en-US" sz="1600" strike="noStrike" u="none">
              <a:solidFill>
                <a:srgbClr val="000000"/>
              </a:solidFill>
              <a:effectLst/>
              <a:uFillTx/>
              <a:latin typeface="Times New Roman"/>
            </a:endParaRPr>
          </a:p>
        </p:txBody>
      </p:sp>
      <p:sp>
        <p:nvSpPr>
          <p:cNvPr id="38" name=""/>
          <p:cNvSpPr/>
          <p:nvPr/>
        </p:nvSpPr>
        <p:spPr>
          <a:xfrm>
            <a:off x="3962520" y="5715000"/>
            <a:ext cx="45720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3695760" y="5189400"/>
            <a:ext cx="12193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Execution</a:t>
            </a:r>
            <a:endParaRPr b="0" lang="en-US" sz="1600" strike="noStrike" u="none">
              <a:solidFill>
                <a:srgbClr val="000000"/>
              </a:solidFill>
              <a:effectLst/>
              <a:uFillTx/>
              <a:latin typeface="Times New Roman"/>
            </a:endParaRPr>
          </a:p>
        </p:txBody>
      </p:sp>
      <p:sp>
        <p:nvSpPr>
          <p:cNvPr id="40" name=""/>
          <p:cNvSpPr/>
          <p:nvPr/>
        </p:nvSpPr>
        <p:spPr>
          <a:xfrm>
            <a:off x="609480" y="5127480"/>
            <a:ext cx="68580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AA</a:t>
            </a:r>
            <a:endParaRPr b="0" lang="en-US" sz="2400" strike="noStrike" u="none">
              <a:solidFill>
                <a:srgbClr val="000000"/>
              </a:solidFill>
              <a:effectLst/>
              <a:uFillTx/>
              <a:latin typeface="Times New Roman"/>
            </a:endParaRPr>
          </a:p>
        </p:txBody>
      </p:sp>
      <p:sp>
        <p:nvSpPr>
          <p:cNvPr id="41" name=""/>
          <p:cNvSpPr/>
          <p:nvPr/>
        </p:nvSpPr>
        <p:spPr>
          <a:xfrm>
            <a:off x="4572000" y="5127480"/>
            <a:ext cx="2057400" cy="429480"/>
          </a:xfrm>
          <a:prstGeom prst="rect">
            <a:avLst/>
          </a:prstGeom>
          <a:noFill/>
          <a:ln w="0">
            <a:noFill/>
          </a:ln>
        </p:spPr>
        <p:style>
          <a:lnRef idx="0"/>
          <a:fillRef idx="0"/>
          <a:effectRef idx="0"/>
          <a:fontRef idx="minor"/>
        </p:style>
        <p:txBody>
          <a:bodyPr lIns="90000" rIns="90000" tIns="46800" bIns="46800" anchor="t">
            <a:spAutoFit/>
          </a:bodyPr>
          <a:p>
            <a:pP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Risk Ops, RAC, AA, business controllers</a:t>
            </a:r>
            <a:endParaRPr b="0" lang="en-US" sz="1100" strike="noStrike" u="none">
              <a:solidFill>
                <a:srgbClr val="000000"/>
              </a:solidFill>
              <a:effectLst/>
              <a:uFillTx/>
              <a:latin typeface="Times New Roman"/>
            </a:endParaRPr>
          </a:p>
        </p:txBody>
      </p:sp>
      <p:sp>
        <p:nvSpPr>
          <p:cNvPr id="42" name=""/>
          <p:cNvSpPr/>
          <p:nvPr/>
        </p:nvSpPr>
        <p:spPr>
          <a:xfrm>
            <a:off x="2057400" y="5105520"/>
            <a:ext cx="0" cy="609480"/>
          </a:xfrm>
          <a:prstGeom prst="line">
            <a:avLst/>
          </a:prstGeom>
          <a:ln w="38160">
            <a:solidFill>
              <a:srgbClr val="ff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2133720" y="5219640"/>
            <a:ext cx="15238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Business Controllers</a:t>
            </a:r>
            <a:endParaRPr b="0" lang="en-US" sz="1200" strike="noStrike" u="none">
              <a:solidFill>
                <a:srgbClr val="000000"/>
              </a:solidFill>
              <a:effectLst/>
              <a:uFillTx/>
              <a:latin typeface="Times New Roman"/>
            </a:endParaRPr>
          </a:p>
        </p:txBody>
      </p:sp>
      <p:sp>
        <p:nvSpPr>
          <p:cNvPr id="44" name=""/>
          <p:cNvSpPr/>
          <p:nvPr/>
        </p:nvSpPr>
        <p:spPr>
          <a:xfrm>
            <a:off x="6400800" y="5105520"/>
            <a:ext cx="0" cy="609480"/>
          </a:xfrm>
          <a:prstGeom prst="line">
            <a:avLst/>
          </a:prstGeom>
          <a:ln w="38160">
            <a:solidFill>
              <a:srgbClr val="ff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6477120" y="5219640"/>
            <a:ext cx="15238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Business Controllers</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014D7026-4DAC-4FFA-833D-F5C04A5ACC2B}"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Current status - </a:t>
            </a:r>
            <a:br>
              <a:rPr sz="4000"/>
            </a:br>
            <a:r>
              <a:rPr b="0" lang="en-US" sz="4000" strike="noStrike" u="none">
                <a:solidFill>
                  <a:srgbClr val="000000"/>
                </a:solidFill>
                <a:effectLst/>
                <a:uFillTx/>
                <a:latin typeface="Times New Roman"/>
              </a:rPr>
              <a:t>Deliverables and key differences</a:t>
            </a:r>
            <a:endParaRPr b="0" lang="en-US" sz="4000" strike="noStrike" u="none">
              <a:solidFill>
                <a:srgbClr val="000000"/>
              </a:solidFill>
              <a:effectLst/>
              <a:uFillTx/>
              <a:latin typeface="Times New Roman"/>
            </a:endParaRPr>
          </a:p>
        </p:txBody>
      </p:sp>
      <p:sp>
        <p:nvSpPr>
          <p:cNvPr id="47"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BRM</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Doorstep</a:t>
            </a:r>
            <a:endParaRPr b="0" lang="en-US" sz="2000" strike="noStrike" u="none">
              <a:solidFill>
                <a:srgbClr val="000000"/>
              </a:solidFill>
              <a:effectLst/>
              <a:uFillTx/>
              <a:latin typeface="Times New Roman"/>
            </a:endParaRPr>
          </a:p>
          <a:p>
            <a:pPr marL="115920" indent="-11592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Deliverables</a:t>
            </a:r>
            <a:endParaRPr b="0" lang="en-US" sz="20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Control opinion</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1) Recommendations for improvement </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communicated to upper levels of management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 Documented control processes</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2) Management obtains comfort over offices’ </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 Update audit committee</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operations</a:t>
            </a:r>
            <a:endParaRPr b="0" lang="en-US" sz="1400" strike="noStrike" u="none">
              <a:solidFill>
                <a:srgbClr val="000000"/>
              </a:solidFill>
              <a:effectLst/>
              <a:uFillTx/>
              <a:latin typeface="Times New Roman"/>
            </a:endParaRPr>
          </a:p>
          <a:p>
            <a:pPr marL="115920" indent="-115920" algn="ctr">
              <a:spcBef>
                <a:spcPts val="1250"/>
              </a:spcBef>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Key differences between BRM &amp; Doorstep</a:t>
            </a:r>
            <a:endParaRPr b="0" lang="en-US" sz="2000" strike="noStrike" u="none">
              <a:solidFill>
                <a:srgbClr val="000000"/>
              </a:solidFill>
              <a:effectLst/>
              <a:uFillTx/>
              <a:latin typeface="Times New Roman"/>
            </a:endParaRPr>
          </a:p>
          <a:p>
            <a:pPr marL="115920" indent="-115920" algn="ctr">
              <a:spcBef>
                <a:spcPts val="1250"/>
              </a:spcBef>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1) BRM process/monthly control committee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1) Detailed knowledge used by key senior </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 Aid to external audit process</a:t>
            </a:r>
            <a:r>
              <a:rPr b="0" i="1" lang="en-US" sz="1400" strike="noStrike" u="none">
                <a:solidFill>
                  <a:srgbClr val="000000"/>
                </a:solidFill>
                <a:effectLst/>
                <a:uFillTx/>
                <a:latin typeface="Book Antiqua"/>
              </a:rPr>
              <a:t> </a:t>
            </a:r>
            <a:r>
              <a:rPr b="0" i="1" lang="en-US" sz="1400" strike="noStrike" u="none">
                <a:solidFill>
                  <a:srgbClr val="000000"/>
                </a:solidFill>
                <a:effectLst/>
                <a:uFillTx/>
                <a:latin typeface="Book Antiqua"/>
              </a:rPr>
              <a:t>	</a:t>
            </a:r>
            <a:r>
              <a:rPr b="0" i="1" lang="en-US" sz="1400" strike="noStrike" u="none">
                <a:solidFill>
                  <a:srgbClr val="000000"/>
                </a:solidFill>
                <a:effectLst/>
                <a:uFillTx/>
                <a:latin typeface="Book Antiqua"/>
              </a:rPr>
              <a:t>	</a:t>
            </a:r>
            <a:r>
              <a:rPr b="0" i="1"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2) Self assessment</a:t>
            </a: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3) Corporate governance</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3) Led by management who has indepth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knowledge of issues and day-to-day business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issues</a:t>
            </a: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4) Focused/targeted control reviews</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84CFF762-4810-4B9E-9705-3BB9AAD1DF1C}"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Current status - Key points</a:t>
            </a:r>
            <a:endParaRPr b="0" lang="en-US" sz="4000" strike="noStrike" u="none">
              <a:solidFill>
                <a:srgbClr val="000000"/>
              </a:solidFill>
              <a:effectLst/>
              <a:uFillTx/>
              <a:latin typeface="Times New Roman"/>
            </a:endParaRPr>
          </a:p>
        </p:txBody>
      </p:sp>
      <p:sp>
        <p:nvSpPr>
          <p:cNvPr id="49" name=""/>
          <p:cNvSpPr/>
          <p:nvPr/>
        </p:nvSpPr>
        <p:spPr>
          <a:xfrm>
            <a:off x="457200" y="13716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BRM</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Doorstep</a:t>
            </a:r>
            <a:endParaRPr b="0" lang="en-US" sz="2000" strike="noStrike" u="none">
              <a:solidFill>
                <a:srgbClr val="000000"/>
              </a:solidFill>
              <a:effectLst/>
              <a:uFillTx/>
              <a:latin typeface="Times New Roman"/>
            </a:endParaRPr>
          </a:p>
          <a:p>
            <a:pPr marL="115920" indent="-115920" algn="ctr">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Key points</a:t>
            </a:r>
            <a:endParaRPr b="0" lang="en-US" sz="20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Not a true internal audit - not all risks are audited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 Not independent (self assessment)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 Recommendations are not appropriately brought to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2) Overlaps some of BRM work</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attention of management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 Lacks bottom-up buy-in - perception of no added value</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5) Based on needs of external audit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6) Control opinion does not cover risk of loss in future periods</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endParaRPr b="0" lang="en-US" sz="2000" strike="noStrike" u="none">
              <a:solidFill>
                <a:srgbClr val="000000"/>
              </a:solidFill>
              <a:effectLst/>
              <a:uFillTx/>
              <a:latin typeface="Times New Roman"/>
            </a:endParaRPr>
          </a:p>
        </p:txBody>
      </p:sp>
      <p:grpSp>
        <p:nvGrpSpPr>
          <p:cNvPr id="50" name=""/>
          <p:cNvGrpSpPr/>
          <p:nvPr/>
        </p:nvGrpSpPr>
        <p:grpSpPr>
          <a:xfrm>
            <a:off x="1828800" y="5181480"/>
            <a:ext cx="5181480" cy="1218960"/>
            <a:chOff x="1828800" y="5181480"/>
            <a:chExt cx="5181480" cy="1218960"/>
          </a:xfrm>
        </p:grpSpPr>
        <p:sp>
          <p:nvSpPr>
            <p:cNvPr id="51" name=""/>
            <p:cNvSpPr/>
            <p:nvPr/>
          </p:nvSpPr>
          <p:spPr>
            <a:xfrm>
              <a:off x="1828800" y="5181480"/>
              <a:ext cx="3352680" cy="1218960"/>
            </a:xfrm>
            <a:prstGeom prst="ellipse">
              <a:avLst/>
            </a:prstGeom>
            <a:solidFill>
              <a:srgbClr val="6699ff"/>
            </a:solidFill>
            <a:ln w="381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3657600" y="5181480"/>
              <a:ext cx="3352680" cy="1218960"/>
            </a:xfrm>
            <a:prstGeom prst="ellipse">
              <a:avLst/>
            </a:prstGeom>
            <a:solidFill>
              <a:srgbClr val="99ff99"/>
            </a:solidFill>
            <a:ln w="38160">
              <a:solidFill>
                <a:srgbClr val="66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3657600" y="5257440"/>
              <a:ext cx="1447560" cy="1067040"/>
            </a:xfrm>
            <a:custGeom>
              <a:avLst/>
              <a:gdLst/>
              <a:ahLst/>
              <a:rect l="l" t="t" r="r" b="b"/>
              <a:pathLst>
                <a:path w="816" h="576">
                  <a:moveTo>
                    <a:pt x="480" y="0"/>
                  </a:moveTo>
                  <a:cubicBezTo>
                    <a:pt x="616" y="0"/>
                    <a:pt x="816" y="192"/>
                    <a:pt x="816" y="288"/>
                  </a:cubicBezTo>
                  <a:cubicBezTo>
                    <a:pt x="816" y="384"/>
                    <a:pt x="616" y="576"/>
                    <a:pt x="480" y="576"/>
                  </a:cubicBezTo>
                  <a:cubicBezTo>
                    <a:pt x="344" y="576"/>
                    <a:pt x="0" y="384"/>
                    <a:pt x="0" y="288"/>
                  </a:cubicBezTo>
                  <a:cubicBezTo>
                    <a:pt x="0" y="192"/>
                    <a:pt x="344" y="0"/>
                    <a:pt x="480" y="0"/>
                  </a:cubicBezTo>
                  <a:close/>
                </a:path>
              </a:pathLst>
            </a:custGeom>
            <a:solidFill>
              <a:srgbClr val="ff0000"/>
            </a:solid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54" name=""/>
          <p:cNvSpPr/>
          <p:nvPr/>
        </p:nvSpPr>
        <p:spPr>
          <a:xfrm>
            <a:off x="2514600" y="5524560"/>
            <a:ext cx="86184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BRM</a:t>
            </a:r>
            <a:endParaRPr b="0" lang="en-US" sz="2400" strike="noStrike" u="none">
              <a:solidFill>
                <a:srgbClr val="000000"/>
              </a:solidFill>
              <a:effectLst/>
              <a:uFillTx/>
              <a:latin typeface="Times New Roman"/>
            </a:endParaRPr>
          </a:p>
        </p:txBody>
      </p:sp>
      <p:sp>
        <p:nvSpPr>
          <p:cNvPr id="55" name=""/>
          <p:cNvSpPr/>
          <p:nvPr/>
        </p:nvSpPr>
        <p:spPr>
          <a:xfrm>
            <a:off x="5259600" y="5524560"/>
            <a:ext cx="12981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Doorstep</a:t>
            </a:r>
            <a:endParaRPr b="0" lang="en-US" sz="2400" strike="noStrike" u="none">
              <a:solidFill>
                <a:srgbClr val="000000"/>
              </a:solidFill>
              <a:effectLst/>
              <a:uFillTx/>
              <a:latin typeface="Times New Roman"/>
            </a:endParaRPr>
          </a:p>
        </p:txBody>
      </p:sp>
      <p:sp>
        <p:nvSpPr>
          <p:cNvPr id="56" name=""/>
          <p:cNvSpPr/>
          <p:nvPr/>
        </p:nvSpPr>
        <p:spPr>
          <a:xfrm>
            <a:off x="3962520" y="5584680"/>
            <a:ext cx="861840" cy="337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Overlap</a:t>
            </a:r>
            <a:endParaRPr b="0" lang="en-US" sz="16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21540D39-58BE-4F4C-BDF2-1D40A1E9B4A2}"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Current status - Key successes</a:t>
            </a:r>
            <a:endParaRPr b="0" lang="en-US" sz="4000" strike="noStrike" u="none">
              <a:solidFill>
                <a:srgbClr val="000000"/>
              </a:solidFill>
              <a:effectLst/>
              <a:uFillTx/>
              <a:latin typeface="Times New Roman"/>
            </a:endParaRPr>
          </a:p>
        </p:txBody>
      </p:sp>
      <p:sp>
        <p:nvSpPr>
          <p:cNvPr id="58" name=""/>
          <p:cNvSpPr/>
          <p:nvPr/>
        </p:nvSpPr>
        <p:spPr>
          <a:xfrm>
            <a:off x="457200" y="1371600"/>
            <a:ext cx="8458200" cy="419112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BRM</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Doorstep</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Times New Roman"/>
              </a:rPr>
              <a:t>Successes</a:t>
            </a:r>
            <a:endParaRPr b="0" lang="en-US" sz="2000" strike="noStrike" u="none">
              <a:solidFill>
                <a:srgbClr val="000000"/>
              </a:solidFill>
              <a:effectLst/>
              <a:uFillTx/>
              <a:latin typeface="Times New Roman"/>
            </a:endParaRPr>
          </a:p>
          <a:p>
            <a:pPr marL="115920" indent="-115920" algn="ctr">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BRM process developed based on independent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 Routine and extensive communication assessment of risks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review</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between AA and Enron</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 Control documentation completed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2) Material weaknesses identified are brought to the attention of</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senior management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 Created awareness within business units of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3) A process has been established to clear identified weaknesses </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key business risk elements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4) Management empowerment for process</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5) Self assessment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6) Based on minimum standards/best practices</a:t>
            </a: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Success of both processes</a:t>
            </a:r>
            <a:endParaRPr b="0" lang="en-US" sz="2000" strike="noStrike" u="none">
              <a:solidFill>
                <a:srgbClr val="000000"/>
              </a:solidFill>
              <a:effectLst/>
              <a:uFillTx/>
              <a:latin typeface="Times New Roman"/>
            </a:endParaRPr>
          </a:p>
          <a:p>
            <a:pPr marL="115920" indent="-115920" algn="ctr">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Top level buy-in/approval for resource expenditure</a:t>
            </a:r>
            <a:endParaRPr b="0" lang="en-US" sz="1400" strike="noStrike" u="none">
              <a:solidFill>
                <a:srgbClr val="000000"/>
              </a:solidFill>
              <a:effectLst/>
              <a:uFillTx/>
              <a:latin typeface="Times New Roman"/>
            </a:endParaRPr>
          </a:p>
          <a:p>
            <a:pPr marL="115920" indent="-115920" algn="ctr">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Management has showed a willingness to enhance/challenge current process</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97E2D665-4E3A-4F7F-9A28-3C445590AF95}"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Current status - BRM &amp; Doorstep</a:t>
            </a:r>
            <a:endParaRPr b="0" lang="en-US" sz="4000" strike="noStrike" u="none">
              <a:solidFill>
                <a:srgbClr val="000000"/>
              </a:solidFill>
              <a:effectLst/>
              <a:uFillTx/>
              <a:latin typeface="Times New Roman"/>
            </a:endParaRPr>
          </a:p>
        </p:txBody>
      </p:sp>
      <p:sp>
        <p:nvSpPr>
          <p:cNvPr id="60"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000000"/>
                </a:solidFill>
                <a:effectLst/>
                <a:uFillTx/>
                <a:latin typeface="Book Antiqua"/>
              </a:rPr>
              <a:t>Does management believe that the two processes are sufficient to monitor the achievement of our corporate goal?</a:t>
            </a:r>
            <a:endParaRPr b="0" lang="en-US" sz="36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506E0E87-337C-49B2-B298-53BC5C6C7DC9}"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Our corporate goal </a:t>
            </a:r>
            <a:endParaRPr b="0" lang="en-US" sz="4000" strike="noStrike" u="none">
              <a:solidFill>
                <a:srgbClr val="000000"/>
              </a:solidFill>
              <a:effectLst/>
              <a:uFillTx/>
              <a:latin typeface="Times New Roman"/>
            </a:endParaRPr>
          </a:p>
        </p:txBody>
      </p:sp>
      <p:sp>
        <p:nvSpPr>
          <p:cNvPr id="62" name=""/>
          <p:cNvSpPr/>
          <p:nvPr/>
        </p:nvSpPr>
        <p:spPr>
          <a:xfrm>
            <a:off x="457200" y="1600200"/>
            <a:ext cx="8458200" cy="441972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000000"/>
                </a:solidFill>
                <a:effectLst/>
                <a:uFillTx/>
                <a:latin typeface="Book Antiqua"/>
              </a:rPr>
              <a:t>To develop and maintain a world class internal control environment consistent with our business aspirations</a:t>
            </a:r>
            <a:r>
              <a:rPr b="0" lang="en-US" sz="3200" strike="noStrike" u="none">
                <a:solidFill>
                  <a:srgbClr val="000000"/>
                </a:solidFill>
                <a:effectLst/>
                <a:uFillTx/>
                <a:latin typeface="Book Antiqua"/>
              </a:rPr>
              <a:t> </a:t>
            </a:r>
            <a:endParaRPr b="0" lang="en-US" sz="32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Definition of a world class internal control environment</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 Leader in the field - acknowledged in market place</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)Leveragable in commercial negotiations (asset, not liability)</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 Up to date with business developments</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 Regularly and independently monitored and assessed</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Highly automated</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Transparent at all levels within the organization</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3" name=""/>
          <p:cNvSpPr/>
          <p:nvPr/>
        </p:nvSpPr>
        <p:spPr>
          <a:xfrm>
            <a:off x="5715000" y="3200400"/>
            <a:ext cx="3276720" cy="1068840"/>
          </a:xfrm>
          <a:prstGeom prst="rect">
            <a:avLst/>
          </a:prstGeom>
          <a:solidFill>
            <a:srgbClr val="0000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ffffff"/>
                </a:solidFill>
                <a:effectLst/>
                <a:uFillTx/>
                <a:latin typeface="Times New Roman"/>
              </a:rPr>
              <a:t>Enron believes it is necessary to have an assessment process in place to monitor the internal control environment</a:t>
            </a:r>
            <a:endParaRPr b="0" lang="en-US" sz="16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86BD4C7A-B8F6-4818-B91D-E47AE77D0C0D}"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Goals of the assessment</a:t>
            </a:r>
            <a:endParaRPr b="0" lang="en-US" sz="4000" strike="noStrike" u="none">
              <a:solidFill>
                <a:srgbClr val="000000"/>
              </a:solidFill>
              <a:effectLst/>
              <a:uFillTx/>
              <a:latin typeface="Times New Roman"/>
            </a:endParaRPr>
          </a:p>
        </p:txBody>
      </p:sp>
      <p:sp>
        <p:nvSpPr>
          <p:cNvPr id="65"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Current goals</a:t>
            </a:r>
            <a:endParaRPr b="0" lang="en-US" sz="20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to obtain an independent opinion on Enron’s control environment</a:t>
            </a: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to assess the operational risk of each location</a:t>
            </a: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communicate key issues to upper management</a:t>
            </a: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assess risks of commodities and trade types</a:t>
            </a: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Additional goals not currently met</a:t>
            </a:r>
            <a:endParaRPr b="0" lang="en-US" sz="20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assess all risks of Enron</a:t>
            </a: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to have Enron lead the process, direct planning, execution, and follow up</a:t>
            </a:r>
            <a:endParaRPr b="0" lang="en-US" sz="18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B59E3698-8D47-4090-A947-537009B6089F}"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6036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2000-01-26T12:50:12Z</dcterms:created>
  <dc:creator>Dawn D. Rodriguez</dc:creator>
  <dc:description/>
  <dc:language>en-US</dc:language>
  <cp:lastModifiedBy>swilson5</cp:lastModifiedBy>
  <cp:lastPrinted>2000-06-13T16:16:38Z</cp:lastPrinted>
  <dcterms:modified xsi:type="dcterms:W3CDTF">2000-06-14T11:01:20Z</dcterms:modified>
  <cp:revision>156</cp:revision>
  <dc:subject/>
  <dc:title>No Slide Title</dc:title>
</cp:coreProperties>
</file>