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0C1DE4F-F69E-4ACF-ACFF-25B47BFA010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6B47413-87A5-4E8E-8207-A3A7DDBE786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ECB6B84-D6DE-4B7C-96C5-CBB500D72F8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hyperlink" Target="http://www.caiso.com/thegrid/planning/transassessments/" TargetMode="External"/><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47280" y="1358640"/>
            <a:ext cx="7797960" cy="1879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Information Needed By All Market Participants To Facilitate Transmission Congestion Studies In ERCOT</a:t>
            </a:r>
            <a:endParaRPr b="0" lang="en-US" sz="36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938240"/>
          </a:xfrm>
          <a:prstGeom prst="rect">
            <a:avLst/>
          </a:prstGeom>
          <a:noFill/>
          <a:ln w="0">
            <a:noFill/>
          </a:ln>
        </p:spPr>
        <p:txBody>
          <a:bodyPr lIns="90000" rIns="90000" tIns="46800" bIns="4680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Presented to the ERCOT ROS</a:t>
            </a:r>
            <a:endParaRPr b="0" lang="en-US" sz="1800" strike="noStrike" u="none">
              <a:solidFill>
                <a:srgbClr val="000000"/>
              </a:solidFill>
              <a:effectLst/>
              <a:uFillTx/>
              <a:latin typeface="Times New Roman"/>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by Shannon Caraway, P.E. - TXU Energy Trading</a:t>
            </a:r>
            <a:endParaRPr b="0" lang="en-US" sz="1800" strike="noStrike" u="none">
              <a:solidFill>
                <a:srgbClr val="000000"/>
              </a:solidFill>
              <a:effectLst/>
              <a:uFillTx/>
              <a:latin typeface="Times New Roman"/>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5/8/2001</a:t>
            </a:r>
            <a:endParaRPr b="0" lang="en-US" sz="1800" strike="noStrike" u="none">
              <a:solidFill>
                <a:srgbClr val="000000"/>
              </a:solidFill>
              <a:effectLst/>
              <a:uFillTx/>
              <a:latin typeface="Times New Roman"/>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Draft Copy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#4</a:t>
            </a:r>
            <a:endParaRPr b="0" lang="en-US" sz="4400" strike="noStrike" u="none">
              <a:solidFill>
                <a:srgbClr val="000000"/>
              </a:solidFill>
              <a:effectLst/>
              <a:uFillTx/>
              <a:latin typeface="Times New Roman"/>
            </a:endParaRPr>
          </a:p>
        </p:txBody>
      </p:sp>
      <p:sp>
        <p:nvSpPr>
          <p:cNvPr id="78" name="PlaceHolder 2"/>
          <p:cNvSpPr>
            <a:spLocks noGrp="1"/>
          </p:cNvSpPr>
          <p:nvPr>
            <p:ph/>
          </p:nvPr>
        </p:nvSpPr>
        <p:spPr>
          <a:xfrm>
            <a:off x="696960" y="16588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Provide a listing of all double-circuit lines, by SSTF bus numbers, that are greater than 0.5 miles (as defined by the ERCOT planning criteria) that will be used during planning studies.  The list need only include the most limiting sections of a double-circuit line outages and not all of the intermediate sections.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Provide an official “good weather” and “bad weather” contingency file that will be used for all operational studies.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separate file should be developed, maintained and posted on the ERCOT website by the SSTF for each of the dataset A &amp; B cases that are prepared annually.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Illustration #4</a:t>
            </a:r>
            <a:endParaRPr b="0" lang="en-US" sz="4400" strike="noStrike" u="none">
              <a:solidFill>
                <a:srgbClr val="000000"/>
              </a:solidFill>
              <a:effectLst/>
              <a:uFillTx/>
              <a:latin typeface="Times New Roman"/>
            </a:endParaRPr>
          </a:p>
        </p:txBody>
      </p:sp>
      <p:sp>
        <p:nvSpPr>
          <p:cNvPr id="80" name="PlaceHolder 2"/>
          <p:cNvSpPr>
            <a:spLocks noGrp="1"/>
          </p:cNvSpPr>
          <p:nvPr>
            <p:ph/>
          </p:nvPr>
        </p:nvSpPr>
        <p:spPr>
          <a:xfrm>
            <a:off x="3927600" y="1598760"/>
            <a:ext cx="4667040" cy="449712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entire 138 kV line shown is a double-circuit line.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However, for power flow contingency studies related to this example, it is only necessary to study outages of the end sections in order to observe the most severe scenarios.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Only branch pairs 1 - 2 / 1 - 3 and 9 - 11 / 10 - 12 need to be studied for contingency analysis purposes.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TDSPs via the SSTF should provide a comprehensive list of all double-circuit outages that need to be studied for planning studies and both a “good weather” and a “bad weather” list for operational studies.</a:t>
            </a:r>
            <a:endParaRPr b="0" lang="en-US" sz="1800" strike="noStrike" u="none">
              <a:solidFill>
                <a:srgbClr val="000000"/>
              </a:solidFill>
              <a:effectLst/>
              <a:uFillTx/>
              <a:latin typeface="Times New Roman"/>
            </a:endParaRPr>
          </a:p>
        </p:txBody>
      </p:sp>
      <p:sp>
        <p:nvSpPr>
          <p:cNvPr id="81" name=""/>
          <p:cNvSpPr/>
          <p:nvPr/>
        </p:nvSpPr>
        <p:spPr>
          <a:xfrm rot="16200000">
            <a:off x="2643120" y="1923480"/>
            <a:ext cx="1522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flipH="1">
            <a:off x="2576520" y="1741320"/>
            <a:ext cx="595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2719440" y="1744560"/>
            <a:ext cx="0" cy="17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rot="16200000">
            <a:off x="2685960" y="1706400"/>
            <a:ext cx="7488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85" name=""/>
          <p:cNvSpPr/>
          <p:nvPr/>
        </p:nvSpPr>
        <p:spPr>
          <a:xfrm>
            <a:off x="2111400" y="1619280"/>
            <a:ext cx="5619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138kV</a:t>
            </a:r>
            <a:endParaRPr b="0" lang="en-US" sz="1000" strike="noStrike" u="none">
              <a:solidFill>
                <a:srgbClr val="000000"/>
              </a:solidFill>
              <a:effectLst/>
              <a:uFillTx/>
              <a:latin typeface="Times New Roman"/>
            </a:endParaRPr>
          </a:p>
        </p:txBody>
      </p:sp>
      <p:sp>
        <p:nvSpPr>
          <p:cNvPr id="86" name=""/>
          <p:cNvSpPr/>
          <p:nvPr/>
        </p:nvSpPr>
        <p:spPr>
          <a:xfrm>
            <a:off x="3125880" y="1623960"/>
            <a:ext cx="498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a:t>
            </a:r>
            <a:endParaRPr b="0" lang="en-US" sz="1000" strike="noStrike" u="none">
              <a:solidFill>
                <a:srgbClr val="000000"/>
              </a:solidFill>
              <a:effectLst/>
              <a:uFillTx/>
              <a:latin typeface="Times New Roman"/>
            </a:endParaRPr>
          </a:p>
        </p:txBody>
      </p:sp>
      <p:sp>
        <p:nvSpPr>
          <p:cNvPr id="87" name=""/>
          <p:cNvSpPr/>
          <p:nvPr/>
        </p:nvSpPr>
        <p:spPr>
          <a:xfrm rot="16200000">
            <a:off x="2948040" y="1923840"/>
            <a:ext cx="1522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flipV="1">
            <a:off x="3024360" y="1744560"/>
            <a:ext cx="0" cy="17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rot="16200000">
            <a:off x="2987280" y="1706400"/>
            <a:ext cx="7488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90" name=""/>
          <p:cNvSpPr/>
          <p:nvPr/>
        </p:nvSpPr>
        <p:spPr>
          <a:xfrm rot="5400000">
            <a:off x="2946240" y="5668560"/>
            <a:ext cx="1522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2570040" y="6189840"/>
            <a:ext cx="285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022560" y="5823000"/>
            <a:ext cx="0" cy="176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rot="5400000">
            <a:off x="2979360" y="596268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94" name=""/>
          <p:cNvSpPr/>
          <p:nvPr/>
        </p:nvSpPr>
        <p:spPr>
          <a:xfrm rot="5400000">
            <a:off x="2640960" y="5859360"/>
            <a:ext cx="15264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2717640" y="6013440"/>
            <a:ext cx="0" cy="17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rot="5400000">
            <a:off x="2677680" y="615312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97" name=""/>
          <p:cNvSpPr/>
          <p:nvPr/>
        </p:nvSpPr>
        <p:spPr>
          <a:xfrm>
            <a:off x="3022560" y="2071800"/>
            <a:ext cx="0" cy="3590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flipV="1">
            <a:off x="2941560" y="261432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99" name=""/>
          <p:cNvSpPr/>
          <p:nvPr/>
        </p:nvSpPr>
        <p:spPr>
          <a:xfrm flipV="1">
            <a:off x="2617920" y="261900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0" name=""/>
          <p:cNvSpPr/>
          <p:nvPr/>
        </p:nvSpPr>
        <p:spPr>
          <a:xfrm flipV="1">
            <a:off x="2927520" y="3767040"/>
            <a:ext cx="185400" cy="5040"/>
          </a:xfrm>
          <a:prstGeom prst="line">
            <a:avLst/>
          </a:prstGeom>
          <a:ln w="9360">
            <a:solidFill>
              <a:srgbClr val="00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sp>
        <p:nvSpPr>
          <p:cNvPr id="101" name=""/>
          <p:cNvSpPr/>
          <p:nvPr/>
        </p:nvSpPr>
        <p:spPr>
          <a:xfrm flipV="1">
            <a:off x="2603520" y="377172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2" name=""/>
          <p:cNvSpPr/>
          <p:nvPr/>
        </p:nvSpPr>
        <p:spPr>
          <a:xfrm flipV="1">
            <a:off x="2941560" y="4433760"/>
            <a:ext cx="185760" cy="5040"/>
          </a:xfrm>
          <a:prstGeom prst="line">
            <a:avLst/>
          </a:prstGeom>
          <a:ln w="9360">
            <a:solidFill>
              <a:srgbClr val="00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sp>
        <p:nvSpPr>
          <p:cNvPr id="103" name=""/>
          <p:cNvSpPr/>
          <p:nvPr/>
        </p:nvSpPr>
        <p:spPr>
          <a:xfrm flipV="1">
            <a:off x="2617920" y="443844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4" name=""/>
          <p:cNvSpPr/>
          <p:nvPr/>
        </p:nvSpPr>
        <p:spPr>
          <a:xfrm flipV="1">
            <a:off x="2932200" y="508608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5" name=""/>
          <p:cNvSpPr/>
          <p:nvPr/>
        </p:nvSpPr>
        <p:spPr>
          <a:xfrm flipV="1">
            <a:off x="2608200" y="5090760"/>
            <a:ext cx="185760" cy="468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6" name=""/>
          <p:cNvSpPr/>
          <p:nvPr/>
        </p:nvSpPr>
        <p:spPr>
          <a:xfrm flipH="1">
            <a:off x="1902960" y="3338640"/>
            <a:ext cx="809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flipH="1">
            <a:off x="1902960" y="3076560"/>
            <a:ext cx="809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1903320" y="3009960"/>
            <a:ext cx="0" cy="390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717640" y="2071800"/>
            <a:ext cx="0" cy="995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flipV="1">
            <a:off x="2717640" y="3333240"/>
            <a:ext cx="0" cy="2529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2889360" y="5999040"/>
            <a:ext cx="285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2192400" y="2490840"/>
            <a:ext cx="4856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2</a:t>
            </a:r>
            <a:endParaRPr b="0" lang="en-US" sz="1000" strike="noStrike" u="none">
              <a:solidFill>
                <a:srgbClr val="000000"/>
              </a:solidFill>
              <a:effectLst/>
              <a:uFillTx/>
              <a:latin typeface="Times New Roman"/>
            </a:endParaRPr>
          </a:p>
        </p:txBody>
      </p:sp>
      <p:sp>
        <p:nvSpPr>
          <p:cNvPr id="113" name=""/>
          <p:cNvSpPr/>
          <p:nvPr/>
        </p:nvSpPr>
        <p:spPr>
          <a:xfrm>
            <a:off x="3090960" y="2494080"/>
            <a:ext cx="498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3</a:t>
            </a:r>
            <a:endParaRPr b="0" lang="en-US" sz="1000" strike="noStrike" u="none">
              <a:solidFill>
                <a:srgbClr val="000000"/>
              </a:solidFill>
              <a:effectLst/>
              <a:uFillTx/>
              <a:latin typeface="Times New Roman"/>
            </a:endParaRPr>
          </a:p>
        </p:txBody>
      </p:sp>
      <p:sp>
        <p:nvSpPr>
          <p:cNvPr id="114" name=""/>
          <p:cNvSpPr/>
          <p:nvPr/>
        </p:nvSpPr>
        <p:spPr>
          <a:xfrm>
            <a:off x="2166840" y="3639960"/>
            <a:ext cx="4795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5</a:t>
            </a:r>
            <a:endParaRPr b="0" lang="en-US" sz="1000" strike="noStrike" u="none">
              <a:solidFill>
                <a:srgbClr val="000000"/>
              </a:solidFill>
              <a:effectLst/>
              <a:uFillTx/>
              <a:latin typeface="Times New Roman"/>
            </a:endParaRPr>
          </a:p>
        </p:txBody>
      </p:sp>
      <p:sp>
        <p:nvSpPr>
          <p:cNvPr id="115" name=""/>
          <p:cNvSpPr/>
          <p:nvPr/>
        </p:nvSpPr>
        <p:spPr>
          <a:xfrm>
            <a:off x="1649520" y="2786040"/>
            <a:ext cx="498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4</a:t>
            </a:r>
            <a:endParaRPr b="0" lang="en-US" sz="1000" strike="noStrike" u="none">
              <a:solidFill>
                <a:srgbClr val="000000"/>
              </a:solidFill>
              <a:effectLst/>
              <a:uFillTx/>
              <a:latin typeface="Times New Roman"/>
            </a:endParaRPr>
          </a:p>
        </p:txBody>
      </p:sp>
      <p:sp>
        <p:nvSpPr>
          <p:cNvPr id="116" name=""/>
          <p:cNvSpPr/>
          <p:nvPr/>
        </p:nvSpPr>
        <p:spPr>
          <a:xfrm>
            <a:off x="3087720" y="4309920"/>
            <a:ext cx="4921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8</a:t>
            </a:r>
            <a:endParaRPr b="0" lang="en-US" sz="1000" strike="noStrike" u="none">
              <a:solidFill>
                <a:srgbClr val="000000"/>
              </a:solidFill>
              <a:effectLst/>
              <a:uFillTx/>
              <a:latin typeface="Times New Roman"/>
            </a:endParaRPr>
          </a:p>
        </p:txBody>
      </p:sp>
      <p:sp>
        <p:nvSpPr>
          <p:cNvPr id="117" name=""/>
          <p:cNvSpPr/>
          <p:nvPr/>
        </p:nvSpPr>
        <p:spPr>
          <a:xfrm>
            <a:off x="2185920" y="4300560"/>
            <a:ext cx="5047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7</a:t>
            </a:r>
            <a:endParaRPr b="0" lang="en-US" sz="1000" strike="noStrike" u="none">
              <a:solidFill>
                <a:srgbClr val="000000"/>
              </a:solidFill>
              <a:effectLst/>
              <a:uFillTx/>
              <a:latin typeface="Times New Roman"/>
            </a:endParaRPr>
          </a:p>
        </p:txBody>
      </p:sp>
      <p:sp>
        <p:nvSpPr>
          <p:cNvPr id="118" name=""/>
          <p:cNvSpPr/>
          <p:nvPr/>
        </p:nvSpPr>
        <p:spPr>
          <a:xfrm>
            <a:off x="2185920" y="4957920"/>
            <a:ext cx="5112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9</a:t>
            </a:r>
            <a:endParaRPr b="0" lang="en-US" sz="1000" strike="noStrike" u="none">
              <a:solidFill>
                <a:srgbClr val="000000"/>
              </a:solidFill>
              <a:effectLst/>
              <a:uFillTx/>
              <a:latin typeface="Times New Roman"/>
            </a:endParaRPr>
          </a:p>
        </p:txBody>
      </p:sp>
      <p:sp>
        <p:nvSpPr>
          <p:cNvPr id="119" name=""/>
          <p:cNvSpPr/>
          <p:nvPr/>
        </p:nvSpPr>
        <p:spPr>
          <a:xfrm>
            <a:off x="3068640" y="4967280"/>
            <a:ext cx="55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10</a:t>
            </a:r>
            <a:endParaRPr b="0" lang="en-US" sz="1000" strike="noStrike" u="none">
              <a:solidFill>
                <a:srgbClr val="000000"/>
              </a:solidFill>
              <a:effectLst/>
              <a:uFillTx/>
              <a:latin typeface="Times New Roman"/>
            </a:endParaRPr>
          </a:p>
        </p:txBody>
      </p:sp>
      <p:sp>
        <p:nvSpPr>
          <p:cNvPr id="120" name=""/>
          <p:cNvSpPr/>
          <p:nvPr/>
        </p:nvSpPr>
        <p:spPr>
          <a:xfrm>
            <a:off x="3075120" y="3633840"/>
            <a:ext cx="4791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6</a:t>
            </a:r>
            <a:endParaRPr b="0" lang="en-US" sz="1000" strike="noStrike" u="none">
              <a:solidFill>
                <a:srgbClr val="000000"/>
              </a:solidFill>
              <a:effectLst/>
              <a:uFillTx/>
              <a:latin typeface="Times New Roman"/>
            </a:endParaRPr>
          </a:p>
        </p:txBody>
      </p:sp>
      <p:sp>
        <p:nvSpPr>
          <p:cNvPr id="121" name=""/>
          <p:cNvSpPr/>
          <p:nvPr/>
        </p:nvSpPr>
        <p:spPr>
          <a:xfrm>
            <a:off x="3122640" y="5872320"/>
            <a:ext cx="55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12</a:t>
            </a:r>
            <a:endParaRPr b="0" lang="en-US" sz="1000" strike="noStrike" u="none">
              <a:solidFill>
                <a:srgbClr val="000000"/>
              </a:solidFill>
              <a:effectLst/>
              <a:uFillTx/>
              <a:latin typeface="Times New Roman"/>
            </a:endParaRPr>
          </a:p>
        </p:txBody>
      </p:sp>
      <p:sp>
        <p:nvSpPr>
          <p:cNvPr id="122" name=""/>
          <p:cNvSpPr/>
          <p:nvPr/>
        </p:nvSpPr>
        <p:spPr>
          <a:xfrm>
            <a:off x="2128680" y="6033960"/>
            <a:ext cx="5749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11</a:t>
            </a:r>
            <a:endParaRPr b="0" lang="en-US" sz="1000" strike="noStrike" u="none">
              <a:solidFill>
                <a:srgbClr val="000000"/>
              </a:solidFill>
              <a:effectLst/>
              <a:uFillTx/>
              <a:latin typeface="Times New Roman"/>
            </a:endParaRPr>
          </a:p>
        </p:txBody>
      </p:sp>
      <p:sp>
        <p:nvSpPr>
          <p:cNvPr id="123" name=""/>
          <p:cNvSpPr/>
          <p:nvPr/>
        </p:nvSpPr>
        <p:spPr>
          <a:xfrm rot="16200000">
            <a:off x="2676600" y="258732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4" name=""/>
          <p:cNvSpPr/>
          <p:nvPr/>
        </p:nvSpPr>
        <p:spPr>
          <a:xfrm rot="16200000">
            <a:off x="2986200" y="258264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5" name=""/>
          <p:cNvSpPr/>
          <p:nvPr/>
        </p:nvSpPr>
        <p:spPr>
          <a:xfrm rot="16200000">
            <a:off x="1862280" y="316836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6" name=""/>
          <p:cNvSpPr/>
          <p:nvPr/>
        </p:nvSpPr>
        <p:spPr>
          <a:xfrm rot="16200000">
            <a:off x="2986200" y="440172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7" name=""/>
          <p:cNvSpPr/>
          <p:nvPr/>
        </p:nvSpPr>
        <p:spPr>
          <a:xfrm rot="16200000">
            <a:off x="2676600" y="440172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8" name=""/>
          <p:cNvSpPr/>
          <p:nvPr/>
        </p:nvSpPr>
        <p:spPr>
          <a:xfrm rot="16200000">
            <a:off x="2676600" y="373500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29" name=""/>
          <p:cNvSpPr/>
          <p:nvPr/>
        </p:nvSpPr>
        <p:spPr>
          <a:xfrm rot="16200000">
            <a:off x="2986200" y="373500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30" name=""/>
          <p:cNvSpPr/>
          <p:nvPr/>
        </p:nvSpPr>
        <p:spPr>
          <a:xfrm rot="16200000">
            <a:off x="2681280" y="506376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31" name=""/>
          <p:cNvSpPr/>
          <p:nvPr/>
        </p:nvSpPr>
        <p:spPr>
          <a:xfrm rot="16200000">
            <a:off x="2986200" y="505440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32" name=""/>
          <p:cNvSpPr/>
          <p:nvPr/>
        </p:nvSpPr>
        <p:spPr>
          <a:xfrm>
            <a:off x="2165400" y="1614600"/>
            <a:ext cx="1352520" cy="50472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2266920" y="2500200"/>
            <a:ext cx="1263600" cy="24768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2219400" y="3633840"/>
            <a:ext cx="1282680" cy="24768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2228760" y="4309920"/>
            <a:ext cx="1263600" cy="24768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2232000" y="4976640"/>
            <a:ext cx="1301760" cy="24768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2193840" y="5605560"/>
            <a:ext cx="1384560" cy="71424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1717560" y="2814480"/>
            <a:ext cx="343080" cy="64800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1473120" y="1665360"/>
            <a:ext cx="98100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A</a:t>
            </a:r>
            <a:endParaRPr b="0" lang="en-US" sz="1000" strike="noStrike" u="none">
              <a:solidFill>
                <a:srgbClr val="000000"/>
              </a:solidFill>
              <a:effectLst/>
              <a:uFillTx/>
              <a:latin typeface="Times New Roman"/>
            </a:endParaRPr>
          </a:p>
        </p:txBody>
      </p:sp>
      <p:sp>
        <p:nvSpPr>
          <p:cNvPr id="140" name=""/>
          <p:cNvSpPr/>
          <p:nvPr/>
        </p:nvSpPr>
        <p:spPr>
          <a:xfrm>
            <a:off x="1517760" y="2389320"/>
            <a:ext cx="879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B</a:t>
            </a:r>
            <a:endParaRPr b="0" lang="en-US" sz="1000" strike="noStrike" u="none">
              <a:solidFill>
                <a:srgbClr val="000000"/>
              </a:solidFill>
              <a:effectLst/>
              <a:uFillTx/>
              <a:latin typeface="Times New Roman"/>
            </a:endParaRPr>
          </a:p>
        </p:txBody>
      </p:sp>
      <p:sp>
        <p:nvSpPr>
          <p:cNvPr id="141" name=""/>
          <p:cNvSpPr/>
          <p:nvPr/>
        </p:nvSpPr>
        <p:spPr>
          <a:xfrm>
            <a:off x="898560" y="3081240"/>
            <a:ext cx="8953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C</a:t>
            </a:r>
            <a:endParaRPr b="0" lang="en-US" sz="1000" strike="noStrike" u="none">
              <a:solidFill>
                <a:srgbClr val="000000"/>
              </a:solidFill>
              <a:effectLst/>
              <a:uFillTx/>
              <a:latin typeface="Times New Roman"/>
            </a:endParaRPr>
          </a:p>
        </p:txBody>
      </p:sp>
      <p:sp>
        <p:nvSpPr>
          <p:cNvPr id="142" name=""/>
          <p:cNvSpPr/>
          <p:nvPr/>
        </p:nvSpPr>
        <p:spPr>
          <a:xfrm>
            <a:off x="1365120" y="3643200"/>
            <a:ext cx="866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D</a:t>
            </a:r>
            <a:endParaRPr b="0" lang="en-US" sz="1000" strike="noStrike" u="none">
              <a:solidFill>
                <a:srgbClr val="000000"/>
              </a:solidFill>
              <a:effectLst/>
              <a:uFillTx/>
              <a:latin typeface="Times New Roman"/>
            </a:endParaRPr>
          </a:p>
        </p:txBody>
      </p:sp>
      <p:sp>
        <p:nvSpPr>
          <p:cNvPr id="143" name=""/>
          <p:cNvSpPr/>
          <p:nvPr/>
        </p:nvSpPr>
        <p:spPr>
          <a:xfrm>
            <a:off x="1454040" y="4319640"/>
            <a:ext cx="8636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E</a:t>
            </a:r>
            <a:endParaRPr b="0" lang="en-US" sz="1000" strike="noStrike" u="none">
              <a:solidFill>
                <a:srgbClr val="000000"/>
              </a:solidFill>
              <a:effectLst/>
              <a:uFillTx/>
              <a:latin typeface="Times New Roman"/>
            </a:endParaRPr>
          </a:p>
        </p:txBody>
      </p:sp>
      <p:sp>
        <p:nvSpPr>
          <p:cNvPr id="144" name=""/>
          <p:cNvSpPr/>
          <p:nvPr/>
        </p:nvSpPr>
        <p:spPr>
          <a:xfrm>
            <a:off x="1492200" y="4967280"/>
            <a:ext cx="82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F</a:t>
            </a:r>
            <a:endParaRPr b="0" lang="en-US" sz="1000" strike="noStrike" u="none">
              <a:solidFill>
                <a:srgbClr val="000000"/>
              </a:solidFill>
              <a:effectLst/>
              <a:uFillTx/>
              <a:latin typeface="Times New Roman"/>
            </a:endParaRPr>
          </a:p>
        </p:txBody>
      </p:sp>
      <p:sp>
        <p:nvSpPr>
          <p:cNvPr id="145" name=""/>
          <p:cNvSpPr/>
          <p:nvPr/>
        </p:nvSpPr>
        <p:spPr>
          <a:xfrm>
            <a:off x="1488960" y="5796000"/>
            <a:ext cx="94320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G</a:t>
            </a:r>
            <a:endParaRPr b="0" lang="en-US" sz="1000" strike="noStrike" u="none">
              <a:solidFill>
                <a:srgbClr val="000000"/>
              </a:solidFill>
              <a:effectLst/>
              <a:uFillTx/>
              <a:latin typeface="Times New Roman"/>
            </a:endParaRPr>
          </a:p>
        </p:txBody>
      </p:sp>
      <p:sp>
        <p:nvSpPr>
          <p:cNvPr id="146" name=""/>
          <p:cNvSpPr/>
          <p:nvPr/>
        </p:nvSpPr>
        <p:spPr>
          <a:xfrm>
            <a:off x="2622600" y="4726080"/>
            <a:ext cx="495360" cy="74520"/>
          </a:xfrm>
          <a:prstGeom prst="ellipse">
            <a:avLst/>
          </a:prstGeom>
          <a:no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47" name=""/>
          <p:cNvSpPr/>
          <p:nvPr/>
        </p:nvSpPr>
        <p:spPr>
          <a:xfrm>
            <a:off x="2617920" y="5349960"/>
            <a:ext cx="495000" cy="74520"/>
          </a:xfrm>
          <a:prstGeom prst="ellipse">
            <a:avLst/>
          </a:prstGeom>
          <a:no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48" name=""/>
          <p:cNvSpPr/>
          <p:nvPr/>
        </p:nvSpPr>
        <p:spPr>
          <a:xfrm>
            <a:off x="2612880" y="4030560"/>
            <a:ext cx="495360" cy="74880"/>
          </a:xfrm>
          <a:prstGeom prst="ellipse">
            <a:avLst/>
          </a:prstGeom>
          <a:no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49" name=""/>
          <p:cNvSpPr/>
          <p:nvPr/>
        </p:nvSpPr>
        <p:spPr>
          <a:xfrm>
            <a:off x="2612880" y="2244600"/>
            <a:ext cx="495360" cy="74880"/>
          </a:xfrm>
          <a:prstGeom prst="ellipse">
            <a:avLst/>
          </a:prstGeom>
          <a:no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50" name=""/>
          <p:cNvSpPr/>
          <p:nvPr/>
        </p:nvSpPr>
        <p:spPr>
          <a:xfrm rot="16200000">
            <a:off x="2097720" y="3178800"/>
            <a:ext cx="495360" cy="74520"/>
          </a:xfrm>
          <a:prstGeom prst="ellipse">
            <a:avLst/>
          </a:prstGeom>
          <a:no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#5</a:t>
            </a:r>
            <a:endParaRPr b="0" lang="en-US" sz="4400" strike="noStrike" u="none">
              <a:solidFill>
                <a:srgbClr val="000000"/>
              </a:solidFill>
              <a:effectLst/>
              <a:uFillTx/>
              <a:latin typeface="Times New Roman"/>
            </a:endParaRPr>
          </a:p>
        </p:txBody>
      </p:sp>
      <p:sp>
        <p:nvSpPr>
          <p:cNvPr id="152" name="PlaceHolder 2"/>
          <p:cNvSpPr>
            <a:spLocks noGrp="1"/>
          </p:cNvSpPr>
          <p:nvPr>
            <p:ph/>
          </p:nvPr>
        </p:nvSpPr>
        <p:spPr>
          <a:xfrm>
            <a:off x="685800" y="1697040"/>
            <a:ext cx="7772400" cy="4114800"/>
          </a:xfrm>
          <a:prstGeom prst="rect">
            <a:avLst/>
          </a:prstGeom>
          <a:noFill/>
          <a:ln w="0">
            <a:noFill/>
          </a:ln>
        </p:spPr>
        <p:txBody>
          <a:bodyPr lIns="90000" rIns="90000" tIns="46800" bIns="46800" anchor="t">
            <a:normAutofit fontScale="850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Provide a listing by load flow bus number of all special contingencies that should be included in power flow contingency studies to reflect the actual response of relay protection and sectionalizing facilities in place that constitute a single element outage.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is necessary since relay operations and sectionalizing often require the removal of multiple power flow branches simultaneously to simulate a single NERC contingency outage in power flow programs.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separate file should be developed, maintained and posted on the ERCOT website by the SSTF for each of the dataset A &amp; B cases that are prepared annually.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Illustration #5</a:t>
            </a:r>
            <a:endParaRPr b="0" lang="en-US" sz="4400" strike="noStrike" u="none">
              <a:solidFill>
                <a:srgbClr val="000000"/>
              </a:solidFill>
              <a:effectLst/>
              <a:uFillTx/>
              <a:latin typeface="Times New Roman"/>
            </a:endParaRPr>
          </a:p>
        </p:txBody>
      </p:sp>
      <p:sp>
        <p:nvSpPr>
          <p:cNvPr id="154" name="PlaceHolder 2"/>
          <p:cNvSpPr>
            <a:spLocks noGrp="1"/>
          </p:cNvSpPr>
          <p:nvPr>
            <p:ph/>
          </p:nvPr>
        </p:nvSpPr>
        <p:spPr>
          <a:xfrm>
            <a:off x="4830480" y="1449000"/>
            <a:ext cx="3676680" cy="4646520"/>
          </a:xfrm>
          <a:prstGeom prst="rect">
            <a:avLst/>
          </a:prstGeom>
          <a:noFill/>
          <a:ln w="0">
            <a:noFill/>
          </a:ln>
        </p:spPr>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relay protection in place opens both breakers at Switching Station A and the breakers at Switching Stations A &amp; C for a fault at the point shown.</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simulate the conditions </a:t>
            </a:r>
            <a:r>
              <a:rPr b="0" lang="en-US" sz="1600" strike="noStrike" u="sng">
                <a:solidFill>
                  <a:srgbClr val="000000"/>
                </a:solidFill>
                <a:effectLst/>
                <a:uFillTx/>
                <a:latin typeface="Times New Roman"/>
              </a:rPr>
              <a:t>immediately</a:t>
            </a:r>
            <a:r>
              <a:rPr b="0" lang="en-US" sz="1600" strike="noStrike" u="none">
                <a:solidFill>
                  <a:srgbClr val="000000"/>
                </a:solidFill>
                <a:effectLst/>
                <a:uFillTx/>
                <a:latin typeface="Times New Roman"/>
              </a:rPr>
              <a:t> after this single element fault, it is necessary to open branches 1 - 2, 7 - 8, 6 - 7, &amp; 3 - 4.</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simulate the conditions after all possible </a:t>
            </a:r>
            <a:r>
              <a:rPr b="0" lang="en-US" sz="1600" strike="noStrike" u="sng">
                <a:solidFill>
                  <a:srgbClr val="000000"/>
                </a:solidFill>
                <a:effectLst/>
                <a:uFillTx/>
                <a:latin typeface="Times New Roman"/>
              </a:rPr>
              <a:t>sectionalizing</a:t>
            </a:r>
            <a:r>
              <a:rPr b="0" lang="en-US" sz="1600" strike="noStrike" u="none">
                <a:solidFill>
                  <a:srgbClr val="000000"/>
                </a:solidFill>
                <a:effectLst/>
                <a:uFillTx/>
                <a:latin typeface="Times New Roman"/>
              </a:rPr>
              <a:t> has occurred, it is necessary to open branches 2 - 3, 3 - 5, &amp; 3 - 4.</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intent of this item isn’t to create a list of all single element contingencies that have to be studied, only those that aren’t picked up by the automatic contingency functions in power flow packages.</a:t>
            </a:r>
            <a:endParaRPr b="0" lang="en-US" sz="1600" strike="noStrike" u="none">
              <a:solidFill>
                <a:srgbClr val="000000"/>
              </a:solidFill>
              <a:effectLst/>
              <a:uFillTx/>
              <a:latin typeface="Times New Roman"/>
            </a:endParaRPr>
          </a:p>
        </p:txBody>
      </p:sp>
      <p:sp>
        <p:nvSpPr>
          <p:cNvPr id="155" name=""/>
          <p:cNvSpPr/>
          <p:nvPr/>
        </p:nvSpPr>
        <p:spPr>
          <a:xfrm>
            <a:off x="4280040" y="5060880"/>
            <a:ext cx="1522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flipV="1">
            <a:off x="3116160" y="2403000"/>
            <a:ext cx="0" cy="195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flipH="1" flipV="1">
            <a:off x="3034800" y="2319120"/>
            <a:ext cx="81000" cy="81000"/>
          </a:xfrm>
          <a:prstGeom prst="line">
            <a:avLst/>
          </a:prstGeom>
          <a:ln w="9360">
            <a:solidFill>
              <a:srgbClr val="0000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58" name=""/>
          <p:cNvSpPr/>
          <p:nvPr/>
        </p:nvSpPr>
        <p:spPr>
          <a:xfrm flipH="1">
            <a:off x="2949480" y="2320920"/>
            <a:ext cx="85680" cy="85680"/>
          </a:xfrm>
          <a:prstGeom prst="line">
            <a:avLst/>
          </a:prstGeom>
          <a:ln w="936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Times New Roman"/>
            </a:endParaRPr>
          </a:p>
        </p:txBody>
      </p:sp>
      <p:sp>
        <p:nvSpPr>
          <p:cNvPr id="159" name=""/>
          <p:cNvSpPr/>
          <p:nvPr/>
        </p:nvSpPr>
        <p:spPr>
          <a:xfrm flipH="1" flipV="1">
            <a:off x="3192120" y="2309400"/>
            <a:ext cx="81000" cy="81000"/>
          </a:xfrm>
          <a:prstGeom prst="line">
            <a:avLst/>
          </a:prstGeom>
          <a:ln w="9360">
            <a:solidFill>
              <a:srgbClr val="0000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60" name=""/>
          <p:cNvSpPr/>
          <p:nvPr/>
        </p:nvSpPr>
        <p:spPr>
          <a:xfrm flipH="1">
            <a:off x="3106800" y="2311560"/>
            <a:ext cx="85680" cy="85680"/>
          </a:xfrm>
          <a:prstGeom prst="line">
            <a:avLst/>
          </a:prstGeom>
          <a:ln w="936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Times New Roman"/>
            </a:endParaRPr>
          </a:p>
        </p:txBody>
      </p:sp>
      <p:sp>
        <p:nvSpPr>
          <p:cNvPr id="161" name=""/>
          <p:cNvSpPr/>
          <p:nvPr/>
        </p:nvSpPr>
        <p:spPr>
          <a:xfrm flipV="1">
            <a:off x="3192480" y="2166840"/>
            <a:ext cx="468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flipV="1">
            <a:off x="4614840" y="4922640"/>
            <a:ext cx="0" cy="409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4433760" y="5137200"/>
            <a:ext cx="176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4573440" y="5103720"/>
            <a:ext cx="7488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grpSp>
        <p:nvGrpSpPr>
          <p:cNvPr id="165" name=""/>
          <p:cNvGrpSpPr/>
          <p:nvPr/>
        </p:nvGrpSpPr>
        <p:grpSpPr>
          <a:xfrm>
            <a:off x="609120" y="4941000"/>
            <a:ext cx="368280" cy="409320"/>
            <a:chOff x="609120" y="4941000"/>
            <a:chExt cx="368280" cy="409320"/>
          </a:xfrm>
        </p:grpSpPr>
        <p:sp>
          <p:nvSpPr>
            <p:cNvPr id="166" name=""/>
            <p:cNvSpPr/>
            <p:nvPr/>
          </p:nvSpPr>
          <p:spPr>
            <a:xfrm rot="10800000">
              <a:off x="825120" y="5059440"/>
              <a:ext cx="1522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642600" y="4941000"/>
              <a:ext cx="0" cy="409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flipH="1">
              <a:off x="647280" y="5135760"/>
              <a:ext cx="176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rot="10800000">
              <a:off x="609120" y="5094360"/>
              <a:ext cx="7488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grpSp>
      <p:sp>
        <p:nvSpPr>
          <p:cNvPr id="170" name=""/>
          <p:cNvSpPr/>
          <p:nvPr/>
        </p:nvSpPr>
        <p:spPr>
          <a:xfrm flipV="1">
            <a:off x="2185920" y="5054400"/>
            <a:ext cx="0" cy="314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flipH="1">
            <a:off x="2061720" y="5283360"/>
            <a:ext cx="119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2057400" y="5283360"/>
            <a:ext cx="0" cy="204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2147760" y="5108400"/>
            <a:ext cx="7488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74" name=""/>
          <p:cNvSpPr/>
          <p:nvPr/>
        </p:nvSpPr>
        <p:spPr>
          <a:xfrm rot="16200000">
            <a:off x="3243240" y="2784240"/>
            <a:ext cx="1522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flipH="1">
            <a:off x="2889000" y="2608200"/>
            <a:ext cx="569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flipV="1">
            <a:off x="3319560" y="2604960"/>
            <a:ext cx="0" cy="17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rot="16200000">
            <a:off x="3279600" y="2572560"/>
            <a:ext cx="7452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78" name=""/>
          <p:cNvSpPr/>
          <p:nvPr/>
        </p:nvSpPr>
        <p:spPr>
          <a:xfrm>
            <a:off x="981000" y="5140440"/>
            <a:ext cx="3291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3035160" y="2608200"/>
            <a:ext cx="6480" cy="2519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flipH="1">
            <a:off x="2879280" y="3630600"/>
            <a:ext cx="198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317760" y="2938320"/>
            <a:ext cx="0" cy="1543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flipH="1">
            <a:off x="3266640" y="3630600"/>
            <a:ext cx="198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3413160" y="3630600"/>
            <a:ext cx="0" cy="190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2943360" y="3637080"/>
            <a:ext cx="0" cy="190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85" name=""/>
          <p:cNvGrpSpPr/>
          <p:nvPr/>
        </p:nvGrpSpPr>
        <p:grpSpPr>
          <a:xfrm>
            <a:off x="2989080" y="1788840"/>
            <a:ext cx="409320" cy="368280"/>
            <a:chOff x="2989080" y="1788840"/>
            <a:chExt cx="409320" cy="368280"/>
          </a:xfrm>
        </p:grpSpPr>
        <p:sp>
          <p:nvSpPr>
            <p:cNvPr id="186" name=""/>
            <p:cNvSpPr/>
            <p:nvPr/>
          </p:nvSpPr>
          <p:spPr>
            <a:xfrm rot="16200000">
              <a:off x="3126960" y="2004840"/>
              <a:ext cx="1522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flipH="1">
              <a:off x="2989080" y="1822320"/>
              <a:ext cx="409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flipV="1">
              <a:off x="3203280" y="1827000"/>
              <a:ext cx="0" cy="17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rot="16200000">
              <a:off x="3169800" y="1789200"/>
              <a:ext cx="74880" cy="74160"/>
            </a:xfrm>
            <a:prstGeom prst="ellipse">
              <a:avLst/>
            </a:prstGeom>
            <a:solidFill>
              <a:srgbClr val="000000"/>
            </a:solidFill>
            <a:ln w="9360">
              <a:solidFill>
                <a:srgbClr val="000000"/>
              </a:solidFill>
              <a:miter/>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imes New Roman"/>
              </a:endParaRPr>
            </a:p>
          </p:txBody>
        </p:sp>
      </p:grpSp>
      <p:sp>
        <p:nvSpPr>
          <p:cNvPr id="190" name=""/>
          <p:cNvSpPr/>
          <p:nvPr/>
        </p:nvSpPr>
        <p:spPr>
          <a:xfrm rot="16200000">
            <a:off x="3279600" y="3587040"/>
            <a:ext cx="7452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91" name=""/>
          <p:cNvSpPr/>
          <p:nvPr/>
        </p:nvSpPr>
        <p:spPr>
          <a:xfrm rot="16200000">
            <a:off x="2998800" y="359208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92" name=""/>
          <p:cNvSpPr/>
          <p:nvPr/>
        </p:nvSpPr>
        <p:spPr>
          <a:xfrm>
            <a:off x="4351320" y="4719600"/>
            <a:ext cx="5047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4</a:t>
            </a:r>
            <a:endParaRPr b="0" lang="en-US" sz="1000" strike="noStrike" u="none">
              <a:solidFill>
                <a:srgbClr val="000000"/>
              </a:solidFill>
              <a:effectLst/>
              <a:uFillTx/>
              <a:latin typeface="Times New Roman"/>
            </a:endParaRPr>
          </a:p>
        </p:txBody>
      </p:sp>
      <p:sp>
        <p:nvSpPr>
          <p:cNvPr id="193" name=""/>
          <p:cNvSpPr/>
          <p:nvPr/>
        </p:nvSpPr>
        <p:spPr>
          <a:xfrm>
            <a:off x="393840" y="4729320"/>
            <a:ext cx="5047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a:t>
            </a:r>
            <a:endParaRPr b="0" lang="en-US" sz="1000" strike="noStrike" u="none">
              <a:solidFill>
                <a:srgbClr val="000000"/>
              </a:solidFill>
              <a:effectLst/>
              <a:uFillTx/>
              <a:latin typeface="Times New Roman"/>
            </a:endParaRPr>
          </a:p>
        </p:txBody>
      </p:sp>
      <p:sp>
        <p:nvSpPr>
          <p:cNvPr id="194" name=""/>
          <p:cNvSpPr/>
          <p:nvPr/>
        </p:nvSpPr>
        <p:spPr>
          <a:xfrm>
            <a:off x="1965240" y="4824360"/>
            <a:ext cx="505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2</a:t>
            </a:r>
            <a:endParaRPr b="0" lang="en-US" sz="1000" strike="noStrike" u="none">
              <a:solidFill>
                <a:srgbClr val="000000"/>
              </a:solidFill>
              <a:effectLst/>
              <a:uFillTx/>
              <a:latin typeface="Times New Roman"/>
            </a:endParaRPr>
          </a:p>
        </p:txBody>
      </p:sp>
      <p:sp>
        <p:nvSpPr>
          <p:cNvPr id="195" name=""/>
          <p:cNvSpPr/>
          <p:nvPr/>
        </p:nvSpPr>
        <p:spPr>
          <a:xfrm>
            <a:off x="1803240" y="5462640"/>
            <a:ext cx="6098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155MW</a:t>
            </a:r>
            <a:endParaRPr b="0" lang="en-US" sz="1000" strike="noStrike" u="none">
              <a:solidFill>
                <a:srgbClr val="000000"/>
              </a:solidFill>
              <a:effectLst/>
              <a:uFillTx/>
              <a:latin typeface="Times New Roman"/>
            </a:endParaRPr>
          </a:p>
        </p:txBody>
      </p:sp>
      <p:sp>
        <p:nvSpPr>
          <p:cNvPr id="196" name=""/>
          <p:cNvSpPr/>
          <p:nvPr/>
        </p:nvSpPr>
        <p:spPr>
          <a:xfrm rot="16200000">
            <a:off x="3004920" y="5103720"/>
            <a:ext cx="7488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197" name=""/>
          <p:cNvSpPr/>
          <p:nvPr/>
        </p:nvSpPr>
        <p:spPr>
          <a:xfrm>
            <a:off x="2527200" y="3795840"/>
            <a:ext cx="7621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84MW</a:t>
            </a:r>
            <a:endParaRPr b="0" lang="en-US" sz="1000" strike="noStrike" u="none">
              <a:solidFill>
                <a:srgbClr val="000000"/>
              </a:solidFill>
              <a:effectLst/>
              <a:uFillTx/>
              <a:latin typeface="Times New Roman"/>
            </a:endParaRPr>
          </a:p>
        </p:txBody>
      </p:sp>
      <p:sp>
        <p:nvSpPr>
          <p:cNvPr id="198" name=""/>
          <p:cNvSpPr/>
          <p:nvPr/>
        </p:nvSpPr>
        <p:spPr>
          <a:xfrm>
            <a:off x="3260880" y="3805200"/>
            <a:ext cx="609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66MW</a:t>
            </a:r>
            <a:endParaRPr b="0" lang="en-US" sz="1000" strike="noStrike" u="none">
              <a:solidFill>
                <a:srgbClr val="000000"/>
              </a:solidFill>
              <a:effectLst/>
              <a:uFillTx/>
              <a:latin typeface="Times New Roman"/>
            </a:endParaRPr>
          </a:p>
        </p:txBody>
      </p:sp>
      <p:sp>
        <p:nvSpPr>
          <p:cNvPr id="199" name=""/>
          <p:cNvSpPr/>
          <p:nvPr/>
        </p:nvSpPr>
        <p:spPr>
          <a:xfrm>
            <a:off x="3317760" y="3414600"/>
            <a:ext cx="704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6</a:t>
            </a:r>
            <a:endParaRPr b="0" lang="en-US" sz="1000" strike="noStrike" u="none">
              <a:solidFill>
                <a:srgbClr val="000000"/>
              </a:solidFill>
              <a:effectLst/>
              <a:uFillTx/>
              <a:latin typeface="Times New Roman"/>
            </a:endParaRPr>
          </a:p>
        </p:txBody>
      </p:sp>
      <p:sp>
        <p:nvSpPr>
          <p:cNvPr id="200" name=""/>
          <p:cNvSpPr/>
          <p:nvPr/>
        </p:nvSpPr>
        <p:spPr>
          <a:xfrm>
            <a:off x="2516040" y="3422520"/>
            <a:ext cx="543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5</a:t>
            </a:r>
            <a:endParaRPr b="0" lang="en-US" sz="1000" strike="noStrike" u="none">
              <a:solidFill>
                <a:srgbClr val="000000"/>
              </a:solidFill>
              <a:effectLst/>
              <a:uFillTx/>
              <a:latin typeface="Times New Roman"/>
            </a:endParaRPr>
          </a:p>
        </p:txBody>
      </p:sp>
      <p:sp>
        <p:nvSpPr>
          <p:cNvPr id="201" name=""/>
          <p:cNvSpPr/>
          <p:nvPr/>
        </p:nvSpPr>
        <p:spPr>
          <a:xfrm>
            <a:off x="2778120" y="5145120"/>
            <a:ext cx="704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3</a:t>
            </a:r>
            <a:endParaRPr b="0" lang="en-US" sz="1000" strike="noStrike" u="none">
              <a:solidFill>
                <a:srgbClr val="000000"/>
              </a:solidFill>
              <a:effectLst/>
              <a:uFillTx/>
              <a:latin typeface="Times New Roman"/>
            </a:endParaRPr>
          </a:p>
        </p:txBody>
      </p:sp>
      <p:sp>
        <p:nvSpPr>
          <p:cNvPr id="202" name=""/>
          <p:cNvSpPr/>
          <p:nvPr/>
        </p:nvSpPr>
        <p:spPr>
          <a:xfrm>
            <a:off x="2422440" y="2481120"/>
            <a:ext cx="7336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345kV</a:t>
            </a:r>
            <a:endParaRPr b="0" lang="en-US" sz="1000" strike="noStrike" u="none">
              <a:solidFill>
                <a:srgbClr val="000000"/>
              </a:solidFill>
              <a:effectLst/>
              <a:uFillTx/>
              <a:latin typeface="Times New Roman"/>
            </a:endParaRPr>
          </a:p>
        </p:txBody>
      </p:sp>
      <p:sp>
        <p:nvSpPr>
          <p:cNvPr id="203" name=""/>
          <p:cNvSpPr/>
          <p:nvPr/>
        </p:nvSpPr>
        <p:spPr>
          <a:xfrm>
            <a:off x="2546280" y="1698480"/>
            <a:ext cx="5619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138kV</a:t>
            </a:r>
            <a:endParaRPr b="0" lang="en-US" sz="1000" strike="noStrike" u="none">
              <a:solidFill>
                <a:srgbClr val="000000"/>
              </a:solidFill>
              <a:effectLst/>
              <a:uFillTx/>
              <a:latin typeface="Times New Roman"/>
            </a:endParaRPr>
          </a:p>
        </p:txBody>
      </p:sp>
      <p:sp>
        <p:nvSpPr>
          <p:cNvPr id="204" name=""/>
          <p:cNvSpPr/>
          <p:nvPr/>
        </p:nvSpPr>
        <p:spPr>
          <a:xfrm>
            <a:off x="3289320" y="2585880"/>
            <a:ext cx="5238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7</a:t>
            </a:r>
            <a:endParaRPr b="0" lang="en-US" sz="1000" strike="noStrike" u="none">
              <a:solidFill>
                <a:srgbClr val="000000"/>
              </a:solidFill>
              <a:effectLst/>
              <a:uFillTx/>
              <a:latin typeface="Times New Roman"/>
            </a:endParaRPr>
          </a:p>
        </p:txBody>
      </p:sp>
      <p:sp>
        <p:nvSpPr>
          <p:cNvPr id="205" name=""/>
          <p:cNvSpPr/>
          <p:nvPr/>
        </p:nvSpPr>
        <p:spPr>
          <a:xfrm>
            <a:off x="3174840" y="1803240"/>
            <a:ext cx="5241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8</a:t>
            </a:r>
            <a:endParaRPr b="0" lang="en-US" sz="1000" strike="noStrike" u="none">
              <a:solidFill>
                <a:srgbClr val="000000"/>
              </a:solidFill>
              <a:effectLst/>
              <a:uFillTx/>
              <a:latin typeface="Times New Roman"/>
            </a:endParaRPr>
          </a:p>
        </p:txBody>
      </p:sp>
      <p:sp>
        <p:nvSpPr>
          <p:cNvPr id="206" name=""/>
          <p:cNvSpPr/>
          <p:nvPr/>
        </p:nvSpPr>
        <p:spPr>
          <a:xfrm>
            <a:off x="2460600" y="1704960"/>
            <a:ext cx="1305000" cy="138600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2451240" y="3395520"/>
            <a:ext cx="1304640" cy="77184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1841400" y="4786200"/>
            <a:ext cx="600120" cy="88596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441360" y="4776840"/>
            <a:ext cx="704880" cy="68724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4110120" y="4757760"/>
            <a:ext cx="693720" cy="67608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
          <p:cNvSpPr/>
          <p:nvPr/>
        </p:nvSpPr>
        <p:spPr>
          <a:xfrm>
            <a:off x="4130640" y="5419800"/>
            <a:ext cx="75240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C</a:t>
            </a:r>
            <a:endParaRPr b="0" lang="en-US" sz="1000" strike="noStrike" u="none">
              <a:solidFill>
                <a:srgbClr val="000000"/>
              </a:solidFill>
              <a:effectLst/>
              <a:uFillTx/>
              <a:latin typeface="Times New Roman"/>
            </a:endParaRPr>
          </a:p>
        </p:txBody>
      </p:sp>
      <p:sp>
        <p:nvSpPr>
          <p:cNvPr id="212" name=""/>
          <p:cNvSpPr/>
          <p:nvPr/>
        </p:nvSpPr>
        <p:spPr>
          <a:xfrm>
            <a:off x="1708200" y="5691240"/>
            <a:ext cx="8604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B</a:t>
            </a:r>
            <a:endParaRPr b="0" lang="en-US" sz="1000" strike="noStrike" u="none">
              <a:solidFill>
                <a:srgbClr val="000000"/>
              </a:solidFill>
              <a:effectLst/>
              <a:uFillTx/>
              <a:latin typeface="Times New Roman"/>
            </a:endParaRPr>
          </a:p>
        </p:txBody>
      </p:sp>
      <p:sp>
        <p:nvSpPr>
          <p:cNvPr id="213" name=""/>
          <p:cNvSpPr/>
          <p:nvPr/>
        </p:nvSpPr>
        <p:spPr>
          <a:xfrm>
            <a:off x="420840" y="5451480"/>
            <a:ext cx="79992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A</a:t>
            </a:r>
            <a:endParaRPr b="0" lang="en-US" sz="1000" strike="noStrike" u="none">
              <a:solidFill>
                <a:srgbClr val="000000"/>
              </a:solidFill>
              <a:effectLst/>
              <a:uFillTx/>
              <a:latin typeface="Times New Roman"/>
            </a:endParaRPr>
          </a:p>
        </p:txBody>
      </p:sp>
      <p:sp>
        <p:nvSpPr>
          <p:cNvPr id="214" name=""/>
          <p:cNvSpPr/>
          <p:nvPr/>
        </p:nvSpPr>
        <p:spPr>
          <a:xfrm>
            <a:off x="1638360" y="3633840"/>
            <a:ext cx="8604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Substation D</a:t>
            </a:r>
            <a:endParaRPr b="0" lang="en-US" sz="1000" strike="noStrike" u="none">
              <a:solidFill>
                <a:srgbClr val="000000"/>
              </a:solidFill>
              <a:effectLst/>
              <a:uFillTx/>
              <a:latin typeface="Times New Roman"/>
            </a:endParaRPr>
          </a:p>
        </p:txBody>
      </p:sp>
      <p:sp>
        <p:nvSpPr>
          <p:cNvPr id="215" name=""/>
          <p:cNvSpPr/>
          <p:nvPr/>
        </p:nvSpPr>
        <p:spPr>
          <a:xfrm>
            <a:off x="1635120" y="2071800"/>
            <a:ext cx="768240" cy="39924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Switching Station E</a:t>
            </a:r>
            <a:endParaRPr b="0" lang="en-US" sz="1000" strike="noStrike" u="none">
              <a:solidFill>
                <a:srgbClr val="000000"/>
              </a:solidFill>
              <a:effectLst/>
              <a:uFillTx/>
              <a:latin typeface="Times New Roman"/>
            </a:endParaRPr>
          </a:p>
        </p:txBody>
      </p:sp>
      <p:sp>
        <p:nvSpPr>
          <p:cNvPr id="216" name=""/>
          <p:cNvSpPr/>
          <p:nvPr/>
        </p:nvSpPr>
        <p:spPr>
          <a:xfrm>
            <a:off x="1176480" y="4935600"/>
            <a:ext cx="568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345kV</a:t>
            </a:r>
            <a:endParaRPr b="0" lang="en-US" sz="1000" strike="noStrike" u="none">
              <a:solidFill>
                <a:srgbClr val="000000"/>
              </a:solidFill>
              <a:effectLst/>
              <a:uFillTx/>
              <a:latin typeface="Times New Roman"/>
            </a:endParaRPr>
          </a:p>
        </p:txBody>
      </p:sp>
      <p:sp>
        <p:nvSpPr>
          <p:cNvPr id="217" name=""/>
          <p:cNvSpPr/>
          <p:nvPr/>
        </p:nvSpPr>
        <p:spPr>
          <a:xfrm>
            <a:off x="3382920" y="4927680"/>
            <a:ext cx="5684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345kV</a:t>
            </a:r>
            <a:endParaRPr b="0" lang="en-US" sz="1000" strike="noStrike" u="none">
              <a:solidFill>
                <a:srgbClr val="000000"/>
              </a:solidFill>
              <a:effectLst/>
              <a:uFillTx/>
              <a:latin typeface="Times New Roman"/>
            </a:endParaRPr>
          </a:p>
        </p:txBody>
      </p:sp>
      <p:sp>
        <p:nvSpPr>
          <p:cNvPr id="218" name=""/>
          <p:cNvSpPr/>
          <p:nvPr/>
        </p:nvSpPr>
        <p:spPr>
          <a:xfrm flipH="1" flipV="1">
            <a:off x="3203640" y="5281560"/>
            <a:ext cx="162000" cy="162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2695680" y="5394240"/>
            <a:ext cx="1571400" cy="36900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There are no sectionalizing switches at this tap point</a:t>
            </a:r>
            <a:endParaRPr b="0" lang="en-US" sz="900" strike="noStrike" u="none">
              <a:solidFill>
                <a:srgbClr val="000000"/>
              </a:solidFill>
              <a:effectLst/>
              <a:uFillTx/>
              <a:latin typeface="Times New Roman"/>
            </a:endParaRPr>
          </a:p>
        </p:txBody>
      </p:sp>
      <p:sp>
        <p:nvSpPr>
          <p:cNvPr id="220" name=""/>
          <p:cNvSpPr/>
          <p:nvPr/>
        </p:nvSpPr>
        <p:spPr>
          <a:xfrm>
            <a:off x="3017880" y="4476600"/>
            <a:ext cx="12128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Switching Station F</a:t>
            </a:r>
            <a:endParaRPr b="0" lang="en-US" sz="1000" strike="noStrike" u="none">
              <a:solidFill>
                <a:srgbClr val="000000"/>
              </a:solidFill>
              <a:effectLst/>
              <a:uFillTx/>
              <a:latin typeface="Times New Roman"/>
            </a:endParaRPr>
          </a:p>
        </p:txBody>
      </p:sp>
      <p:sp>
        <p:nvSpPr>
          <p:cNvPr id="221" name=""/>
          <p:cNvSpPr/>
          <p:nvPr/>
        </p:nvSpPr>
        <p:spPr>
          <a:xfrm>
            <a:off x="2557440" y="5067360"/>
            <a:ext cx="138240" cy="137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flipH="1">
            <a:off x="2557440" y="5067360"/>
            <a:ext cx="138240" cy="137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flipH="1">
            <a:off x="3246480" y="296712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flipH="1">
            <a:off x="3243240" y="265284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flipH="1">
            <a:off x="2960640" y="264960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flipH="1">
            <a:off x="3041640" y="245916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flipH="1">
            <a:off x="3238560" y="369108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flipH="1">
            <a:off x="3233880" y="345132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flipH="1">
            <a:off x="2955960" y="3459240"/>
            <a:ext cx="147600" cy="95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flipH="1">
            <a:off x="2967120" y="3700440"/>
            <a:ext cx="147600" cy="95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4462560" y="5062680"/>
            <a:ext cx="9504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4142520" y="5067360"/>
            <a:ext cx="9540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2241720" y="5070600"/>
            <a:ext cx="9504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2037600" y="5070600"/>
            <a:ext cx="9540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1007280" y="5072040"/>
            <a:ext cx="9540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703440" y="5064120"/>
            <a:ext cx="95040" cy="147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2419200" y="4533840"/>
            <a:ext cx="193680" cy="520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1920960" y="4257720"/>
            <a:ext cx="587160" cy="478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Fault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39" name=""/>
          <p:cNvSpPr/>
          <p:nvPr/>
        </p:nvSpPr>
        <p:spPr>
          <a:xfrm>
            <a:off x="1835280" y="4378320"/>
            <a:ext cx="6919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Location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Planned System Expansion</a:t>
            </a:r>
            <a:endParaRPr b="0" lang="en-US" sz="4400" strike="noStrike" u="none">
              <a:solidFill>
                <a:srgbClr val="000000"/>
              </a:solidFill>
              <a:effectLst/>
              <a:uFillTx/>
              <a:latin typeface="Times New Roman"/>
            </a:endParaRPr>
          </a:p>
        </p:txBody>
      </p:sp>
      <p:sp>
        <p:nvSpPr>
          <p:cNvPr id="241" name="PlaceHolder 2"/>
          <p:cNvSpPr>
            <a:spLocks noGrp="1"/>
          </p:cNvSpPr>
          <p:nvPr>
            <p:ph/>
          </p:nvPr>
        </p:nvSpPr>
        <p:spPr>
          <a:xfrm>
            <a:off x="685800" y="1726920"/>
            <a:ext cx="7772400" cy="43686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following requests (#6 - #7), represent information that is needed by all market participants to better understand the planned expansion of the transmission system as detailed in the dataset A &amp; B cases.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same legal disclaimers that apply to the dataset A &amp; B power flow cases should apply to the following requested documents as well.</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#6</a:t>
            </a:r>
            <a:endParaRPr b="0" lang="en-US" sz="4400" strike="noStrike" u="none">
              <a:solidFill>
                <a:srgbClr val="000000"/>
              </a:solidFill>
              <a:effectLst/>
              <a:uFillTx/>
              <a:latin typeface="Times New Roman"/>
            </a:endParaRPr>
          </a:p>
        </p:txBody>
      </p:sp>
      <p:sp>
        <p:nvSpPr>
          <p:cNvPr id="243" name="PlaceHolder 2"/>
          <p:cNvSpPr>
            <a:spLocks noGrp="1"/>
          </p:cNvSpPr>
          <p:nvPr>
            <p:ph/>
          </p:nvPr>
        </p:nvSpPr>
        <p:spPr>
          <a:xfrm>
            <a:off x="685800" y="1612440"/>
            <a:ext cx="7772400" cy="4483080"/>
          </a:xfrm>
          <a:prstGeom prst="rect">
            <a:avLst/>
          </a:prstGeom>
          <a:noFill/>
          <a:ln w="0">
            <a:noFill/>
          </a:ln>
        </p:spPr>
        <p:txBody>
          <a:bodyPr lIns="90000" rIns="90000" tIns="46800" bIns="46800" anchor="t">
            <a:normAutofit fontScale="92500" lnSpcReduction="9999"/>
          </a:bodyPr>
          <a:p>
            <a:pPr marL="343080" indent="-343080">
              <a:lnSpc>
                <a:spcPct val="100000"/>
              </a:lnSpc>
              <a:spcBef>
                <a:spcPts val="550"/>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Publish an annual transmission plan document that is posted on the ERCOT website which graphically and verbally illustrates the electrical connectivity (i.e. one-line representation) and proposed in-service date of all projects.</a:t>
            </a:r>
            <a:endParaRPr b="0" lang="en-US" sz="2200" strike="noStrike" u="none">
              <a:solidFill>
                <a:srgbClr val="000000"/>
              </a:solidFill>
              <a:effectLst/>
              <a:uFillTx/>
              <a:latin typeface="Times New Roman"/>
            </a:endParaRPr>
          </a:p>
          <a:p>
            <a:pPr marL="343080" indent="-343080">
              <a:lnSpc>
                <a:spcPct val="100000"/>
              </a:lnSpc>
              <a:spcBef>
                <a:spcPts val="550"/>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The projects proposed and described in this expansion plan document should be of the same scope and timing as the ones modeled in the SSTF dataset A &amp; B cases.</a:t>
            </a:r>
            <a:endParaRPr b="0" lang="en-US" sz="2200" strike="noStrike" u="none">
              <a:solidFill>
                <a:srgbClr val="000000"/>
              </a:solidFill>
              <a:effectLst/>
              <a:uFillTx/>
              <a:latin typeface="Times New Roman"/>
            </a:endParaRPr>
          </a:p>
          <a:p>
            <a:pPr marL="343080" indent="-343080">
              <a:lnSpc>
                <a:spcPct val="100000"/>
              </a:lnSpc>
              <a:spcBef>
                <a:spcPts val="550"/>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This document would be posted annually on the website at the same time as the dataset A &amp; B cases.</a:t>
            </a:r>
            <a:endParaRPr b="0" lang="en-US" sz="2200" strike="noStrike" u="none">
              <a:solidFill>
                <a:srgbClr val="000000"/>
              </a:solidFill>
              <a:effectLst/>
              <a:uFillTx/>
              <a:latin typeface="Times New Roman"/>
            </a:endParaRPr>
          </a:p>
          <a:p>
            <a:pPr marL="343080" indent="-343080">
              <a:lnSpc>
                <a:spcPct val="100000"/>
              </a:lnSpc>
              <a:spcBef>
                <a:spcPts val="550"/>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As an example, the California ISO currently provides this type of information on their website at the following address: </a:t>
            </a:r>
            <a:r>
              <a:rPr b="0" lang="en-US" sz="2200" strike="noStrike" u="sng">
                <a:solidFill>
                  <a:srgbClr val="ccccff"/>
                </a:solidFill>
                <a:effectLst/>
                <a:uFillTx/>
                <a:latin typeface="Arial"/>
                <a:hlinkClick r:id="rId1"/>
              </a:rPr>
              <a:t>http://www.caiso.com/thegrid/planning/transassessments/</a:t>
            </a:r>
            <a:r>
              <a:rPr b="0" lang="en-US" sz="2200" strike="noStrike" u="none">
                <a:solidFill>
                  <a:srgbClr val="000000"/>
                </a:solidFill>
                <a:effectLst/>
                <a:uFillTx/>
                <a:latin typeface="Arial"/>
              </a:rPr>
              <a:t>.</a:t>
            </a:r>
            <a:endParaRPr b="0" lang="en-US" sz="2200" strike="noStrike" u="none">
              <a:solidFill>
                <a:srgbClr val="000000"/>
              </a:solidFill>
              <a:effectLst/>
              <a:uFillTx/>
              <a:latin typeface="Times New Roman"/>
            </a:endParaRPr>
          </a:p>
          <a:p>
            <a:pPr marL="343080" indent="0">
              <a:lnSpc>
                <a:spcPct val="10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#7</a:t>
            </a:r>
            <a:endParaRPr b="0" lang="en-US" sz="4400" strike="noStrike" u="none">
              <a:solidFill>
                <a:srgbClr val="000000"/>
              </a:solidFill>
              <a:effectLst/>
              <a:uFillTx/>
              <a:latin typeface="Times New Roman"/>
            </a:endParaRPr>
          </a:p>
        </p:txBody>
      </p:sp>
      <p:sp>
        <p:nvSpPr>
          <p:cNvPr id="245" name="PlaceHolder 2"/>
          <p:cNvSpPr>
            <a:spLocks noGrp="1"/>
          </p:cNvSpPr>
          <p:nvPr>
            <p:ph/>
          </p:nvPr>
        </p:nvSpPr>
        <p:spPr>
          <a:xfrm>
            <a:off x="672840" y="1612800"/>
            <a:ext cx="7785000" cy="46101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Provide a project status report that is updated periodically and documents timing and scope changes to the transmission plan document that is posted annually.</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Projects that are scheduled to be placed in service </a:t>
            </a:r>
            <a:r>
              <a:rPr b="0" lang="en-US" sz="2400" strike="noStrike" u="sng">
                <a:solidFill>
                  <a:srgbClr val="000000"/>
                </a:solidFill>
                <a:effectLst/>
                <a:uFillTx/>
                <a:latin typeface="Arial"/>
              </a:rPr>
              <a:t>within</a:t>
            </a:r>
            <a:r>
              <a:rPr b="0" lang="en-US" sz="2400" strike="noStrike" u="none">
                <a:solidFill>
                  <a:srgbClr val="000000"/>
                </a:solidFill>
                <a:effectLst/>
                <a:uFillTx/>
                <a:latin typeface="Arial"/>
              </a:rPr>
              <a:t> the next twelve months should have their status updated monthly.</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Projects that are scheduled to be placed in service </a:t>
            </a:r>
            <a:r>
              <a:rPr b="0" lang="en-US" sz="2400" strike="noStrike" u="sng">
                <a:solidFill>
                  <a:srgbClr val="000000"/>
                </a:solidFill>
                <a:effectLst/>
                <a:uFillTx/>
                <a:latin typeface="Arial"/>
              </a:rPr>
              <a:t>outside</a:t>
            </a:r>
            <a:r>
              <a:rPr b="0" lang="en-US" sz="2400" strike="noStrike" u="none">
                <a:solidFill>
                  <a:srgbClr val="000000"/>
                </a:solidFill>
                <a:effectLst/>
                <a:uFillTx/>
                <a:latin typeface="Arial"/>
              </a:rPr>
              <a:t> of the next twelve months should have their status updated quarterly.</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Conclusions</a:t>
            </a:r>
            <a:endParaRPr b="0" lang="en-US" sz="4400" strike="noStrike" u="none">
              <a:solidFill>
                <a:srgbClr val="000000"/>
              </a:solidFill>
              <a:effectLst/>
              <a:uFillTx/>
              <a:latin typeface="Times New Roman"/>
            </a:endParaRPr>
          </a:p>
        </p:txBody>
      </p:sp>
      <p:sp>
        <p:nvSpPr>
          <p:cNvPr id="247" name="PlaceHolder 2"/>
          <p:cNvSpPr>
            <a:spLocks noGrp="1"/>
          </p:cNvSpPr>
          <p:nvPr>
            <p:ph/>
          </p:nvPr>
        </p:nvSpPr>
        <p:spPr>
          <a:xfrm>
            <a:off x="696960" y="1696680"/>
            <a:ext cx="7772400" cy="447372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Section 7 of the ERCOT Protocols provides for the creation of TCRs to hedge against transmission congestion.</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only way for market participants to objectively determine the value of future TCRs, is to utilize </a:t>
            </a:r>
            <a:r>
              <a:rPr b="0" lang="en-US" sz="2800" strike="noStrike" u="sng">
                <a:solidFill>
                  <a:srgbClr val="000000"/>
                </a:solidFill>
                <a:effectLst/>
                <a:uFillTx/>
                <a:latin typeface="Times New Roman"/>
              </a:rPr>
              <a:t>exactly</a:t>
            </a:r>
            <a:r>
              <a:rPr b="0" lang="en-US" sz="2800" strike="noStrike" u="none">
                <a:solidFill>
                  <a:srgbClr val="000000"/>
                </a:solidFill>
                <a:effectLst/>
                <a:uFillTx/>
                <a:latin typeface="Times New Roman"/>
              </a:rPr>
              <a:t> the same study criteria that ERCOT and the TDSPs will be using to study system conditions.</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This series of requests seeks to make comparable studies possible for all market participants.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Conclusions</a:t>
            </a:r>
            <a:endParaRPr b="0" lang="en-US" sz="4400" strike="noStrike" u="none">
              <a:solidFill>
                <a:srgbClr val="000000"/>
              </a:solidFill>
              <a:effectLst/>
              <a:uFillTx/>
              <a:latin typeface="Times New Roman"/>
            </a:endParaRPr>
          </a:p>
        </p:txBody>
      </p:sp>
      <p:sp>
        <p:nvSpPr>
          <p:cNvPr id="249"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They will provide information related to the regulated aspects of TCR valuation studies to all market participants in a non-discriminatory manner.</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It is in the best interest of future system reliability for the specifics of how the grid will be studied, to be broadly known.</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Currently, all market participants must speculate on how ERCOT and the TDSPs will interpret the NERC planning and operating criteria.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Presentation Outline</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Overview of market issues.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Request for five types of power flow support files.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Request for planned system expansion information details and timing.</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Concluding issues.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Issues</a:t>
            </a: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Section 7 of the ERCOT Protocols addresses how the issue of congestion management will be addressed.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It provides the framework by which Transmission Congestion Rights (TCRs) will be defined, valued &amp; implemented in the market.</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According to section 7.3.3 - “ERCOT will convert to a direct assignment of cost methodology of CSC Congestion at the earlier of May 1, 2004 or within six months after the cost of clearing CSC Congestion during a rolling twelve month period reaches $20,000,000.”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Issues</a:t>
            </a: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0512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All Market Participants (MPs), including ERCOT itself, have the need of being able to perform meaningful market simulations that predict the expected amount of future transmission congestion.</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Many of the pieces of the puzzle required to perform these market simulations (SSTF power flow cases, CSC congestion zones, etc…) are already available to all market participants.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However, some specific contingency data required to accurately forecast congestion in an automated fashion is still not publicly available to all market participants.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Power Flow Support Files</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685800" y="1726920"/>
            <a:ext cx="7772400" cy="43686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following requests (#1 - #5), represent information that is needed by all market participants to perform meaningful transmission studies for ERCOT as a whole.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information sought in these requests in conjunction with the dataset A &amp; B power flow models should provide all market participants the information necessary to study future congestion issues.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#1</a:t>
            </a: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0512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Publish a listing of single element contingencies, by SSTF bus numbers, that power flow programs perform that are historically known to be invalid (or phantom) contingencies from a physical perspective due to modeling limitations.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listing of phantom contingencies should be developed and stored in spreadsheet format (or some other agreed upon method) that easily allows users to import it into the power flow software that they use.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separate file should be developed, maintained and posted on the ERCOT website by the SSTF for each of the dataset A &amp; B cases that are prepared annually.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Illustration #1</a:t>
            </a:r>
            <a:endParaRPr b="0" lang="en-US" sz="4400" strike="noStrike" u="none">
              <a:solidFill>
                <a:srgbClr val="000000"/>
              </a:solidFill>
              <a:effectLst/>
              <a:uFillTx/>
              <a:latin typeface="Times New Roman"/>
            </a:endParaRPr>
          </a:p>
        </p:txBody>
      </p:sp>
      <p:sp>
        <p:nvSpPr>
          <p:cNvPr id="22" name=""/>
          <p:cNvSpPr/>
          <p:nvPr/>
        </p:nvSpPr>
        <p:spPr>
          <a:xfrm>
            <a:off x="1797120" y="34671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2001960" y="3174840"/>
            <a:ext cx="1522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3895560" y="3059280"/>
            <a:ext cx="15264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1998720" y="3576600"/>
            <a:ext cx="1522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633840" y="3348000"/>
            <a:ext cx="1522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898800" y="3618000"/>
            <a:ext cx="15264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flipV="1">
            <a:off x="2073240" y="3467160"/>
            <a:ext cx="0" cy="109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flipV="1">
            <a:off x="2073240" y="332856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flipV="1">
            <a:off x="2259000" y="3357360"/>
            <a:ext cx="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263680" y="3352680"/>
            <a:ext cx="885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a:off x="3154320" y="3261960"/>
            <a:ext cx="0" cy="314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3154320" y="3348000"/>
            <a:ext cx="219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flipV="1">
            <a:off x="3373560" y="3266640"/>
            <a:ext cx="81000" cy="81000"/>
          </a:xfrm>
          <a:prstGeom prst="line">
            <a:avLst/>
          </a:prstGeom>
          <a:ln w="9360">
            <a:solidFill>
              <a:srgbClr val="0000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35" name=""/>
          <p:cNvSpPr/>
          <p:nvPr/>
        </p:nvSpPr>
        <p:spPr>
          <a:xfrm flipH="1" flipV="1">
            <a:off x="3368160" y="3181320"/>
            <a:ext cx="86040" cy="85680"/>
          </a:xfrm>
          <a:prstGeom prst="line">
            <a:avLst/>
          </a:prstGeom>
          <a:ln w="936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Times New Roman"/>
            </a:endParaRPr>
          </a:p>
        </p:txBody>
      </p:sp>
      <p:sp>
        <p:nvSpPr>
          <p:cNvPr id="36" name=""/>
          <p:cNvSpPr/>
          <p:nvPr/>
        </p:nvSpPr>
        <p:spPr>
          <a:xfrm flipV="1">
            <a:off x="3382920" y="3423960"/>
            <a:ext cx="81000" cy="81000"/>
          </a:xfrm>
          <a:prstGeom prst="line">
            <a:avLst/>
          </a:prstGeom>
          <a:ln w="9360">
            <a:solidFill>
              <a:srgbClr val="0000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37" name=""/>
          <p:cNvSpPr/>
          <p:nvPr/>
        </p:nvSpPr>
        <p:spPr>
          <a:xfrm flipH="1" flipV="1">
            <a:off x="3378240" y="3338640"/>
            <a:ext cx="85680" cy="85680"/>
          </a:xfrm>
          <a:prstGeom prst="line">
            <a:avLst/>
          </a:prstGeom>
          <a:ln w="936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Times New Roman"/>
            </a:endParaRPr>
          </a:p>
        </p:txBody>
      </p:sp>
      <p:sp>
        <p:nvSpPr>
          <p:cNvPr id="38" name=""/>
          <p:cNvSpPr/>
          <p:nvPr/>
        </p:nvSpPr>
        <p:spPr>
          <a:xfrm>
            <a:off x="3459240" y="3424320"/>
            <a:ext cx="176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flipV="1">
            <a:off x="3968640" y="3209760"/>
            <a:ext cx="0" cy="409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787920" y="3424320"/>
            <a:ext cx="176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flipH="1">
            <a:off x="3030120" y="3490920"/>
            <a:ext cx="119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3025800" y="3490920"/>
            <a:ext cx="0" cy="204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flipV="1">
            <a:off x="2073240" y="3071880"/>
            <a:ext cx="0" cy="100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063880" y="3724200"/>
            <a:ext cx="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3973680" y="377676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3963960" y="294336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flipH="1" flipV="1">
            <a:off x="964800" y="1942920"/>
            <a:ext cx="1112760" cy="1114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2065320" y="3848040"/>
            <a:ext cx="1447920" cy="144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flipV="1">
            <a:off x="3957480" y="2288880"/>
            <a:ext cx="655920" cy="655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flipH="1">
            <a:off x="3487320" y="3886200"/>
            <a:ext cx="482760" cy="482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1049400" y="3267000"/>
            <a:ext cx="8906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B</a:t>
            </a:r>
            <a:endParaRPr b="0" lang="en-US" sz="1000" strike="noStrike" u="none">
              <a:solidFill>
                <a:srgbClr val="000000"/>
              </a:solidFill>
              <a:effectLst/>
              <a:uFillTx/>
              <a:latin typeface="Times New Roman"/>
            </a:endParaRPr>
          </a:p>
        </p:txBody>
      </p:sp>
      <p:sp>
        <p:nvSpPr>
          <p:cNvPr id="52" name=""/>
          <p:cNvSpPr/>
          <p:nvPr/>
        </p:nvSpPr>
        <p:spPr>
          <a:xfrm>
            <a:off x="1719360" y="3081240"/>
            <a:ext cx="704880" cy="75564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2906640" y="2970360"/>
            <a:ext cx="1447920" cy="939600"/>
          </a:xfrm>
          <a:prstGeom prst="rect">
            <a:avLst/>
          </a:prstGeom>
          <a:noFill/>
          <a:ln cap="rnd" w="9360">
            <a:solidFill>
              <a:srgbClr val="0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2035080" y="3429000"/>
            <a:ext cx="7488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55" name=""/>
          <p:cNvSpPr/>
          <p:nvPr/>
        </p:nvSpPr>
        <p:spPr>
          <a:xfrm>
            <a:off x="3116160" y="3316320"/>
            <a:ext cx="7488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56" name=""/>
          <p:cNvSpPr/>
          <p:nvPr/>
        </p:nvSpPr>
        <p:spPr>
          <a:xfrm>
            <a:off x="3927600" y="3390840"/>
            <a:ext cx="7452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57" name=""/>
          <p:cNvSpPr/>
          <p:nvPr/>
        </p:nvSpPr>
        <p:spPr>
          <a:xfrm>
            <a:off x="1627200" y="3432240"/>
            <a:ext cx="4809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1</a:t>
            </a:r>
            <a:endParaRPr b="0" lang="en-US" sz="1000" strike="noStrike" u="none">
              <a:solidFill>
                <a:srgbClr val="000000"/>
              </a:solidFill>
              <a:effectLst/>
              <a:uFillTx/>
              <a:latin typeface="Times New Roman"/>
            </a:endParaRPr>
          </a:p>
        </p:txBody>
      </p:sp>
      <p:sp>
        <p:nvSpPr>
          <p:cNvPr id="58" name=""/>
          <p:cNvSpPr/>
          <p:nvPr/>
        </p:nvSpPr>
        <p:spPr>
          <a:xfrm>
            <a:off x="2927520" y="3065400"/>
            <a:ext cx="5108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2</a:t>
            </a:r>
            <a:endParaRPr b="0" lang="en-US" sz="1000" strike="noStrike" u="none">
              <a:solidFill>
                <a:srgbClr val="000000"/>
              </a:solidFill>
              <a:effectLst/>
              <a:uFillTx/>
              <a:latin typeface="Times New Roman"/>
            </a:endParaRPr>
          </a:p>
        </p:txBody>
      </p:sp>
      <p:sp>
        <p:nvSpPr>
          <p:cNvPr id="59" name=""/>
          <p:cNvSpPr/>
          <p:nvPr/>
        </p:nvSpPr>
        <p:spPr>
          <a:xfrm>
            <a:off x="3960720" y="3298680"/>
            <a:ext cx="5223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 3</a:t>
            </a:r>
            <a:endParaRPr b="0" lang="en-US" sz="1000" strike="noStrike" u="none">
              <a:solidFill>
                <a:srgbClr val="000000"/>
              </a:solidFill>
              <a:effectLst/>
              <a:uFillTx/>
              <a:latin typeface="Times New Roman"/>
            </a:endParaRPr>
          </a:p>
        </p:txBody>
      </p:sp>
      <p:sp>
        <p:nvSpPr>
          <p:cNvPr id="60" name=""/>
          <p:cNvSpPr/>
          <p:nvPr/>
        </p:nvSpPr>
        <p:spPr>
          <a:xfrm>
            <a:off x="3106800" y="2604960"/>
            <a:ext cx="8906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Switching Station E</a:t>
            </a:r>
            <a:endParaRPr b="0" lang="en-US" sz="1000" strike="noStrike" u="none">
              <a:solidFill>
                <a:srgbClr val="000000"/>
              </a:solidFill>
              <a:effectLst/>
              <a:uFillTx/>
              <a:latin typeface="Times New Roman"/>
            </a:endParaRPr>
          </a:p>
        </p:txBody>
      </p:sp>
      <p:sp>
        <p:nvSpPr>
          <p:cNvPr id="61" name=""/>
          <p:cNvSpPr/>
          <p:nvPr/>
        </p:nvSpPr>
        <p:spPr>
          <a:xfrm>
            <a:off x="2419200" y="3181320"/>
            <a:ext cx="6289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138 kV</a:t>
            </a:r>
            <a:endParaRPr b="0" lang="en-US" sz="800" strike="noStrike" u="none">
              <a:solidFill>
                <a:srgbClr val="000000"/>
              </a:solidFill>
              <a:effectLst/>
              <a:uFillTx/>
              <a:latin typeface="Times New Roman"/>
            </a:endParaRPr>
          </a:p>
        </p:txBody>
      </p:sp>
      <p:sp>
        <p:nvSpPr>
          <p:cNvPr id="62" name=""/>
          <p:cNvSpPr/>
          <p:nvPr/>
        </p:nvSpPr>
        <p:spPr>
          <a:xfrm>
            <a:off x="3591000" y="3165480"/>
            <a:ext cx="4446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69 kV</a:t>
            </a:r>
            <a:endParaRPr b="0" lang="en-US" sz="800" strike="noStrike" u="none">
              <a:solidFill>
                <a:srgbClr val="000000"/>
              </a:solidFill>
              <a:effectLst/>
              <a:uFillTx/>
              <a:latin typeface="Times New Roman"/>
            </a:endParaRPr>
          </a:p>
        </p:txBody>
      </p:sp>
      <p:sp>
        <p:nvSpPr>
          <p:cNvPr id="63" name=""/>
          <p:cNvSpPr/>
          <p:nvPr/>
        </p:nvSpPr>
        <p:spPr>
          <a:xfrm>
            <a:off x="407880" y="1708200"/>
            <a:ext cx="12495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Station A</a:t>
            </a:r>
            <a:endParaRPr b="0" lang="en-US" sz="1000" strike="noStrike" u="none">
              <a:solidFill>
                <a:srgbClr val="000000"/>
              </a:solidFill>
              <a:effectLst/>
              <a:uFillTx/>
              <a:latin typeface="Times New Roman"/>
            </a:endParaRPr>
          </a:p>
        </p:txBody>
      </p:sp>
      <p:sp>
        <p:nvSpPr>
          <p:cNvPr id="64" name=""/>
          <p:cNvSpPr/>
          <p:nvPr/>
        </p:nvSpPr>
        <p:spPr>
          <a:xfrm>
            <a:off x="3191040" y="5345280"/>
            <a:ext cx="8445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Station C</a:t>
            </a:r>
            <a:endParaRPr b="0" lang="en-US" sz="1000" strike="noStrike" u="none">
              <a:solidFill>
                <a:srgbClr val="000000"/>
              </a:solidFill>
              <a:effectLst/>
              <a:uFillTx/>
              <a:latin typeface="Times New Roman"/>
            </a:endParaRPr>
          </a:p>
        </p:txBody>
      </p:sp>
      <p:sp>
        <p:nvSpPr>
          <p:cNvPr id="65" name=""/>
          <p:cNvSpPr/>
          <p:nvPr/>
        </p:nvSpPr>
        <p:spPr>
          <a:xfrm>
            <a:off x="3084480" y="4375080"/>
            <a:ext cx="8892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Station F</a:t>
            </a:r>
            <a:endParaRPr b="0" lang="en-US" sz="1000" strike="noStrike" u="none">
              <a:solidFill>
                <a:srgbClr val="000000"/>
              </a:solidFill>
              <a:effectLst/>
              <a:uFillTx/>
              <a:latin typeface="Times New Roman"/>
            </a:endParaRPr>
          </a:p>
        </p:txBody>
      </p:sp>
      <p:sp>
        <p:nvSpPr>
          <p:cNvPr id="66" name=""/>
          <p:cNvSpPr/>
          <p:nvPr/>
        </p:nvSpPr>
        <p:spPr>
          <a:xfrm>
            <a:off x="4243320" y="2028960"/>
            <a:ext cx="9493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Station D</a:t>
            </a:r>
            <a:endParaRPr b="0" lang="en-US" sz="1000" strike="noStrike" u="none">
              <a:solidFill>
                <a:srgbClr val="000000"/>
              </a:solidFill>
              <a:effectLst/>
              <a:uFillTx/>
              <a:latin typeface="Times New Roman"/>
            </a:endParaRPr>
          </a:p>
        </p:txBody>
      </p:sp>
      <p:sp>
        <p:nvSpPr>
          <p:cNvPr id="67" name="PlaceHolder 2"/>
          <p:cNvSpPr>
            <a:spLocks noGrp="1"/>
          </p:cNvSpPr>
          <p:nvPr>
            <p:ph/>
          </p:nvPr>
        </p:nvSpPr>
        <p:spPr>
          <a:xfrm>
            <a:off x="5164200" y="1546200"/>
            <a:ext cx="3294000" cy="461016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PSS/E outages branch 1 - 2 with function ACCC.</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This incorrectly leaves the 21 MW load on the 138 kV system at bus 2 as being back fed  from the 69 kV system.</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 a result, PSS/E reports a 168% overload of the 69 kV feed from Station F.</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branch 1 - 2 were on an exception list, any user would know that this overload could be ignored and the outage of concern (2 - 3) would still be monitored.</a:t>
            </a:r>
            <a:endParaRPr b="0" lang="en-US" sz="1800" strike="noStrike" u="none">
              <a:solidFill>
                <a:srgbClr val="000000"/>
              </a:solidFill>
              <a:effectLst/>
              <a:uFillTx/>
              <a:latin typeface="Times New Roman"/>
            </a:endParaRPr>
          </a:p>
        </p:txBody>
      </p:sp>
      <p:sp>
        <p:nvSpPr>
          <p:cNvPr id="68" name=""/>
          <p:cNvSpPr/>
          <p:nvPr/>
        </p:nvSpPr>
        <p:spPr>
          <a:xfrm>
            <a:off x="2843280" y="3676680"/>
            <a:ext cx="5238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21 MW</a:t>
            </a:r>
            <a:endParaRPr b="0" lang="en-US" sz="800" strike="noStrike" u="none">
              <a:solidFill>
                <a:srgbClr val="000000"/>
              </a:solidFill>
              <a:effectLst/>
              <a:uFillTx/>
              <a:latin typeface="Times New Roman"/>
            </a:endParaRPr>
          </a:p>
        </p:txBody>
      </p:sp>
      <p:sp>
        <p:nvSpPr>
          <p:cNvPr id="69" name=""/>
          <p:cNvSpPr/>
          <p:nvPr/>
        </p:nvSpPr>
        <p:spPr>
          <a:xfrm>
            <a:off x="3957480" y="2441520"/>
            <a:ext cx="4446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69 kV</a:t>
            </a:r>
            <a:endParaRPr b="0" lang="en-US" sz="800" strike="noStrike" u="none">
              <a:solidFill>
                <a:srgbClr val="000000"/>
              </a:solidFill>
              <a:effectLst/>
              <a:uFillTx/>
              <a:latin typeface="Times New Roman"/>
            </a:endParaRPr>
          </a:p>
        </p:txBody>
      </p:sp>
      <p:sp>
        <p:nvSpPr>
          <p:cNvPr id="70" name=""/>
          <p:cNvSpPr/>
          <p:nvPr/>
        </p:nvSpPr>
        <p:spPr>
          <a:xfrm>
            <a:off x="3676680" y="4046400"/>
            <a:ext cx="4446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69 kV</a:t>
            </a:r>
            <a:endParaRPr b="0" lang="en-US" sz="800" strike="noStrike" u="none">
              <a:solidFill>
                <a:srgbClr val="000000"/>
              </a:solidFill>
              <a:effectLst/>
              <a:uFillTx/>
              <a:latin typeface="Times New Roman"/>
            </a:endParaRPr>
          </a:p>
        </p:txBody>
      </p:sp>
      <p:sp>
        <p:nvSpPr>
          <p:cNvPr id="71" name=""/>
          <p:cNvSpPr/>
          <p:nvPr/>
        </p:nvSpPr>
        <p:spPr>
          <a:xfrm>
            <a:off x="1442880" y="2290680"/>
            <a:ext cx="6289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138 kV</a:t>
            </a:r>
            <a:endParaRPr b="0" lang="en-US" sz="800" strike="noStrike" u="none">
              <a:solidFill>
                <a:srgbClr val="000000"/>
              </a:solidFill>
              <a:effectLst/>
              <a:uFillTx/>
              <a:latin typeface="Times New Roman"/>
            </a:endParaRPr>
          </a:p>
        </p:txBody>
      </p:sp>
      <p:sp>
        <p:nvSpPr>
          <p:cNvPr id="72" name=""/>
          <p:cNvSpPr/>
          <p:nvPr/>
        </p:nvSpPr>
        <p:spPr>
          <a:xfrm>
            <a:off x="2224080" y="4405320"/>
            <a:ext cx="6285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138 kV</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#2</a:t>
            </a:r>
            <a:endParaRPr b="0" lang="en-US" sz="4400" strike="noStrike" u="none">
              <a:solidFill>
                <a:srgbClr val="000000"/>
              </a:solidFill>
              <a:effectLst/>
              <a:uFillTx/>
              <a:latin typeface="Times New Roman"/>
            </a:endParaRPr>
          </a:p>
        </p:txBody>
      </p:sp>
      <p:sp>
        <p:nvSpPr>
          <p:cNvPr id="74" name="PlaceHolder 2"/>
          <p:cNvSpPr>
            <a:spLocks noGrp="1"/>
          </p:cNvSpPr>
          <p:nvPr>
            <p:ph/>
          </p:nvPr>
        </p:nvSpPr>
        <p:spPr>
          <a:xfrm>
            <a:off x="685800" y="1612440"/>
            <a:ext cx="7772400" cy="448308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Publish a listing of the normal and emergency voltage limits that ERCOT Operations personnel will utilize to make voltage related congestion decisions.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intent of this request is to inform all market participants of the low voltage thresholds that will be utilized when determining transfer capability between the CSC congestion zones and for identifying local area voltage related congestion issues.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listing should be published on the ERCOT website and updated periodically to keep in sync with the ERCOT Operations EMS system.</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Request #3</a:t>
            </a:r>
            <a:endParaRPr b="0" lang="en-US" sz="4400" strike="noStrike" u="none">
              <a:solidFill>
                <a:srgbClr val="000000"/>
              </a:solidFill>
              <a:effectLst/>
              <a:uFillTx/>
              <a:latin typeface="Times New Roman"/>
            </a:endParaRPr>
          </a:p>
        </p:txBody>
      </p:sp>
      <p:sp>
        <p:nvSpPr>
          <p:cNvPr id="76" name="PlaceHolder 2"/>
          <p:cNvSpPr>
            <a:spLocks noGrp="1"/>
          </p:cNvSpPr>
          <p:nvPr>
            <p:ph/>
          </p:nvPr>
        </p:nvSpPr>
        <p:spPr>
          <a:xfrm>
            <a:off x="711360" y="1512720"/>
            <a:ext cx="7772400" cy="448344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Publish a listing of all the Special Protection Schemes (SPSs) and Remedial Action Plans (RAPs) that are being used, or are planned to be used, in ERCOT and post it on the ERCOT website.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Sufficient information such that the implementation date and deactivation date of each SPS and RAP should be specified so that it will be possible for the user to determine in which future year cases that the schemes are applicable.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overall detailing of the scheme should be descriptive enough (i.e. one-line diagrams where necessary) that any user can use it and the SSTF power flow cases alone to interpret how to implement it in a power flow simulation.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2001-03-30T17:30:59Z</dcterms:created>
  <dc:creator>TXU Business Computer</dc:creator>
  <dc:description/>
  <dc:language>en-US</dc:language>
  <cp:lastModifiedBy>TXU Business Computer</cp:lastModifiedBy>
  <cp:lastPrinted>2001-04-18T15:25:32Z</cp:lastPrinted>
  <dcterms:modified xsi:type="dcterms:W3CDTF">2001-04-18T15:27:20Z</dcterms:modified>
  <cp:revision>28</cp:revision>
  <dc:subject/>
  <dc:title>No Slide Title</dc:title>
</cp:coreProperties>
</file>