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media/image1.wmf" ContentType="image/x-wmf"/>
  <Override PartName="/ppt/media/image2.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Slides/_rels/notesSlide6.xml.rels" ContentType="application/vnd.openxmlformats-package.relationships+xml"/>
  <Override PartName="/ppt/notesSlides/_rels/notesSlide5.xml.rels" ContentType="application/vnd.openxmlformats-package.relationships+xml"/>
  <Override PartName="/ppt/notesSlides/_rels/notesSlide4.xml.rels" ContentType="application/vnd.openxmlformats-package.relationships+xml"/>
  <Override PartName="/ppt/notesSlides/_rels/notesSlide3.xml.rels" ContentType="application/vnd.openxmlformats-package.relationships+xml"/>
  <Override PartName="/ppt/notesSlides/_rels/notesSlide2.xml.rels" ContentType="application/vnd.openxmlformats-package.relationship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 name=""/>
          <p:cNvSpPr/>
          <p:nvPr/>
        </p:nvSpPr>
        <p:spPr>
          <a:xfrm>
            <a:off x="0" y="0"/>
            <a:ext cx="6858000" cy="9198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8" name="PlaceHolder 1"/>
          <p:cNvSpPr>
            <a:spLocks noGrp="1"/>
          </p:cNvSpPr>
          <p:nvPr>
            <p:ph type="hdr"/>
          </p:nvPr>
        </p:nvSpPr>
        <p:spPr>
          <a:xfrm>
            <a:off x="-360" y="-360"/>
            <a:ext cx="2987640" cy="453960"/>
          </a:xfrm>
          <a:prstGeom prst="rect">
            <a:avLst/>
          </a:prstGeom>
          <a:noFill/>
          <a:ln w="0">
            <a:noFill/>
          </a:ln>
        </p:spPr>
        <p:txBody>
          <a:bodyPr lIns="90000" rIns="90000" tIns="45000" bIns="45000" anchor="t">
            <a:noAutofit/>
          </a:bodyPr>
          <a:p>
            <a:pPr indent="0">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9" name="PlaceHolder 2"/>
          <p:cNvSpPr>
            <a:spLocks noGrp="1"/>
          </p:cNvSpPr>
          <p:nvPr>
            <p:ph type="dt" idx="3"/>
          </p:nvPr>
        </p:nvSpPr>
        <p:spPr>
          <a:xfrm>
            <a:off x="3882600" y="-360"/>
            <a:ext cx="2987640" cy="453960"/>
          </a:xfrm>
          <a:prstGeom prst="rect">
            <a:avLst/>
          </a:prstGeom>
          <a:noFill/>
          <a:ln w="0">
            <a:noFill/>
          </a:ln>
        </p:spPr>
        <p:txBody>
          <a:bodyPr lIns="90000" rIns="90000" tIns="45000" bIns="45000" anchor="t">
            <a:noAutofit/>
          </a:bodyPr>
          <a:lstStyle>
            <a:lvl1pPr indent="0" algn="r">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defRPr b="0" lang="en-US" sz="1200" strike="noStrike" u="none">
                <a:solidFill>
                  <a:srgbClr val="000000"/>
                </a:solidFill>
                <a:effectLst/>
                <a:uFillTx/>
                <a:latin typeface="Times New Roman"/>
              </a:defRPr>
            </a:lvl1pPr>
          </a:lstStyle>
          <a:p>
            <a:pPr indent="0" algn="r">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0" name="PlaceHolder 3"/>
          <p:cNvSpPr>
            <a:spLocks noGrp="1"/>
          </p:cNvSpPr>
          <p:nvPr>
            <p:ph type="sldImg"/>
          </p:nvPr>
        </p:nvSpPr>
        <p:spPr>
          <a:xfrm>
            <a:off x="1118880" y="678960"/>
            <a:ext cx="4632120" cy="347364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1" name="PlaceHolder 4"/>
          <p:cNvSpPr>
            <a:spLocks noGrp="1"/>
          </p:cNvSpPr>
          <p:nvPr>
            <p:ph type="body"/>
          </p:nvPr>
        </p:nvSpPr>
        <p:spPr>
          <a:xfrm>
            <a:off x="896400" y="4379760"/>
            <a:ext cx="5077080" cy="4152960"/>
          </a:xfrm>
          <a:prstGeom prst="rect">
            <a:avLst/>
          </a:prstGeom>
          <a:noFill/>
          <a:ln w="0">
            <a:noFill/>
          </a:ln>
        </p:spPr>
        <p:txBody>
          <a:bodyPr lIns="90000" rIns="9000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2" name="PlaceHolder 5"/>
          <p:cNvSpPr>
            <a:spLocks noGrp="1"/>
          </p:cNvSpPr>
          <p:nvPr>
            <p:ph type="ftr" idx="4"/>
          </p:nvPr>
        </p:nvSpPr>
        <p:spPr>
          <a:xfrm>
            <a:off x="-360" y="8758080"/>
            <a:ext cx="2987640" cy="454320"/>
          </a:xfrm>
          <a:prstGeom prst="rect">
            <a:avLst/>
          </a:prstGeom>
          <a:noFill/>
          <a:ln w="0">
            <a:noFill/>
          </a:ln>
        </p:spPr>
        <p:txBody>
          <a:bodyPr lIns="90000" rIns="90000" tIns="45000" bIns="45000" anchor="b">
            <a:noAutofit/>
          </a:bodyPr>
          <a:lstStyle>
            <a:lvl1pPr indent="0">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defRPr b="0" lang="en-US" sz="1200" strike="noStrike" u="none">
                <a:solidFill>
                  <a:srgbClr val="000000"/>
                </a:solidFill>
                <a:effectLst/>
                <a:uFillTx/>
                <a:latin typeface="Times New Roman"/>
              </a:defRPr>
            </a:lvl1pPr>
          </a:lstStyle>
          <a:p>
            <a:pPr indent="0">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3" name="PlaceHolder 6"/>
          <p:cNvSpPr>
            <a:spLocks noGrp="1"/>
          </p:cNvSpPr>
          <p:nvPr>
            <p:ph type="sldNum" idx="5"/>
          </p:nvPr>
        </p:nvSpPr>
        <p:spPr>
          <a:xfrm>
            <a:off x="3882600" y="8758080"/>
            <a:ext cx="2987640" cy="454320"/>
          </a:xfrm>
          <a:prstGeom prst="rect">
            <a:avLst/>
          </a:prstGeom>
          <a:noFill/>
          <a:ln w="0">
            <a:noFill/>
          </a:ln>
        </p:spPr>
        <p:txBody>
          <a:bodyPr lIns="90000" rIns="90000" tIns="45000" bIns="45000" anchor="b">
            <a:noAutofit/>
          </a:bodyPr>
          <a:lstStyle>
            <a:lvl1pPr indent="0" algn="r">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defRPr b="0" lang="en-US" sz="1200" strike="noStrike" u="none">
                <a:solidFill>
                  <a:srgbClr val="000000"/>
                </a:solidFill>
                <a:effectLst/>
                <a:uFillTx/>
                <a:latin typeface="Times New Roman"/>
              </a:defRPr>
            </a:lvl1pPr>
          </a:lstStyle>
          <a:p>
            <a:pPr indent="0" algn="r">
              <a:buNone/>
              <a:tabLst>
                <a:tab algn="l" pos="0"/>
                <a:tab algn="l" pos="900000"/>
                <a:tab algn="l" pos="1800360"/>
                <a:tab algn="l" pos="2700360"/>
                <a:tab algn="l" pos="3600360"/>
                <a:tab algn="l" pos="4500720"/>
                <a:tab algn="l" pos="5400720"/>
                <a:tab algn="l" pos="6300720"/>
                <a:tab algn="l" pos="7201080"/>
                <a:tab algn="l" pos="8101080"/>
                <a:tab algn="l" pos="9001080"/>
                <a:tab algn="l" pos="9901080"/>
                <a:tab algn="l" pos="10801440"/>
              </a:tabLst>
            </a:pPr>
            <a:fld id="{9A6E8717-2315-4DCA-B1BA-1E1CC57AAA46}"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6" name="PlaceHolder 1"/>
          <p:cNvSpPr>
            <a:spLocks noGrp="1"/>
          </p:cNvSpPr>
          <p:nvPr>
            <p:ph type="sldImg"/>
          </p:nvPr>
        </p:nvSpPr>
        <p:spPr>
          <a:xfrm>
            <a:off x="1130400" y="690480"/>
            <a:ext cx="4599000" cy="3449880"/>
          </a:xfrm>
          <a:prstGeom prst="rect">
            <a:avLst/>
          </a:prstGeom>
          <a:ln w="0">
            <a:noFill/>
          </a:ln>
        </p:spPr>
      </p:sp>
      <p:sp>
        <p:nvSpPr>
          <p:cNvPr id="697" name="PlaceHolder 2"/>
          <p:cNvSpPr>
            <a:spLocks noGrp="1"/>
          </p:cNvSpPr>
          <p:nvPr>
            <p:ph type="body"/>
          </p:nvPr>
        </p:nvSpPr>
        <p:spPr>
          <a:xfrm>
            <a:off x="914400" y="4370400"/>
            <a:ext cx="5029200" cy="4138560"/>
          </a:xfrm>
          <a:prstGeom prst="rect">
            <a:avLst/>
          </a:prstGeom>
          <a:solidFill>
            <a:srgbClr val="ffffff"/>
          </a:solidFill>
          <a:ln w="9360">
            <a:solidFill>
              <a:srgbClr val="000000"/>
            </a:solidFill>
            <a:miter/>
          </a:ln>
        </p:spPr>
        <p:txBody>
          <a:bodyPr lIns="90360" rIns="9036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 opposed to policy development, business continuity planning, application context diagramming</a:t>
            </a:r>
            <a:endParaRPr b="0" lang="en-US"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8" name="PlaceHolder 1"/>
          <p:cNvSpPr>
            <a:spLocks noGrp="1"/>
          </p:cNvSpPr>
          <p:nvPr>
            <p:ph type="sldImg"/>
          </p:nvPr>
        </p:nvSpPr>
        <p:spPr>
          <a:xfrm>
            <a:off x="1130400" y="690480"/>
            <a:ext cx="4599000" cy="3449880"/>
          </a:xfrm>
          <a:prstGeom prst="rect">
            <a:avLst/>
          </a:prstGeom>
          <a:ln w="0">
            <a:noFill/>
          </a:ln>
        </p:spPr>
      </p:sp>
      <p:sp>
        <p:nvSpPr>
          <p:cNvPr id="699" name="PlaceHolder 2"/>
          <p:cNvSpPr>
            <a:spLocks noGrp="1"/>
          </p:cNvSpPr>
          <p:nvPr>
            <p:ph type="body"/>
          </p:nvPr>
        </p:nvSpPr>
        <p:spPr>
          <a:xfrm>
            <a:off x="914400" y="4370400"/>
            <a:ext cx="5029200" cy="4138560"/>
          </a:xfrm>
          <a:prstGeom prst="rect">
            <a:avLst/>
          </a:prstGeom>
          <a:solidFill>
            <a:srgbClr val="ffffff"/>
          </a:solidFill>
          <a:ln w="9360">
            <a:solidFill>
              <a:srgbClr val="000000"/>
            </a:solidFill>
            <a:miter/>
          </a:ln>
        </p:spPr>
        <p:txBody>
          <a:bodyPr lIns="90360" rIns="9036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 opposed to policy development, business continuity planning, application context diagramming</a:t>
            </a:r>
            <a:endParaRPr b="0" lang="en-US" sz="12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0" name="PlaceHolder 1"/>
          <p:cNvSpPr>
            <a:spLocks noGrp="1"/>
          </p:cNvSpPr>
          <p:nvPr>
            <p:ph type="sldImg"/>
          </p:nvPr>
        </p:nvSpPr>
        <p:spPr>
          <a:xfrm>
            <a:off x="1130400" y="690480"/>
            <a:ext cx="4599000" cy="3449880"/>
          </a:xfrm>
          <a:prstGeom prst="rect">
            <a:avLst/>
          </a:prstGeom>
          <a:ln w="0">
            <a:noFill/>
          </a:ln>
        </p:spPr>
      </p:sp>
      <p:sp>
        <p:nvSpPr>
          <p:cNvPr id="701" name="PlaceHolder 2"/>
          <p:cNvSpPr>
            <a:spLocks noGrp="1"/>
          </p:cNvSpPr>
          <p:nvPr>
            <p:ph type="body"/>
          </p:nvPr>
        </p:nvSpPr>
        <p:spPr>
          <a:xfrm>
            <a:off x="914400" y="4370400"/>
            <a:ext cx="5029200" cy="4138560"/>
          </a:xfrm>
          <a:prstGeom prst="rect">
            <a:avLst/>
          </a:prstGeom>
          <a:solidFill>
            <a:srgbClr val="ffffff"/>
          </a:solidFill>
          <a:ln w="9360">
            <a:solidFill>
              <a:srgbClr val="000000"/>
            </a:solidFill>
            <a:miter/>
          </a:ln>
        </p:spPr>
        <p:txBody>
          <a:bodyPr lIns="90360" rIns="9036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 opposed to policy development, business continuity planning, application context diagramming</a:t>
            </a: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2" name="PlaceHolder 1"/>
          <p:cNvSpPr>
            <a:spLocks noGrp="1"/>
          </p:cNvSpPr>
          <p:nvPr>
            <p:ph type="sldImg"/>
          </p:nvPr>
        </p:nvSpPr>
        <p:spPr>
          <a:xfrm>
            <a:off x="1130400" y="690480"/>
            <a:ext cx="4599000" cy="3449880"/>
          </a:xfrm>
          <a:prstGeom prst="rect">
            <a:avLst/>
          </a:prstGeom>
          <a:ln w="0">
            <a:noFill/>
          </a:ln>
        </p:spPr>
      </p:sp>
      <p:sp>
        <p:nvSpPr>
          <p:cNvPr id="703" name="PlaceHolder 2"/>
          <p:cNvSpPr>
            <a:spLocks noGrp="1"/>
          </p:cNvSpPr>
          <p:nvPr>
            <p:ph type="body"/>
          </p:nvPr>
        </p:nvSpPr>
        <p:spPr>
          <a:xfrm>
            <a:off x="914400" y="4370400"/>
            <a:ext cx="5029200" cy="4138560"/>
          </a:xfrm>
          <a:prstGeom prst="rect">
            <a:avLst/>
          </a:prstGeom>
          <a:solidFill>
            <a:srgbClr val="ffffff"/>
          </a:solidFill>
          <a:ln w="9360">
            <a:solidFill>
              <a:srgbClr val="000000"/>
            </a:solidFill>
            <a:miter/>
          </a:ln>
        </p:spPr>
        <p:txBody>
          <a:bodyPr lIns="90360" rIns="90360" tIns="45000" bIns="45000" anchor="t">
            <a:no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EES There is no consistent process in place for independent validation of Retails EAM volumetric, timing and capital assumptions.</a:t>
            </a:r>
            <a:endParaRPr b="0" lang="en-US" sz="9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EES There is currently no process in place to ensure that flash to actual differences are reconciled on a timely basis and that procedures are modified to mitigate future flash to actual differences. </a:t>
            </a:r>
            <a:endParaRPr b="0" lang="en-US" sz="9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EES There is no consistent process in place to ensure that Retail unaccounted for gas volumes are reconciled and billed on a timely basis.  As of September 30, 2001 there was a total of $55 M gas point volume variances.</a:t>
            </a:r>
            <a:endParaRPr b="0" lang="en-US" sz="9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EES There is no process to volumetrically balance Retail power commodity purchased, scheduled, metered, and billed volumes to ensure accurate billing and accounting for power transactions. </a:t>
            </a:r>
            <a:endParaRPr b="0" lang="en-US" sz="9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EES There is no consistent process in place for validation of Retail tariff curves. (Repeat)</a:t>
            </a:r>
            <a:endParaRPr b="0" lang="en-US" sz="9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EES There is currently no process in place to reforecast the volumetric positions in the commodity risk books (i.e. adjust forward position upon analyzing actual usage data).  (Repeat)</a:t>
            </a:r>
            <a:endParaRPr b="0" lang="en-US" sz="9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Risk Management Policy – Trader acknowledgements have not been obtained.  Process to communicate limits from the board to the daily position report personnel has not been established.  Processes have not been established to ensure traders do not trade on their own personal accounts in markets for which they transact for the company.</a:t>
            </a:r>
            <a:endParaRPr b="0" lang="en-US" sz="900" strike="noStrike" u="none">
              <a:solidFill>
                <a:srgbClr val="000000"/>
              </a:solidFill>
              <a:effectLst/>
              <a:uFillTx/>
              <a:latin typeface="Times New Roman"/>
            </a:endParaRPr>
          </a:p>
          <a:p>
            <a:pPr indent="0">
              <a:lnSpc>
                <a:spcPct val="10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indent="0">
              <a:lnSpc>
                <a:spcPct val="10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indent="0">
              <a:lnSpc>
                <a:spcPct val="10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indent="0">
              <a:lnSpc>
                <a:spcPct val="100000"/>
              </a:lnSpc>
              <a:spcBef>
                <a:spcPts val="3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4" name="PlaceHolder 1"/>
          <p:cNvSpPr>
            <a:spLocks noGrp="1"/>
          </p:cNvSpPr>
          <p:nvPr>
            <p:ph type="sldImg"/>
          </p:nvPr>
        </p:nvSpPr>
        <p:spPr>
          <a:xfrm>
            <a:off x="1130400" y="690480"/>
            <a:ext cx="4599000" cy="3449880"/>
          </a:xfrm>
          <a:prstGeom prst="rect">
            <a:avLst/>
          </a:prstGeom>
          <a:ln w="0">
            <a:noFill/>
          </a:ln>
        </p:spPr>
      </p:sp>
      <p:sp>
        <p:nvSpPr>
          <p:cNvPr id="705" name="PlaceHolder 2"/>
          <p:cNvSpPr>
            <a:spLocks noGrp="1"/>
          </p:cNvSpPr>
          <p:nvPr>
            <p:ph type="body"/>
          </p:nvPr>
        </p:nvSpPr>
        <p:spPr>
          <a:xfrm>
            <a:off x="914400" y="4370400"/>
            <a:ext cx="5029200" cy="4138560"/>
          </a:xfrm>
          <a:prstGeom prst="rect">
            <a:avLst/>
          </a:prstGeom>
          <a:solidFill>
            <a:srgbClr val="ffffff"/>
          </a:solidFill>
          <a:ln w="9360">
            <a:solidFill>
              <a:srgbClr val="000000"/>
            </a:solidFill>
            <a:miter/>
          </a:ln>
        </p:spPr>
        <p:txBody>
          <a:bodyPr lIns="90360" rIns="90360" tIns="45000" bIns="450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What does this include:  companies that are not wholly owned by Enron.  Examples include:  ETOL, Dabhol, Elektro, Cuiaba, TGS, etc.</a:t>
            </a:r>
            <a:endParaRPr b="0" lang="en-US" sz="12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units are currently valuing all inventory associated with trading activity to the spot rate, except for natural gas inventory, which is valued at the Weighted Average Cost of Gas (WACOG).  No documentation exists for the inconsistency in this inventory valuation methodology</a:t>
            </a:r>
            <a:endParaRPr b="0" lang="en-US" sz="1000" strike="noStrike" u="none">
              <a:solidFill>
                <a:srgbClr val="000000"/>
              </a:solidFill>
              <a:effectLst/>
              <a:uFillTx/>
              <a:latin typeface="Times New Roman"/>
            </a:endParaRPr>
          </a:p>
          <a:p>
            <a:pPr indent="0">
              <a:lnSpc>
                <a:spcPct val="100000"/>
              </a:lnSpc>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aphicFrame>
        <p:nvGraphicFramePr>
          <p:cNvPr id="4" name=""/>
          <p:cNvGraphicFramePr/>
          <p:nvPr/>
        </p:nvGraphicFramePr>
        <p:xfrm>
          <a:off x="152280" y="76320"/>
          <a:ext cx="847800" cy="847440"/>
        </p:xfrm>
        <a:graphic>
          <a:graphicData uri="http://schemas.openxmlformats.org/presentationml/2006/ole">
            <p:oleObj r:id="rId2" spid="">
              <p:embed/>
              <p:pic>
                <p:nvPicPr>
                  <p:cNvPr id="5" name="" descr=""/>
                  <p:cNvPicPr/>
                  <p:nvPr/>
                </p:nvPicPr>
                <p:blipFill>
                  <a:blip r:embed="rId3"/>
                  <a:stretch/>
                </p:blipFill>
                <p:spPr>
                  <a:xfrm>
                    <a:off x="152280" y="76320"/>
                    <a:ext cx="847800" cy="847440"/>
                  </a:xfrm>
                  <a:prstGeom prst="rect">
                    <a:avLst/>
                  </a:prstGeom>
                  <a:noFill/>
                  <a:ln w="0">
                    <a:noFill/>
                  </a:ln>
                </p:spPr>
              </p:pic>
            </p:oleObj>
          </a:graphicData>
        </a:graphic>
      </p:graphicFrame>
    </p:spTree>
  </p:cSld>
  <p:clrMap bg1="lt1" tx1="dk1" bg2="lt2" tx2="dk2" accent1="accent1" accent2="accent2" accent3="accent3" accent4="accent4" accent5="accent5" accent6="accent6" hlink="hlink" folHlink="folHlink"/>
  <p:sldLayoutIdLst>
    <p:sldLayoutId id="2147483649" r:id="rId4"/>
    <p:sldLayoutId id="2147483650"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
          <p:cNvSpPr/>
          <p:nvPr/>
        </p:nvSpPr>
        <p:spPr>
          <a:xfrm>
            <a:off x="4572000" y="3886200"/>
            <a:ext cx="3352680" cy="2057400"/>
          </a:xfrm>
          <a:prstGeom prst="rect">
            <a:avLst/>
          </a:prstGeom>
          <a:blipFill rotWithShape="0">
            <a:blip r:embed="rId1"/>
            <a:srcRect/>
            <a:tile tx="0" ty="0" sx="100000" sy="100000" algn="ctr"/>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 name="PlaceHolder 1"/>
          <p:cNvSpPr>
            <a:spLocks noGrp="1"/>
          </p:cNvSpPr>
          <p:nvPr>
            <p:ph type="title"/>
          </p:nvPr>
        </p:nvSpPr>
        <p:spPr>
          <a:xfrm>
            <a:off x="927000" y="131400"/>
            <a:ext cx="2959200" cy="93996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Arial"/>
              </a:rPr>
              <a:t>What Do Changing Companies Experience?</a:t>
            </a:r>
            <a:endParaRPr b="0" lang="en-US" sz="2000" strike="noStrike" u="none">
              <a:solidFill>
                <a:srgbClr val="000000"/>
              </a:solidFill>
              <a:effectLst/>
              <a:uFillTx/>
              <a:latin typeface="Times New Roman"/>
            </a:endParaRPr>
          </a:p>
        </p:txBody>
      </p:sp>
      <p:sp>
        <p:nvSpPr>
          <p:cNvPr id="16" name=""/>
          <p:cNvSpPr/>
          <p:nvPr/>
        </p:nvSpPr>
        <p:spPr>
          <a:xfrm>
            <a:off x="2894040" y="2209680"/>
            <a:ext cx="3304800" cy="330516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76320">
            <a:solidFill>
              <a:srgbClr val="c0c0c0"/>
            </a:solidFill>
            <a:miter/>
            <a:tailEnd len="med" type="stealth"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 name=""/>
          <p:cNvSpPr/>
          <p:nvPr/>
        </p:nvSpPr>
        <p:spPr>
          <a:xfrm rot="5400000">
            <a:off x="2889360" y="2158920"/>
            <a:ext cx="3304080" cy="330516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76320">
            <a:solidFill>
              <a:srgbClr val="c0c0c0"/>
            </a:solidFill>
            <a:miter/>
            <a:tailEnd len="med" type="stealth"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rot="10800000">
            <a:off x="2938320" y="2159640"/>
            <a:ext cx="3304800" cy="330444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76320">
            <a:solidFill>
              <a:srgbClr val="c0c0c0"/>
            </a:solidFill>
            <a:miter/>
            <a:tailEnd len="med" type="stealth"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rot="16200000">
            <a:off x="2938320" y="2212560"/>
            <a:ext cx="3304800" cy="330516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76320">
            <a:solidFill>
              <a:srgbClr val="c0c0c0"/>
            </a:solidFill>
            <a:miter/>
            <a:tailEnd len="med" type="stealth"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 name=""/>
          <p:cNvSpPr/>
          <p:nvPr/>
        </p:nvSpPr>
        <p:spPr>
          <a:xfrm rot="5400000">
            <a:off x="2919240" y="1892520"/>
            <a:ext cx="3304440" cy="3304080"/>
          </a:xfrm>
          <a:custGeom>
            <a:avLst/>
            <a:gdLst/>
            <a:ahLst/>
            <a:rect l="l" t="t" r="r" b="b"/>
            <a:pathLst>
              <a:path stroke="0" w="21600" h="21600">
                <a:moveTo>
                  <a:pt x="12125" y="82"/>
                </a:moveTo>
                <a:arcTo wR="10800" hR="10800" stAng="-4977067" swAng="4977067"/>
                <a:lnTo>
                  <a:pt x="10800" y="10800"/>
                </a:lnTo>
                <a:close/>
              </a:path>
              <a:path fill="none" w="21600" h="21600">
                <a:moveTo>
                  <a:pt x="12125" y="82"/>
                </a:moveTo>
                <a:arcTo wR="10800" hR="10800" stAng="-4977067" swAng="4977067"/>
              </a:path>
            </a:pathLst>
          </a:custGeom>
          <a:noFill/>
          <a:ln w="76320">
            <a:solidFill>
              <a:srgbClr val="c0c0c0"/>
            </a:solidFill>
            <a:miter/>
            <a:tailEnd len="med" type="stealth"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 name=""/>
          <p:cNvSpPr/>
          <p:nvPr/>
        </p:nvSpPr>
        <p:spPr>
          <a:xfrm rot="5400000">
            <a:off x="2920680" y="1527480"/>
            <a:ext cx="3304440" cy="3453120"/>
          </a:xfrm>
          <a:custGeom>
            <a:avLst/>
            <a:gdLst/>
            <a:ahLst/>
            <a:rect l="l" t="t" r="r" b="b"/>
            <a:pathLst>
              <a:path stroke="0" w="21600" h="21600">
                <a:moveTo>
                  <a:pt x="14630" y="702"/>
                </a:moveTo>
                <a:arcTo wR="10800" hR="10800" stAng="-4153869" swAng="4153869"/>
                <a:lnTo>
                  <a:pt x="10800" y="10800"/>
                </a:lnTo>
                <a:close/>
              </a:path>
              <a:path fill="none" w="21600" h="21600">
                <a:moveTo>
                  <a:pt x="14630" y="702"/>
                </a:moveTo>
                <a:arcTo wR="10800" hR="10800" stAng="-4153869" swAng="4153869"/>
              </a:path>
            </a:pathLst>
          </a:custGeom>
          <a:noFill/>
          <a:ln w="76320">
            <a:solidFill>
              <a:srgbClr val="c0c0c0"/>
            </a:solidFill>
            <a:miter/>
            <a:tailEnd len="med" type="stealth"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rot="5400000">
            <a:off x="2918880" y="2466000"/>
            <a:ext cx="3305880" cy="3305160"/>
          </a:xfrm>
          <a:custGeom>
            <a:avLst/>
            <a:gdLst/>
            <a:ahLst/>
            <a:rect l="l" t="t" r="r" b="b"/>
            <a:pathLst>
              <a:path stroke="0" w="21600" h="21600">
                <a:moveTo>
                  <a:pt x="8376" y="276"/>
                </a:moveTo>
                <a:arcTo wR="10800" hR="10800" stAng="-6178174" swAng="6178174"/>
                <a:lnTo>
                  <a:pt x="10800" y="10800"/>
                </a:lnTo>
                <a:close/>
              </a:path>
              <a:path fill="none" w="21600" h="21600">
                <a:moveTo>
                  <a:pt x="8376" y="276"/>
                </a:moveTo>
                <a:arcTo wR="10800" hR="10800" stAng="-6178174" swAng="6178174"/>
              </a:path>
            </a:pathLst>
          </a:custGeom>
          <a:noFill/>
          <a:ln w="76320">
            <a:solidFill>
              <a:srgbClr val="c0c0c0"/>
            </a:solidFill>
            <a:miter/>
            <a:tailEnd len="med" type="stealth" w="me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3200400" y="2666880"/>
            <a:ext cx="228600" cy="228600"/>
          </a:xfrm>
          <a:prstGeom prst="ellipse">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 name=""/>
          <p:cNvSpPr/>
          <p:nvPr/>
        </p:nvSpPr>
        <p:spPr>
          <a:xfrm>
            <a:off x="5664240" y="2666880"/>
            <a:ext cx="228600" cy="228600"/>
          </a:xfrm>
          <a:prstGeom prst="ellipse">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3200400" y="4800600"/>
            <a:ext cx="228600" cy="228600"/>
          </a:xfrm>
          <a:prstGeom prst="ellipse">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5664240" y="4800600"/>
            <a:ext cx="228600" cy="228600"/>
          </a:xfrm>
          <a:prstGeom prst="ellipse">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4572000" y="1676520"/>
            <a:ext cx="0" cy="426708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a:off x="1219320" y="3886200"/>
            <a:ext cx="670536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1994400" y="5029200"/>
            <a:ext cx="1110600" cy="734400"/>
          </a:xfrm>
          <a:prstGeom prst="rect">
            <a:avLst/>
          </a:prstGeom>
          <a:noFill/>
          <a:ln w="0">
            <a:noFill/>
          </a:ln>
        </p:spPr>
        <p:style>
          <a:lnRef idx="0"/>
          <a:fillRef idx="0"/>
          <a:effectRef idx="0"/>
          <a:fontRef idx="minor"/>
        </p:style>
        <p:txBody>
          <a:bodyPr wrap="none" lIns="90000" rIns="90000" tIns="46800" bIns="46800" anchor="t">
            <a:spAutoFit/>
          </a:bodyPr>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Detection</a:t>
            </a:r>
            <a:endParaRPr b="0" lang="en-US" sz="1400" strike="noStrike" u="none">
              <a:solidFill>
                <a:srgbClr val="000000"/>
              </a:solidFill>
              <a:effectLst/>
              <a:uFillTx/>
              <a:latin typeface="Times New Roman"/>
            </a:endParaRPr>
          </a:p>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Audit</a:t>
            </a:r>
            <a:endParaRPr b="0" lang="en-US" sz="1400" strike="noStrike" u="none">
              <a:solidFill>
                <a:srgbClr val="000000"/>
              </a:solidFill>
              <a:effectLst/>
              <a:uFillTx/>
              <a:latin typeface="Times New Roman"/>
            </a:endParaRPr>
          </a:p>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Surprise</a:t>
            </a:r>
            <a:endParaRPr b="0" lang="en-US" sz="1400" strike="noStrike" u="none">
              <a:solidFill>
                <a:srgbClr val="000000"/>
              </a:solidFill>
              <a:effectLst/>
              <a:uFillTx/>
              <a:latin typeface="Times New Roman"/>
            </a:endParaRPr>
          </a:p>
        </p:txBody>
      </p:sp>
      <p:sp>
        <p:nvSpPr>
          <p:cNvPr id="30" name=""/>
          <p:cNvSpPr/>
          <p:nvPr/>
        </p:nvSpPr>
        <p:spPr>
          <a:xfrm>
            <a:off x="1875960" y="2057400"/>
            <a:ext cx="1941120" cy="307440"/>
          </a:xfrm>
          <a:prstGeom prst="rect">
            <a:avLst/>
          </a:prstGeom>
          <a:noFill/>
          <a:ln w="0">
            <a:noFill/>
          </a:ln>
        </p:spPr>
        <p:style>
          <a:lnRef idx="0"/>
          <a:fillRef idx="0"/>
          <a:effectRef idx="0"/>
          <a:fontRef idx="minor"/>
        </p:style>
        <p:txBody>
          <a:bodyPr wrap="none" lIns="90000" rIns="90000" tIns="46800" bIns="46800" anchor="t">
            <a:spAutoFit/>
          </a:bodyPr>
          <a:p>
            <a:pPr marL="117360" indent="-117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“We’re in control”</a:t>
            </a:r>
            <a:endParaRPr b="0" lang="en-US" sz="1400" strike="noStrike" u="none">
              <a:solidFill>
                <a:srgbClr val="000000"/>
              </a:solidFill>
              <a:effectLst/>
              <a:uFillTx/>
              <a:latin typeface="Times New Roman"/>
            </a:endParaRPr>
          </a:p>
        </p:txBody>
      </p:sp>
      <p:sp>
        <p:nvSpPr>
          <p:cNvPr id="31" name=""/>
          <p:cNvSpPr/>
          <p:nvPr/>
        </p:nvSpPr>
        <p:spPr>
          <a:xfrm>
            <a:off x="6319800" y="2057400"/>
            <a:ext cx="2001960" cy="1374840"/>
          </a:xfrm>
          <a:prstGeom prst="rect">
            <a:avLst/>
          </a:prstGeom>
          <a:noFill/>
          <a:ln w="0">
            <a:noFill/>
          </a:ln>
        </p:spPr>
        <p:style>
          <a:lnRef idx="0"/>
          <a:fillRef idx="0"/>
          <a:effectRef idx="0"/>
          <a:fontRef idx="minor"/>
        </p:style>
        <p:txBody>
          <a:bodyPr wrap="none" lIns="90000" rIns="90000" tIns="46800" bIns="46800" anchor="t">
            <a:spAutoFit/>
          </a:bodyPr>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Turnover </a:t>
            </a:r>
            <a:endParaRPr b="0" lang="en-US" sz="1400" strike="noStrike" u="none">
              <a:solidFill>
                <a:srgbClr val="000000"/>
              </a:solidFill>
              <a:effectLst/>
              <a:uFillTx/>
              <a:latin typeface="Times New Roman"/>
            </a:endParaRPr>
          </a:p>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Business Changes</a:t>
            </a:r>
            <a:endParaRPr b="0" lang="en-US" sz="1400" strike="noStrike" u="none">
              <a:solidFill>
                <a:srgbClr val="000000"/>
              </a:solidFill>
              <a:effectLst/>
              <a:uFillTx/>
              <a:latin typeface="Times New Roman"/>
            </a:endParaRPr>
          </a:p>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Rapid Growth</a:t>
            </a:r>
            <a:endParaRPr b="0" lang="en-US" sz="1400" strike="noStrike" u="none">
              <a:solidFill>
                <a:srgbClr val="000000"/>
              </a:solidFill>
              <a:effectLst/>
              <a:uFillTx/>
              <a:latin typeface="Times New Roman"/>
            </a:endParaRPr>
          </a:p>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Lack of Emphasis</a:t>
            </a:r>
            <a:endParaRPr b="0" lang="en-US" sz="1400" strike="noStrike" u="none">
              <a:solidFill>
                <a:srgbClr val="000000"/>
              </a:solidFill>
              <a:effectLst/>
              <a:uFillTx/>
              <a:latin typeface="Times New Roman"/>
            </a:endParaRPr>
          </a:p>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System Changes</a:t>
            </a:r>
            <a:endParaRPr b="0" lang="en-US" sz="1400" strike="noStrike" u="none">
              <a:solidFill>
                <a:srgbClr val="000000"/>
              </a:solidFill>
              <a:effectLst/>
              <a:uFillTx/>
              <a:latin typeface="Times New Roman"/>
            </a:endParaRPr>
          </a:p>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Lack of Recognition</a:t>
            </a:r>
            <a:endParaRPr b="0" lang="en-US" sz="1400" strike="noStrike" u="none">
              <a:solidFill>
                <a:srgbClr val="000000"/>
              </a:solidFill>
              <a:effectLst/>
              <a:uFillTx/>
              <a:latin typeface="Times New Roman"/>
            </a:endParaRPr>
          </a:p>
        </p:txBody>
      </p:sp>
      <p:sp>
        <p:nvSpPr>
          <p:cNvPr id="32" name=""/>
          <p:cNvSpPr/>
          <p:nvPr/>
        </p:nvSpPr>
        <p:spPr>
          <a:xfrm>
            <a:off x="6206040" y="4603680"/>
            <a:ext cx="1485000" cy="1161360"/>
          </a:xfrm>
          <a:prstGeom prst="rect">
            <a:avLst/>
          </a:prstGeom>
          <a:noFill/>
          <a:ln w="0">
            <a:noFill/>
          </a:ln>
        </p:spPr>
        <p:style>
          <a:lnRef idx="0"/>
          <a:fillRef idx="0"/>
          <a:effectRef idx="0"/>
          <a:fontRef idx="minor"/>
        </p:style>
        <p:txBody>
          <a:bodyPr wrap="none" lIns="90000" rIns="90000" tIns="46800" bIns="46800" anchor="t">
            <a:spAutoFit/>
          </a:bodyPr>
          <a:p>
            <a:pPr marL="117360" indent="-117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“Blind Spot”</a:t>
            </a:r>
            <a:endParaRPr b="0" lang="en-US" sz="1400" strike="noStrike" u="none">
              <a:solidFill>
                <a:srgbClr val="000000"/>
              </a:solidFill>
              <a:effectLst/>
              <a:uFillTx/>
              <a:latin typeface="Times New Roman"/>
            </a:endParaRPr>
          </a:p>
          <a:p>
            <a:pPr marL="117360" indent="-1173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Errors</a:t>
            </a:r>
            <a:endParaRPr b="0" lang="en-US" sz="1400" strike="noStrike" u="none">
              <a:solidFill>
                <a:srgbClr val="000000"/>
              </a:solidFill>
              <a:effectLst/>
              <a:uFillTx/>
              <a:latin typeface="Times New Roman"/>
            </a:endParaRPr>
          </a:p>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Overlook</a:t>
            </a:r>
            <a:endParaRPr b="0" lang="en-US" sz="1400" strike="noStrike" u="none">
              <a:solidFill>
                <a:srgbClr val="000000"/>
              </a:solidFill>
              <a:effectLst/>
              <a:uFillTx/>
              <a:latin typeface="Times New Roman"/>
            </a:endParaRPr>
          </a:p>
          <a:p>
            <a:pPr marL="117360" indent="-11736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Ignore</a:t>
            </a:r>
            <a:endParaRPr b="0" lang="en-US" sz="1400" strike="noStrike" u="none">
              <a:solidFill>
                <a:srgbClr val="000000"/>
              </a:solidFill>
              <a:effectLst/>
              <a:uFillTx/>
              <a:latin typeface="Times New Roman"/>
            </a:endParaRPr>
          </a:p>
        </p:txBody>
      </p:sp>
      <p:sp>
        <p:nvSpPr>
          <p:cNvPr id="33" name=""/>
          <p:cNvSpPr/>
          <p:nvPr/>
        </p:nvSpPr>
        <p:spPr>
          <a:xfrm>
            <a:off x="380880" y="1447920"/>
            <a:ext cx="685800" cy="4876560"/>
          </a:xfrm>
          <a:prstGeom prst="rect">
            <a:avLst/>
          </a:prstGeom>
          <a:solidFill>
            <a:srgbClr val="c0c0c0"/>
          </a:solidFill>
          <a:ln w="9360">
            <a:solidFill>
              <a:srgbClr val="0066ff"/>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 name=""/>
          <p:cNvSpPr/>
          <p:nvPr/>
        </p:nvSpPr>
        <p:spPr>
          <a:xfrm rot="16200000">
            <a:off x="-918720" y="3659040"/>
            <a:ext cx="321192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ffff"/>
                </a:solidFill>
                <a:effectLst/>
                <a:uFillTx/>
                <a:latin typeface="Arial"/>
              </a:rPr>
              <a:t>Control Environment</a:t>
            </a:r>
            <a:endParaRPr b="0" lang="en-US" sz="2400" strike="noStrike" u="none">
              <a:solidFill>
                <a:srgbClr val="000000"/>
              </a:solidFill>
              <a:effectLst/>
              <a:uFillTx/>
              <a:latin typeface="Times New Roman"/>
            </a:endParaRPr>
          </a:p>
        </p:txBody>
      </p:sp>
      <p:sp>
        <p:nvSpPr>
          <p:cNvPr id="35" name=""/>
          <p:cNvSpPr/>
          <p:nvPr/>
        </p:nvSpPr>
        <p:spPr>
          <a:xfrm rot="16200000">
            <a:off x="918360" y="4752360"/>
            <a:ext cx="1183320" cy="581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66ff"/>
                </a:solidFill>
                <a:effectLst/>
                <a:uFillTx/>
                <a:latin typeface="Arial"/>
              </a:rPr>
              <a:t>Inefficient</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66ff"/>
                </a:solidFill>
                <a:effectLst/>
                <a:uFillTx/>
                <a:latin typeface="Arial"/>
              </a:rPr>
              <a:t>Ineffective</a:t>
            </a:r>
            <a:endParaRPr b="0" lang="en-US" sz="1600" strike="noStrike" u="none">
              <a:solidFill>
                <a:srgbClr val="000000"/>
              </a:solidFill>
              <a:effectLst/>
              <a:uFillTx/>
              <a:latin typeface="Times New Roman"/>
            </a:endParaRPr>
          </a:p>
        </p:txBody>
      </p:sp>
      <p:sp>
        <p:nvSpPr>
          <p:cNvPr id="36" name=""/>
          <p:cNvSpPr/>
          <p:nvPr/>
        </p:nvSpPr>
        <p:spPr>
          <a:xfrm rot="16200000">
            <a:off x="995400" y="2515680"/>
            <a:ext cx="1025640" cy="581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66ff"/>
                </a:solidFill>
                <a:effectLst/>
                <a:uFillTx/>
                <a:latin typeface="Arial"/>
              </a:rPr>
              <a:t>Efficient</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66ff"/>
                </a:solidFill>
                <a:effectLst/>
                <a:uFillTx/>
                <a:latin typeface="Arial"/>
              </a:rPr>
              <a:t>Effective</a:t>
            </a:r>
            <a:endParaRPr b="0" lang="en-US" sz="1600" strike="noStrike" u="none">
              <a:solidFill>
                <a:srgbClr val="000000"/>
              </a:solidFill>
              <a:effectLst/>
              <a:uFillTx/>
              <a:latin typeface="Times New Roman"/>
            </a:endParaRPr>
          </a:p>
        </p:txBody>
      </p:sp>
      <p:sp>
        <p:nvSpPr>
          <p:cNvPr id="37" name=""/>
          <p:cNvSpPr/>
          <p:nvPr/>
        </p:nvSpPr>
        <p:spPr>
          <a:xfrm>
            <a:off x="2237040" y="5862600"/>
            <a:ext cx="780480" cy="329760"/>
          </a:xfrm>
          <a:prstGeom prst="rect">
            <a:avLst/>
          </a:prstGeom>
          <a:noFill/>
          <a:ln w="0">
            <a:noFill/>
          </a:ln>
        </p:spPr>
        <p:style>
          <a:lnRef idx="0"/>
          <a:fillRef idx="0"/>
          <a:effectRef idx="0"/>
          <a:fontRef idx="minor"/>
        </p:style>
        <p:txBody>
          <a:bodyPr wrap="none" lIns="85680" rIns="85680" tIns="42840" bIns="4284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66ff"/>
                </a:solidFill>
                <a:effectLst/>
                <a:uFillTx/>
                <a:latin typeface="Arial"/>
              </a:rPr>
              <a:t>Aware</a:t>
            </a:r>
            <a:endParaRPr b="0" lang="en-US" sz="1600" strike="noStrike" u="none">
              <a:solidFill>
                <a:srgbClr val="000000"/>
              </a:solidFill>
              <a:effectLst/>
              <a:uFillTx/>
              <a:latin typeface="Times New Roman"/>
            </a:endParaRPr>
          </a:p>
        </p:txBody>
      </p:sp>
      <p:sp>
        <p:nvSpPr>
          <p:cNvPr id="38" name=""/>
          <p:cNvSpPr/>
          <p:nvPr/>
        </p:nvSpPr>
        <p:spPr>
          <a:xfrm>
            <a:off x="6024960" y="5862600"/>
            <a:ext cx="1017000" cy="329760"/>
          </a:xfrm>
          <a:prstGeom prst="rect">
            <a:avLst/>
          </a:prstGeom>
          <a:noFill/>
          <a:ln w="0">
            <a:noFill/>
          </a:ln>
        </p:spPr>
        <p:style>
          <a:lnRef idx="0"/>
          <a:fillRef idx="0"/>
          <a:effectRef idx="0"/>
          <a:fontRef idx="minor"/>
        </p:style>
        <p:txBody>
          <a:bodyPr wrap="none" lIns="85680" rIns="85680" tIns="42840" bIns="4284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66ff"/>
                </a:solidFill>
                <a:effectLst/>
                <a:uFillTx/>
                <a:latin typeface="Arial"/>
              </a:rPr>
              <a:t>Unaware</a:t>
            </a:r>
            <a:endParaRPr b="0" lang="en-US" sz="1600" strike="noStrike" u="none">
              <a:solidFill>
                <a:srgbClr val="000000"/>
              </a:solidFill>
              <a:effectLst/>
              <a:uFillTx/>
              <a:latin typeface="Times New Roman"/>
            </a:endParaRPr>
          </a:p>
        </p:txBody>
      </p:sp>
      <p:sp>
        <p:nvSpPr>
          <p:cNvPr id="39" name=""/>
          <p:cNvSpPr/>
          <p:nvPr/>
        </p:nvSpPr>
        <p:spPr>
          <a:xfrm>
            <a:off x="368280" y="1171440"/>
            <a:ext cx="8064360" cy="0"/>
          </a:xfrm>
          <a:prstGeom prst="line">
            <a:avLst/>
          </a:prstGeom>
          <a:ln w="12600">
            <a:solidFill>
              <a:srgbClr val="00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4214880" y="487440"/>
            <a:ext cx="3467160" cy="3376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Control Transition Model</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
          <p:cNvSpPr/>
          <p:nvPr/>
        </p:nvSpPr>
        <p:spPr>
          <a:xfrm>
            <a:off x="1162080" y="260280"/>
            <a:ext cx="221436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Transition Control Concerns</a:t>
            </a:r>
            <a:endParaRPr b="0" lang="en-US" sz="2000" strike="noStrike" u="none">
              <a:solidFill>
                <a:srgbClr val="000000"/>
              </a:solidFill>
              <a:effectLst/>
              <a:uFillTx/>
              <a:latin typeface="Times New Roman"/>
            </a:endParaRPr>
          </a:p>
        </p:txBody>
      </p:sp>
      <p:graphicFrame>
        <p:nvGraphicFramePr>
          <p:cNvPr id="42" name=""/>
          <p:cNvGraphicFramePr/>
          <p:nvPr/>
        </p:nvGraphicFramePr>
        <p:xfrm>
          <a:off x="533520" y="1752480"/>
          <a:ext cx="8076960" cy="4599000"/>
        </p:xfrm>
        <a:graphic>
          <a:graphicData uri="http://schemas.openxmlformats.org/drawingml/2006/table">
            <a:tbl>
              <a:tblPr/>
              <a:tblGrid>
                <a:gridCol w="4038480"/>
                <a:gridCol w="4038480"/>
              </a:tblGrid>
              <a:tr h="307440">
                <a:tc>
                  <a:txBody>
                    <a:bodyPr lIns="90000" rIns="90000" tIns="46800" bIns="46800" anchor="ctr">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66ff"/>
                          </a:solidFill>
                          <a:effectLst/>
                          <a:uFillTx/>
                          <a:latin typeface="Arial"/>
                        </a:rPr>
                        <a:t>Area of Concern</a:t>
                      </a:r>
                      <a:endParaRPr b="0" lang="en-US" sz="1400" strike="noStrike" u="none">
                        <a:solidFill>
                          <a:srgbClr val="000000"/>
                        </a:solidFill>
                        <a:effectLst/>
                        <a:uFillTx/>
                        <a:latin typeface="Times New Roman"/>
                      </a:endParaRPr>
                    </a:p>
                  </a:txBody>
                  <a:tcPr anchor="ctr" marL="90000" marR="90000">
                    <a:lnL w="5760">
                      <a:solidFill>
                        <a:srgbClr val="0066ff"/>
                      </a:solidFill>
                      <a:prstDash val="solid"/>
                    </a:lnL>
                    <a:lnR w="5760">
                      <a:solidFill>
                        <a:srgbClr val="0066ff"/>
                      </a:solidFill>
                      <a:prstDash val="solid"/>
                    </a:lnR>
                    <a:lnT w="5760">
                      <a:solidFill>
                        <a:srgbClr val="0066ff"/>
                      </a:solidFill>
                      <a:prstDash val="solid"/>
                    </a:lnT>
                    <a:lnB w="5760">
                      <a:solidFill>
                        <a:srgbClr val="0066ff"/>
                      </a:solidFill>
                      <a:prstDash val="solid"/>
                    </a:lnB>
                    <a:solidFill>
                      <a:srgbClr val="c0c0c0"/>
                    </a:solidFill>
                  </a:tcPr>
                </a:tc>
                <a:tc>
                  <a:txBody>
                    <a:bodyPr lIns="90000" rIns="90000" tIns="46800" bIns="46800" anchor="ctr">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66ff"/>
                          </a:solidFill>
                          <a:effectLst/>
                          <a:uFillTx/>
                          <a:latin typeface="Arial"/>
                        </a:rPr>
                        <a:t>Key Activities to Mitigate Risks</a:t>
                      </a:r>
                      <a:endParaRPr b="0" lang="en-US" sz="1400" strike="noStrike" u="none">
                        <a:solidFill>
                          <a:srgbClr val="000000"/>
                        </a:solidFill>
                        <a:effectLst/>
                        <a:uFillTx/>
                        <a:latin typeface="Times New Roman"/>
                      </a:endParaRPr>
                    </a:p>
                  </a:txBody>
                  <a:tcPr anchor="ctr" marL="90000" marR="90000">
                    <a:lnL w="5760">
                      <a:solidFill>
                        <a:srgbClr val="0066ff"/>
                      </a:solidFill>
                      <a:prstDash val="solid"/>
                    </a:lnL>
                    <a:lnR w="5760">
                      <a:solidFill>
                        <a:srgbClr val="0066ff"/>
                      </a:solidFill>
                      <a:prstDash val="solid"/>
                    </a:lnR>
                    <a:lnT w="5760">
                      <a:solidFill>
                        <a:srgbClr val="0066ff"/>
                      </a:solidFill>
                      <a:prstDash val="solid"/>
                    </a:lnT>
                    <a:lnB w="5760">
                      <a:solidFill>
                        <a:srgbClr val="0066ff"/>
                      </a:solidFill>
                      <a:prstDash val="solid"/>
                    </a:lnB>
                    <a:solidFill>
                      <a:srgbClr val="c0c0c0"/>
                    </a:solidFill>
                  </a:tcPr>
                </a:tc>
              </a:tr>
              <a:tr h="276840">
                <a:tc gridSpan="2">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Cash Control</a:t>
                      </a:r>
                      <a:endParaRPr b="0" lang="en-US" sz="1200" strike="noStrike" u="none">
                        <a:solidFill>
                          <a:srgbClr val="000000"/>
                        </a:solidFill>
                        <a:effectLst/>
                        <a:uFillTx/>
                        <a:latin typeface="Times New Roman"/>
                      </a:endParaRPr>
                    </a:p>
                  </a:txBody>
                  <a:tcPr anchor="t" marL="90000" marR="90000">
                    <a:lnL w="5760">
                      <a:solidFill>
                        <a:srgbClr val="0066ff"/>
                      </a:solidFill>
                      <a:prstDash val="solid"/>
                    </a:lnL>
                    <a:lnR w="5760">
                      <a:solidFill>
                        <a:srgbClr val="0066ff"/>
                      </a:solidFill>
                      <a:prstDash val="solid"/>
                    </a:lnR>
                    <a:lnT w="5760">
                      <a:solidFill>
                        <a:srgbClr val="0066ff"/>
                      </a:solidFill>
                      <a:prstDash val="solid"/>
                    </a:lnT>
                    <a:lnB w="5760">
                      <a:solidFill>
                        <a:srgbClr val="0066ff"/>
                      </a:solidFill>
                      <a:prstDash val="solid"/>
                    </a:lnB>
                    <a:solidFill>
                      <a:srgbClr val="c0c0c0"/>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901800">
                <a:tc>
                  <a:txBody>
                    <a:bodyPr lIns="90000" rIns="90000" tIns="46800" bIns="46800" anchor="t">
                      <a:noAutofit/>
                    </a:bodyPr>
                    <a:p>
                      <a:pPr marL="171360" indent="-171360">
                        <a:lnSpc>
                          <a:spcPct val="13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Fraud</a:t>
                      </a:r>
                      <a:endParaRPr b="0" lang="en-US" sz="1200" strike="noStrike" u="none">
                        <a:solidFill>
                          <a:srgbClr val="000000"/>
                        </a:solidFill>
                        <a:effectLst/>
                        <a:uFillTx/>
                        <a:latin typeface="Times New Roman"/>
                      </a:endParaRPr>
                    </a:p>
                    <a:p>
                      <a:pPr marL="171360" indent="-171360">
                        <a:lnSpc>
                          <a:spcPct val="13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Payment Errors and Omissions</a:t>
                      </a:r>
                      <a:endParaRPr b="0" lang="en-US" sz="1200" strike="noStrike" u="none">
                        <a:solidFill>
                          <a:srgbClr val="000000"/>
                        </a:solidFill>
                        <a:effectLst/>
                        <a:uFillTx/>
                        <a:latin typeface="Times New Roman"/>
                      </a:endParaRPr>
                    </a:p>
                    <a:p>
                      <a:pPr marL="171360" indent="-171360">
                        <a:lnSpc>
                          <a:spcPct val="13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Unauthorized Purchases and Expenses</a:t>
                      </a:r>
                      <a:endParaRPr b="0" lang="en-US" sz="1200" strike="noStrike" u="none">
                        <a:solidFill>
                          <a:srgbClr val="000000"/>
                        </a:solidFill>
                        <a:effectLst/>
                        <a:uFillTx/>
                        <a:latin typeface="Times New Roman"/>
                      </a:endParaRPr>
                    </a:p>
                  </a:txBody>
                  <a:tcPr anchor="t" marL="90000" marR="90000">
                    <a:lnL w="5760">
                      <a:solidFill>
                        <a:srgbClr val="0066ff"/>
                      </a:solidFill>
                      <a:prstDash val="solid"/>
                    </a:lnL>
                    <a:lnR w="5760">
                      <a:solidFill>
                        <a:srgbClr val="0066ff"/>
                      </a:solidFill>
                      <a:prstDash val="solid"/>
                    </a:lnR>
                    <a:lnT w="5760">
                      <a:solidFill>
                        <a:srgbClr val="0066ff"/>
                      </a:solidFill>
                      <a:prstDash val="solid"/>
                    </a:lnT>
                    <a:lnB w="5760">
                      <a:solidFill>
                        <a:srgbClr val="0066ff"/>
                      </a:solidFill>
                      <a:prstDash val="solid"/>
                    </a:lnB>
                    <a:noFill/>
                  </a:tcPr>
                </a:tc>
                <a:tc>
                  <a:txBody>
                    <a:bodyPr lIns="90000" rIns="90000" tIns="46800" bIns="46800" anchor="t">
                      <a:noAutofit/>
                    </a:bodyPr>
                    <a:p>
                      <a:pPr marL="171360" indent="-17136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Formation of an enterprise wide Cash Committee for oversight &amp; authorization</a:t>
                      </a:r>
                      <a:endParaRPr b="0" lang="en-US" sz="1200" strike="noStrike" u="none">
                        <a:solidFill>
                          <a:srgbClr val="000000"/>
                        </a:solidFill>
                        <a:effectLst/>
                        <a:uFillTx/>
                        <a:latin typeface="Times New Roman"/>
                      </a:endParaRPr>
                    </a:p>
                    <a:p>
                      <a:pPr marL="171360" indent="-17136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New cash management process</a:t>
                      </a:r>
                      <a:endParaRPr b="0" lang="en-US" sz="1200" strike="noStrike" u="none">
                        <a:solidFill>
                          <a:srgbClr val="000000"/>
                        </a:solidFill>
                        <a:effectLst/>
                        <a:uFillTx/>
                        <a:latin typeface="Times New Roman"/>
                      </a:endParaRPr>
                    </a:p>
                    <a:p>
                      <a:pPr marL="171360" indent="-17136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Deployment of cash forecasting system</a:t>
                      </a:r>
                      <a:endParaRPr b="0" lang="en-US" sz="1200" strike="noStrike" u="none">
                        <a:solidFill>
                          <a:srgbClr val="000000"/>
                        </a:solidFill>
                        <a:effectLst/>
                        <a:uFillTx/>
                        <a:latin typeface="Times New Roman"/>
                      </a:endParaRPr>
                    </a:p>
                  </a:txBody>
                  <a:tcPr anchor="t" marL="90000" marR="90000">
                    <a:lnL w="5760">
                      <a:solidFill>
                        <a:srgbClr val="0066ff"/>
                      </a:solidFill>
                      <a:prstDash val="solid"/>
                    </a:lnL>
                    <a:lnR w="5760">
                      <a:solidFill>
                        <a:srgbClr val="0066ff"/>
                      </a:solidFill>
                      <a:prstDash val="solid"/>
                    </a:lnR>
                    <a:lnT w="5760">
                      <a:solidFill>
                        <a:srgbClr val="0066ff"/>
                      </a:solidFill>
                      <a:prstDash val="solid"/>
                    </a:lnT>
                    <a:lnB w="5760">
                      <a:solidFill>
                        <a:srgbClr val="0066ff"/>
                      </a:solidFill>
                      <a:prstDash val="solid"/>
                    </a:lnB>
                    <a:noFill/>
                  </a:tcPr>
                </a:tc>
              </a:tr>
              <a:tr h="276840">
                <a:tc gridSpan="2">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Asset Protection</a:t>
                      </a:r>
                      <a:endParaRPr b="0" lang="en-US" sz="1200" strike="noStrike" u="none">
                        <a:solidFill>
                          <a:srgbClr val="000000"/>
                        </a:solidFill>
                        <a:effectLst/>
                        <a:uFillTx/>
                        <a:latin typeface="Times New Roman"/>
                      </a:endParaRPr>
                    </a:p>
                  </a:txBody>
                  <a:tcPr anchor="t" marL="90000" marR="90000">
                    <a:lnL w="5760">
                      <a:solidFill>
                        <a:srgbClr val="0066ff"/>
                      </a:solidFill>
                      <a:prstDash val="solid"/>
                    </a:lnL>
                    <a:lnR w="5760">
                      <a:solidFill>
                        <a:srgbClr val="0066ff"/>
                      </a:solidFill>
                      <a:prstDash val="solid"/>
                    </a:lnR>
                    <a:lnT w="5760">
                      <a:solidFill>
                        <a:srgbClr val="0066ff"/>
                      </a:solidFill>
                      <a:prstDash val="solid"/>
                    </a:lnT>
                    <a:lnB w="5760">
                      <a:solidFill>
                        <a:srgbClr val="0066ff"/>
                      </a:solidFill>
                      <a:prstDash val="solid"/>
                    </a:lnB>
                    <a:solidFill>
                      <a:srgbClr val="c0c0c0"/>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1305720">
                <a:tc>
                  <a:txBody>
                    <a:bodyPr lIns="90000" rIns="90000" tIns="46800" bIns="46800" anchor="t">
                      <a:noAutofit/>
                    </a:bodyPr>
                    <a:p>
                      <a:pPr marL="171360" indent="-171360">
                        <a:lnSpc>
                          <a:spcPct val="13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Exit Procedures</a:t>
                      </a:r>
                      <a:endParaRPr b="0" lang="en-US" sz="1200" strike="noStrike" u="none">
                        <a:solidFill>
                          <a:srgbClr val="000000"/>
                        </a:solidFill>
                        <a:effectLst/>
                        <a:uFillTx/>
                        <a:latin typeface="Times New Roman"/>
                      </a:endParaRPr>
                    </a:p>
                    <a:p>
                      <a:pPr marL="171360" indent="-171360">
                        <a:lnSpc>
                          <a:spcPct val="13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Disgruntled Employee Acts</a:t>
                      </a:r>
                      <a:endParaRPr b="0" lang="en-US" sz="1200" strike="noStrike" u="none">
                        <a:solidFill>
                          <a:srgbClr val="000000"/>
                        </a:solidFill>
                        <a:effectLst/>
                        <a:uFillTx/>
                        <a:latin typeface="Times New Roman"/>
                      </a:endParaRPr>
                    </a:p>
                    <a:p>
                      <a:pPr marL="171360" indent="-171360">
                        <a:lnSpc>
                          <a:spcPct val="13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Malicious Third Party Attacks</a:t>
                      </a:r>
                      <a:endParaRPr b="0" lang="en-US" sz="1200" strike="noStrike" u="none">
                        <a:solidFill>
                          <a:srgbClr val="000000"/>
                        </a:solidFill>
                        <a:effectLst/>
                        <a:uFillTx/>
                        <a:latin typeface="Times New Roman"/>
                      </a:endParaRPr>
                    </a:p>
                    <a:p>
                      <a:pPr marL="171360" indent="-171360">
                        <a:lnSpc>
                          <a:spcPct val="13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Theft of Intellectual Property</a:t>
                      </a:r>
                      <a:endParaRPr b="0" lang="en-US" sz="1200" strike="noStrike" u="none">
                        <a:solidFill>
                          <a:srgbClr val="000000"/>
                        </a:solidFill>
                        <a:effectLst/>
                        <a:uFillTx/>
                        <a:latin typeface="Times New Roman"/>
                      </a:endParaRPr>
                    </a:p>
                  </a:txBody>
                  <a:tcPr anchor="t" marL="90000" marR="90000">
                    <a:lnL w="5760">
                      <a:solidFill>
                        <a:srgbClr val="0066ff"/>
                      </a:solidFill>
                      <a:prstDash val="solid"/>
                    </a:lnL>
                    <a:lnR w="5760">
                      <a:solidFill>
                        <a:srgbClr val="0066ff"/>
                      </a:solidFill>
                      <a:prstDash val="solid"/>
                    </a:lnR>
                    <a:lnT w="5760">
                      <a:solidFill>
                        <a:srgbClr val="0066ff"/>
                      </a:solidFill>
                      <a:prstDash val="solid"/>
                    </a:lnT>
                    <a:lnB w="5760">
                      <a:solidFill>
                        <a:srgbClr val="0066ff"/>
                      </a:solidFill>
                      <a:prstDash val="solid"/>
                    </a:lnB>
                    <a:noFill/>
                  </a:tcPr>
                </a:tc>
                <a:tc>
                  <a:txBody>
                    <a:bodyPr lIns="90000" rIns="90000" tIns="46800" bIns="46800" anchor="t">
                      <a:noAutofit/>
                    </a:bodyPr>
                    <a:p>
                      <a:pPr marL="171360" indent="-17136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Proactive monitoring of security termination activities</a:t>
                      </a:r>
                      <a:endParaRPr b="0" lang="en-US" sz="1200" strike="noStrike" u="none">
                        <a:solidFill>
                          <a:srgbClr val="000000"/>
                        </a:solidFill>
                        <a:effectLst/>
                        <a:uFillTx/>
                        <a:latin typeface="Times New Roman"/>
                      </a:endParaRPr>
                    </a:p>
                    <a:p>
                      <a:pPr marL="171360" indent="-17136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Increased penetration testing of likely access points</a:t>
                      </a:r>
                      <a:endParaRPr b="0" lang="en-US" sz="1200" strike="noStrike" u="none">
                        <a:solidFill>
                          <a:srgbClr val="000000"/>
                        </a:solidFill>
                        <a:effectLst/>
                        <a:uFillTx/>
                        <a:latin typeface="Times New Roman"/>
                      </a:endParaRPr>
                    </a:p>
                    <a:p>
                      <a:pPr marL="171360" indent="-17136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Oversight of e-mail blocking and quarantining processes</a:t>
                      </a:r>
                      <a:endParaRPr b="0" lang="en-US" sz="1200" strike="noStrike" u="none">
                        <a:solidFill>
                          <a:srgbClr val="000000"/>
                        </a:solidFill>
                        <a:effectLst/>
                        <a:uFillTx/>
                        <a:latin typeface="Times New Roman"/>
                      </a:endParaRPr>
                    </a:p>
                    <a:p>
                      <a:pPr marL="171360" indent="-17136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Heightened levels of network and employee monitoring</a:t>
                      </a:r>
                      <a:endParaRPr b="0" lang="en-US" sz="1200" strike="noStrike" u="none">
                        <a:solidFill>
                          <a:srgbClr val="000000"/>
                        </a:solidFill>
                        <a:effectLst/>
                        <a:uFillTx/>
                        <a:latin typeface="Times New Roman"/>
                      </a:endParaRPr>
                    </a:p>
                  </a:txBody>
                  <a:tcPr anchor="t" marL="90000" marR="90000">
                    <a:lnL w="5760">
                      <a:solidFill>
                        <a:srgbClr val="0066ff"/>
                      </a:solidFill>
                      <a:prstDash val="solid"/>
                    </a:lnL>
                    <a:lnR w="5760">
                      <a:solidFill>
                        <a:srgbClr val="0066ff"/>
                      </a:solidFill>
                      <a:prstDash val="solid"/>
                    </a:lnR>
                    <a:lnT w="5760">
                      <a:solidFill>
                        <a:srgbClr val="0066ff"/>
                      </a:solidFill>
                      <a:prstDash val="solid"/>
                    </a:lnT>
                    <a:lnB w="5760">
                      <a:solidFill>
                        <a:srgbClr val="0066ff"/>
                      </a:solidFill>
                      <a:prstDash val="solid"/>
                    </a:lnB>
                    <a:noFill/>
                  </a:tcPr>
                </a:tc>
              </a:tr>
              <a:tr h="276840">
                <a:tc gridSpan="2">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Data Integrity</a:t>
                      </a:r>
                      <a:endParaRPr b="0" lang="en-US" sz="1200" strike="noStrike" u="none">
                        <a:solidFill>
                          <a:srgbClr val="000000"/>
                        </a:solidFill>
                        <a:effectLst/>
                        <a:uFillTx/>
                        <a:latin typeface="Times New Roman"/>
                      </a:endParaRPr>
                    </a:p>
                  </a:txBody>
                  <a:tcPr anchor="t" marL="90000" marR="90000">
                    <a:lnL w="5760">
                      <a:solidFill>
                        <a:srgbClr val="0066ff"/>
                      </a:solidFill>
                      <a:prstDash val="solid"/>
                    </a:lnL>
                    <a:lnR w="5760">
                      <a:solidFill>
                        <a:srgbClr val="0066ff"/>
                      </a:solidFill>
                      <a:prstDash val="solid"/>
                    </a:lnR>
                    <a:lnT w="5760">
                      <a:solidFill>
                        <a:srgbClr val="0066ff"/>
                      </a:solidFill>
                      <a:prstDash val="solid"/>
                    </a:lnT>
                    <a:lnB w="5760">
                      <a:solidFill>
                        <a:srgbClr val="0066ff"/>
                      </a:solidFill>
                      <a:prstDash val="solid"/>
                    </a:lnB>
                    <a:solidFill>
                      <a:srgbClr val="c0c0c0"/>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1267560">
                <a:tc>
                  <a:txBody>
                    <a:bodyPr lIns="90000" rIns="90000" tIns="46800" bIns="46800" anchor="t">
                      <a:noAutofit/>
                    </a:bodyPr>
                    <a:p>
                      <a:pPr marL="171360" indent="-171360">
                        <a:lnSpc>
                          <a:spcPct val="13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Authorized System Changes</a:t>
                      </a:r>
                      <a:endParaRPr b="0" lang="en-US" sz="1200" strike="noStrike" u="none">
                        <a:solidFill>
                          <a:srgbClr val="000000"/>
                        </a:solidFill>
                        <a:effectLst/>
                        <a:uFillTx/>
                        <a:latin typeface="Times New Roman"/>
                      </a:endParaRPr>
                    </a:p>
                    <a:p>
                      <a:pPr marL="171360" indent="-171360">
                        <a:lnSpc>
                          <a:spcPct val="13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Loss of Data</a:t>
                      </a:r>
                      <a:endParaRPr b="0" lang="en-US" sz="1200" strike="noStrike" u="none">
                        <a:solidFill>
                          <a:srgbClr val="000000"/>
                        </a:solidFill>
                        <a:effectLst/>
                        <a:uFillTx/>
                        <a:latin typeface="Times New Roman"/>
                      </a:endParaRPr>
                    </a:p>
                    <a:p>
                      <a:pPr marL="171360" indent="-171360">
                        <a:lnSpc>
                          <a:spcPct val="13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Availability of Systems</a:t>
                      </a:r>
                      <a:endParaRPr b="0" lang="en-US" sz="1200" strike="noStrike" u="none">
                        <a:solidFill>
                          <a:srgbClr val="000000"/>
                        </a:solidFill>
                        <a:effectLst/>
                        <a:uFillTx/>
                        <a:latin typeface="Times New Roman"/>
                      </a:endParaRPr>
                    </a:p>
                    <a:p>
                      <a:pPr marL="171360" indent="-171360">
                        <a:lnSpc>
                          <a:spcPct val="13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Technology Segregation</a:t>
                      </a:r>
                      <a:endParaRPr b="0" lang="en-US" sz="1200" strike="noStrike" u="none">
                        <a:solidFill>
                          <a:srgbClr val="000000"/>
                        </a:solidFill>
                        <a:effectLst/>
                        <a:uFillTx/>
                        <a:latin typeface="Times New Roman"/>
                      </a:endParaRPr>
                    </a:p>
                  </a:txBody>
                  <a:tcPr anchor="t" marL="90000" marR="90000">
                    <a:lnL w="5760">
                      <a:solidFill>
                        <a:srgbClr val="0066ff"/>
                      </a:solidFill>
                      <a:prstDash val="solid"/>
                    </a:lnL>
                    <a:lnR w="5760">
                      <a:solidFill>
                        <a:srgbClr val="0066ff"/>
                      </a:solidFill>
                      <a:prstDash val="solid"/>
                    </a:lnR>
                    <a:lnT w="5760">
                      <a:solidFill>
                        <a:srgbClr val="0066ff"/>
                      </a:solidFill>
                      <a:prstDash val="solid"/>
                    </a:lnT>
                    <a:lnB w="5760">
                      <a:solidFill>
                        <a:srgbClr val="0066ff"/>
                      </a:solidFill>
                      <a:prstDash val="solid"/>
                    </a:lnB>
                    <a:noFill/>
                  </a:tcPr>
                </a:tc>
                <a:tc>
                  <a:txBody>
                    <a:bodyPr lIns="90000" rIns="90000" tIns="46800" bIns="46800" anchor="t">
                      <a:noAutofit/>
                    </a:bodyPr>
                    <a:p>
                      <a:pPr marL="171360" indent="-17136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Application development activities halted  –critical maintenance only</a:t>
                      </a:r>
                      <a:endParaRPr b="0" lang="en-US" sz="1200" strike="noStrike" u="none">
                        <a:solidFill>
                          <a:srgbClr val="000000"/>
                        </a:solidFill>
                        <a:effectLst/>
                        <a:uFillTx/>
                        <a:latin typeface="Times New Roman"/>
                      </a:endParaRPr>
                    </a:p>
                    <a:p>
                      <a:pPr marL="171360" indent="-17136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Oversight and quality assurance of all application security cleanup efforts</a:t>
                      </a:r>
                      <a:endParaRPr b="0" lang="en-US" sz="1200" strike="noStrike" u="none">
                        <a:solidFill>
                          <a:srgbClr val="000000"/>
                        </a:solidFill>
                        <a:effectLst/>
                        <a:uFillTx/>
                        <a:latin typeface="Times New Roman"/>
                      </a:endParaRPr>
                    </a:p>
                    <a:p>
                      <a:pPr marL="171360" indent="-171360">
                        <a:lnSpc>
                          <a:spcPct val="10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Oversight of plans for technology separation between “New Company” &amp; “Estate” systems</a:t>
                      </a:r>
                      <a:endParaRPr b="0" lang="en-US" sz="1200" strike="noStrike" u="none">
                        <a:solidFill>
                          <a:srgbClr val="000000"/>
                        </a:solidFill>
                        <a:effectLst/>
                        <a:uFillTx/>
                        <a:latin typeface="Times New Roman"/>
                      </a:endParaRPr>
                    </a:p>
                  </a:txBody>
                  <a:tcPr anchor="t" marL="90000" marR="90000">
                    <a:lnL w="5760">
                      <a:solidFill>
                        <a:srgbClr val="0066ff"/>
                      </a:solidFill>
                      <a:prstDash val="solid"/>
                    </a:lnL>
                    <a:lnR w="5760">
                      <a:solidFill>
                        <a:srgbClr val="0066ff"/>
                      </a:solidFill>
                      <a:prstDash val="solid"/>
                    </a:lnR>
                    <a:lnT w="5760">
                      <a:solidFill>
                        <a:srgbClr val="0066ff"/>
                      </a:solidFill>
                      <a:prstDash val="solid"/>
                    </a:lnT>
                    <a:lnB w="5760">
                      <a:solidFill>
                        <a:srgbClr val="0066ff"/>
                      </a:solidFill>
                      <a:prstDash val="solid"/>
                    </a:lnB>
                    <a:noFill/>
                  </a:tcPr>
                </a:tc>
              </a:tr>
            </a:tbl>
          </a:graphicData>
        </a:graphic>
      </p:graphicFrame>
      <p:sp>
        <p:nvSpPr>
          <p:cNvPr id="43" name=""/>
          <p:cNvSpPr/>
          <p:nvPr/>
        </p:nvSpPr>
        <p:spPr>
          <a:xfrm>
            <a:off x="533520" y="1143000"/>
            <a:ext cx="8076960" cy="3376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Internal Control Activities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
          <p:cNvSpPr/>
          <p:nvPr/>
        </p:nvSpPr>
        <p:spPr>
          <a:xfrm>
            <a:off x="1162080" y="260280"/>
            <a:ext cx="221436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Transition Control Concerns</a:t>
            </a:r>
            <a:endParaRPr b="0" lang="en-US" sz="2000" strike="noStrike" u="none">
              <a:solidFill>
                <a:srgbClr val="000000"/>
              </a:solidFill>
              <a:effectLst/>
              <a:uFillTx/>
              <a:latin typeface="Times New Roman"/>
            </a:endParaRPr>
          </a:p>
        </p:txBody>
      </p:sp>
      <p:sp>
        <p:nvSpPr>
          <p:cNvPr id="45" name=""/>
          <p:cNvSpPr/>
          <p:nvPr/>
        </p:nvSpPr>
        <p:spPr>
          <a:xfrm>
            <a:off x="343080" y="1150920"/>
            <a:ext cx="4686120" cy="386280"/>
          </a:xfrm>
          <a:prstGeom prst="rect">
            <a:avLst/>
          </a:prstGeom>
          <a:solidFill>
            <a:srgbClr val="c0c0c0"/>
          </a:solidFill>
          <a:ln w="12600">
            <a:solidFill>
              <a:srgbClr val="0066ff"/>
            </a:solidFill>
            <a:miter/>
          </a:ln>
        </p:spPr>
        <p:style>
          <a:lnRef idx="0"/>
          <a:fillRef idx="0"/>
          <a:effectRef idx="0"/>
          <a:fontRef idx="minor"/>
        </p:style>
        <p:txBody>
          <a:bodyPr lIns="90000" rIns="90000" tIns="46800" bIns="46800" anchor="t">
            <a:spAutoFit/>
          </a:bodyPr>
          <a:p>
            <a:pPr>
              <a:lnSpc>
                <a:spcPct val="160000"/>
              </a:lnSpc>
              <a:tabLst>
                <a:tab algn="l" pos="0"/>
                <a:tab algn="l" pos="148608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Cash Disbursements</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End Time:  7:30 A.M.</a:t>
            </a:r>
            <a:endParaRPr b="0" lang="en-US" sz="1200" strike="noStrike" u="none">
              <a:solidFill>
                <a:srgbClr val="000000"/>
              </a:solidFill>
              <a:effectLst/>
              <a:uFillTx/>
              <a:latin typeface="Times New Roman"/>
            </a:endParaRPr>
          </a:p>
        </p:txBody>
      </p:sp>
      <p:sp>
        <p:nvSpPr>
          <p:cNvPr id="46" name=""/>
          <p:cNvSpPr/>
          <p:nvPr/>
        </p:nvSpPr>
        <p:spPr>
          <a:xfrm>
            <a:off x="3859200" y="525600"/>
            <a:ext cx="3467160" cy="3376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Cash Management</a:t>
            </a:r>
            <a:endParaRPr b="0" lang="en-US" sz="1600" strike="noStrike" u="none">
              <a:solidFill>
                <a:srgbClr val="000000"/>
              </a:solidFill>
              <a:effectLst/>
              <a:uFillTx/>
              <a:latin typeface="Times New Roman"/>
            </a:endParaRPr>
          </a:p>
        </p:txBody>
      </p:sp>
      <p:sp>
        <p:nvSpPr>
          <p:cNvPr id="47" name=""/>
          <p:cNvSpPr/>
          <p:nvPr/>
        </p:nvSpPr>
        <p:spPr>
          <a:xfrm>
            <a:off x="368280" y="177804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Purchase Goods and Services</a:t>
            </a:r>
            <a:endParaRPr b="0" lang="en-US" sz="1000" strike="noStrike" u="none">
              <a:solidFill>
                <a:srgbClr val="000000"/>
              </a:solidFill>
              <a:effectLst/>
              <a:uFillTx/>
              <a:latin typeface="Times New Roman"/>
            </a:endParaRPr>
          </a:p>
        </p:txBody>
      </p:sp>
      <p:sp>
        <p:nvSpPr>
          <p:cNvPr id="48" name=""/>
          <p:cNvSpPr/>
          <p:nvPr/>
        </p:nvSpPr>
        <p:spPr>
          <a:xfrm>
            <a:off x="368280" y="251784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Invoice Receipt</a:t>
            </a:r>
            <a:endParaRPr b="0" lang="en-US" sz="1000" strike="noStrike" u="none">
              <a:solidFill>
                <a:srgbClr val="000000"/>
              </a:solidFill>
              <a:effectLst/>
              <a:uFillTx/>
              <a:latin typeface="Times New Roman"/>
            </a:endParaRPr>
          </a:p>
        </p:txBody>
      </p:sp>
      <p:sp>
        <p:nvSpPr>
          <p:cNvPr id="49" name=""/>
          <p:cNvSpPr/>
          <p:nvPr/>
        </p:nvSpPr>
        <p:spPr>
          <a:xfrm>
            <a:off x="368280" y="328932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Activity</a:t>
            </a:r>
            <a:endParaRPr b="0" lang="en-US" sz="1000" strike="noStrike" u="none">
              <a:solidFill>
                <a:srgbClr val="000000"/>
              </a:solidFill>
              <a:effectLst/>
              <a:uFillTx/>
              <a:latin typeface="Times New Roman"/>
            </a:endParaRPr>
          </a:p>
        </p:txBody>
      </p:sp>
      <p:sp>
        <p:nvSpPr>
          <p:cNvPr id="50" name=""/>
          <p:cNvSpPr/>
          <p:nvPr/>
        </p:nvSpPr>
        <p:spPr>
          <a:xfrm>
            <a:off x="1511280" y="177804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iBuyit</a:t>
            </a:r>
            <a:endParaRPr b="0" lang="en-US" sz="1000" strike="noStrike" u="none">
              <a:solidFill>
                <a:srgbClr val="000000"/>
              </a:solidFill>
              <a:effectLst/>
              <a:uFillTx/>
              <a:latin typeface="Times New Roman"/>
            </a:endParaRPr>
          </a:p>
        </p:txBody>
      </p:sp>
      <p:sp>
        <p:nvSpPr>
          <p:cNvPr id="51" name=""/>
          <p:cNvSpPr/>
          <p:nvPr/>
        </p:nvSpPr>
        <p:spPr>
          <a:xfrm>
            <a:off x="1511280" y="251784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iPayit</a:t>
            </a:r>
            <a:endParaRPr b="0" lang="en-US" sz="1000" strike="noStrike" u="none">
              <a:solidFill>
                <a:srgbClr val="000000"/>
              </a:solidFill>
              <a:effectLst/>
              <a:uFillTx/>
              <a:latin typeface="Times New Roman"/>
            </a:endParaRPr>
          </a:p>
        </p:txBody>
      </p:sp>
      <p:sp>
        <p:nvSpPr>
          <p:cNvPr id="52" name=""/>
          <p:cNvSpPr/>
          <p:nvPr/>
        </p:nvSpPr>
        <p:spPr>
          <a:xfrm>
            <a:off x="1511280" y="328932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Settlement Systems</a:t>
            </a:r>
            <a:endParaRPr b="0" lang="en-US" sz="1000" strike="noStrike" u="none">
              <a:solidFill>
                <a:srgbClr val="000000"/>
              </a:solidFill>
              <a:effectLst/>
              <a:uFillTx/>
              <a:latin typeface="Times New Roman"/>
            </a:endParaRPr>
          </a:p>
        </p:txBody>
      </p:sp>
      <p:sp>
        <p:nvSpPr>
          <p:cNvPr id="53" name=""/>
          <p:cNvSpPr/>
          <p:nvPr/>
        </p:nvSpPr>
        <p:spPr>
          <a:xfrm>
            <a:off x="1536840" y="2197080"/>
            <a:ext cx="164880" cy="139680"/>
          </a:xfrm>
          <a:prstGeom prst="triangle">
            <a:avLst>
              <a:gd name="adj" fmla="val 50000"/>
            </a:avLst>
          </a:prstGeom>
          <a:solidFill>
            <a:srgbClr val="2bb58e"/>
          </a:solidFill>
          <a:ln w="9360">
            <a:solidFill>
              <a:srgbClr val="000000"/>
            </a:solidFill>
            <a:miter/>
          </a:ln>
        </p:spPr>
        <p:style>
          <a:lnRef idx="0"/>
          <a:fillRef idx="0"/>
          <a:effectRef idx="0"/>
          <a:fontRef idx="minor"/>
        </p:style>
        <p:txBody>
          <a:bodyPr wrap="none" lIns="90000" rIns="90000" tIns="0" bIns="0" anchor="ctr">
            <a:noAutofit/>
          </a:bodyPr>
          <a:p>
            <a:endParaRPr b="0" lang="en-US" sz="2400" strike="noStrike" u="none">
              <a:solidFill>
                <a:srgbClr val="000000"/>
              </a:solidFill>
              <a:effectLst/>
              <a:uFillTx/>
              <a:latin typeface="Times New Roman"/>
            </a:endParaRPr>
          </a:p>
        </p:txBody>
      </p:sp>
      <p:sp>
        <p:nvSpPr>
          <p:cNvPr id="54" name=""/>
          <p:cNvSpPr/>
          <p:nvPr/>
        </p:nvSpPr>
        <p:spPr>
          <a:xfrm>
            <a:off x="2781360" y="251784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SAP</a:t>
            </a:r>
            <a:endParaRPr b="0" lang="en-US" sz="1000" strike="noStrike" u="none">
              <a:solidFill>
                <a:srgbClr val="000000"/>
              </a:solidFill>
              <a:effectLst/>
              <a:uFillTx/>
              <a:latin typeface="Times New Roman"/>
            </a:endParaRPr>
          </a:p>
        </p:txBody>
      </p:sp>
      <p:sp>
        <p:nvSpPr>
          <p:cNvPr id="55" name=""/>
          <p:cNvSpPr/>
          <p:nvPr/>
        </p:nvSpPr>
        <p:spPr>
          <a:xfrm>
            <a:off x="4046400" y="2441520"/>
            <a:ext cx="939960" cy="749520"/>
          </a:xfrm>
          <a:prstGeom prst="flowChartMultidocumen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Daily BU Payables Reports</a:t>
            </a:r>
            <a:endParaRPr b="0" lang="en-US" sz="1000" strike="noStrike" u="none">
              <a:solidFill>
                <a:srgbClr val="000000"/>
              </a:solidFill>
              <a:effectLst/>
              <a:uFillTx/>
              <a:latin typeface="Times New Roman"/>
            </a:endParaRPr>
          </a:p>
        </p:txBody>
      </p:sp>
      <p:sp>
        <p:nvSpPr>
          <p:cNvPr id="56" name=""/>
          <p:cNvSpPr/>
          <p:nvPr/>
        </p:nvSpPr>
        <p:spPr>
          <a:xfrm>
            <a:off x="5375160" y="251784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“Cash Czar” Review</a:t>
            </a:r>
            <a:endParaRPr b="0" lang="en-US" sz="1000" strike="noStrike" u="none">
              <a:solidFill>
                <a:srgbClr val="000000"/>
              </a:solidFill>
              <a:effectLst/>
              <a:uFillTx/>
              <a:latin typeface="Times New Roman"/>
            </a:endParaRPr>
          </a:p>
        </p:txBody>
      </p:sp>
      <p:sp>
        <p:nvSpPr>
          <p:cNvPr id="57" name=""/>
          <p:cNvSpPr/>
          <p:nvPr/>
        </p:nvSpPr>
        <p:spPr>
          <a:xfrm>
            <a:off x="6654960" y="2517840"/>
            <a:ext cx="86328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Cash Committee Approval</a:t>
            </a:r>
            <a:endParaRPr b="0" lang="en-US" sz="1000" strike="noStrike" u="none">
              <a:solidFill>
                <a:srgbClr val="000000"/>
              </a:solidFill>
              <a:effectLst/>
              <a:uFillTx/>
              <a:latin typeface="Times New Roman"/>
            </a:endParaRPr>
          </a:p>
        </p:txBody>
      </p:sp>
      <p:sp>
        <p:nvSpPr>
          <p:cNvPr id="58" name=""/>
          <p:cNvSpPr/>
          <p:nvPr/>
        </p:nvSpPr>
        <p:spPr>
          <a:xfrm>
            <a:off x="7823160" y="251784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Treasury Funding</a:t>
            </a:r>
            <a:endParaRPr b="0" lang="en-US" sz="1000" strike="noStrike" u="none">
              <a:solidFill>
                <a:srgbClr val="000000"/>
              </a:solidFill>
              <a:effectLst/>
              <a:uFillTx/>
              <a:latin typeface="Times New Roman"/>
            </a:endParaRPr>
          </a:p>
        </p:txBody>
      </p:sp>
      <p:sp>
        <p:nvSpPr>
          <p:cNvPr id="59" name=""/>
          <p:cNvSpPr/>
          <p:nvPr/>
        </p:nvSpPr>
        <p:spPr>
          <a:xfrm>
            <a:off x="5375160" y="171468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Intraday Emergency Requests</a:t>
            </a:r>
            <a:endParaRPr b="0" lang="en-US" sz="1000" strike="noStrike" u="none">
              <a:solidFill>
                <a:srgbClr val="000000"/>
              </a:solidFill>
              <a:effectLst/>
              <a:uFillTx/>
              <a:latin typeface="Times New Roman"/>
            </a:endParaRPr>
          </a:p>
        </p:txBody>
      </p:sp>
      <p:sp>
        <p:nvSpPr>
          <p:cNvPr id="60" name=""/>
          <p:cNvSpPr/>
          <p:nvPr/>
        </p:nvSpPr>
        <p:spPr>
          <a:xfrm>
            <a:off x="322200" y="480060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Daily BU 5 Day Forecasting</a:t>
            </a:r>
            <a:endParaRPr b="0" lang="en-US" sz="1000" strike="noStrike" u="none">
              <a:solidFill>
                <a:srgbClr val="000000"/>
              </a:solidFill>
              <a:effectLst/>
              <a:uFillTx/>
              <a:latin typeface="Times New Roman"/>
            </a:endParaRPr>
          </a:p>
        </p:txBody>
      </p:sp>
      <p:sp>
        <p:nvSpPr>
          <p:cNvPr id="61" name=""/>
          <p:cNvSpPr/>
          <p:nvPr/>
        </p:nvSpPr>
        <p:spPr>
          <a:xfrm>
            <a:off x="279360" y="5600880"/>
            <a:ext cx="939960" cy="749160"/>
          </a:xfrm>
          <a:prstGeom prst="flowChartMultidocumen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Document Retention</a:t>
            </a:r>
            <a:endParaRPr b="0" lang="en-US" sz="1000" strike="noStrike" u="none">
              <a:solidFill>
                <a:srgbClr val="000000"/>
              </a:solidFill>
              <a:effectLst/>
              <a:uFillTx/>
              <a:latin typeface="Times New Roman"/>
            </a:endParaRPr>
          </a:p>
        </p:txBody>
      </p:sp>
      <p:sp>
        <p:nvSpPr>
          <p:cNvPr id="62" name=""/>
          <p:cNvSpPr/>
          <p:nvPr/>
        </p:nvSpPr>
        <p:spPr>
          <a:xfrm>
            <a:off x="1536840" y="4800600"/>
            <a:ext cx="863640" cy="5968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Treasury Cash Forecasting</a:t>
            </a:r>
            <a:endParaRPr b="0" lang="en-US" sz="1000" strike="noStrike" u="none">
              <a:solidFill>
                <a:srgbClr val="000000"/>
              </a:solidFill>
              <a:effectLst/>
              <a:uFillTx/>
              <a:latin typeface="Times New Roman"/>
            </a:endParaRPr>
          </a:p>
        </p:txBody>
      </p:sp>
      <p:sp>
        <p:nvSpPr>
          <p:cNvPr id="63" name=""/>
          <p:cNvSpPr/>
          <p:nvPr/>
        </p:nvSpPr>
        <p:spPr>
          <a:xfrm>
            <a:off x="4059360" y="4724280"/>
            <a:ext cx="939600" cy="749520"/>
          </a:xfrm>
          <a:prstGeom prst="flowChartMultidocument">
            <a:avLst/>
          </a:prstGeom>
          <a:solidFill>
            <a:srgbClr val="ffff99"/>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Forecast Reports</a:t>
            </a:r>
            <a:endParaRPr b="0" lang="en-US" sz="1000" strike="noStrike" u="none">
              <a:solidFill>
                <a:srgbClr val="000000"/>
              </a:solidFill>
              <a:effectLst/>
              <a:uFillTx/>
              <a:latin typeface="Times New Roman"/>
            </a:endParaRPr>
          </a:p>
        </p:txBody>
      </p:sp>
      <p:cxnSp>
        <p:nvCxnSpPr>
          <p:cNvPr id="64" name=""/>
          <p:cNvCxnSpPr>
            <a:stCxn id="50" idx="3"/>
            <a:endCxn id="54" idx="1"/>
          </p:cNvCxnSpPr>
          <p:nvPr/>
        </p:nvCxnSpPr>
        <p:spPr>
          <a:xfrm>
            <a:off x="2374560" y="2076120"/>
            <a:ext cx="407160" cy="740520"/>
          </a:xfrm>
          <a:prstGeom prst="bentConnector3">
            <a:avLst>
              <a:gd name="adj1" fmla="val 50000"/>
            </a:avLst>
          </a:prstGeom>
          <a:ln w="9360">
            <a:solidFill>
              <a:srgbClr val="000000"/>
            </a:solidFill>
            <a:miter/>
            <a:tailEnd len="med" type="triangle" w="med"/>
          </a:ln>
        </p:spPr>
      </p:cxnSp>
      <p:cxnSp>
        <p:nvCxnSpPr>
          <p:cNvPr id="65" name=""/>
          <p:cNvCxnSpPr>
            <a:stCxn id="52" idx="3"/>
            <a:endCxn id="54" idx="1"/>
          </p:cNvCxnSpPr>
          <p:nvPr/>
        </p:nvCxnSpPr>
        <p:spPr>
          <a:xfrm flipV="1">
            <a:off x="2374560" y="2815560"/>
            <a:ext cx="407160" cy="772200"/>
          </a:xfrm>
          <a:prstGeom prst="bentConnector3">
            <a:avLst>
              <a:gd name="adj1" fmla="val 50000"/>
            </a:avLst>
          </a:prstGeom>
          <a:ln w="9360">
            <a:solidFill>
              <a:srgbClr val="000000"/>
            </a:solidFill>
            <a:miter/>
            <a:tailEnd len="med" type="triangle" w="med"/>
          </a:ln>
        </p:spPr>
      </p:cxnSp>
      <p:cxnSp>
        <p:nvCxnSpPr>
          <p:cNvPr id="66" name=""/>
          <p:cNvCxnSpPr>
            <a:stCxn id="51" idx="3"/>
            <a:endCxn id="54" idx="1"/>
          </p:cNvCxnSpPr>
          <p:nvPr/>
        </p:nvCxnSpPr>
        <p:spPr>
          <a:xfrm>
            <a:off x="2374560" y="2815920"/>
            <a:ext cx="407160" cy="1080"/>
          </a:xfrm>
          <a:prstGeom prst="bentConnector2">
            <a:avLst/>
          </a:prstGeom>
          <a:ln w="9360">
            <a:solidFill>
              <a:srgbClr val="000000"/>
            </a:solidFill>
            <a:miter/>
            <a:tailEnd len="med" type="triangle" w="med"/>
          </a:ln>
        </p:spPr>
      </p:cxnSp>
      <p:cxnSp>
        <p:nvCxnSpPr>
          <p:cNvPr id="67" name=""/>
          <p:cNvCxnSpPr>
            <a:stCxn id="49" idx="3"/>
            <a:endCxn id="52" idx="1"/>
          </p:cNvCxnSpPr>
          <p:nvPr/>
        </p:nvCxnSpPr>
        <p:spPr>
          <a:xfrm>
            <a:off x="1231920" y="3587400"/>
            <a:ext cx="280080" cy="1080"/>
          </a:xfrm>
          <a:prstGeom prst="straightConnector1">
            <a:avLst/>
          </a:prstGeom>
          <a:ln w="9360">
            <a:solidFill>
              <a:srgbClr val="000000"/>
            </a:solidFill>
            <a:miter/>
            <a:tailEnd len="med" type="triangle" w="med"/>
          </a:ln>
        </p:spPr>
      </p:cxnSp>
      <p:cxnSp>
        <p:nvCxnSpPr>
          <p:cNvPr id="68" name=""/>
          <p:cNvCxnSpPr>
            <a:stCxn id="48" idx="3"/>
            <a:endCxn id="51" idx="1"/>
          </p:cNvCxnSpPr>
          <p:nvPr/>
        </p:nvCxnSpPr>
        <p:spPr>
          <a:xfrm>
            <a:off x="1231920" y="2815920"/>
            <a:ext cx="280080" cy="1080"/>
          </a:xfrm>
          <a:prstGeom prst="straightConnector1">
            <a:avLst/>
          </a:prstGeom>
          <a:ln w="9360">
            <a:solidFill>
              <a:srgbClr val="000000"/>
            </a:solidFill>
            <a:miter/>
            <a:tailEnd len="med" type="triangle" w="med"/>
          </a:ln>
        </p:spPr>
      </p:cxnSp>
      <p:cxnSp>
        <p:nvCxnSpPr>
          <p:cNvPr id="69" name=""/>
          <p:cNvCxnSpPr>
            <a:stCxn id="47" idx="3"/>
            <a:endCxn id="50" idx="1"/>
          </p:cNvCxnSpPr>
          <p:nvPr/>
        </p:nvCxnSpPr>
        <p:spPr>
          <a:xfrm>
            <a:off x="1231920" y="2076120"/>
            <a:ext cx="280080" cy="1080"/>
          </a:xfrm>
          <a:prstGeom prst="straightConnector1">
            <a:avLst/>
          </a:prstGeom>
          <a:ln w="9360">
            <a:solidFill>
              <a:srgbClr val="000000"/>
            </a:solidFill>
            <a:miter/>
            <a:tailEnd len="med" type="triangle" w="med"/>
          </a:ln>
        </p:spPr>
      </p:cxnSp>
      <p:cxnSp>
        <p:nvCxnSpPr>
          <p:cNvPr id="70" name=""/>
          <p:cNvCxnSpPr>
            <a:stCxn id="54" idx="3"/>
            <a:endCxn id="55" idx="1"/>
          </p:cNvCxnSpPr>
          <p:nvPr/>
        </p:nvCxnSpPr>
        <p:spPr>
          <a:xfrm>
            <a:off x="3644640" y="2815920"/>
            <a:ext cx="402120" cy="1080"/>
          </a:xfrm>
          <a:prstGeom prst="straightConnector1">
            <a:avLst/>
          </a:prstGeom>
          <a:ln w="9360">
            <a:solidFill>
              <a:srgbClr val="000000"/>
            </a:solidFill>
            <a:miter/>
            <a:tailEnd len="med" type="triangle" w="med"/>
          </a:ln>
        </p:spPr>
      </p:cxnSp>
      <p:cxnSp>
        <p:nvCxnSpPr>
          <p:cNvPr id="71" name=""/>
          <p:cNvCxnSpPr>
            <a:stCxn id="55" idx="3"/>
            <a:endCxn id="56" idx="1"/>
          </p:cNvCxnSpPr>
          <p:nvPr/>
        </p:nvCxnSpPr>
        <p:spPr>
          <a:xfrm>
            <a:off x="4986360" y="2815920"/>
            <a:ext cx="389520" cy="1080"/>
          </a:xfrm>
          <a:prstGeom prst="straightConnector1">
            <a:avLst/>
          </a:prstGeom>
          <a:ln w="9360">
            <a:solidFill>
              <a:srgbClr val="000000"/>
            </a:solidFill>
            <a:miter/>
            <a:tailEnd len="med" type="triangle" w="med"/>
          </a:ln>
        </p:spPr>
      </p:cxnSp>
      <p:cxnSp>
        <p:nvCxnSpPr>
          <p:cNvPr id="72" name=""/>
          <p:cNvCxnSpPr>
            <a:stCxn id="56" idx="3"/>
            <a:endCxn id="57" idx="1"/>
          </p:cNvCxnSpPr>
          <p:nvPr/>
        </p:nvCxnSpPr>
        <p:spPr>
          <a:xfrm>
            <a:off x="6238800" y="2815920"/>
            <a:ext cx="416880" cy="1080"/>
          </a:xfrm>
          <a:prstGeom prst="straightConnector1">
            <a:avLst/>
          </a:prstGeom>
          <a:ln w="9360">
            <a:solidFill>
              <a:srgbClr val="000000"/>
            </a:solidFill>
            <a:miter/>
            <a:tailEnd len="med" type="triangle" w="med"/>
          </a:ln>
        </p:spPr>
      </p:cxnSp>
      <p:cxnSp>
        <p:nvCxnSpPr>
          <p:cNvPr id="73" name=""/>
          <p:cNvCxnSpPr>
            <a:stCxn id="57" idx="3"/>
            <a:endCxn id="58" idx="1"/>
          </p:cNvCxnSpPr>
          <p:nvPr/>
        </p:nvCxnSpPr>
        <p:spPr>
          <a:xfrm>
            <a:off x="7517880" y="2815920"/>
            <a:ext cx="305640" cy="1080"/>
          </a:xfrm>
          <a:prstGeom prst="straightConnector1">
            <a:avLst/>
          </a:prstGeom>
          <a:ln w="9360">
            <a:solidFill>
              <a:srgbClr val="000000"/>
            </a:solidFill>
            <a:miter/>
            <a:tailEnd len="med" type="triangle" w="med"/>
          </a:ln>
        </p:spPr>
      </p:cxnSp>
      <p:cxnSp>
        <p:nvCxnSpPr>
          <p:cNvPr id="74" name=""/>
          <p:cNvCxnSpPr>
            <a:stCxn id="59" idx="2"/>
            <a:endCxn id="56" idx="0"/>
          </p:cNvCxnSpPr>
          <p:nvPr/>
        </p:nvCxnSpPr>
        <p:spPr>
          <a:xfrm>
            <a:off x="5806800" y="2311200"/>
            <a:ext cx="1080" cy="207000"/>
          </a:xfrm>
          <a:prstGeom prst="straightConnector1">
            <a:avLst/>
          </a:prstGeom>
          <a:ln w="9360">
            <a:solidFill>
              <a:srgbClr val="000000"/>
            </a:solidFill>
            <a:miter/>
            <a:tailEnd len="med" type="triangle" w="med"/>
          </a:ln>
        </p:spPr>
      </p:cxnSp>
      <p:cxnSp>
        <p:nvCxnSpPr>
          <p:cNvPr id="75" name=""/>
          <p:cNvCxnSpPr>
            <a:stCxn id="60" idx="2"/>
            <a:endCxn id="61" idx="0"/>
          </p:cNvCxnSpPr>
          <p:nvPr/>
        </p:nvCxnSpPr>
        <p:spPr>
          <a:xfrm flipH="1">
            <a:off x="748800" y="5397120"/>
            <a:ext cx="5760" cy="204120"/>
          </a:xfrm>
          <a:prstGeom prst="straightConnector1">
            <a:avLst/>
          </a:prstGeom>
          <a:ln w="9360">
            <a:solidFill>
              <a:srgbClr val="000000"/>
            </a:solidFill>
            <a:miter/>
            <a:tailEnd len="med" type="triangle" w="med"/>
          </a:ln>
        </p:spPr>
      </p:cxnSp>
      <p:cxnSp>
        <p:nvCxnSpPr>
          <p:cNvPr id="76" name=""/>
          <p:cNvCxnSpPr>
            <a:stCxn id="60" idx="3"/>
            <a:endCxn id="62" idx="1"/>
          </p:cNvCxnSpPr>
          <p:nvPr/>
        </p:nvCxnSpPr>
        <p:spPr>
          <a:xfrm>
            <a:off x="1185480" y="5098680"/>
            <a:ext cx="351360" cy="1080"/>
          </a:xfrm>
          <a:prstGeom prst="straightConnector1">
            <a:avLst/>
          </a:prstGeom>
          <a:ln w="9360">
            <a:solidFill>
              <a:srgbClr val="000000"/>
            </a:solidFill>
            <a:miter/>
            <a:tailEnd len="med" type="triangle" w="med"/>
          </a:ln>
        </p:spPr>
      </p:cxnSp>
      <p:cxnSp>
        <p:nvCxnSpPr>
          <p:cNvPr id="77" name=""/>
          <p:cNvCxnSpPr>
            <a:stCxn id="62" idx="3"/>
            <a:endCxn id="63" idx="1"/>
          </p:cNvCxnSpPr>
          <p:nvPr/>
        </p:nvCxnSpPr>
        <p:spPr>
          <a:xfrm>
            <a:off x="2400480" y="5098680"/>
            <a:ext cx="1659600" cy="1080"/>
          </a:xfrm>
          <a:prstGeom prst="straightConnector1">
            <a:avLst/>
          </a:prstGeom>
          <a:ln w="9360">
            <a:solidFill>
              <a:srgbClr val="000000"/>
            </a:solidFill>
            <a:miter/>
            <a:tailEnd len="med" type="triangle" w="med"/>
          </a:ln>
        </p:spPr>
      </p:cxnSp>
      <p:cxnSp>
        <p:nvCxnSpPr>
          <p:cNvPr id="78" name=""/>
          <p:cNvCxnSpPr>
            <a:stCxn id="63" idx="3"/>
            <a:endCxn id="56" idx="2"/>
          </p:cNvCxnSpPr>
          <p:nvPr/>
        </p:nvCxnSpPr>
        <p:spPr>
          <a:xfrm flipV="1">
            <a:off x="4998600" y="3114360"/>
            <a:ext cx="808920" cy="1985040"/>
          </a:xfrm>
          <a:prstGeom prst="bentConnector2">
            <a:avLst/>
          </a:prstGeom>
          <a:ln w="9360">
            <a:solidFill>
              <a:srgbClr val="000000"/>
            </a:solidFill>
            <a:miter/>
            <a:tailEnd len="med" type="triangle" w="med"/>
          </a:ln>
        </p:spPr>
      </p:cxnSp>
      <p:sp>
        <p:nvSpPr>
          <p:cNvPr id="79" name=""/>
          <p:cNvSpPr/>
          <p:nvPr/>
        </p:nvSpPr>
        <p:spPr>
          <a:xfrm>
            <a:off x="1536840" y="2946240"/>
            <a:ext cx="164880" cy="140040"/>
          </a:xfrm>
          <a:prstGeom prst="triangle">
            <a:avLst>
              <a:gd name="adj" fmla="val 50000"/>
            </a:avLst>
          </a:prstGeom>
          <a:solidFill>
            <a:srgbClr val="2bb58e"/>
          </a:solidFill>
          <a:ln w="9360">
            <a:solidFill>
              <a:srgbClr val="000000"/>
            </a:solidFill>
            <a:miter/>
          </a:ln>
        </p:spPr>
        <p:style>
          <a:lnRef idx="0"/>
          <a:fillRef idx="0"/>
          <a:effectRef idx="0"/>
          <a:fontRef idx="minor"/>
        </p:style>
        <p:txBody>
          <a:bodyPr wrap="none" lIns="90000" rIns="90000" tIns="0" bIns="0" anchor="ctr">
            <a:noAutofit/>
          </a:bodyPr>
          <a:p>
            <a:endParaRPr b="0" lang="en-US" sz="2400" strike="noStrike" u="none">
              <a:solidFill>
                <a:srgbClr val="000000"/>
              </a:solidFill>
              <a:effectLst/>
              <a:uFillTx/>
              <a:latin typeface="Times New Roman"/>
            </a:endParaRPr>
          </a:p>
        </p:txBody>
      </p:sp>
      <p:sp>
        <p:nvSpPr>
          <p:cNvPr id="80" name=""/>
          <p:cNvSpPr/>
          <p:nvPr/>
        </p:nvSpPr>
        <p:spPr>
          <a:xfrm>
            <a:off x="4076640" y="2965320"/>
            <a:ext cx="165240" cy="139680"/>
          </a:xfrm>
          <a:prstGeom prst="triangle">
            <a:avLst>
              <a:gd name="adj" fmla="val 50000"/>
            </a:avLst>
          </a:prstGeom>
          <a:solidFill>
            <a:srgbClr val="ff0000"/>
          </a:solidFill>
          <a:ln w="9360">
            <a:solidFill>
              <a:srgbClr val="000000"/>
            </a:solidFill>
            <a:miter/>
          </a:ln>
        </p:spPr>
        <p:style>
          <a:lnRef idx="0"/>
          <a:fillRef idx="0"/>
          <a:effectRef idx="0"/>
          <a:fontRef idx="minor"/>
        </p:style>
        <p:txBody>
          <a:bodyPr wrap="none" lIns="90000" rIns="90000" tIns="0" bIns="0" anchor="ctr">
            <a:noAutofit/>
          </a:bodyPr>
          <a:p>
            <a:endParaRPr b="0" lang="en-US" sz="2400" strike="noStrike" u="none">
              <a:solidFill>
                <a:srgbClr val="000000"/>
              </a:solidFill>
              <a:effectLst/>
              <a:uFillTx/>
              <a:latin typeface="Times New Roman"/>
            </a:endParaRPr>
          </a:p>
        </p:txBody>
      </p:sp>
      <p:sp>
        <p:nvSpPr>
          <p:cNvPr id="81" name=""/>
          <p:cNvSpPr/>
          <p:nvPr/>
        </p:nvSpPr>
        <p:spPr>
          <a:xfrm>
            <a:off x="4089240" y="5207040"/>
            <a:ext cx="165240" cy="139680"/>
          </a:xfrm>
          <a:prstGeom prst="triangle">
            <a:avLst>
              <a:gd name="adj" fmla="val 50000"/>
            </a:avLst>
          </a:prstGeom>
          <a:solidFill>
            <a:srgbClr val="ff0000"/>
          </a:solidFill>
          <a:ln w="9360">
            <a:solidFill>
              <a:srgbClr val="000000"/>
            </a:solidFill>
            <a:miter/>
          </a:ln>
        </p:spPr>
        <p:style>
          <a:lnRef idx="0"/>
          <a:fillRef idx="0"/>
          <a:effectRef idx="0"/>
          <a:fontRef idx="minor"/>
        </p:style>
        <p:txBody>
          <a:bodyPr wrap="none" lIns="90000" rIns="90000" tIns="0" bIns="0" anchor="ctr">
            <a:noAutofit/>
          </a:bodyPr>
          <a:p>
            <a:endParaRPr b="0" lang="en-US" sz="2400" strike="noStrike" u="none">
              <a:solidFill>
                <a:srgbClr val="000000"/>
              </a:solidFill>
              <a:effectLst/>
              <a:uFillTx/>
              <a:latin typeface="Times New Roman"/>
            </a:endParaRPr>
          </a:p>
        </p:txBody>
      </p:sp>
      <p:sp>
        <p:nvSpPr>
          <p:cNvPr id="82" name=""/>
          <p:cNvSpPr/>
          <p:nvPr/>
        </p:nvSpPr>
        <p:spPr>
          <a:xfrm>
            <a:off x="5397480" y="2946240"/>
            <a:ext cx="165240" cy="140040"/>
          </a:xfrm>
          <a:prstGeom prst="triangle">
            <a:avLst>
              <a:gd name="adj" fmla="val 50000"/>
            </a:avLst>
          </a:prstGeom>
          <a:solidFill>
            <a:srgbClr val="0066ff"/>
          </a:solidFill>
          <a:ln w="9360">
            <a:solidFill>
              <a:srgbClr val="000000"/>
            </a:solidFill>
            <a:miter/>
          </a:ln>
        </p:spPr>
        <p:style>
          <a:lnRef idx="0"/>
          <a:fillRef idx="0"/>
          <a:effectRef idx="0"/>
          <a:fontRef idx="minor"/>
        </p:style>
        <p:txBody>
          <a:bodyPr wrap="none" lIns="90000" rIns="90000" tIns="0" bIns="0" anchor="ctr">
            <a:noAutofit/>
          </a:bodyPr>
          <a:p>
            <a:endParaRPr b="0" lang="en-US" sz="2400" strike="noStrike" u="none">
              <a:solidFill>
                <a:srgbClr val="000000"/>
              </a:solidFill>
              <a:effectLst/>
              <a:uFillTx/>
              <a:latin typeface="Times New Roman"/>
            </a:endParaRPr>
          </a:p>
        </p:txBody>
      </p:sp>
      <p:sp>
        <p:nvSpPr>
          <p:cNvPr id="83" name=""/>
          <p:cNvSpPr/>
          <p:nvPr/>
        </p:nvSpPr>
        <p:spPr>
          <a:xfrm>
            <a:off x="6667560" y="2952720"/>
            <a:ext cx="164880" cy="139680"/>
          </a:xfrm>
          <a:prstGeom prst="triangle">
            <a:avLst>
              <a:gd name="adj" fmla="val 50000"/>
            </a:avLst>
          </a:prstGeom>
          <a:solidFill>
            <a:srgbClr val="0066ff"/>
          </a:solidFill>
          <a:ln w="9360">
            <a:solidFill>
              <a:srgbClr val="000000"/>
            </a:solidFill>
            <a:miter/>
          </a:ln>
        </p:spPr>
        <p:style>
          <a:lnRef idx="0"/>
          <a:fillRef idx="0"/>
          <a:effectRef idx="0"/>
          <a:fontRef idx="minor"/>
        </p:style>
        <p:txBody>
          <a:bodyPr wrap="none" lIns="90000" rIns="90000" tIns="0" bIns="0" anchor="ctr">
            <a:noAutofit/>
          </a:bodyPr>
          <a:p>
            <a:endParaRPr b="0" lang="en-US" sz="2400" strike="noStrike" u="none">
              <a:solidFill>
                <a:srgbClr val="000000"/>
              </a:solidFill>
              <a:effectLst/>
              <a:uFillTx/>
              <a:latin typeface="Times New Roman"/>
            </a:endParaRPr>
          </a:p>
        </p:txBody>
      </p:sp>
      <p:sp>
        <p:nvSpPr>
          <p:cNvPr id="84" name=""/>
          <p:cNvSpPr/>
          <p:nvPr/>
        </p:nvSpPr>
        <p:spPr>
          <a:xfrm>
            <a:off x="355680" y="4199040"/>
            <a:ext cx="4673520" cy="386280"/>
          </a:xfrm>
          <a:prstGeom prst="rect">
            <a:avLst/>
          </a:prstGeom>
          <a:solidFill>
            <a:srgbClr val="c0c0c0"/>
          </a:solidFill>
          <a:ln w="12600">
            <a:solidFill>
              <a:srgbClr val="0066ff"/>
            </a:solidFill>
            <a:miter/>
          </a:ln>
        </p:spPr>
        <p:style>
          <a:lnRef idx="0"/>
          <a:fillRef idx="0"/>
          <a:effectRef idx="0"/>
          <a:fontRef idx="minor"/>
        </p:style>
        <p:txBody>
          <a:bodyPr lIns="90000" rIns="90000" tIns="46800" bIns="46800" anchor="t">
            <a:spAutoFit/>
          </a:bodyPr>
          <a:p>
            <a:pPr>
              <a:lnSpc>
                <a:spcPct val="160000"/>
              </a:lnSpc>
              <a:tabLst>
                <a:tab algn="l" pos="0"/>
                <a:tab algn="l" pos="148608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Cash Forecasting</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End Time:  4:00 P.M.</a:t>
            </a:r>
            <a:endParaRPr b="0" lang="en-US" sz="1200" strike="noStrike" u="none">
              <a:solidFill>
                <a:srgbClr val="000000"/>
              </a:solidFill>
              <a:effectLst/>
              <a:uFillTx/>
              <a:latin typeface="Times New Roman"/>
            </a:endParaRPr>
          </a:p>
        </p:txBody>
      </p:sp>
      <p:sp>
        <p:nvSpPr>
          <p:cNvPr id="85" name=""/>
          <p:cNvSpPr/>
          <p:nvPr/>
        </p:nvSpPr>
        <p:spPr>
          <a:xfrm>
            <a:off x="5245200" y="1150920"/>
            <a:ext cx="3655800" cy="386280"/>
          </a:xfrm>
          <a:prstGeom prst="rect">
            <a:avLst/>
          </a:prstGeom>
          <a:solidFill>
            <a:srgbClr val="c0c0c0"/>
          </a:solidFill>
          <a:ln w="12600">
            <a:solidFill>
              <a:srgbClr val="0066ff"/>
            </a:solidFill>
            <a:miter/>
          </a:ln>
        </p:spPr>
        <p:style>
          <a:lnRef idx="0"/>
          <a:fillRef idx="0"/>
          <a:effectRef idx="0"/>
          <a:fontRef idx="minor"/>
        </p:style>
        <p:txBody>
          <a:bodyPr lIns="90000" rIns="90000" tIns="46800" bIns="46800" anchor="t">
            <a:spAutoFit/>
          </a:bodyPr>
          <a:p>
            <a:pPr>
              <a:lnSpc>
                <a:spcPct val="160000"/>
              </a:lnSpc>
              <a:tabLst>
                <a:tab algn="l" pos="0"/>
                <a:tab algn="l" pos="148608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Cash Committee</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End Time:  10:00 A.M.</a:t>
            </a:r>
            <a:endParaRPr b="0" lang="en-US" sz="1200" strike="noStrike" u="none">
              <a:solidFill>
                <a:srgbClr val="000000"/>
              </a:solidFill>
              <a:effectLst/>
              <a:uFillTx/>
              <a:latin typeface="Times New Roman"/>
            </a:endParaRPr>
          </a:p>
        </p:txBody>
      </p:sp>
      <p:grpSp>
        <p:nvGrpSpPr>
          <p:cNvPr id="86" name=""/>
          <p:cNvGrpSpPr/>
          <p:nvPr/>
        </p:nvGrpSpPr>
        <p:grpSpPr>
          <a:xfrm>
            <a:off x="5181480" y="5635800"/>
            <a:ext cx="3581280" cy="1031760"/>
            <a:chOff x="5181480" y="5635800"/>
            <a:chExt cx="3581280" cy="1031760"/>
          </a:xfrm>
        </p:grpSpPr>
        <p:sp>
          <p:nvSpPr>
            <p:cNvPr id="87" name=""/>
            <p:cNvSpPr/>
            <p:nvPr/>
          </p:nvSpPr>
          <p:spPr>
            <a:xfrm>
              <a:off x="5181480" y="5638680"/>
              <a:ext cx="3581280" cy="1028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5257440" y="5788080"/>
              <a:ext cx="165240" cy="139680"/>
            </a:xfrm>
            <a:prstGeom prst="triangle">
              <a:avLst>
                <a:gd name="adj" fmla="val 50000"/>
              </a:avLst>
            </a:prstGeom>
            <a:solidFill>
              <a:srgbClr val="2bb58e"/>
            </a:solidFill>
            <a:ln w="9360">
              <a:solidFill>
                <a:srgbClr val="000000"/>
              </a:solidFill>
              <a:miter/>
            </a:ln>
          </p:spPr>
          <p:style>
            <a:lnRef idx="0"/>
            <a:fillRef idx="0"/>
            <a:effectRef idx="0"/>
            <a:fontRef idx="minor"/>
          </p:style>
          <p:txBody>
            <a:bodyPr wrap="none" lIns="90000" rIns="90000" tIns="0" bIns="0" anchor="ctr">
              <a:noAutofit/>
            </a:bodyPr>
            <a:p>
              <a:endParaRPr b="0" lang="en-US" sz="2400" strike="noStrike" u="none">
                <a:solidFill>
                  <a:srgbClr val="000000"/>
                </a:solidFill>
                <a:effectLst/>
                <a:uFillTx/>
                <a:latin typeface="Times New Roman"/>
              </a:endParaRPr>
            </a:p>
          </p:txBody>
        </p:sp>
        <p:sp>
          <p:nvSpPr>
            <p:cNvPr id="89" name=""/>
            <p:cNvSpPr/>
            <p:nvPr/>
          </p:nvSpPr>
          <p:spPr>
            <a:xfrm>
              <a:off x="5410080" y="5635800"/>
              <a:ext cx="2895480" cy="386280"/>
            </a:xfrm>
            <a:prstGeom prst="rect">
              <a:avLst/>
            </a:prstGeom>
            <a:noFill/>
            <a:ln w="0">
              <a:noFill/>
            </a:ln>
          </p:spPr>
          <p:style>
            <a:lnRef idx="0"/>
            <a:fillRef idx="0"/>
            <a:effectRef idx="0"/>
            <a:fontRef idx="minor"/>
          </p:style>
          <p:txBody>
            <a:bodyPr lIns="90000" rIns="90000" tIns="46800" bIns="46800" anchor="t">
              <a:spAutoFit/>
            </a:bodyPr>
            <a:p>
              <a:pPr>
                <a:lnSpc>
                  <a:spcPct val="16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CAO/Delegate approval of all items</a:t>
              </a:r>
              <a:endParaRPr b="0" lang="en-US" sz="1200" strike="noStrike" u="none">
                <a:solidFill>
                  <a:srgbClr val="000000"/>
                </a:solidFill>
                <a:effectLst/>
                <a:uFillTx/>
                <a:latin typeface="Times New Roman"/>
              </a:endParaRPr>
            </a:p>
          </p:txBody>
        </p:sp>
        <p:sp>
          <p:nvSpPr>
            <p:cNvPr id="90" name=""/>
            <p:cNvSpPr/>
            <p:nvPr/>
          </p:nvSpPr>
          <p:spPr>
            <a:xfrm>
              <a:off x="5257440" y="6095880"/>
              <a:ext cx="165240" cy="139680"/>
            </a:xfrm>
            <a:prstGeom prst="triangle">
              <a:avLst>
                <a:gd name="adj" fmla="val 50000"/>
              </a:avLst>
            </a:prstGeom>
            <a:solidFill>
              <a:srgbClr val="ff0000"/>
            </a:solidFill>
            <a:ln w="9360">
              <a:solidFill>
                <a:srgbClr val="000000"/>
              </a:solidFill>
              <a:miter/>
            </a:ln>
          </p:spPr>
          <p:style>
            <a:lnRef idx="0"/>
            <a:fillRef idx="0"/>
            <a:effectRef idx="0"/>
            <a:fontRef idx="minor"/>
          </p:style>
          <p:txBody>
            <a:bodyPr wrap="none" lIns="90000" rIns="90000" tIns="0" bIns="0" anchor="ctr">
              <a:noAutofit/>
            </a:bodyPr>
            <a:p>
              <a:endParaRPr b="0" lang="en-US" sz="2400" strike="noStrike" u="none">
                <a:solidFill>
                  <a:srgbClr val="000000"/>
                </a:solidFill>
                <a:effectLst/>
                <a:uFillTx/>
                <a:latin typeface="Times New Roman"/>
              </a:endParaRPr>
            </a:p>
          </p:txBody>
        </p:sp>
        <p:sp>
          <p:nvSpPr>
            <p:cNvPr id="91" name=""/>
            <p:cNvSpPr/>
            <p:nvPr/>
          </p:nvSpPr>
          <p:spPr>
            <a:xfrm>
              <a:off x="5410080" y="5943600"/>
              <a:ext cx="2895480" cy="386280"/>
            </a:xfrm>
            <a:prstGeom prst="rect">
              <a:avLst/>
            </a:prstGeom>
            <a:noFill/>
            <a:ln w="0">
              <a:noFill/>
            </a:ln>
          </p:spPr>
          <p:style>
            <a:lnRef idx="0"/>
            <a:fillRef idx="0"/>
            <a:effectRef idx="0"/>
            <a:fontRef idx="minor"/>
          </p:style>
          <p:txBody>
            <a:bodyPr lIns="90000" rIns="90000" tIns="46800" bIns="46800" anchor="t">
              <a:spAutoFit/>
            </a:bodyPr>
            <a:p>
              <a:pPr>
                <a:lnSpc>
                  <a:spcPct val="16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CAO/Delegate review and modification</a:t>
              </a:r>
              <a:endParaRPr b="0" lang="en-US" sz="1200" strike="noStrike" u="none">
                <a:solidFill>
                  <a:srgbClr val="000000"/>
                </a:solidFill>
                <a:effectLst/>
                <a:uFillTx/>
                <a:latin typeface="Times New Roman"/>
              </a:endParaRPr>
            </a:p>
          </p:txBody>
        </p:sp>
        <p:sp>
          <p:nvSpPr>
            <p:cNvPr id="92" name=""/>
            <p:cNvSpPr/>
            <p:nvPr/>
          </p:nvSpPr>
          <p:spPr>
            <a:xfrm>
              <a:off x="5257440" y="6397560"/>
              <a:ext cx="165240" cy="139680"/>
            </a:xfrm>
            <a:prstGeom prst="triangle">
              <a:avLst>
                <a:gd name="adj" fmla="val 50000"/>
              </a:avLst>
            </a:prstGeom>
            <a:solidFill>
              <a:srgbClr val="0066ff"/>
            </a:solidFill>
            <a:ln w="9360">
              <a:solidFill>
                <a:srgbClr val="000000"/>
              </a:solidFill>
              <a:miter/>
            </a:ln>
          </p:spPr>
          <p:style>
            <a:lnRef idx="0"/>
            <a:fillRef idx="0"/>
            <a:effectRef idx="0"/>
            <a:fontRef idx="minor"/>
          </p:style>
          <p:txBody>
            <a:bodyPr wrap="none" lIns="90000" rIns="90000" tIns="0" bIns="0" anchor="ctr">
              <a:noAutofit/>
            </a:bodyPr>
            <a:p>
              <a:endParaRPr b="0" lang="en-US" sz="2400" strike="noStrike" u="none">
                <a:solidFill>
                  <a:srgbClr val="000000"/>
                </a:solidFill>
                <a:effectLst/>
                <a:uFillTx/>
                <a:latin typeface="Times New Roman"/>
              </a:endParaRPr>
            </a:p>
          </p:txBody>
        </p:sp>
        <p:sp>
          <p:nvSpPr>
            <p:cNvPr id="93" name=""/>
            <p:cNvSpPr/>
            <p:nvPr/>
          </p:nvSpPr>
          <p:spPr>
            <a:xfrm>
              <a:off x="5410080" y="6245280"/>
              <a:ext cx="2895480" cy="386280"/>
            </a:xfrm>
            <a:prstGeom prst="rect">
              <a:avLst/>
            </a:prstGeom>
            <a:noFill/>
            <a:ln w="0">
              <a:noFill/>
            </a:ln>
          </p:spPr>
          <p:style>
            <a:lnRef idx="0"/>
            <a:fillRef idx="0"/>
            <a:effectRef idx="0"/>
            <a:fontRef idx="minor"/>
          </p:style>
          <p:txBody>
            <a:bodyPr lIns="90000" rIns="90000" tIns="46800" bIns="46800" anchor="t">
              <a:spAutoFit/>
            </a:bodyPr>
            <a:p>
              <a:pPr>
                <a:lnSpc>
                  <a:spcPct val="16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Executive Approval</a:t>
              </a:r>
              <a:endParaRPr b="0" lang="en-US" sz="12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4" name=""/>
          <p:cNvSpPr/>
          <p:nvPr/>
        </p:nvSpPr>
        <p:spPr>
          <a:xfrm>
            <a:off x="1162080" y="260280"/>
            <a:ext cx="272412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Trading &amp; Risk Management Controls</a:t>
            </a:r>
            <a:endParaRPr b="0" lang="en-US" sz="2000" strike="noStrike" u="none">
              <a:solidFill>
                <a:srgbClr val="000000"/>
              </a:solidFill>
              <a:effectLst/>
              <a:uFillTx/>
              <a:latin typeface="Times New Roman"/>
            </a:endParaRPr>
          </a:p>
        </p:txBody>
      </p:sp>
      <p:sp>
        <p:nvSpPr>
          <p:cNvPr id="95" name=""/>
          <p:cNvSpPr/>
          <p:nvPr/>
        </p:nvSpPr>
        <p:spPr>
          <a:xfrm>
            <a:off x="990720" y="1529280"/>
            <a:ext cx="7238880" cy="398880"/>
          </a:xfrm>
          <a:prstGeom prst="rect">
            <a:avLst/>
          </a:prstGeom>
          <a:solidFill>
            <a:srgbClr val="c0c0c0"/>
          </a:solidFill>
          <a:ln w="12600">
            <a:solidFill>
              <a:srgbClr val="0066ff"/>
            </a:solidFill>
            <a:miter/>
          </a:ln>
        </p:spPr>
        <p:style>
          <a:lnRef idx="0"/>
          <a:fillRef idx="0"/>
          <a:effectRef idx="0"/>
          <a:fontRef idx="minor"/>
        </p:style>
        <p:txBody>
          <a:bodyPr lIns="90000" rIns="90000" tIns="46800" bIns="46800" anchor="ctr">
            <a:spAutoFit/>
          </a:bodyPr>
          <a:p>
            <a:pPr algn="ctr">
              <a:lnSpc>
                <a:spcPct val="100000"/>
              </a:lnSpc>
              <a:tabLst>
                <a:tab algn="l" pos="0"/>
                <a:tab algn="l" pos="148608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66ff"/>
                </a:solidFill>
                <a:effectLst/>
                <a:uFillTx/>
                <a:latin typeface="Arial"/>
              </a:rPr>
              <a:t>Current Control Environment</a:t>
            </a:r>
            <a:endParaRPr b="0" lang="en-US" sz="2000" strike="noStrike" u="none">
              <a:solidFill>
                <a:srgbClr val="000000"/>
              </a:solidFill>
              <a:effectLst/>
              <a:uFillTx/>
              <a:latin typeface="Times New Roman"/>
            </a:endParaRPr>
          </a:p>
        </p:txBody>
      </p:sp>
      <p:sp>
        <p:nvSpPr>
          <p:cNvPr id="96" name=""/>
          <p:cNvSpPr/>
          <p:nvPr/>
        </p:nvSpPr>
        <p:spPr>
          <a:xfrm>
            <a:off x="990720" y="1784520"/>
            <a:ext cx="7238880" cy="4199040"/>
          </a:xfrm>
          <a:prstGeom prst="rect">
            <a:avLst/>
          </a:prstGeom>
          <a:solidFill>
            <a:srgbClr val="ffffff"/>
          </a:solidFill>
          <a:ln w="12600">
            <a:solidFill>
              <a:srgbClr val="0066ff"/>
            </a:solidFill>
            <a:miter/>
          </a:ln>
        </p:spPr>
        <p:style>
          <a:lnRef idx="0"/>
          <a:fillRef idx="0"/>
          <a:effectRef idx="0"/>
          <a:fontRef idx="minor"/>
        </p:style>
        <p:txBody>
          <a:bodyPr lIns="90000" rIns="90000" tIns="46800" bIns="46800" anchor="ctr">
            <a:spAutoFit/>
          </a:bodyPr>
          <a:p>
            <a:pPr marL="176040" indent="-1760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Seriously impacted by current events but essential elements remain in place for control</a:t>
            </a:r>
            <a:endParaRPr b="0" lang="en-US" sz="2000" strike="noStrike" u="none">
              <a:solidFill>
                <a:srgbClr val="000000"/>
              </a:solidFill>
              <a:effectLst/>
              <a:uFillTx/>
              <a:latin typeface="Times New Roman"/>
            </a:endParaRPr>
          </a:p>
          <a:p>
            <a:pPr marL="176040" indent="-1760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176040" indent="-1760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Many control processes were heavily dependent on people</a:t>
            </a:r>
            <a:endParaRPr b="0" lang="en-US" sz="2000" strike="noStrike" u="none">
              <a:solidFill>
                <a:srgbClr val="000000"/>
              </a:solidFill>
              <a:effectLst/>
              <a:uFillTx/>
              <a:latin typeface="Times New Roman"/>
            </a:endParaRPr>
          </a:p>
          <a:p>
            <a:pPr lvl="1" marL="635040" indent="-177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Risk books not updated daily</a:t>
            </a:r>
            <a:endParaRPr b="0" lang="en-US" sz="1600" strike="noStrike" u="none">
              <a:solidFill>
                <a:srgbClr val="000000"/>
              </a:solidFill>
              <a:effectLst/>
              <a:uFillTx/>
              <a:latin typeface="Times New Roman"/>
            </a:endParaRPr>
          </a:p>
          <a:p>
            <a:pPr lvl="1" marL="635040" indent="-177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Cancelled/terminated contracts not immediately reflected in positions</a:t>
            </a:r>
            <a:endParaRPr b="0" lang="en-US" sz="1600" strike="noStrike" u="none">
              <a:solidFill>
                <a:srgbClr val="000000"/>
              </a:solidFill>
              <a:effectLst/>
              <a:uFillTx/>
              <a:latin typeface="Times New Roman"/>
            </a:endParaRPr>
          </a:p>
          <a:p>
            <a:pPr lvl="2" marL="914400">
              <a:lnSpc>
                <a:spcPct val="90000"/>
              </a:lnSpc>
              <a:spcBef>
                <a:spcPts val="400"/>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176040" indent="-1760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Heavy focus of talent and effort on “Netco”</a:t>
            </a:r>
            <a:endParaRPr b="0" lang="en-US" sz="2000" strike="noStrike" u="none">
              <a:solidFill>
                <a:srgbClr val="000000"/>
              </a:solidFill>
              <a:effectLst/>
              <a:uFillTx/>
              <a:latin typeface="Times New Roman"/>
            </a:endParaRPr>
          </a:p>
          <a:p>
            <a:pPr marL="176040" indent="-1760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176040" indent="-17604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Requirement remains to maximize the value of Enron’s estate: </a:t>
            </a:r>
            <a:endParaRPr b="0" lang="en-US" sz="2000" strike="noStrike" u="none">
              <a:solidFill>
                <a:srgbClr val="000000"/>
              </a:solidFill>
              <a:effectLst/>
              <a:uFillTx/>
              <a:latin typeface="Times New Roman"/>
            </a:endParaRPr>
          </a:p>
          <a:p>
            <a:pPr lvl="1" marL="635040" indent="-177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Includes success of “Netco”</a:t>
            </a:r>
            <a:endParaRPr b="0" lang="en-US" sz="1600" strike="noStrike" u="none">
              <a:solidFill>
                <a:srgbClr val="000000"/>
              </a:solidFill>
              <a:effectLst/>
              <a:uFillTx/>
              <a:latin typeface="Times New Roman"/>
            </a:endParaRPr>
          </a:p>
          <a:p>
            <a:pPr lvl="1" marL="635040" indent="-177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Also includes orderly wind-down and maximization of existing positions and assets sales in The Estate</a:t>
            </a:r>
            <a:endParaRPr b="0" lang="en-US" sz="1600" strike="noStrike" u="none">
              <a:solidFill>
                <a:srgbClr val="000000"/>
              </a:solidFill>
              <a:effectLst/>
              <a:uFillTx/>
              <a:latin typeface="Times New Roman"/>
            </a:endParaRPr>
          </a:p>
        </p:txBody>
      </p:sp>
      <p:sp>
        <p:nvSpPr>
          <p:cNvPr id="97" name=""/>
          <p:cNvSpPr/>
          <p:nvPr/>
        </p:nvSpPr>
        <p:spPr>
          <a:xfrm>
            <a:off x="368280" y="1171440"/>
            <a:ext cx="8064360" cy="0"/>
          </a:xfrm>
          <a:prstGeom prst="line">
            <a:avLst/>
          </a:prstGeom>
          <a:ln w="12600">
            <a:solidFill>
              <a:srgbClr val="00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4214880" y="487440"/>
            <a:ext cx="3467160" cy="3376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Status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9" name=""/>
          <p:cNvSpPr/>
          <p:nvPr/>
        </p:nvSpPr>
        <p:spPr>
          <a:xfrm>
            <a:off x="2590920" y="6553080"/>
            <a:ext cx="704880" cy="16200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2457360" y="6262560"/>
            <a:ext cx="5791320" cy="5716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2585880" y="630864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grpSp>
        <p:nvGrpSpPr>
          <p:cNvPr id="102" name=""/>
          <p:cNvGrpSpPr/>
          <p:nvPr/>
        </p:nvGrpSpPr>
        <p:grpSpPr>
          <a:xfrm>
            <a:off x="2590920" y="6550200"/>
            <a:ext cx="704520" cy="161640"/>
            <a:chOff x="2590920" y="6550200"/>
            <a:chExt cx="704520" cy="161640"/>
          </a:xfrm>
        </p:grpSpPr>
        <p:sp>
          <p:nvSpPr>
            <p:cNvPr id="103" name=""/>
            <p:cNvSpPr/>
            <p:nvPr/>
          </p:nvSpPr>
          <p:spPr>
            <a:xfrm>
              <a:off x="2590920" y="6550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a:off x="2828880" y="6553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3057480" y="6553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06" name=""/>
          <p:cNvSpPr/>
          <p:nvPr/>
        </p:nvSpPr>
        <p:spPr>
          <a:xfrm>
            <a:off x="5556240" y="6543720"/>
            <a:ext cx="71136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228600" y="1379520"/>
            <a:ext cx="7389720" cy="386280"/>
          </a:xfrm>
          <a:prstGeom prst="rect">
            <a:avLst/>
          </a:prstGeom>
          <a:solidFill>
            <a:srgbClr val="c0c0c0"/>
          </a:solidFill>
          <a:ln w="12600">
            <a:solidFill>
              <a:srgbClr val="0066ff"/>
            </a:solidFill>
            <a:miter/>
          </a:ln>
        </p:spPr>
        <p:style>
          <a:lnRef idx="0"/>
          <a:fillRef idx="0"/>
          <a:effectRef idx="0"/>
          <a:fontRef idx="minor"/>
        </p:style>
        <p:txBody>
          <a:bodyPr lIns="90000" rIns="90000" tIns="46800" bIns="46800" anchor="t">
            <a:spAutoFit/>
          </a:bodyPr>
          <a:p>
            <a:pPr>
              <a:lnSpc>
                <a:spcPct val="16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Significance</a:t>
            </a:r>
            <a:endParaRPr b="0" lang="en-US" sz="1200" strike="noStrike" u="none">
              <a:solidFill>
                <a:srgbClr val="000000"/>
              </a:solidFill>
              <a:effectLst/>
              <a:uFillTx/>
              <a:latin typeface="Times New Roman"/>
            </a:endParaRPr>
          </a:p>
        </p:txBody>
      </p:sp>
      <p:sp>
        <p:nvSpPr>
          <p:cNvPr id="108" name=""/>
          <p:cNvSpPr/>
          <p:nvPr/>
        </p:nvSpPr>
        <p:spPr>
          <a:xfrm>
            <a:off x="2666880" y="1523880"/>
            <a:ext cx="704880" cy="16200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9" name=""/>
          <p:cNvSpPr/>
          <p:nvPr/>
        </p:nvSpPr>
        <p:spPr>
          <a:xfrm>
            <a:off x="3651120" y="1517760"/>
            <a:ext cx="704880" cy="16164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a:off x="4629240" y="1517760"/>
            <a:ext cx="704880" cy="16164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1" name=""/>
          <p:cNvSpPr/>
          <p:nvPr/>
        </p:nvSpPr>
        <p:spPr>
          <a:xfrm>
            <a:off x="5695920" y="1517760"/>
            <a:ext cx="692280" cy="161640"/>
          </a:xfrm>
          <a:prstGeom prst="rect">
            <a:avLst/>
          </a:prstGeom>
          <a:solidFill>
            <a:srgbClr val="ff0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6686640" y="1517760"/>
            <a:ext cx="552240" cy="16164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6824520" y="1517760"/>
            <a:ext cx="559080" cy="1616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258840" y="3505320"/>
            <a:ext cx="7361280" cy="276840"/>
          </a:xfrm>
          <a:prstGeom prst="rect">
            <a:avLst/>
          </a:prstGeom>
          <a:solidFill>
            <a:srgbClr val="c0c0c0"/>
          </a:solidFill>
          <a:ln w="9360">
            <a:solidFill>
              <a:srgbClr val="0066ff"/>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Overall</a:t>
            </a:r>
            <a:endParaRPr b="0" lang="en-US" sz="1200" strike="noStrike" u="none">
              <a:solidFill>
                <a:srgbClr val="000000"/>
              </a:solidFill>
              <a:effectLst/>
              <a:uFillTx/>
              <a:latin typeface="Times New Roman"/>
            </a:endParaRPr>
          </a:p>
        </p:txBody>
      </p:sp>
      <p:sp>
        <p:nvSpPr>
          <p:cNvPr id="115" name=""/>
          <p:cNvSpPr/>
          <p:nvPr/>
        </p:nvSpPr>
        <p:spPr>
          <a:xfrm>
            <a:off x="2685960" y="3575160"/>
            <a:ext cx="45108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a:off x="3147840" y="3575160"/>
            <a:ext cx="228600" cy="1616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7" name=""/>
          <p:cNvSpPr/>
          <p:nvPr/>
        </p:nvSpPr>
        <p:spPr>
          <a:xfrm>
            <a:off x="3664080" y="3575160"/>
            <a:ext cx="55224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8" name=""/>
          <p:cNvSpPr/>
          <p:nvPr/>
        </p:nvSpPr>
        <p:spPr>
          <a:xfrm>
            <a:off x="3948120" y="3575160"/>
            <a:ext cx="406440" cy="1616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9" name=""/>
          <p:cNvSpPr/>
          <p:nvPr/>
        </p:nvSpPr>
        <p:spPr>
          <a:xfrm>
            <a:off x="4648320" y="3575160"/>
            <a:ext cx="55224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0" name=""/>
          <p:cNvSpPr/>
          <p:nvPr/>
        </p:nvSpPr>
        <p:spPr>
          <a:xfrm>
            <a:off x="4925880" y="3575160"/>
            <a:ext cx="412920" cy="1616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a:off x="5708520" y="3575160"/>
            <a:ext cx="55260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2" name=""/>
          <p:cNvSpPr/>
          <p:nvPr/>
        </p:nvSpPr>
        <p:spPr>
          <a:xfrm>
            <a:off x="5948280" y="3575160"/>
            <a:ext cx="451080" cy="1616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3" name=""/>
          <p:cNvSpPr/>
          <p:nvPr/>
        </p:nvSpPr>
        <p:spPr>
          <a:xfrm>
            <a:off x="6699240" y="3575160"/>
            <a:ext cx="55260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4" name=""/>
          <p:cNvSpPr/>
          <p:nvPr/>
        </p:nvSpPr>
        <p:spPr>
          <a:xfrm>
            <a:off x="7116840" y="3575160"/>
            <a:ext cx="272880" cy="1616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5" name=""/>
          <p:cNvSpPr/>
          <p:nvPr/>
        </p:nvSpPr>
        <p:spPr>
          <a:xfrm>
            <a:off x="4645080" y="3125880"/>
            <a:ext cx="2570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6" name=""/>
          <p:cNvSpPr/>
          <p:nvPr/>
        </p:nvSpPr>
        <p:spPr>
          <a:xfrm>
            <a:off x="5716440" y="3125880"/>
            <a:ext cx="1764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7" name=""/>
          <p:cNvSpPr/>
          <p:nvPr/>
        </p:nvSpPr>
        <p:spPr>
          <a:xfrm>
            <a:off x="6705720" y="3125880"/>
            <a:ext cx="41436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3649680" y="3125880"/>
            <a:ext cx="27612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2687760" y="3127320"/>
            <a:ext cx="28548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a:off x="7877160" y="1371600"/>
            <a:ext cx="885960" cy="2424240"/>
          </a:xfrm>
          <a:prstGeom prst="rect">
            <a:avLst/>
          </a:prstGeom>
          <a:solidFill>
            <a:srgbClr val="c0c0c0"/>
          </a:solidFill>
          <a:ln w="9360">
            <a:solidFill>
              <a:srgbClr val="0066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a:off x="4632480" y="2732040"/>
            <a:ext cx="4410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2" name=""/>
          <p:cNvSpPr/>
          <p:nvPr/>
        </p:nvSpPr>
        <p:spPr>
          <a:xfrm>
            <a:off x="5703840" y="2732040"/>
            <a:ext cx="43668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a:off x="6692760" y="2732040"/>
            <a:ext cx="4334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a:off x="7981920" y="1981080"/>
            <a:ext cx="43812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5" name=""/>
          <p:cNvSpPr/>
          <p:nvPr/>
        </p:nvSpPr>
        <p:spPr>
          <a:xfrm>
            <a:off x="8405640" y="1981080"/>
            <a:ext cx="26676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7981920" y="2355840"/>
            <a:ext cx="5526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a:off x="8304120" y="2355840"/>
            <a:ext cx="368280" cy="1494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8" name=""/>
          <p:cNvSpPr/>
          <p:nvPr/>
        </p:nvSpPr>
        <p:spPr>
          <a:xfrm>
            <a:off x="7988400" y="2743200"/>
            <a:ext cx="5522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9" name=""/>
          <p:cNvSpPr/>
          <p:nvPr/>
        </p:nvSpPr>
        <p:spPr>
          <a:xfrm>
            <a:off x="8335800" y="2743200"/>
            <a:ext cx="343080" cy="1555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0" name=""/>
          <p:cNvSpPr/>
          <p:nvPr/>
        </p:nvSpPr>
        <p:spPr>
          <a:xfrm>
            <a:off x="7988400" y="3124080"/>
            <a:ext cx="5522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1" name=""/>
          <p:cNvSpPr/>
          <p:nvPr/>
        </p:nvSpPr>
        <p:spPr>
          <a:xfrm>
            <a:off x="8323200" y="3124080"/>
            <a:ext cx="35568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2" name=""/>
          <p:cNvSpPr/>
          <p:nvPr/>
        </p:nvSpPr>
        <p:spPr>
          <a:xfrm>
            <a:off x="3656160" y="2732040"/>
            <a:ext cx="4410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3" name=""/>
          <p:cNvSpPr/>
          <p:nvPr/>
        </p:nvSpPr>
        <p:spPr>
          <a:xfrm>
            <a:off x="2674800" y="2733840"/>
            <a:ext cx="54000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4632480" y="2357280"/>
            <a:ext cx="33948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 name=""/>
          <p:cNvSpPr/>
          <p:nvPr/>
        </p:nvSpPr>
        <p:spPr>
          <a:xfrm>
            <a:off x="5703840" y="2357280"/>
            <a:ext cx="1764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6" name=""/>
          <p:cNvSpPr/>
          <p:nvPr/>
        </p:nvSpPr>
        <p:spPr>
          <a:xfrm>
            <a:off x="6692760" y="2357280"/>
            <a:ext cx="4208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7" name=""/>
          <p:cNvSpPr/>
          <p:nvPr/>
        </p:nvSpPr>
        <p:spPr>
          <a:xfrm>
            <a:off x="3656160" y="2357280"/>
            <a:ext cx="33948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8" name=""/>
          <p:cNvSpPr/>
          <p:nvPr/>
        </p:nvSpPr>
        <p:spPr>
          <a:xfrm>
            <a:off x="2674800" y="2359080"/>
            <a:ext cx="41292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9" name=""/>
          <p:cNvSpPr/>
          <p:nvPr/>
        </p:nvSpPr>
        <p:spPr>
          <a:xfrm>
            <a:off x="4627440" y="1978200"/>
            <a:ext cx="25740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0" name=""/>
          <p:cNvSpPr/>
          <p:nvPr/>
        </p:nvSpPr>
        <p:spPr>
          <a:xfrm>
            <a:off x="5699160" y="1978200"/>
            <a:ext cx="17604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a:off x="6694560" y="1978200"/>
            <a:ext cx="41436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a:off x="3651120" y="1978200"/>
            <a:ext cx="25740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3" name=""/>
          <p:cNvSpPr/>
          <p:nvPr/>
        </p:nvSpPr>
        <p:spPr>
          <a:xfrm>
            <a:off x="2670120" y="1973160"/>
            <a:ext cx="642960" cy="162000"/>
          </a:xfrm>
          <a:prstGeom prst="rect">
            <a:avLst/>
          </a:prstGeom>
          <a:solidFill>
            <a:srgbClr val="66ff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4" name=""/>
          <p:cNvSpPr/>
          <p:nvPr/>
        </p:nvSpPr>
        <p:spPr>
          <a:xfrm>
            <a:off x="1162080" y="133200"/>
            <a:ext cx="768816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a:t>
            </a:r>
            <a:br>
              <a:rPr sz="2000"/>
            </a:br>
            <a:r>
              <a:rPr b="0" i="1" lang="en-US" sz="2000" strike="noStrike" u="none">
                <a:solidFill>
                  <a:srgbClr val="000000"/>
                </a:solidFill>
                <a:effectLst/>
                <a:uFillTx/>
                <a:latin typeface="Arial"/>
              </a:rPr>
              <a:t>Major Business Unit</a:t>
            </a:r>
            <a:r>
              <a:rPr b="0" i="1"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p:txBody>
      </p:sp>
      <p:sp>
        <p:nvSpPr>
          <p:cNvPr id="155" name=""/>
          <p:cNvSpPr/>
          <p:nvPr/>
        </p:nvSpPr>
        <p:spPr>
          <a:xfrm>
            <a:off x="1949760" y="934920"/>
            <a:ext cx="530316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685800"/>
                <a:tab algn="l" pos="1714680"/>
                <a:tab algn="l" pos="2806560"/>
                <a:tab algn="l" pos="3835440"/>
                <a:tab algn="l" pos="4800600"/>
                <a:tab algn="l" pos="5315040"/>
                <a:tab algn="l" pos="5943600"/>
                <a:tab algn="l" pos="6400800"/>
                <a:tab algn="l" pos="7315200"/>
                <a:tab algn="l" pos="8229600"/>
                <a:tab algn="l" pos="9144000"/>
                <a:tab algn="l" pos="10058400"/>
              </a:tabLst>
            </a:pP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endParaRPr b="0" lang="en-US" sz="1200" strike="noStrike" u="none">
              <a:solidFill>
                <a:srgbClr val="000000"/>
              </a:solidFill>
              <a:effectLst/>
              <a:uFillTx/>
              <a:latin typeface="Times New Roman"/>
            </a:endParaRPr>
          </a:p>
          <a:p>
            <a:pPr>
              <a:lnSpc>
                <a:spcPct val="100000"/>
              </a:lnSpc>
              <a:tabLst>
                <a:tab algn="l" pos="0"/>
                <a:tab algn="l" pos="685800"/>
                <a:tab algn="l" pos="1714680"/>
                <a:tab algn="l" pos="2806560"/>
                <a:tab algn="l" pos="3835440"/>
                <a:tab algn="l" pos="4800600"/>
                <a:tab algn="l" pos="5315040"/>
                <a:tab algn="l" pos="5943600"/>
                <a:tab algn="l" pos="6400800"/>
                <a:tab algn="l" pos="7315200"/>
                <a:tab algn="l" pos="8229600"/>
                <a:tab algn="l" pos="9144000"/>
                <a:tab algn="l" pos="10058400"/>
              </a:tabLst>
            </a:pP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Americas</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EIM</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EGM</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EES</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EGS</a:t>
            </a:r>
            <a:endParaRPr b="0" lang="en-US" sz="1200" strike="noStrike" u="none">
              <a:solidFill>
                <a:srgbClr val="000000"/>
              </a:solidFill>
              <a:effectLst/>
              <a:uFillTx/>
              <a:latin typeface="Times New Roman"/>
            </a:endParaRPr>
          </a:p>
        </p:txBody>
      </p:sp>
      <p:sp>
        <p:nvSpPr>
          <p:cNvPr id="156" name=""/>
          <p:cNvSpPr/>
          <p:nvPr/>
        </p:nvSpPr>
        <p:spPr>
          <a:xfrm>
            <a:off x="3301920" y="6410160"/>
            <a:ext cx="201780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Significance of business unit activity</a:t>
            </a:r>
            <a:endParaRPr b="0" lang="en-US" sz="1000" strike="noStrike" u="none">
              <a:solidFill>
                <a:srgbClr val="000000"/>
              </a:solidFill>
              <a:effectLst/>
              <a:uFillTx/>
              <a:latin typeface="Times New Roman"/>
            </a:endParaRPr>
          </a:p>
        </p:txBody>
      </p:sp>
      <p:sp>
        <p:nvSpPr>
          <p:cNvPr id="157" name=""/>
          <p:cNvSpPr/>
          <p:nvPr/>
        </p:nvSpPr>
        <p:spPr>
          <a:xfrm>
            <a:off x="6273720" y="6499080"/>
            <a:ext cx="22068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Control Assessment</a:t>
            </a:r>
            <a:endParaRPr b="0" lang="en-US" sz="1000" strike="noStrike" u="none">
              <a:solidFill>
                <a:srgbClr val="000000"/>
              </a:solidFill>
              <a:effectLst/>
              <a:uFillTx/>
              <a:latin typeface="Times New Roman"/>
            </a:endParaRPr>
          </a:p>
        </p:txBody>
      </p:sp>
      <p:sp>
        <p:nvSpPr>
          <p:cNvPr id="158" name=""/>
          <p:cNvSpPr/>
          <p:nvPr/>
        </p:nvSpPr>
        <p:spPr>
          <a:xfrm>
            <a:off x="533520" y="2679840"/>
            <a:ext cx="1654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Trading Operations</a:t>
            </a:r>
            <a:endParaRPr b="0" lang="en-US" sz="1200" strike="noStrike" u="none">
              <a:solidFill>
                <a:srgbClr val="000000"/>
              </a:solidFill>
              <a:effectLst/>
              <a:uFillTx/>
              <a:latin typeface="Times New Roman"/>
            </a:endParaRPr>
          </a:p>
        </p:txBody>
      </p:sp>
      <p:sp>
        <p:nvSpPr>
          <p:cNvPr id="159" name=""/>
          <p:cNvSpPr/>
          <p:nvPr/>
        </p:nvSpPr>
        <p:spPr>
          <a:xfrm>
            <a:off x="533520" y="1828800"/>
            <a:ext cx="16761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Deal Execution and Capture        </a:t>
            </a:r>
            <a:endParaRPr b="0" lang="en-US" sz="1200" strike="noStrike" u="none">
              <a:solidFill>
                <a:srgbClr val="000000"/>
              </a:solidFill>
              <a:effectLst/>
              <a:uFillTx/>
              <a:latin typeface="Times New Roman"/>
            </a:endParaRPr>
          </a:p>
        </p:txBody>
      </p:sp>
      <p:sp>
        <p:nvSpPr>
          <p:cNvPr id="160" name=""/>
          <p:cNvSpPr/>
          <p:nvPr/>
        </p:nvSpPr>
        <p:spPr>
          <a:xfrm>
            <a:off x="507960" y="2311560"/>
            <a:ext cx="15908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Valuation Activities             </a:t>
            </a:r>
            <a:endParaRPr b="0" lang="en-US" sz="1200" strike="noStrike" u="none">
              <a:solidFill>
                <a:srgbClr val="000000"/>
              </a:solidFill>
              <a:effectLst/>
              <a:uFillTx/>
              <a:latin typeface="Times New Roman"/>
            </a:endParaRPr>
          </a:p>
        </p:txBody>
      </p:sp>
      <p:sp>
        <p:nvSpPr>
          <p:cNvPr id="161" name=""/>
          <p:cNvSpPr/>
          <p:nvPr/>
        </p:nvSpPr>
        <p:spPr>
          <a:xfrm>
            <a:off x="533520" y="3003480"/>
            <a:ext cx="19717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Portfolio Monitoring,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Analysis &amp; Management</a:t>
            </a:r>
            <a:endParaRPr b="0" lang="en-US" sz="1200" strike="noStrike" u="none">
              <a:solidFill>
                <a:srgbClr val="000000"/>
              </a:solidFill>
              <a:effectLst/>
              <a:uFillTx/>
              <a:latin typeface="Times New Roman"/>
            </a:endParaRPr>
          </a:p>
        </p:txBody>
      </p:sp>
      <p:sp>
        <p:nvSpPr>
          <p:cNvPr id="162" name=""/>
          <p:cNvSpPr/>
          <p:nvPr/>
        </p:nvSpPr>
        <p:spPr>
          <a:xfrm>
            <a:off x="3274920" y="890640"/>
            <a:ext cx="156708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685800"/>
                <a:tab algn="l" pos="1714680"/>
                <a:tab algn="l" pos="2806560"/>
                <a:tab algn="l" pos="3835440"/>
                <a:tab algn="l" pos="4635360"/>
                <a:tab algn="l" pos="537228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Wholesale</a:t>
            </a:r>
            <a:endParaRPr b="0" lang="en-US" sz="1200" strike="noStrike" u="none">
              <a:solidFill>
                <a:srgbClr val="000000"/>
              </a:solidFill>
              <a:effectLst/>
              <a:uFillTx/>
              <a:latin typeface="Times New Roman"/>
            </a:endParaRPr>
          </a:p>
        </p:txBody>
      </p:sp>
      <p:sp>
        <p:nvSpPr>
          <p:cNvPr id="163" name=""/>
          <p:cNvSpPr/>
          <p:nvPr/>
        </p:nvSpPr>
        <p:spPr>
          <a:xfrm>
            <a:off x="2765520" y="1123920"/>
            <a:ext cx="2428920" cy="0"/>
          </a:xfrm>
          <a:prstGeom prst="line">
            <a:avLst/>
          </a:prstGeom>
          <a:ln w="12600">
            <a:solidFill>
              <a:srgbClr val="00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4" name=""/>
          <p:cNvSpPr/>
          <p:nvPr/>
        </p:nvSpPr>
        <p:spPr>
          <a:xfrm>
            <a:off x="184320" y="4137120"/>
            <a:ext cx="8778600" cy="194040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Less mature businesses have excessive manual processes and less robust systems</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Curve validation processes exist but are inconsistent.  An effort is underway to establish a consistent methodology and to document the process.</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Multiple instances were identified in which the limits reported in the Daily Position Report did not agree to limits approved in the Risk Management Policy or policy addendums maintained by Market Risk Management. </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Credit risk analyses are incomplete and do not aggregate credit risk components from Enron Energy Services, Enron Broadband Services and Enron Metals</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Value at Risk and credit exposure analyses may be incomplete or inaccurate as data transfers and data collection processes may fail due to complex aggregation principles applied to the analysis.  Exception reporting or validation reports are not consistently used to determine the completeness and accuracy of data in the analysis</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Significant transactions, including (1) transactions executed by Global Finance and Corporate Development and (2) transactions that do not include initial cash outlay, such as total return swaps, tilted swaps or embedded debt financing, may not be approved by RAC through the DASH process and detective controls are not in place to identify such deals.</a:t>
            </a:r>
            <a:endParaRPr b="0" lang="en-US" sz="900" strike="noStrike" u="none">
              <a:solidFill>
                <a:srgbClr val="000000"/>
              </a:solidFill>
              <a:effectLst/>
              <a:uFillTx/>
              <a:latin typeface="Times New Roman"/>
            </a:endParaRPr>
          </a:p>
          <a:p>
            <a:pPr marL="114480" indent="-1144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165" name=""/>
          <p:cNvSpPr/>
          <p:nvPr/>
        </p:nvSpPr>
        <p:spPr>
          <a:xfrm>
            <a:off x="5564160" y="630864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sp>
        <p:nvSpPr>
          <p:cNvPr id="166" name=""/>
          <p:cNvSpPr/>
          <p:nvPr/>
        </p:nvSpPr>
        <p:spPr>
          <a:xfrm>
            <a:off x="3859200" y="233280"/>
            <a:ext cx="3467160" cy="52056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Trading and Portfolio Management</a:t>
            </a:r>
            <a:br>
              <a:rPr sz="1600"/>
            </a:br>
            <a:r>
              <a:rPr b="0" i="1" lang="en-US" sz="1200" strike="noStrike" u="none">
                <a:solidFill>
                  <a:srgbClr val="000000"/>
                </a:solidFill>
                <a:effectLst/>
                <a:uFillTx/>
                <a:latin typeface="Arial"/>
              </a:rPr>
              <a:t>(Commodity and Related)</a:t>
            </a:r>
            <a:endParaRPr b="0" lang="en-US" sz="1200" strike="noStrike" u="none">
              <a:solidFill>
                <a:srgbClr val="000000"/>
              </a:solidFill>
              <a:effectLst/>
              <a:uFillTx/>
              <a:latin typeface="Times New Roman"/>
            </a:endParaRPr>
          </a:p>
        </p:txBody>
      </p:sp>
      <p:grpSp>
        <p:nvGrpSpPr>
          <p:cNvPr id="167" name=""/>
          <p:cNvGrpSpPr/>
          <p:nvPr/>
        </p:nvGrpSpPr>
        <p:grpSpPr>
          <a:xfrm>
            <a:off x="4629240" y="1519200"/>
            <a:ext cx="704520" cy="161640"/>
            <a:chOff x="4629240" y="1519200"/>
            <a:chExt cx="704520" cy="161640"/>
          </a:xfrm>
        </p:grpSpPr>
        <p:sp>
          <p:nvSpPr>
            <p:cNvPr id="168" name=""/>
            <p:cNvSpPr/>
            <p:nvPr/>
          </p:nvSpPr>
          <p:spPr>
            <a:xfrm>
              <a:off x="462924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9" name=""/>
            <p:cNvSpPr/>
            <p:nvPr/>
          </p:nvSpPr>
          <p:spPr>
            <a:xfrm>
              <a:off x="48672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0" name=""/>
            <p:cNvSpPr/>
            <p:nvPr/>
          </p:nvSpPr>
          <p:spPr>
            <a:xfrm>
              <a:off x="50958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71" name=""/>
          <p:cNvGrpSpPr/>
          <p:nvPr/>
        </p:nvGrpSpPr>
        <p:grpSpPr>
          <a:xfrm>
            <a:off x="5695920" y="1519200"/>
            <a:ext cx="704520" cy="161640"/>
            <a:chOff x="5695920" y="1519200"/>
            <a:chExt cx="704520" cy="161640"/>
          </a:xfrm>
        </p:grpSpPr>
        <p:sp>
          <p:nvSpPr>
            <p:cNvPr id="172" name=""/>
            <p:cNvSpPr/>
            <p:nvPr/>
          </p:nvSpPr>
          <p:spPr>
            <a:xfrm>
              <a:off x="5695920" y="1519200"/>
              <a:ext cx="704520" cy="16164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3" name=""/>
            <p:cNvSpPr/>
            <p:nvPr/>
          </p:nvSpPr>
          <p:spPr>
            <a:xfrm>
              <a:off x="593388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 name=""/>
            <p:cNvSpPr/>
            <p:nvPr/>
          </p:nvSpPr>
          <p:spPr>
            <a:xfrm>
              <a:off x="616248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75" name=""/>
          <p:cNvGrpSpPr/>
          <p:nvPr/>
        </p:nvGrpSpPr>
        <p:grpSpPr>
          <a:xfrm>
            <a:off x="6686640" y="1519200"/>
            <a:ext cx="704520" cy="161640"/>
            <a:chOff x="6686640" y="1519200"/>
            <a:chExt cx="704520" cy="161640"/>
          </a:xfrm>
        </p:grpSpPr>
        <p:sp>
          <p:nvSpPr>
            <p:cNvPr id="176" name=""/>
            <p:cNvSpPr/>
            <p:nvPr/>
          </p:nvSpPr>
          <p:spPr>
            <a:xfrm>
              <a:off x="668664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7" name=""/>
            <p:cNvSpPr/>
            <p:nvPr/>
          </p:nvSpPr>
          <p:spPr>
            <a:xfrm>
              <a:off x="69246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8" name=""/>
            <p:cNvSpPr/>
            <p:nvPr/>
          </p:nvSpPr>
          <p:spPr>
            <a:xfrm>
              <a:off x="71532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79" name=""/>
          <p:cNvGrpSpPr/>
          <p:nvPr/>
        </p:nvGrpSpPr>
        <p:grpSpPr>
          <a:xfrm>
            <a:off x="3648240" y="1971720"/>
            <a:ext cx="704520" cy="161640"/>
            <a:chOff x="3648240" y="1971720"/>
            <a:chExt cx="704520" cy="161640"/>
          </a:xfrm>
        </p:grpSpPr>
        <p:sp>
          <p:nvSpPr>
            <p:cNvPr id="180" name=""/>
            <p:cNvSpPr/>
            <p:nvPr/>
          </p:nvSpPr>
          <p:spPr>
            <a:xfrm>
              <a:off x="3648240" y="19717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1" name=""/>
            <p:cNvSpPr/>
            <p:nvPr/>
          </p:nvSpPr>
          <p:spPr>
            <a:xfrm>
              <a:off x="3886200" y="1974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2" name=""/>
            <p:cNvSpPr/>
            <p:nvPr/>
          </p:nvSpPr>
          <p:spPr>
            <a:xfrm>
              <a:off x="4114800" y="1974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83" name=""/>
          <p:cNvGrpSpPr/>
          <p:nvPr/>
        </p:nvGrpSpPr>
        <p:grpSpPr>
          <a:xfrm>
            <a:off x="2666880" y="1971720"/>
            <a:ext cx="704520" cy="161640"/>
            <a:chOff x="2666880" y="1971720"/>
            <a:chExt cx="704520" cy="161640"/>
          </a:xfrm>
        </p:grpSpPr>
        <p:sp>
          <p:nvSpPr>
            <p:cNvPr id="184" name=""/>
            <p:cNvSpPr/>
            <p:nvPr/>
          </p:nvSpPr>
          <p:spPr>
            <a:xfrm>
              <a:off x="2666880" y="1971720"/>
              <a:ext cx="704520" cy="161640"/>
            </a:xfrm>
            <a:prstGeom prst="rect">
              <a:avLst/>
            </a:prstGeom>
            <a:solidFill>
              <a:srgbClr val="0066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5" name=""/>
            <p:cNvSpPr/>
            <p:nvPr/>
          </p:nvSpPr>
          <p:spPr>
            <a:xfrm>
              <a:off x="2904840" y="1974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 name=""/>
            <p:cNvSpPr/>
            <p:nvPr/>
          </p:nvSpPr>
          <p:spPr>
            <a:xfrm>
              <a:off x="3133440" y="1974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87" name=""/>
          <p:cNvGrpSpPr/>
          <p:nvPr/>
        </p:nvGrpSpPr>
        <p:grpSpPr>
          <a:xfrm>
            <a:off x="4629240" y="1971720"/>
            <a:ext cx="704520" cy="161640"/>
            <a:chOff x="4629240" y="1971720"/>
            <a:chExt cx="704520" cy="161640"/>
          </a:xfrm>
        </p:grpSpPr>
        <p:sp>
          <p:nvSpPr>
            <p:cNvPr id="188" name=""/>
            <p:cNvSpPr/>
            <p:nvPr/>
          </p:nvSpPr>
          <p:spPr>
            <a:xfrm>
              <a:off x="4629240" y="19717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9" name=""/>
            <p:cNvSpPr/>
            <p:nvPr/>
          </p:nvSpPr>
          <p:spPr>
            <a:xfrm>
              <a:off x="4867200" y="1974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0" name=""/>
            <p:cNvSpPr/>
            <p:nvPr/>
          </p:nvSpPr>
          <p:spPr>
            <a:xfrm>
              <a:off x="5095800" y="1974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91" name=""/>
          <p:cNvGrpSpPr/>
          <p:nvPr/>
        </p:nvGrpSpPr>
        <p:grpSpPr>
          <a:xfrm>
            <a:off x="5695920" y="1971720"/>
            <a:ext cx="704520" cy="161640"/>
            <a:chOff x="5695920" y="1971720"/>
            <a:chExt cx="704520" cy="161640"/>
          </a:xfrm>
        </p:grpSpPr>
        <p:sp>
          <p:nvSpPr>
            <p:cNvPr id="192" name=""/>
            <p:cNvSpPr/>
            <p:nvPr/>
          </p:nvSpPr>
          <p:spPr>
            <a:xfrm>
              <a:off x="5695920" y="19717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3" name=""/>
            <p:cNvSpPr/>
            <p:nvPr/>
          </p:nvSpPr>
          <p:spPr>
            <a:xfrm>
              <a:off x="5933880" y="1974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 name=""/>
            <p:cNvSpPr/>
            <p:nvPr/>
          </p:nvSpPr>
          <p:spPr>
            <a:xfrm>
              <a:off x="6162480" y="1974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95" name=""/>
          <p:cNvGrpSpPr/>
          <p:nvPr/>
        </p:nvGrpSpPr>
        <p:grpSpPr>
          <a:xfrm>
            <a:off x="6686640" y="1971720"/>
            <a:ext cx="704520" cy="161640"/>
            <a:chOff x="6686640" y="1971720"/>
            <a:chExt cx="704520" cy="161640"/>
          </a:xfrm>
        </p:grpSpPr>
        <p:sp>
          <p:nvSpPr>
            <p:cNvPr id="196" name=""/>
            <p:cNvSpPr/>
            <p:nvPr/>
          </p:nvSpPr>
          <p:spPr>
            <a:xfrm>
              <a:off x="6686640" y="19717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7" name=""/>
            <p:cNvSpPr/>
            <p:nvPr/>
          </p:nvSpPr>
          <p:spPr>
            <a:xfrm>
              <a:off x="6924600" y="1974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 name=""/>
            <p:cNvSpPr/>
            <p:nvPr/>
          </p:nvSpPr>
          <p:spPr>
            <a:xfrm>
              <a:off x="7153200" y="1974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99" name=""/>
          <p:cNvGrpSpPr/>
          <p:nvPr/>
        </p:nvGrpSpPr>
        <p:grpSpPr>
          <a:xfrm>
            <a:off x="3648240" y="2352600"/>
            <a:ext cx="704520" cy="161640"/>
            <a:chOff x="3648240" y="2352600"/>
            <a:chExt cx="704520" cy="161640"/>
          </a:xfrm>
        </p:grpSpPr>
        <p:sp>
          <p:nvSpPr>
            <p:cNvPr id="200" name=""/>
            <p:cNvSpPr/>
            <p:nvPr/>
          </p:nvSpPr>
          <p:spPr>
            <a:xfrm>
              <a:off x="3648240" y="23526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1" name=""/>
            <p:cNvSpPr/>
            <p:nvPr/>
          </p:nvSpPr>
          <p:spPr>
            <a:xfrm>
              <a:off x="388620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 name=""/>
            <p:cNvSpPr/>
            <p:nvPr/>
          </p:nvSpPr>
          <p:spPr>
            <a:xfrm>
              <a:off x="411480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03" name=""/>
          <p:cNvGrpSpPr/>
          <p:nvPr/>
        </p:nvGrpSpPr>
        <p:grpSpPr>
          <a:xfrm>
            <a:off x="2666880" y="2352600"/>
            <a:ext cx="704520" cy="161640"/>
            <a:chOff x="2666880" y="2352600"/>
            <a:chExt cx="704520" cy="161640"/>
          </a:xfrm>
        </p:grpSpPr>
        <p:sp>
          <p:nvSpPr>
            <p:cNvPr id="204" name=""/>
            <p:cNvSpPr/>
            <p:nvPr/>
          </p:nvSpPr>
          <p:spPr>
            <a:xfrm>
              <a:off x="2666880" y="23526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5" name=""/>
            <p:cNvSpPr/>
            <p:nvPr/>
          </p:nvSpPr>
          <p:spPr>
            <a:xfrm>
              <a:off x="290484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 name=""/>
            <p:cNvSpPr/>
            <p:nvPr/>
          </p:nvSpPr>
          <p:spPr>
            <a:xfrm>
              <a:off x="313344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07" name=""/>
          <p:cNvGrpSpPr/>
          <p:nvPr/>
        </p:nvGrpSpPr>
        <p:grpSpPr>
          <a:xfrm>
            <a:off x="4629240" y="2352600"/>
            <a:ext cx="704520" cy="161640"/>
            <a:chOff x="4629240" y="2352600"/>
            <a:chExt cx="704520" cy="161640"/>
          </a:xfrm>
        </p:grpSpPr>
        <p:sp>
          <p:nvSpPr>
            <p:cNvPr id="208" name=""/>
            <p:cNvSpPr/>
            <p:nvPr/>
          </p:nvSpPr>
          <p:spPr>
            <a:xfrm>
              <a:off x="4629240" y="23526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9" name=""/>
            <p:cNvSpPr/>
            <p:nvPr/>
          </p:nvSpPr>
          <p:spPr>
            <a:xfrm>
              <a:off x="486720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0" name=""/>
            <p:cNvSpPr/>
            <p:nvPr/>
          </p:nvSpPr>
          <p:spPr>
            <a:xfrm>
              <a:off x="509580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11" name=""/>
          <p:cNvGrpSpPr/>
          <p:nvPr/>
        </p:nvGrpSpPr>
        <p:grpSpPr>
          <a:xfrm>
            <a:off x="5695920" y="2352600"/>
            <a:ext cx="704520" cy="161640"/>
            <a:chOff x="5695920" y="2352600"/>
            <a:chExt cx="704520" cy="161640"/>
          </a:xfrm>
        </p:grpSpPr>
        <p:sp>
          <p:nvSpPr>
            <p:cNvPr id="212" name=""/>
            <p:cNvSpPr/>
            <p:nvPr/>
          </p:nvSpPr>
          <p:spPr>
            <a:xfrm>
              <a:off x="5695920" y="23526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3" name=""/>
            <p:cNvSpPr/>
            <p:nvPr/>
          </p:nvSpPr>
          <p:spPr>
            <a:xfrm>
              <a:off x="593388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4" name=""/>
            <p:cNvSpPr/>
            <p:nvPr/>
          </p:nvSpPr>
          <p:spPr>
            <a:xfrm>
              <a:off x="616248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15" name=""/>
          <p:cNvGrpSpPr/>
          <p:nvPr/>
        </p:nvGrpSpPr>
        <p:grpSpPr>
          <a:xfrm>
            <a:off x="6686640" y="2352600"/>
            <a:ext cx="704520" cy="161640"/>
            <a:chOff x="6686640" y="2352600"/>
            <a:chExt cx="704520" cy="161640"/>
          </a:xfrm>
        </p:grpSpPr>
        <p:sp>
          <p:nvSpPr>
            <p:cNvPr id="216" name=""/>
            <p:cNvSpPr/>
            <p:nvPr/>
          </p:nvSpPr>
          <p:spPr>
            <a:xfrm>
              <a:off x="6686640" y="23526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7" name=""/>
            <p:cNvSpPr/>
            <p:nvPr/>
          </p:nvSpPr>
          <p:spPr>
            <a:xfrm>
              <a:off x="692460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8" name=""/>
            <p:cNvSpPr/>
            <p:nvPr/>
          </p:nvSpPr>
          <p:spPr>
            <a:xfrm>
              <a:off x="715320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19" name=""/>
          <p:cNvGrpSpPr/>
          <p:nvPr/>
        </p:nvGrpSpPr>
        <p:grpSpPr>
          <a:xfrm>
            <a:off x="3648240" y="2733840"/>
            <a:ext cx="704520" cy="161640"/>
            <a:chOff x="3648240" y="2733840"/>
            <a:chExt cx="704520" cy="161640"/>
          </a:xfrm>
        </p:grpSpPr>
        <p:sp>
          <p:nvSpPr>
            <p:cNvPr id="220" name=""/>
            <p:cNvSpPr/>
            <p:nvPr/>
          </p:nvSpPr>
          <p:spPr>
            <a:xfrm>
              <a:off x="3648240" y="273384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1" name=""/>
            <p:cNvSpPr/>
            <p:nvPr/>
          </p:nvSpPr>
          <p:spPr>
            <a:xfrm>
              <a:off x="3886200" y="27367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 name=""/>
            <p:cNvSpPr/>
            <p:nvPr/>
          </p:nvSpPr>
          <p:spPr>
            <a:xfrm>
              <a:off x="4114800" y="27367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23" name=""/>
          <p:cNvGrpSpPr/>
          <p:nvPr/>
        </p:nvGrpSpPr>
        <p:grpSpPr>
          <a:xfrm>
            <a:off x="2666880" y="2733840"/>
            <a:ext cx="704520" cy="161640"/>
            <a:chOff x="2666880" y="2733840"/>
            <a:chExt cx="704520" cy="161640"/>
          </a:xfrm>
        </p:grpSpPr>
        <p:sp>
          <p:nvSpPr>
            <p:cNvPr id="224" name=""/>
            <p:cNvSpPr/>
            <p:nvPr/>
          </p:nvSpPr>
          <p:spPr>
            <a:xfrm>
              <a:off x="2666880" y="273384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5" name=""/>
            <p:cNvSpPr/>
            <p:nvPr/>
          </p:nvSpPr>
          <p:spPr>
            <a:xfrm>
              <a:off x="2904840" y="27367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6" name=""/>
            <p:cNvSpPr/>
            <p:nvPr/>
          </p:nvSpPr>
          <p:spPr>
            <a:xfrm>
              <a:off x="3133440" y="27367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27" name=""/>
          <p:cNvGrpSpPr/>
          <p:nvPr/>
        </p:nvGrpSpPr>
        <p:grpSpPr>
          <a:xfrm>
            <a:off x="4629240" y="2733840"/>
            <a:ext cx="704520" cy="161640"/>
            <a:chOff x="4629240" y="2733840"/>
            <a:chExt cx="704520" cy="161640"/>
          </a:xfrm>
        </p:grpSpPr>
        <p:sp>
          <p:nvSpPr>
            <p:cNvPr id="228" name=""/>
            <p:cNvSpPr/>
            <p:nvPr/>
          </p:nvSpPr>
          <p:spPr>
            <a:xfrm>
              <a:off x="4629240" y="273384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9" name=""/>
            <p:cNvSpPr/>
            <p:nvPr/>
          </p:nvSpPr>
          <p:spPr>
            <a:xfrm>
              <a:off x="4867200" y="27367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0" name=""/>
            <p:cNvSpPr/>
            <p:nvPr/>
          </p:nvSpPr>
          <p:spPr>
            <a:xfrm>
              <a:off x="5095800" y="27367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31" name=""/>
          <p:cNvGrpSpPr/>
          <p:nvPr/>
        </p:nvGrpSpPr>
        <p:grpSpPr>
          <a:xfrm>
            <a:off x="5695920" y="2733840"/>
            <a:ext cx="704520" cy="161640"/>
            <a:chOff x="5695920" y="2733840"/>
            <a:chExt cx="704520" cy="161640"/>
          </a:xfrm>
        </p:grpSpPr>
        <p:sp>
          <p:nvSpPr>
            <p:cNvPr id="232" name=""/>
            <p:cNvSpPr/>
            <p:nvPr/>
          </p:nvSpPr>
          <p:spPr>
            <a:xfrm>
              <a:off x="5695920" y="273384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3" name=""/>
            <p:cNvSpPr/>
            <p:nvPr/>
          </p:nvSpPr>
          <p:spPr>
            <a:xfrm>
              <a:off x="5933880" y="27367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4" name=""/>
            <p:cNvSpPr/>
            <p:nvPr/>
          </p:nvSpPr>
          <p:spPr>
            <a:xfrm>
              <a:off x="6162480" y="27367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35" name=""/>
          <p:cNvGrpSpPr/>
          <p:nvPr/>
        </p:nvGrpSpPr>
        <p:grpSpPr>
          <a:xfrm>
            <a:off x="6686640" y="2733840"/>
            <a:ext cx="704520" cy="161640"/>
            <a:chOff x="6686640" y="2733840"/>
            <a:chExt cx="704520" cy="161640"/>
          </a:xfrm>
        </p:grpSpPr>
        <p:sp>
          <p:nvSpPr>
            <p:cNvPr id="236" name=""/>
            <p:cNvSpPr/>
            <p:nvPr/>
          </p:nvSpPr>
          <p:spPr>
            <a:xfrm>
              <a:off x="6686640" y="273384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7" name=""/>
            <p:cNvSpPr/>
            <p:nvPr/>
          </p:nvSpPr>
          <p:spPr>
            <a:xfrm>
              <a:off x="6924600" y="27367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8" name=""/>
            <p:cNvSpPr/>
            <p:nvPr/>
          </p:nvSpPr>
          <p:spPr>
            <a:xfrm>
              <a:off x="7153200" y="27367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39" name=""/>
          <p:cNvGrpSpPr/>
          <p:nvPr/>
        </p:nvGrpSpPr>
        <p:grpSpPr>
          <a:xfrm>
            <a:off x="3657600" y="3124080"/>
            <a:ext cx="704520" cy="161640"/>
            <a:chOff x="3657600" y="3124080"/>
            <a:chExt cx="704520" cy="161640"/>
          </a:xfrm>
        </p:grpSpPr>
        <p:sp>
          <p:nvSpPr>
            <p:cNvPr id="240" name=""/>
            <p:cNvSpPr/>
            <p:nvPr/>
          </p:nvSpPr>
          <p:spPr>
            <a:xfrm>
              <a:off x="3657600" y="31240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1" name=""/>
            <p:cNvSpPr/>
            <p:nvPr/>
          </p:nvSpPr>
          <p:spPr>
            <a:xfrm>
              <a:off x="389556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2" name=""/>
            <p:cNvSpPr/>
            <p:nvPr/>
          </p:nvSpPr>
          <p:spPr>
            <a:xfrm>
              <a:off x="412416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3" name=""/>
          <p:cNvGrpSpPr/>
          <p:nvPr/>
        </p:nvGrpSpPr>
        <p:grpSpPr>
          <a:xfrm>
            <a:off x="2676600" y="3124080"/>
            <a:ext cx="704520" cy="161640"/>
            <a:chOff x="2676600" y="3124080"/>
            <a:chExt cx="704520" cy="161640"/>
          </a:xfrm>
        </p:grpSpPr>
        <p:sp>
          <p:nvSpPr>
            <p:cNvPr id="244" name=""/>
            <p:cNvSpPr/>
            <p:nvPr/>
          </p:nvSpPr>
          <p:spPr>
            <a:xfrm>
              <a:off x="2676600" y="31240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5" name=""/>
            <p:cNvSpPr/>
            <p:nvPr/>
          </p:nvSpPr>
          <p:spPr>
            <a:xfrm>
              <a:off x="291456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6" name=""/>
            <p:cNvSpPr/>
            <p:nvPr/>
          </p:nvSpPr>
          <p:spPr>
            <a:xfrm>
              <a:off x="314316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7" name=""/>
          <p:cNvGrpSpPr/>
          <p:nvPr/>
        </p:nvGrpSpPr>
        <p:grpSpPr>
          <a:xfrm>
            <a:off x="4638600" y="3124080"/>
            <a:ext cx="704520" cy="161640"/>
            <a:chOff x="4638600" y="3124080"/>
            <a:chExt cx="704520" cy="161640"/>
          </a:xfrm>
        </p:grpSpPr>
        <p:sp>
          <p:nvSpPr>
            <p:cNvPr id="248" name=""/>
            <p:cNvSpPr/>
            <p:nvPr/>
          </p:nvSpPr>
          <p:spPr>
            <a:xfrm>
              <a:off x="4638600" y="31240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9" name=""/>
            <p:cNvSpPr/>
            <p:nvPr/>
          </p:nvSpPr>
          <p:spPr>
            <a:xfrm>
              <a:off x="487656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 name=""/>
            <p:cNvSpPr/>
            <p:nvPr/>
          </p:nvSpPr>
          <p:spPr>
            <a:xfrm>
              <a:off x="510516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1" name=""/>
          <p:cNvGrpSpPr/>
          <p:nvPr/>
        </p:nvGrpSpPr>
        <p:grpSpPr>
          <a:xfrm>
            <a:off x="5705640" y="3124080"/>
            <a:ext cx="704520" cy="161640"/>
            <a:chOff x="5705640" y="3124080"/>
            <a:chExt cx="704520" cy="161640"/>
          </a:xfrm>
        </p:grpSpPr>
        <p:sp>
          <p:nvSpPr>
            <p:cNvPr id="252" name=""/>
            <p:cNvSpPr/>
            <p:nvPr/>
          </p:nvSpPr>
          <p:spPr>
            <a:xfrm>
              <a:off x="5705640" y="31240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3" name=""/>
            <p:cNvSpPr/>
            <p:nvPr/>
          </p:nvSpPr>
          <p:spPr>
            <a:xfrm>
              <a:off x="594360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4" name=""/>
            <p:cNvSpPr/>
            <p:nvPr/>
          </p:nvSpPr>
          <p:spPr>
            <a:xfrm>
              <a:off x="617220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5" name=""/>
          <p:cNvGrpSpPr/>
          <p:nvPr/>
        </p:nvGrpSpPr>
        <p:grpSpPr>
          <a:xfrm>
            <a:off x="6696000" y="3124080"/>
            <a:ext cx="704520" cy="161640"/>
            <a:chOff x="6696000" y="3124080"/>
            <a:chExt cx="704520" cy="161640"/>
          </a:xfrm>
        </p:grpSpPr>
        <p:sp>
          <p:nvSpPr>
            <p:cNvPr id="256" name=""/>
            <p:cNvSpPr/>
            <p:nvPr/>
          </p:nvSpPr>
          <p:spPr>
            <a:xfrm>
              <a:off x="6696000" y="31240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7" name=""/>
            <p:cNvSpPr/>
            <p:nvPr/>
          </p:nvSpPr>
          <p:spPr>
            <a:xfrm>
              <a:off x="693396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8" name=""/>
            <p:cNvSpPr/>
            <p:nvPr/>
          </p:nvSpPr>
          <p:spPr>
            <a:xfrm>
              <a:off x="716256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9" name=""/>
          <p:cNvGrpSpPr/>
          <p:nvPr/>
        </p:nvGrpSpPr>
        <p:grpSpPr>
          <a:xfrm>
            <a:off x="3657600" y="3571920"/>
            <a:ext cx="704520" cy="161640"/>
            <a:chOff x="3657600" y="3571920"/>
            <a:chExt cx="704520" cy="161640"/>
          </a:xfrm>
        </p:grpSpPr>
        <p:sp>
          <p:nvSpPr>
            <p:cNvPr id="260" name=""/>
            <p:cNvSpPr/>
            <p:nvPr/>
          </p:nvSpPr>
          <p:spPr>
            <a:xfrm>
              <a:off x="3657600" y="3571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1" name=""/>
            <p:cNvSpPr/>
            <p:nvPr/>
          </p:nvSpPr>
          <p:spPr>
            <a:xfrm>
              <a:off x="3895560" y="3574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2" name=""/>
            <p:cNvSpPr/>
            <p:nvPr/>
          </p:nvSpPr>
          <p:spPr>
            <a:xfrm>
              <a:off x="4124160" y="3574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63" name=""/>
          <p:cNvGrpSpPr/>
          <p:nvPr/>
        </p:nvGrpSpPr>
        <p:grpSpPr>
          <a:xfrm>
            <a:off x="2676600" y="3571920"/>
            <a:ext cx="704520" cy="161640"/>
            <a:chOff x="2676600" y="3571920"/>
            <a:chExt cx="704520" cy="161640"/>
          </a:xfrm>
        </p:grpSpPr>
        <p:sp>
          <p:nvSpPr>
            <p:cNvPr id="264" name=""/>
            <p:cNvSpPr/>
            <p:nvPr/>
          </p:nvSpPr>
          <p:spPr>
            <a:xfrm>
              <a:off x="2676600" y="3571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5" name=""/>
            <p:cNvSpPr/>
            <p:nvPr/>
          </p:nvSpPr>
          <p:spPr>
            <a:xfrm>
              <a:off x="2914560" y="3574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6" name=""/>
            <p:cNvSpPr/>
            <p:nvPr/>
          </p:nvSpPr>
          <p:spPr>
            <a:xfrm>
              <a:off x="3143160" y="3574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67" name=""/>
          <p:cNvGrpSpPr/>
          <p:nvPr/>
        </p:nvGrpSpPr>
        <p:grpSpPr>
          <a:xfrm>
            <a:off x="4638600" y="3571920"/>
            <a:ext cx="704520" cy="161640"/>
            <a:chOff x="4638600" y="3571920"/>
            <a:chExt cx="704520" cy="161640"/>
          </a:xfrm>
        </p:grpSpPr>
        <p:sp>
          <p:nvSpPr>
            <p:cNvPr id="268" name=""/>
            <p:cNvSpPr/>
            <p:nvPr/>
          </p:nvSpPr>
          <p:spPr>
            <a:xfrm>
              <a:off x="4638600" y="3571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9" name=""/>
            <p:cNvSpPr/>
            <p:nvPr/>
          </p:nvSpPr>
          <p:spPr>
            <a:xfrm>
              <a:off x="4876560" y="3574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0" name=""/>
            <p:cNvSpPr/>
            <p:nvPr/>
          </p:nvSpPr>
          <p:spPr>
            <a:xfrm>
              <a:off x="5105160" y="3574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1" name=""/>
          <p:cNvGrpSpPr/>
          <p:nvPr/>
        </p:nvGrpSpPr>
        <p:grpSpPr>
          <a:xfrm>
            <a:off x="5705640" y="3571920"/>
            <a:ext cx="704520" cy="161640"/>
            <a:chOff x="5705640" y="3571920"/>
            <a:chExt cx="704520" cy="161640"/>
          </a:xfrm>
        </p:grpSpPr>
        <p:sp>
          <p:nvSpPr>
            <p:cNvPr id="272" name=""/>
            <p:cNvSpPr/>
            <p:nvPr/>
          </p:nvSpPr>
          <p:spPr>
            <a:xfrm>
              <a:off x="5705640" y="3571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3" name=""/>
            <p:cNvSpPr/>
            <p:nvPr/>
          </p:nvSpPr>
          <p:spPr>
            <a:xfrm>
              <a:off x="5943600" y="3574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4" name=""/>
            <p:cNvSpPr/>
            <p:nvPr/>
          </p:nvSpPr>
          <p:spPr>
            <a:xfrm>
              <a:off x="6172200" y="3574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5" name=""/>
          <p:cNvGrpSpPr/>
          <p:nvPr/>
        </p:nvGrpSpPr>
        <p:grpSpPr>
          <a:xfrm>
            <a:off x="6696000" y="3571920"/>
            <a:ext cx="704520" cy="161640"/>
            <a:chOff x="6696000" y="3571920"/>
            <a:chExt cx="704520" cy="161640"/>
          </a:xfrm>
        </p:grpSpPr>
        <p:sp>
          <p:nvSpPr>
            <p:cNvPr id="276" name=""/>
            <p:cNvSpPr/>
            <p:nvPr/>
          </p:nvSpPr>
          <p:spPr>
            <a:xfrm>
              <a:off x="6696000" y="3571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7" name=""/>
            <p:cNvSpPr/>
            <p:nvPr/>
          </p:nvSpPr>
          <p:spPr>
            <a:xfrm>
              <a:off x="6933960" y="3574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8" name=""/>
            <p:cNvSpPr/>
            <p:nvPr/>
          </p:nvSpPr>
          <p:spPr>
            <a:xfrm>
              <a:off x="7162560" y="3574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79" name=""/>
          <p:cNvSpPr/>
          <p:nvPr/>
        </p:nvSpPr>
        <p:spPr>
          <a:xfrm>
            <a:off x="7987680" y="1447920"/>
            <a:ext cx="6976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Overall</a:t>
            </a:r>
            <a:endParaRPr b="0" lang="en-US" sz="1200" strike="noStrike" u="none">
              <a:solidFill>
                <a:srgbClr val="000000"/>
              </a:solidFill>
              <a:effectLst/>
              <a:uFillTx/>
              <a:latin typeface="Times New Roman"/>
            </a:endParaRPr>
          </a:p>
        </p:txBody>
      </p:sp>
      <p:grpSp>
        <p:nvGrpSpPr>
          <p:cNvPr id="280" name=""/>
          <p:cNvGrpSpPr/>
          <p:nvPr/>
        </p:nvGrpSpPr>
        <p:grpSpPr>
          <a:xfrm>
            <a:off x="5562720" y="6543720"/>
            <a:ext cx="704520" cy="161640"/>
            <a:chOff x="5562720" y="6543720"/>
            <a:chExt cx="704520" cy="161640"/>
          </a:xfrm>
        </p:grpSpPr>
        <p:sp>
          <p:nvSpPr>
            <p:cNvPr id="281" name=""/>
            <p:cNvSpPr/>
            <p:nvPr/>
          </p:nvSpPr>
          <p:spPr>
            <a:xfrm>
              <a:off x="5562720" y="65437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2" name=""/>
            <p:cNvSpPr/>
            <p:nvPr/>
          </p:nvSpPr>
          <p:spPr>
            <a:xfrm>
              <a:off x="5800680" y="6546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3" name=""/>
            <p:cNvSpPr/>
            <p:nvPr/>
          </p:nvSpPr>
          <p:spPr>
            <a:xfrm>
              <a:off x="6029280" y="6546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84" name=""/>
          <p:cNvGrpSpPr/>
          <p:nvPr/>
        </p:nvGrpSpPr>
        <p:grpSpPr>
          <a:xfrm>
            <a:off x="7981920" y="1981080"/>
            <a:ext cx="704520" cy="161640"/>
            <a:chOff x="7981920" y="1981080"/>
            <a:chExt cx="704520" cy="161640"/>
          </a:xfrm>
        </p:grpSpPr>
        <p:sp>
          <p:nvSpPr>
            <p:cNvPr id="285" name=""/>
            <p:cNvSpPr/>
            <p:nvPr/>
          </p:nvSpPr>
          <p:spPr>
            <a:xfrm>
              <a:off x="7981920" y="19810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6" name=""/>
            <p:cNvSpPr/>
            <p:nvPr/>
          </p:nvSpPr>
          <p:spPr>
            <a:xfrm>
              <a:off x="8219880" y="1983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7" name=""/>
            <p:cNvSpPr/>
            <p:nvPr/>
          </p:nvSpPr>
          <p:spPr>
            <a:xfrm>
              <a:off x="8448480" y="1983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88" name=""/>
          <p:cNvGrpSpPr/>
          <p:nvPr/>
        </p:nvGrpSpPr>
        <p:grpSpPr>
          <a:xfrm>
            <a:off x="7981920" y="2352600"/>
            <a:ext cx="704520" cy="161640"/>
            <a:chOff x="7981920" y="2352600"/>
            <a:chExt cx="704520" cy="161640"/>
          </a:xfrm>
        </p:grpSpPr>
        <p:sp>
          <p:nvSpPr>
            <p:cNvPr id="289" name=""/>
            <p:cNvSpPr/>
            <p:nvPr/>
          </p:nvSpPr>
          <p:spPr>
            <a:xfrm>
              <a:off x="7981920" y="23526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0" name=""/>
            <p:cNvSpPr/>
            <p:nvPr/>
          </p:nvSpPr>
          <p:spPr>
            <a:xfrm>
              <a:off x="821988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 name=""/>
            <p:cNvSpPr/>
            <p:nvPr/>
          </p:nvSpPr>
          <p:spPr>
            <a:xfrm>
              <a:off x="8448480" y="23554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92" name=""/>
          <p:cNvGrpSpPr/>
          <p:nvPr/>
        </p:nvGrpSpPr>
        <p:grpSpPr>
          <a:xfrm>
            <a:off x="7981920" y="2743200"/>
            <a:ext cx="704520" cy="161640"/>
            <a:chOff x="7981920" y="2743200"/>
            <a:chExt cx="704520" cy="161640"/>
          </a:xfrm>
        </p:grpSpPr>
        <p:sp>
          <p:nvSpPr>
            <p:cNvPr id="293" name=""/>
            <p:cNvSpPr/>
            <p:nvPr/>
          </p:nvSpPr>
          <p:spPr>
            <a:xfrm>
              <a:off x="7981920" y="2743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4" name=""/>
            <p:cNvSpPr/>
            <p:nvPr/>
          </p:nvSpPr>
          <p:spPr>
            <a:xfrm>
              <a:off x="8219880" y="2746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5" name=""/>
            <p:cNvSpPr/>
            <p:nvPr/>
          </p:nvSpPr>
          <p:spPr>
            <a:xfrm>
              <a:off x="8448480" y="2746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96" name=""/>
          <p:cNvGrpSpPr/>
          <p:nvPr/>
        </p:nvGrpSpPr>
        <p:grpSpPr>
          <a:xfrm>
            <a:off x="7981920" y="3124080"/>
            <a:ext cx="704520" cy="161640"/>
            <a:chOff x="7981920" y="3124080"/>
            <a:chExt cx="704520" cy="161640"/>
          </a:xfrm>
        </p:grpSpPr>
        <p:sp>
          <p:nvSpPr>
            <p:cNvPr id="297" name=""/>
            <p:cNvSpPr/>
            <p:nvPr/>
          </p:nvSpPr>
          <p:spPr>
            <a:xfrm>
              <a:off x="7981920" y="31240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8" name=""/>
            <p:cNvSpPr/>
            <p:nvPr/>
          </p:nvSpPr>
          <p:spPr>
            <a:xfrm>
              <a:off x="821988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 name=""/>
            <p:cNvSpPr/>
            <p:nvPr/>
          </p:nvSpPr>
          <p:spPr>
            <a:xfrm>
              <a:off x="8448480" y="3126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00" name=""/>
          <p:cNvSpPr/>
          <p:nvPr/>
        </p:nvSpPr>
        <p:spPr>
          <a:xfrm>
            <a:off x="152280" y="3822840"/>
            <a:ext cx="970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Comments</a:t>
            </a:r>
            <a:endParaRPr b="0" lang="en-US" sz="1200" strike="noStrike" u="none">
              <a:solidFill>
                <a:srgbClr val="000000"/>
              </a:solidFill>
              <a:effectLst/>
              <a:uFillTx/>
              <a:latin typeface="Times New Roman"/>
            </a:endParaRPr>
          </a:p>
        </p:txBody>
      </p:sp>
      <p:sp>
        <p:nvSpPr>
          <p:cNvPr id="301" name=""/>
          <p:cNvSpPr/>
          <p:nvPr/>
        </p:nvSpPr>
        <p:spPr>
          <a:xfrm>
            <a:off x="228600" y="4079880"/>
            <a:ext cx="7391520" cy="0"/>
          </a:xfrm>
          <a:prstGeom prst="line">
            <a:avLst/>
          </a:prstGeom>
          <a:ln w="12600">
            <a:solidFill>
              <a:srgbClr val="00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302" name=""/>
          <p:cNvGrpSpPr/>
          <p:nvPr/>
        </p:nvGrpSpPr>
        <p:grpSpPr>
          <a:xfrm>
            <a:off x="2666880" y="1519200"/>
            <a:ext cx="704520" cy="161640"/>
            <a:chOff x="2666880" y="1519200"/>
            <a:chExt cx="704520" cy="161640"/>
          </a:xfrm>
        </p:grpSpPr>
        <p:sp>
          <p:nvSpPr>
            <p:cNvPr id="303" name=""/>
            <p:cNvSpPr/>
            <p:nvPr/>
          </p:nvSpPr>
          <p:spPr>
            <a:xfrm>
              <a:off x="266688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4" name=""/>
            <p:cNvSpPr/>
            <p:nvPr/>
          </p:nvSpPr>
          <p:spPr>
            <a:xfrm>
              <a:off x="290484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5" name=""/>
            <p:cNvSpPr/>
            <p:nvPr/>
          </p:nvSpPr>
          <p:spPr>
            <a:xfrm>
              <a:off x="313344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06" name=""/>
          <p:cNvGrpSpPr/>
          <p:nvPr/>
        </p:nvGrpSpPr>
        <p:grpSpPr>
          <a:xfrm>
            <a:off x="3648240" y="1519200"/>
            <a:ext cx="704520" cy="161640"/>
            <a:chOff x="3648240" y="1519200"/>
            <a:chExt cx="704520" cy="161640"/>
          </a:xfrm>
        </p:grpSpPr>
        <p:sp>
          <p:nvSpPr>
            <p:cNvPr id="307" name=""/>
            <p:cNvSpPr/>
            <p:nvPr/>
          </p:nvSpPr>
          <p:spPr>
            <a:xfrm>
              <a:off x="364824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8" name=""/>
            <p:cNvSpPr/>
            <p:nvPr/>
          </p:nvSpPr>
          <p:spPr>
            <a:xfrm>
              <a:off x="38862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9" name=""/>
            <p:cNvSpPr/>
            <p:nvPr/>
          </p:nvSpPr>
          <p:spPr>
            <a:xfrm>
              <a:off x="41148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0" name=""/>
          <p:cNvSpPr/>
          <p:nvPr/>
        </p:nvSpPr>
        <p:spPr>
          <a:xfrm>
            <a:off x="228600" y="1379520"/>
            <a:ext cx="7389720" cy="386280"/>
          </a:xfrm>
          <a:prstGeom prst="rect">
            <a:avLst/>
          </a:prstGeom>
          <a:solidFill>
            <a:srgbClr val="c0c0c0"/>
          </a:solidFill>
          <a:ln w="12600">
            <a:solidFill>
              <a:srgbClr val="0066ff"/>
            </a:solidFill>
            <a:miter/>
          </a:ln>
        </p:spPr>
        <p:style>
          <a:lnRef idx="0"/>
          <a:fillRef idx="0"/>
          <a:effectRef idx="0"/>
          <a:fontRef idx="minor"/>
        </p:style>
        <p:txBody>
          <a:bodyPr lIns="90000" rIns="90000" tIns="46800" bIns="46800" anchor="t">
            <a:spAutoFit/>
          </a:bodyPr>
          <a:p>
            <a:pPr>
              <a:lnSpc>
                <a:spcPct val="16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Significance</a:t>
            </a:r>
            <a:endParaRPr b="0" lang="en-US" sz="1200" strike="noStrike" u="none">
              <a:solidFill>
                <a:srgbClr val="000000"/>
              </a:solidFill>
              <a:effectLst/>
              <a:uFillTx/>
              <a:latin typeface="Times New Roman"/>
            </a:endParaRPr>
          </a:p>
        </p:txBody>
      </p:sp>
      <p:sp>
        <p:nvSpPr>
          <p:cNvPr id="311" name=""/>
          <p:cNvSpPr/>
          <p:nvPr/>
        </p:nvSpPr>
        <p:spPr>
          <a:xfrm>
            <a:off x="6811920" y="1517760"/>
            <a:ext cx="571680" cy="1616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2" name=""/>
          <p:cNvSpPr/>
          <p:nvPr/>
        </p:nvSpPr>
        <p:spPr>
          <a:xfrm>
            <a:off x="6686640" y="1517760"/>
            <a:ext cx="196920" cy="16164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313" name=""/>
          <p:cNvGrpSpPr/>
          <p:nvPr/>
        </p:nvGrpSpPr>
        <p:grpSpPr>
          <a:xfrm>
            <a:off x="6686640" y="1519200"/>
            <a:ext cx="704520" cy="161640"/>
            <a:chOff x="6686640" y="1519200"/>
            <a:chExt cx="704520" cy="161640"/>
          </a:xfrm>
        </p:grpSpPr>
        <p:sp>
          <p:nvSpPr>
            <p:cNvPr id="314" name=""/>
            <p:cNvSpPr/>
            <p:nvPr/>
          </p:nvSpPr>
          <p:spPr>
            <a:xfrm>
              <a:off x="668664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5" name=""/>
            <p:cNvSpPr/>
            <p:nvPr/>
          </p:nvSpPr>
          <p:spPr>
            <a:xfrm>
              <a:off x="69246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6" name=""/>
            <p:cNvSpPr/>
            <p:nvPr/>
          </p:nvSpPr>
          <p:spPr>
            <a:xfrm>
              <a:off x="71532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17" name=""/>
          <p:cNvSpPr/>
          <p:nvPr/>
        </p:nvSpPr>
        <p:spPr>
          <a:xfrm>
            <a:off x="1162080" y="133200"/>
            <a:ext cx="768816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a:t>
            </a:r>
            <a:br>
              <a:rPr sz="2000"/>
            </a:br>
            <a:r>
              <a:rPr b="0" i="1" lang="en-US" sz="2000" strike="noStrike" u="none">
                <a:solidFill>
                  <a:srgbClr val="000000"/>
                </a:solidFill>
                <a:effectLst/>
                <a:uFillTx/>
                <a:latin typeface="Arial"/>
              </a:rPr>
              <a:t>Major Business Unit</a:t>
            </a:r>
            <a:r>
              <a:rPr b="0" i="1"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p:txBody>
      </p:sp>
      <p:sp>
        <p:nvSpPr>
          <p:cNvPr id="318" name=""/>
          <p:cNvSpPr/>
          <p:nvPr/>
        </p:nvSpPr>
        <p:spPr>
          <a:xfrm>
            <a:off x="2965320" y="934920"/>
            <a:ext cx="49813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685800"/>
                <a:tab algn="l" pos="1714680"/>
                <a:tab algn="l" pos="2806560"/>
                <a:tab algn="l" pos="3835440"/>
                <a:tab algn="l" pos="4800600"/>
                <a:tab algn="l" pos="5315040"/>
                <a:tab algn="l" pos="5943600"/>
                <a:tab algn="l" pos="6400800"/>
                <a:tab algn="l" pos="7315200"/>
                <a:tab algn="l" pos="8229600"/>
                <a:tab algn="l" pos="9144000"/>
                <a:tab algn="l" pos="10058400"/>
              </a:tabLst>
            </a:pP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endParaRPr b="0" lang="en-US" sz="1200" strike="noStrike" u="none">
              <a:solidFill>
                <a:srgbClr val="000000"/>
              </a:solidFill>
              <a:effectLst/>
              <a:uFillTx/>
              <a:latin typeface="Times New Roman"/>
            </a:endParaRPr>
          </a:p>
          <a:p>
            <a:pPr>
              <a:lnSpc>
                <a:spcPct val="100000"/>
              </a:lnSpc>
              <a:tabLst>
                <a:tab algn="l" pos="0"/>
                <a:tab algn="l" pos="685800"/>
                <a:tab algn="l" pos="1714680"/>
                <a:tab algn="l" pos="2806560"/>
                <a:tab algn="l" pos="3835440"/>
                <a:tab algn="l" pos="4800600"/>
                <a:tab algn="l" pos="5315040"/>
                <a:tab algn="l" pos="5943600"/>
                <a:tab algn="l" pos="6400800"/>
                <a:tab algn="l" pos="7315200"/>
                <a:tab algn="l" pos="8229600"/>
                <a:tab algn="l" pos="9144000"/>
                <a:tab algn="l" pos="10058400"/>
              </a:tabLst>
            </a:pP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Americas</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EIM</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EGM</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EES</a:t>
            </a:r>
            <a:r>
              <a:rPr b="1" lang="en-US" sz="1200" strike="noStrike" u="none">
                <a:solidFill>
                  <a:srgbClr val="0066ff"/>
                </a:solidFill>
                <a:effectLst/>
                <a:uFillTx/>
                <a:latin typeface="Arial"/>
              </a:rPr>
              <a:t>	</a:t>
            </a:r>
            <a:endParaRPr b="0" lang="en-US" sz="1200" strike="noStrike" u="none">
              <a:solidFill>
                <a:srgbClr val="000000"/>
              </a:solidFill>
              <a:effectLst/>
              <a:uFillTx/>
              <a:latin typeface="Times New Roman"/>
            </a:endParaRPr>
          </a:p>
        </p:txBody>
      </p:sp>
      <p:sp>
        <p:nvSpPr>
          <p:cNvPr id="319" name=""/>
          <p:cNvSpPr/>
          <p:nvPr/>
        </p:nvSpPr>
        <p:spPr>
          <a:xfrm>
            <a:off x="7877160" y="1371600"/>
            <a:ext cx="885960" cy="1979640"/>
          </a:xfrm>
          <a:prstGeom prst="rect">
            <a:avLst/>
          </a:prstGeom>
          <a:solidFill>
            <a:srgbClr val="c0c0c0"/>
          </a:solidFill>
          <a:ln w="9360">
            <a:solidFill>
              <a:srgbClr val="0066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0" name=""/>
          <p:cNvSpPr/>
          <p:nvPr/>
        </p:nvSpPr>
        <p:spPr>
          <a:xfrm>
            <a:off x="520560" y="2146320"/>
            <a:ext cx="1654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Valuation Activities</a:t>
            </a:r>
            <a:endParaRPr b="0" lang="en-US" sz="1200" strike="noStrike" u="none">
              <a:solidFill>
                <a:srgbClr val="000000"/>
              </a:solidFill>
              <a:effectLst/>
              <a:uFillTx/>
              <a:latin typeface="Times New Roman"/>
            </a:endParaRPr>
          </a:p>
        </p:txBody>
      </p:sp>
      <p:sp>
        <p:nvSpPr>
          <p:cNvPr id="321" name=""/>
          <p:cNvSpPr/>
          <p:nvPr/>
        </p:nvSpPr>
        <p:spPr>
          <a:xfrm>
            <a:off x="533520" y="1828800"/>
            <a:ext cx="16761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Deal Origination        </a:t>
            </a:r>
            <a:endParaRPr b="0" lang="en-US" sz="1200" strike="noStrike" u="none">
              <a:solidFill>
                <a:srgbClr val="000000"/>
              </a:solidFill>
              <a:effectLst/>
              <a:uFillTx/>
              <a:latin typeface="Times New Roman"/>
            </a:endParaRPr>
          </a:p>
        </p:txBody>
      </p:sp>
      <p:sp>
        <p:nvSpPr>
          <p:cNvPr id="322" name=""/>
          <p:cNvSpPr/>
          <p:nvPr/>
        </p:nvSpPr>
        <p:spPr>
          <a:xfrm>
            <a:off x="507960" y="2432160"/>
            <a:ext cx="197172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Portfolio Monitoring,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Analysis &amp; Management</a:t>
            </a:r>
            <a:endParaRPr b="0" lang="en-US" sz="1200" strike="noStrike" u="none">
              <a:solidFill>
                <a:srgbClr val="000000"/>
              </a:solidFill>
              <a:effectLst/>
              <a:uFillTx/>
              <a:latin typeface="Times New Roman"/>
            </a:endParaRPr>
          </a:p>
        </p:txBody>
      </p:sp>
      <p:sp>
        <p:nvSpPr>
          <p:cNvPr id="323" name=""/>
          <p:cNvSpPr/>
          <p:nvPr/>
        </p:nvSpPr>
        <p:spPr>
          <a:xfrm>
            <a:off x="4265640" y="890640"/>
            <a:ext cx="156672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685800"/>
                <a:tab algn="l" pos="1714680"/>
                <a:tab algn="l" pos="2806560"/>
                <a:tab algn="l" pos="3835440"/>
                <a:tab algn="l" pos="4635360"/>
                <a:tab algn="l" pos="537228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Wholesale</a:t>
            </a:r>
            <a:endParaRPr b="0" lang="en-US" sz="1200" strike="noStrike" u="none">
              <a:solidFill>
                <a:srgbClr val="000000"/>
              </a:solidFill>
              <a:effectLst/>
              <a:uFillTx/>
              <a:latin typeface="Times New Roman"/>
            </a:endParaRPr>
          </a:p>
        </p:txBody>
      </p:sp>
      <p:sp>
        <p:nvSpPr>
          <p:cNvPr id="324" name=""/>
          <p:cNvSpPr/>
          <p:nvPr/>
        </p:nvSpPr>
        <p:spPr>
          <a:xfrm>
            <a:off x="3755880" y="1123920"/>
            <a:ext cx="2428920" cy="0"/>
          </a:xfrm>
          <a:prstGeom prst="line">
            <a:avLst/>
          </a:prstGeom>
          <a:ln w="12600">
            <a:solidFill>
              <a:srgbClr val="00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5" name=""/>
          <p:cNvSpPr/>
          <p:nvPr/>
        </p:nvSpPr>
        <p:spPr>
          <a:xfrm>
            <a:off x="258840" y="3073320"/>
            <a:ext cx="7361280" cy="276840"/>
          </a:xfrm>
          <a:prstGeom prst="rect">
            <a:avLst/>
          </a:prstGeom>
          <a:solidFill>
            <a:srgbClr val="c0c0c0"/>
          </a:solidFill>
          <a:ln w="9360">
            <a:solidFill>
              <a:srgbClr val="0066ff"/>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Overall</a:t>
            </a:r>
            <a:endParaRPr b="0" lang="en-US" sz="1200" strike="noStrike" u="none">
              <a:solidFill>
                <a:srgbClr val="000000"/>
              </a:solidFill>
              <a:effectLst/>
              <a:uFillTx/>
              <a:latin typeface="Times New Roman"/>
            </a:endParaRPr>
          </a:p>
        </p:txBody>
      </p:sp>
      <p:sp>
        <p:nvSpPr>
          <p:cNvPr id="326" name=""/>
          <p:cNvSpPr/>
          <p:nvPr/>
        </p:nvSpPr>
        <p:spPr>
          <a:xfrm>
            <a:off x="3859200" y="233280"/>
            <a:ext cx="3467160" cy="52056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Trading and Portfolio Management</a:t>
            </a:r>
            <a:br>
              <a:rPr sz="1600"/>
            </a:br>
            <a:r>
              <a:rPr b="0" i="1" lang="en-US" sz="1200" strike="noStrike" u="none">
                <a:solidFill>
                  <a:srgbClr val="000000"/>
                </a:solidFill>
                <a:effectLst/>
                <a:uFillTx/>
                <a:latin typeface="Arial"/>
              </a:rPr>
              <a:t>(Merchant and Other Investments)</a:t>
            </a:r>
            <a:endParaRPr b="0" lang="en-US" sz="1200" strike="noStrike" u="none">
              <a:solidFill>
                <a:srgbClr val="000000"/>
              </a:solidFill>
              <a:effectLst/>
              <a:uFillTx/>
              <a:latin typeface="Times New Roman"/>
            </a:endParaRPr>
          </a:p>
        </p:txBody>
      </p:sp>
      <p:sp>
        <p:nvSpPr>
          <p:cNvPr id="327" name=""/>
          <p:cNvSpPr/>
          <p:nvPr/>
        </p:nvSpPr>
        <p:spPr>
          <a:xfrm>
            <a:off x="7987680" y="1447920"/>
            <a:ext cx="6976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Overall</a:t>
            </a:r>
            <a:endParaRPr b="0" lang="en-US" sz="1200" strike="noStrike" u="none">
              <a:solidFill>
                <a:srgbClr val="000000"/>
              </a:solidFill>
              <a:effectLst/>
              <a:uFillTx/>
              <a:latin typeface="Times New Roman"/>
            </a:endParaRPr>
          </a:p>
        </p:txBody>
      </p:sp>
      <p:sp>
        <p:nvSpPr>
          <p:cNvPr id="328" name=""/>
          <p:cNvSpPr/>
          <p:nvPr/>
        </p:nvSpPr>
        <p:spPr>
          <a:xfrm>
            <a:off x="152280" y="3454560"/>
            <a:ext cx="970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Comments</a:t>
            </a:r>
            <a:endParaRPr b="0" lang="en-US" sz="1200" strike="noStrike" u="none">
              <a:solidFill>
                <a:srgbClr val="000000"/>
              </a:solidFill>
              <a:effectLst/>
              <a:uFillTx/>
              <a:latin typeface="Times New Roman"/>
            </a:endParaRPr>
          </a:p>
        </p:txBody>
      </p:sp>
      <p:sp>
        <p:nvSpPr>
          <p:cNvPr id="329" name=""/>
          <p:cNvSpPr/>
          <p:nvPr/>
        </p:nvSpPr>
        <p:spPr>
          <a:xfrm>
            <a:off x="228600" y="3711600"/>
            <a:ext cx="7391520" cy="0"/>
          </a:xfrm>
          <a:prstGeom prst="line">
            <a:avLst/>
          </a:prstGeom>
          <a:ln w="12600">
            <a:solidFill>
              <a:srgbClr val="00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0" name=""/>
          <p:cNvSpPr/>
          <p:nvPr/>
        </p:nvSpPr>
        <p:spPr>
          <a:xfrm>
            <a:off x="184320" y="3692520"/>
            <a:ext cx="8778600" cy="55188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There is inconsistent classification of merchant assets included in the Merchant Portfolio Report (MPR).  In addition, the definition of “merchant” for inclusion in the MPR is unclear, resulting in variances in accounting treatment across business units for assets included on the report.</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31" name=""/>
          <p:cNvSpPr/>
          <p:nvPr/>
        </p:nvSpPr>
        <p:spPr>
          <a:xfrm>
            <a:off x="3651120" y="1517760"/>
            <a:ext cx="704880" cy="16164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2" name=""/>
          <p:cNvSpPr/>
          <p:nvPr/>
        </p:nvSpPr>
        <p:spPr>
          <a:xfrm>
            <a:off x="4629240" y="1517760"/>
            <a:ext cx="704880" cy="161640"/>
          </a:xfrm>
          <a:prstGeom prst="rect">
            <a:avLst/>
          </a:prstGeom>
          <a:solidFill>
            <a:srgbClr val="ff0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3" name=""/>
          <p:cNvSpPr/>
          <p:nvPr/>
        </p:nvSpPr>
        <p:spPr>
          <a:xfrm>
            <a:off x="5695920" y="1517760"/>
            <a:ext cx="692280" cy="16164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334" name=""/>
          <p:cNvGrpSpPr/>
          <p:nvPr/>
        </p:nvGrpSpPr>
        <p:grpSpPr>
          <a:xfrm>
            <a:off x="4629240" y="1519200"/>
            <a:ext cx="704520" cy="161640"/>
            <a:chOff x="4629240" y="1519200"/>
            <a:chExt cx="704520" cy="161640"/>
          </a:xfrm>
        </p:grpSpPr>
        <p:sp>
          <p:nvSpPr>
            <p:cNvPr id="335" name=""/>
            <p:cNvSpPr/>
            <p:nvPr/>
          </p:nvSpPr>
          <p:spPr>
            <a:xfrm>
              <a:off x="4629240" y="1519200"/>
              <a:ext cx="704520" cy="16164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6" name=""/>
            <p:cNvSpPr/>
            <p:nvPr/>
          </p:nvSpPr>
          <p:spPr>
            <a:xfrm>
              <a:off x="48672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7" name=""/>
            <p:cNvSpPr/>
            <p:nvPr/>
          </p:nvSpPr>
          <p:spPr>
            <a:xfrm>
              <a:off x="50958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38" name=""/>
          <p:cNvGrpSpPr/>
          <p:nvPr/>
        </p:nvGrpSpPr>
        <p:grpSpPr>
          <a:xfrm>
            <a:off x="5695920" y="1519200"/>
            <a:ext cx="704520" cy="161640"/>
            <a:chOff x="5695920" y="1519200"/>
            <a:chExt cx="704520" cy="161640"/>
          </a:xfrm>
        </p:grpSpPr>
        <p:sp>
          <p:nvSpPr>
            <p:cNvPr id="339" name=""/>
            <p:cNvSpPr/>
            <p:nvPr/>
          </p:nvSpPr>
          <p:spPr>
            <a:xfrm>
              <a:off x="569592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0" name=""/>
            <p:cNvSpPr/>
            <p:nvPr/>
          </p:nvSpPr>
          <p:spPr>
            <a:xfrm>
              <a:off x="593388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1" name=""/>
            <p:cNvSpPr/>
            <p:nvPr/>
          </p:nvSpPr>
          <p:spPr>
            <a:xfrm>
              <a:off x="616248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42" name=""/>
          <p:cNvGrpSpPr/>
          <p:nvPr/>
        </p:nvGrpSpPr>
        <p:grpSpPr>
          <a:xfrm>
            <a:off x="3648240" y="1519200"/>
            <a:ext cx="704520" cy="161640"/>
            <a:chOff x="3648240" y="1519200"/>
            <a:chExt cx="704520" cy="161640"/>
          </a:xfrm>
        </p:grpSpPr>
        <p:sp>
          <p:nvSpPr>
            <p:cNvPr id="343" name=""/>
            <p:cNvSpPr/>
            <p:nvPr/>
          </p:nvSpPr>
          <p:spPr>
            <a:xfrm>
              <a:off x="364824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4" name=""/>
            <p:cNvSpPr/>
            <p:nvPr/>
          </p:nvSpPr>
          <p:spPr>
            <a:xfrm>
              <a:off x="38862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5" name=""/>
            <p:cNvSpPr/>
            <p:nvPr/>
          </p:nvSpPr>
          <p:spPr>
            <a:xfrm>
              <a:off x="41148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46" name=""/>
          <p:cNvSpPr/>
          <p:nvPr/>
        </p:nvSpPr>
        <p:spPr>
          <a:xfrm>
            <a:off x="3664080" y="3143160"/>
            <a:ext cx="552240" cy="162000"/>
          </a:xfrm>
          <a:prstGeom prst="rect">
            <a:avLst/>
          </a:prstGeom>
          <a:solidFill>
            <a:srgbClr val="66ff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7" name=""/>
          <p:cNvSpPr/>
          <p:nvPr/>
        </p:nvSpPr>
        <p:spPr>
          <a:xfrm>
            <a:off x="3948120" y="3143160"/>
            <a:ext cx="40644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8" name=""/>
          <p:cNvSpPr/>
          <p:nvPr/>
        </p:nvSpPr>
        <p:spPr>
          <a:xfrm>
            <a:off x="4648320" y="3143160"/>
            <a:ext cx="552240" cy="162000"/>
          </a:xfrm>
          <a:prstGeom prst="rect">
            <a:avLst/>
          </a:prstGeom>
          <a:solidFill>
            <a:srgbClr val="66ff6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9" name=""/>
          <p:cNvSpPr/>
          <p:nvPr/>
        </p:nvSpPr>
        <p:spPr>
          <a:xfrm>
            <a:off x="4925880" y="3143160"/>
            <a:ext cx="41292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0" name=""/>
          <p:cNvSpPr/>
          <p:nvPr/>
        </p:nvSpPr>
        <p:spPr>
          <a:xfrm>
            <a:off x="5708520" y="3143160"/>
            <a:ext cx="5526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1" name=""/>
          <p:cNvSpPr/>
          <p:nvPr/>
        </p:nvSpPr>
        <p:spPr>
          <a:xfrm>
            <a:off x="5878440" y="3143160"/>
            <a:ext cx="52092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2" name=""/>
          <p:cNvSpPr/>
          <p:nvPr/>
        </p:nvSpPr>
        <p:spPr>
          <a:xfrm>
            <a:off x="6699240" y="3143160"/>
            <a:ext cx="5526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3" name=""/>
          <p:cNvSpPr/>
          <p:nvPr/>
        </p:nvSpPr>
        <p:spPr>
          <a:xfrm>
            <a:off x="7116840" y="3143160"/>
            <a:ext cx="27288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4" name=""/>
          <p:cNvSpPr/>
          <p:nvPr/>
        </p:nvSpPr>
        <p:spPr>
          <a:xfrm>
            <a:off x="4632480" y="2643120"/>
            <a:ext cx="4410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5" name=""/>
          <p:cNvSpPr/>
          <p:nvPr/>
        </p:nvSpPr>
        <p:spPr>
          <a:xfrm>
            <a:off x="5703840" y="2643120"/>
            <a:ext cx="43668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6" name=""/>
          <p:cNvSpPr/>
          <p:nvPr/>
        </p:nvSpPr>
        <p:spPr>
          <a:xfrm>
            <a:off x="6692760" y="2643120"/>
            <a:ext cx="4334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7" name=""/>
          <p:cNvSpPr/>
          <p:nvPr/>
        </p:nvSpPr>
        <p:spPr>
          <a:xfrm>
            <a:off x="7981920" y="1892160"/>
            <a:ext cx="43812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8" name=""/>
          <p:cNvSpPr/>
          <p:nvPr/>
        </p:nvSpPr>
        <p:spPr>
          <a:xfrm>
            <a:off x="8247240" y="1892160"/>
            <a:ext cx="42516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9" name=""/>
          <p:cNvSpPr/>
          <p:nvPr/>
        </p:nvSpPr>
        <p:spPr>
          <a:xfrm>
            <a:off x="7981920" y="2266920"/>
            <a:ext cx="5526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0" name=""/>
          <p:cNvSpPr/>
          <p:nvPr/>
        </p:nvSpPr>
        <p:spPr>
          <a:xfrm>
            <a:off x="8304120" y="2266920"/>
            <a:ext cx="368280" cy="1494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1" name=""/>
          <p:cNvSpPr/>
          <p:nvPr/>
        </p:nvSpPr>
        <p:spPr>
          <a:xfrm>
            <a:off x="7988400" y="2654280"/>
            <a:ext cx="5522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2" name=""/>
          <p:cNvSpPr/>
          <p:nvPr/>
        </p:nvSpPr>
        <p:spPr>
          <a:xfrm>
            <a:off x="8462880" y="2654280"/>
            <a:ext cx="21600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3" name=""/>
          <p:cNvSpPr/>
          <p:nvPr/>
        </p:nvSpPr>
        <p:spPr>
          <a:xfrm>
            <a:off x="3656160" y="2643120"/>
            <a:ext cx="4410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4" name=""/>
          <p:cNvSpPr/>
          <p:nvPr/>
        </p:nvSpPr>
        <p:spPr>
          <a:xfrm>
            <a:off x="4632480" y="2268360"/>
            <a:ext cx="33948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5" name=""/>
          <p:cNvSpPr/>
          <p:nvPr/>
        </p:nvSpPr>
        <p:spPr>
          <a:xfrm>
            <a:off x="5703840" y="2268360"/>
            <a:ext cx="1764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6" name=""/>
          <p:cNvSpPr/>
          <p:nvPr/>
        </p:nvSpPr>
        <p:spPr>
          <a:xfrm>
            <a:off x="6692760" y="2268360"/>
            <a:ext cx="4208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7" name=""/>
          <p:cNvSpPr/>
          <p:nvPr/>
        </p:nvSpPr>
        <p:spPr>
          <a:xfrm>
            <a:off x="3656160" y="2268360"/>
            <a:ext cx="33948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8" name=""/>
          <p:cNvSpPr/>
          <p:nvPr/>
        </p:nvSpPr>
        <p:spPr>
          <a:xfrm>
            <a:off x="4627440" y="1889280"/>
            <a:ext cx="25740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9" name=""/>
          <p:cNvSpPr/>
          <p:nvPr/>
        </p:nvSpPr>
        <p:spPr>
          <a:xfrm>
            <a:off x="5699160" y="1889280"/>
            <a:ext cx="17604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0" name=""/>
          <p:cNvSpPr/>
          <p:nvPr/>
        </p:nvSpPr>
        <p:spPr>
          <a:xfrm>
            <a:off x="6694560" y="1889280"/>
            <a:ext cx="41436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1" name=""/>
          <p:cNvSpPr/>
          <p:nvPr/>
        </p:nvSpPr>
        <p:spPr>
          <a:xfrm>
            <a:off x="3651120" y="1889280"/>
            <a:ext cx="25740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372" name=""/>
          <p:cNvGrpSpPr/>
          <p:nvPr/>
        </p:nvGrpSpPr>
        <p:grpSpPr>
          <a:xfrm>
            <a:off x="3648240" y="1882800"/>
            <a:ext cx="704520" cy="161640"/>
            <a:chOff x="3648240" y="1882800"/>
            <a:chExt cx="704520" cy="161640"/>
          </a:xfrm>
        </p:grpSpPr>
        <p:sp>
          <p:nvSpPr>
            <p:cNvPr id="373" name=""/>
            <p:cNvSpPr/>
            <p:nvPr/>
          </p:nvSpPr>
          <p:spPr>
            <a:xfrm>
              <a:off x="3648240" y="18828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4" name=""/>
            <p:cNvSpPr/>
            <p:nvPr/>
          </p:nvSpPr>
          <p:spPr>
            <a:xfrm>
              <a:off x="38862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5" name=""/>
            <p:cNvSpPr/>
            <p:nvPr/>
          </p:nvSpPr>
          <p:spPr>
            <a:xfrm>
              <a:off x="41148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76" name=""/>
          <p:cNvGrpSpPr/>
          <p:nvPr/>
        </p:nvGrpSpPr>
        <p:grpSpPr>
          <a:xfrm>
            <a:off x="4629240" y="1882800"/>
            <a:ext cx="704520" cy="161640"/>
            <a:chOff x="4629240" y="1882800"/>
            <a:chExt cx="704520" cy="161640"/>
          </a:xfrm>
        </p:grpSpPr>
        <p:sp>
          <p:nvSpPr>
            <p:cNvPr id="377" name=""/>
            <p:cNvSpPr/>
            <p:nvPr/>
          </p:nvSpPr>
          <p:spPr>
            <a:xfrm>
              <a:off x="4629240" y="18828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8" name=""/>
            <p:cNvSpPr/>
            <p:nvPr/>
          </p:nvSpPr>
          <p:spPr>
            <a:xfrm>
              <a:off x="48672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9" name=""/>
            <p:cNvSpPr/>
            <p:nvPr/>
          </p:nvSpPr>
          <p:spPr>
            <a:xfrm>
              <a:off x="50958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80" name=""/>
          <p:cNvGrpSpPr/>
          <p:nvPr/>
        </p:nvGrpSpPr>
        <p:grpSpPr>
          <a:xfrm>
            <a:off x="5695920" y="1882800"/>
            <a:ext cx="704520" cy="161640"/>
            <a:chOff x="5695920" y="1882800"/>
            <a:chExt cx="704520" cy="161640"/>
          </a:xfrm>
        </p:grpSpPr>
        <p:sp>
          <p:nvSpPr>
            <p:cNvPr id="381" name=""/>
            <p:cNvSpPr/>
            <p:nvPr/>
          </p:nvSpPr>
          <p:spPr>
            <a:xfrm>
              <a:off x="5695920" y="18828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2" name=""/>
            <p:cNvSpPr/>
            <p:nvPr/>
          </p:nvSpPr>
          <p:spPr>
            <a:xfrm>
              <a:off x="593388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3" name=""/>
            <p:cNvSpPr/>
            <p:nvPr/>
          </p:nvSpPr>
          <p:spPr>
            <a:xfrm>
              <a:off x="616248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84" name=""/>
          <p:cNvGrpSpPr/>
          <p:nvPr/>
        </p:nvGrpSpPr>
        <p:grpSpPr>
          <a:xfrm>
            <a:off x="6686640" y="1882800"/>
            <a:ext cx="704520" cy="161640"/>
            <a:chOff x="6686640" y="1882800"/>
            <a:chExt cx="704520" cy="161640"/>
          </a:xfrm>
        </p:grpSpPr>
        <p:sp>
          <p:nvSpPr>
            <p:cNvPr id="385" name=""/>
            <p:cNvSpPr/>
            <p:nvPr/>
          </p:nvSpPr>
          <p:spPr>
            <a:xfrm>
              <a:off x="6686640" y="18828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6" name=""/>
            <p:cNvSpPr/>
            <p:nvPr/>
          </p:nvSpPr>
          <p:spPr>
            <a:xfrm>
              <a:off x="69246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7" name=""/>
            <p:cNvSpPr/>
            <p:nvPr/>
          </p:nvSpPr>
          <p:spPr>
            <a:xfrm>
              <a:off x="71532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88" name=""/>
          <p:cNvGrpSpPr/>
          <p:nvPr/>
        </p:nvGrpSpPr>
        <p:grpSpPr>
          <a:xfrm>
            <a:off x="3648240" y="2263680"/>
            <a:ext cx="704520" cy="161640"/>
            <a:chOff x="3648240" y="2263680"/>
            <a:chExt cx="704520" cy="161640"/>
          </a:xfrm>
        </p:grpSpPr>
        <p:sp>
          <p:nvSpPr>
            <p:cNvPr id="389" name=""/>
            <p:cNvSpPr/>
            <p:nvPr/>
          </p:nvSpPr>
          <p:spPr>
            <a:xfrm>
              <a:off x="3648240" y="22636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0" name=""/>
            <p:cNvSpPr/>
            <p:nvPr/>
          </p:nvSpPr>
          <p:spPr>
            <a:xfrm>
              <a:off x="38862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1" name=""/>
            <p:cNvSpPr/>
            <p:nvPr/>
          </p:nvSpPr>
          <p:spPr>
            <a:xfrm>
              <a:off x="41148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92" name=""/>
          <p:cNvGrpSpPr/>
          <p:nvPr/>
        </p:nvGrpSpPr>
        <p:grpSpPr>
          <a:xfrm>
            <a:off x="4629240" y="2263680"/>
            <a:ext cx="704520" cy="161640"/>
            <a:chOff x="4629240" y="2263680"/>
            <a:chExt cx="704520" cy="161640"/>
          </a:xfrm>
        </p:grpSpPr>
        <p:sp>
          <p:nvSpPr>
            <p:cNvPr id="393" name=""/>
            <p:cNvSpPr/>
            <p:nvPr/>
          </p:nvSpPr>
          <p:spPr>
            <a:xfrm>
              <a:off x="4629240" y="22636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4" name=""/>
            <p:cNvSpPr/>
            <p:nvPr/>
          </p:nvSpPr>
          <p:spPr>
            <a:xfrm>
              <a:off x="48672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5" name=""/>
            <p:cNvSpPr/>
            <p:nvPr/>
          </p:nvSpPr>
          <p:spPr>
            <a:xfrm>
              <a:off x="50958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96" name=""/>
          <p:cNvGrpSpPr/>
          <p:nvPr/>
        </p:nvGrpSpPr>
        <p:grpSpPr>
          <a:xfrm>
            <a:off x="5695920" y="2263680"/>
            <a:ext cx="704520" cy="161640"/>
            <a:chOff x="5695920" y="2263680"/>
            <a:chExt cx="704520" cy="161640"/>
          </a:xfrm>
        </p:grpSpPr>
        <p:sp>
          <p:nvSpPr>
            <p:cNvPr id="397" name=""/>
            <p:cNvSpPr/>
            <p:nvPr/>
          </p:nvSpPr>
          <p:spPr>
            <a:xfrm>
              <a:off x="5695920" y="22636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8" name=""/>
            <p:cNvSpPr/>
            <p:nvPr/>
          </p:nvSpPr>
          <p:spPr>
            <a:xfrm>
              <a:off x="593388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9" name=""/>
            <p:cNvSpPr/>
            <p:nvPr/>
          </p:nvSpPr>
          <p:spPr>
            <a:xfrm>
              <a:off x="616248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00" name=""/>
          <p:cNvGrpSpPr/>
          <p:nvPr/>
        </p:nvGrpSpPr>
        <p:grpSpPr>
          <a:xfrm>
            <a:off x="6686640" y="2263680"/>
            <a:ext cx="704520" cy="161640"/>
            <a:chOff x="6686640" y="2263680"/>
            <a:chExt cx="704520" cy="161640"/>
          </a:xfrm>
        </p:grpSpPr>
        <p:sp>
          <p:nvSpPr>
            <p:cNvPr id="401" name=""/>
            <p:cNvSpPr/>
            <p:nvPr/>
          </p:nvSpPr>
          <p:spPr>
            <a:xfrm>
              <a:off x="6686640" y="22636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2" name=""/>
            <p:cNvSpPr/>
            <p:nvPr/>
          </p:nvSpPr>
          <p:spPr>
            <a:xfrm>
              <a:off x="69246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3" name=""/>
            <p:cNvSpPr/>
            <p:nvPr/>
          </p:nvSpPr>
          <p:spPr>
            <a:xfrm>
              <a:off x="71532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04" name=""/>
          <p:cNvGrpSpPr/>
          <p:nvPr/>
        </p:nvGrpSpPr>
        <p:grpSpPr>
          <a:xfrm>
            <a:off x="3648240" y="2644920"/>
            <a:ext cx="704520" cy="161640"/>
            <a:chOff x="3648240" y="2644920"/>
            <a:chExt cx="704520" cy="161640"/>
          </a:xfrm>
        </p:grpSpPr>
        <p:sp>
          <p:nvSpPr>
            <p:cNvPr id="405" name=""/>
            <p:cNvSpPr/>
            <p:nvPr/>
          </p:nvSpPr>
          <p:spPr>
            <a:xfrm>
              <a:off x="3648240" y="2644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6" name=""/>
            <p:cNvSpPr/>
            <p:nvPr/>
          </p:nvSpPr>
          <p:spPr>
            <a:xfrm>
              <a:off x="38862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7" name=""/>
            <p:cNvSpPr/>
            <p:nvPr/>
          </p:nvSpPr>
          <p:spPr>
            <a:xfrm>
              <a:off x="41148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08" name=""/>
          <p:cNvGrpSpPr/>
          <p:nvPr/>
        </p:nvGrpSpPr>
        <p:grpSpPr>
          <a:xfrm>
            <a:off x="4629240" y="2644920"/>
            <a:ext cx="704520" cy="161640"/>
            <a:chOff x="4629240" y="2644920"/>
            <a:chExt cx="704520" cy="161640"/>
          </a:xfrm>
        </p:grpSpPr>
        <p:sp>
          <p:nvSpPr>
            <p:cNvPr id="409" name=""/>
            <p:cNvSpPr/>
            <p:nvPr/>
          </p:nvSpPr>
          <p:spPr>
            <a:xfrm>
              <a:off x="4629240" y="2644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0" name=""/>
            <p:cNvSpPr/>
            <p:nvPr/>
          </p:nvSpPr>
          <p:spPr>
            <a:xfrm>
              <a:off x="48672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1" name=""/>
            <p:cNvSpPr/>
            <p:nvPr/>
          </p:nvSpPr>
          <p:spPr>
            <a:xfrm>
              <a:off x="50958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12" name=""/>
          <p:cNvGrpSpPr/>
          <p:nvPr/>
        </p:nvGrpSpPr>
        <p:grpSpPr>
          <a:xfrm>
            <a:off x="5695920" y="2644920"/>
            <a:ext cx="704520" cy="161640"/>
            <a:chOff x="5695920" y="2644920"/>
            <a:chExt cx="704520" cy="161640"/>
          </a:xfrm>
        </p:grpSpPr>
        <p:sp>
          <p:nvSpPr>
            <p:cNvPr id="413" name=""/>
            <p:cNvSpPr/>
            <p:nvPr/>
          </p:nvSpPr>
          <p:spPr>
            <a:xfrm>
              <a:off x="5695920" y="2644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4" name=""/>
            <p:cNvSpPr/>
            <p:nvPr/>
          </p:nvSpPr>
          <p:spPr>
            <a:xfrm>
              <a:off x="593388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5" name=""/>
            <p:cNvSpPr/>
            <p:nvPr/>
          </p:nvSpPr>
          <p:spPr>
            <a:xfrm>
              <a:off x="616248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16" name=""/>
          <p:cNvGrpSpPr/>
          <p:nvPr/>
        </p:nvGrpSpPr>
        <p:grpSpPr>
          <a:xfrm>
            <a:off x="6686640" y="2644920"/>
            <a:ext cx="704520" cy="161640"/>
            <a:chOff x="6686640" y="2644920"/>
            <a:chExt cx="704520" cy="161640"/>
          </a:xfrm>
        </p:grpSpPr>
        <p:sp>
          <p:nvSpPr>
            <p:cNvPr id="417" name=""/>
            <p:cNvSpPr/>
            <p:nvPr/>
          </p:nvSpPr>
          <p:spPr>
            <a:xfrm>
              <a:off x="6686640" y="2644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8" name=""/>
            <p:cNvSpPr/>
            <p:nvPr/>
          </p:nvSpPr>
          <p:spPr>
            <a:xfrm>
              <a:off x="69246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9" name=""/>
            <p:cNvSpPr/>
            <p:nvPr/>
          </p:nvSpPr>
          <p:spPr>
            <a:xfrm>
              <a:off x="71532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20" name=""/>
          <p:cNvGrpSpPr/>
          <p:nvPr/>
        </p:nvGrpSpPr>
        <p:grpSpPr>
          <a:xfrm>
            <a:off x="3657600" y="3139920"/>
            <a:ext cx="704520" cy="161640"/>
            <a:chOff x="3657600" y="3139920"/>
            <a:chExt cx="704520" cy="161640"/>
          </a:xfrm>
        </p:grpSpPr>
        <p:sp>
          <p:nvSpPr>
            <p:cNvPr id="421" name=""/>
            <p:cNvSpPr/>
            <p:nvPr/>
          </p:nvSpPr>
          <p:spPr>
            <a:xfrm>
              <a:off x="3657600" y="3139920"/>
              <a:ext cx="704520" cy="161640"/>
            </a:xfrm>
            <a:prstGeom prst="rect">
              <a:avLst/>
            </a:prstGeom>
            <a:solidFill>
              <a:srgbClr val="0066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2" name=""/>
            <p:cNvSpPr/>
            <p:nvPr/>
          </p:nvSpPr>
          <p:spPr>
            <a:xfrm>
              <a:off x="38955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3" name=""/>
            <p:cNvSpPr/>
            <p:nvPr/>
          </p:nvSpPr>
          <p:spPr>
            <a:xfrm>
              <a:off x="41241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24" name=""/>
          <p:cNvGrpSpPr/>
          <p:nvPr/>
        </p:nvGrpSpPr>
        <p:grpSpPr>
          <a:xfrm>
            <a:off x="4638600" y="3139920"/>
            <a:ext cx="704520" cy="161640"/>
            <a:chOff x="4638600" y="3139920"/>
            <a:chExt cx="704520" cy="161640"/>
          </a:xfrm>
        </p:grpSpPr>
        <p:sp>
          <p:nvSpPr>
            <p:cNvPr id="425" name=""/>
            <p:cNvSpPr/>
            <p:nvPr/>
          </p:nvSpPr>
          <p:spPr>
            <a:xfrm>
              <a:off x="4638600" y="3139920"/>
              <a:ext cx="704520" cy="161640"/>
            </a:xfrm>
            <a:prstGeom prst="rect">
              <a:avLst/>
            </a:prstGeom>
            <a:solidFill>
              <a:srgbClr val="0066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6" name=""/>
            <p:cNvSpPr/>
            <p:nvPr/>
          </p:nvSpPr>
          <p:spPr>
            <a:xfrm>
              <a:off x="48765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7" name=""/>
            <p:cNvSpPr/>
            <p:nvPr/>
          </p:nvSpPr>
          <p:spPr>
            <a:xfrm>
              <a:off x="51051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28" name=""/>
          <p:cNvGrpSpPr/>
          <p:nvPr/>
        </p:nvGrpSpPr>
        <p:grpSpPr>
          <a:xfrm>
            <a:off x="5705640" y="3139920"/>
            <a:ext cx="704520" cy="161640"/>
            <a:chOff x="5705640" y="3139920"/>
            <a:chExt cx="704520" cy="161640"/>
          </a:xfrm>
        </p:grpSpPr>
        <p:sp>
          <p:nvSpPr>
            <p:cNvPr id="429" name=""/>
            <p:cNvSpPr/>
            <p:nvPr/>
          </p:nvSpPr>
          <p:spPr>
            <a:xfrm>
              <a:off x="5705640" y="3139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0" name=""/>
            <p:cNvSpPr/>
            <p:nvPr/>
          </p:nvSpPr>
          <p:spPr>
            <a:xfrm>
              <a:off x="594360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1" name=""/>
            <p:cNvSpPr/>
            <p:nvPr/>
          </p:nvSpPr>
          <p:spPr>
            <a:xfrm>
              <a:off x="617220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32" name=""/>
          <p:cNvGrpSpPr/>
          <p:nvPr/>
        </p:nvGrpSpPr>
        <p:grpSpPr>
          <a:xfrm>
            <a:off x="6696000" y="3139920"/>
            <a:ext cx="704520" cy="161640"/>
            <a:chOff x="6696000" y="3139920"/>
            <a:chExt cx="704520" cy="161640"/>
          </a:xfrm>
        </p:grpSpPr>
        <p:sp>
          <p:nvSpPr>
            <p:cNvPr id="433" name=""/>
            <p:cNvSpPr/>
            <p:nvPr/>
          </p:nvSpPr>
          <p:spPr>
            <a:xfrm>
              <a:off x="6696000" y="3139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4" name=""/>
            <p:cNvSpPr/>
            <p:nvPr/>
          </p:nvSpPr>
          <p:spPr>
            <a:xfrm>
              <a:off x="69339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5" name=""/>
            <p:cNvSpPr/>
            <p:nvPr/>
          </p:nvSpPr>
          <p:spPr>
            <a:xfrm>
              <a:off x="71625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36" name=""/>
          <p:cNvGrpSpPr/>
          <p:nvPr/>
        </p:nvGrpSpPr>
        <p:grpSpPr>
          <a:xfrm>
            <a:off x="7981920" y="1892160"/>
            <a:ext cx="704520" cy="161640"/>
            <a:chOff x="7981920" y="1892160"/>
            <a:chExt cx="704520" cy="161640"/>
          </a:xfrm>
        </p:grpSpPr>
        <p:sp>
          <p:nvSpPr>
            <p:cNvPr id="437" name=""/>
            <p:cNvSpPr/>
            <p:nvPr/>
          </p:nvSpPr>
          <p:spPr>
            <a:xfrm>
              <a:off x="7981920" y="189216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8" name=""/>
            <p:cNvSpPr/>
            <p:nvPr/>
          </p:nvSpPr>
          <p:spPr>
            <a:xfrm>
              <a:off x="8219880" y="189504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9" name=""/>
            <p:cNvSpPr/>
            <p:nvPr/>
          </p:nvSpPr>
          <p:spPr>
            <a:xfrm>
              <a:off x="8448480" y="189504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40" name=""/>
          <p:cNvGrpSpPr/>
          <p:nvPr/>
        </p:nvGrpSpPr>
        <p:grpSpPr>
          <a:xfrm>
            <a:off x="7981920" y="2263680"/>
            <a:ext cx="704520" cy="161640"/>
            <a:chOff x="7981920" y="2263680"/>
            <a:chExt cx="704520" cy="161640"/>
          </a:xfrm>
        </p:grpSpPr>
        <p:sp>
          <p:nvSpPr>
            <p:cNvPr id="441" name=""/>
            <p:cNvSpPr/>
            <p:nvPr/>
          </p:nvSpPr>
          <p:spPr>
            <a:xfrm>
              <a:off x="7981920" y="22636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2" name=""/>
            <p:cNvSpPr/>
            <p:nvPr/>
          </p:nvSpPr>
          <p:spPr>
            <a:xfrm>
              <a:off x="821988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3" name=""/>
            <p:cNvSpPr/>
            <p:nvPr/>
          </p:nvSpPr>
          <p:spPr>
            <a:xfrm>
              <a:off x="844848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44" name=""/>
          <p:cNvGrpSpPr/>
          <p:nvPr/>
        </p:nvGrpSpPr>
        <p:grpSpPr>
          <a:xfrm>
            <a:off x="7981920" y="2654280"/>
            <a:ext cx="704520" cy="161640"/>
            <a:chOff x="7981920" y="2654280"/>
            <a:chExt cx="704520" cy="161640"/>
          </a:xfrm>
        </p:grpSpPr>
        <p:sp>
          <p:nvSpPr>
            <p:cNvPr id="445" name=""/>
            <p:cNvSpPr/>
            <p:nvPr/>
          </p:nvSpPr>
          <p:spPr>
            <a:xfrm>
              <a:off x="7981920" y="26542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6" name=""/>
            <p:cNvSpPr/>
            <p:nvPr/>
          </p:nvSpPr>
          <p:spPr>
            <a:xfrm>
              <a:off x="8219880" y="26571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7" name=""/>
            <p:cNvSpPr/>
            <p:nvPr/>
          </p:nvSpPr>
          <p:spPr>
            <a:xfrm>
              <a:off x="8448480" y="26571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48" name=""/>
          <p:cNvSpPr/>
          <p:nvPr/>
        </p:nvSpPr>
        <p:spPr>
          <a:xfrm>
            <a:off x="2019240" y="6438960"/>
            <a:ext cx="704880" cy="16200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9" name=""/>
          <p:cNvSpPr/>
          <p:nvPr/>
        </p:nvSpPr>
        <p:spPr>
          <a:xfrm>
            <a:off x="1886040" y="6148440"/>
            <a:ext cx="5790960" cy="5713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0" name=""/>
          <p:cNvSpPr/>
          <p:nvPr/>
        </p:nvSpPr>
        <p:spPr>
          <a:xfrm>
            <a:off x="2014200" y="619452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grpSp>
        <p:nvGrpSpPr>
          <p:cNvPr id="451" name=""/>
          <p:cNvGrpSpPr/>
          <p:nvPr/>
        </p:nvGrpSpPr>
        <p:grpSpPr>
          <a:xfrm>
            <a:off x="2019240" y="6435720"/>
            <a:ext cx="704520" cy="161640"/>
            <a:chOff x="2019240" y="6435720"/>
            <a:chExt cx="704520" cy="161640"/>
          </a:xfrm>
        </p:grpSpPr>
        <p:sp>
          <p:nvSpPr>
            <p:cNvPr id="452" name=""/>
            <p:cNvSpPr/>
            <p:nvPr/>
          </p:nvSpPr>
          <p:spPr>
            <a:xfrm>
              <a:off x="2019240" y="64357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3" name=""/>
            <p:cNvSpPr/>
            <p:nvPr/>
          </p:nvSpPr>
          <p:spPr>
            <a:xfrm>
              <a:off x="2257200" y="6438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4" name=""/>
            <p:cNvSpPr/>
            <p:nvPr/>
          </p:nvSpPr>
          <p:spPr>
            <a:xfrm>
              <a:off x="2485800" y="64386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55" name=""/>
          <p:cNvSpPr/>
          <p:nvPr/>
        </p:nvSpPr>
        <p:spPr>
          <a:xfrm>
            <a:off x="4984920" y="6429240"/>
            <a:ext cx="7110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6" name=""/>
          <p:cNvSpPr/>
          <p:nvPr/>
        </p:nvSpPr>
        <p:spPr>
          <a:xfrm>
            <a:off x="2730600" y="6296040"/>
            <a:ext cx="201744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Significance of business unit activity</a:t>
            </a:r>
            <a:endParaRPr b="0" lang="en-US" sz="1000" strike="noStrike" u="none">
              <a:solidFill>
                <a:srgbClr val="000000"/>
              </a:solidFill>
              <a:effectLst/>
              <a:uFillTx/>
              <a:latin typeface="Times New Roman"/>
            </a:endParaRPr>
          </a:p>
        </p:txBody>
      </p:sp>
      <p:sp>
        <p:nvSpPr>
          <p:cNvPr id="457" name=""/>
          <p:cNvSpPr/>
          <p:nvPr/>
        </p:nvSpPr>
        <p:spPr>
          <a:xfrm>
            <a:off x="4992480" y="619452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grpSp>
        <p:nvGrpSpPr>
          <p:cNvPr id="458" name=""/>
          <p:cNvGrpSpPr/>
          <p:nvPr/>
        </p:nvGrpSpPr>
        <p:grpSpPr>
          <a:xfrm>
            <a:off x="4991040" y="6429240"/>
            <a:ext cx="704520" cy="161640"/>
            <a:chOff x="4991040" y="6429240"/>
            <a:chExt cx="704520" cy="161640"/>
          </a:xfrm>
        </p:grpSpPr>
        <p:sp>
          <p:nvSpPr>
            <p:cNvPr id="459" name=""/>
            <p:cNvSpPr/>
            <p:nvPr/>
          </p:nvSpPr>
          <p:spPr>
            <a:xfrm>
              <a:off x="4991040" y="642924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0" name=""/>
            <p:cNvSpPr/>
            <p:nvPr/>
          </p:nvSpPr>
          <p:spPr>
            <a:xfrm>
              <a:off x="5229000" y="64321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1" name=""/>
            <p:cNvSpPr/>
            <p:nvPr/>
          </p:nvSpPr>
          <p:spPr>
            <a:xfrm>
              <a:off x="5457600" y="64321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62" name=""/>
          <p:cNvSpPr/>
          <p:nvPr/>
        </p:nvSpPr>
        <p:spPr>
          <a:xfrm>
            <a:off x="5791320" y="6384960"/>
            <a:ext cx="220644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Control Assessment</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3" name=""/>
          <p:cNvSpPr/>
          <p:nvPr/>
        </p:nvSpPr>
        <p:spPr>
          <a:xfrm>
            <a:off x="1162080" y="133200"/>
            <a:ext cx="768816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a:t>
            </a:r>
            <a:br>
              <a:rPr sz="2000"/>
            </a:br>
            <a:r>
              <a:rPr b="0" i="1" lang="en-US" sz="2000" strike="noStrike" u="none">
                <a:solidFill>
                  <a:srgbClr val="000000"/>
                </a:solidFill>
                <a:effectLst/>
                <a:uFillTx/>
                <a:latin typeface="Arial"/>
              </a:rPr>
              <a:t>Major Business Unit</a:t>
            </a:r>
            <a:r>
              <a:rPr b="0" i="1"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p:txBody>
      </p:sp>
      <p:sp>
        <p:nvSpPr>
          <p:cNvPr id="464" name=""/>
          <p:cNvSpPr/>
          <p:nvPr/>
        </p:nvSpPr>
        <p:spPr>
          <a:xfrm>
            <a:off x="2952720" y="934920"/>
            <a:ext cx="49813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571680"/>
                <a:tab algn="l" pos="1778040"/>
                <a:tab algn="l" pos="2806560"/>
                <a:tab algn="l" pos="3835440"/>
                <a:tab algn="l" pos="4800600"/>
                <a:tab algn="l" pos="5315040"/>
                <a:tab algn="l" pos="5943600"/>
                <a:tab algn="l" pos="6400800"/>
                <a:tab algn="l" pos="7315200"/>
                <a:tab algn="l" pos="8229600"/>
                <a:tab algn="l" pos="9144000"/>
                <a:tab algn="l" pos="10058400"/>
              </a:tabLst>
            </a:pP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endParaRPr b="0" lang="en-US" sz="1200" strike="noStrike" u="none">
              <a:solidFill>
                <a:srgbClr val="000000"/>
              </a:solidFill>
              <a:effectLst/>
              <a:uFillTx/>
              <a:latin typeface="Times New Roman"/>
            </a:endParaRPr>
          </a:p>
          <a:p>
            <a:pPr>
              <a:lnSpc>
                <a:spcPct val="100000"/>
              </a:lnSpc>
              <a:tabLst>
                <a:tab algn="l" pos="0"/>
                <a:tab algn="l" pos="571680"/>
                <a:tab algn="l" pos="1778040"/>
                <a:tab algn="l" pos="2806560"/>
                <a:tab algn="l" pos="3835440"/>
                <a:tab algn="l" pos="4800600"/>
                <a:tab algn="l" pos="5315040"/>
                <a:tab algn="l" pos="5943600"/>
                <a:tab algn="l" pos="6400800"/>
                <a:tab algn="l" pos="7315200"/>
                <a:tab algn="l" pos="8229600"/>
                <a:tab algn="l" pos="9144000"/>
                <a:tab algn="l" pos="10058400"/>
              </a:tabLst>
            </a:pP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Net Works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Europe</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EES</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EGS</a:t>
            </a:r>
            <a:endParaRPr b="0" lang="en-US" sz="1200" strike="noStrike" u="none">
              <a:solidFill>
                <a:srgbClr val="000000"/>
              </a:solidFill>
              <a:effectLst/>
              <a:uFillTx/>
              <a:latin typeface="Times New Roman"/>
            </a:endParaRPr>
          </a:p>
        </p:txBody>
      </p:sp>
      <p:sp>
        <p:nvSpPr>
          <p:cNvPr id="465" name=""/>
          <p:cNvSpPr/>
          <p:nvPr/>
        </p:nvSpPr>
        <p:spPr>
          <a:xfrm>
            <a:off x="7877160" y="1371600"/>
            <a:ext cx="885960" cy="1992240"/>
          </a:xfrm>
          <a:prstGeom prst="rect">
            <a:avLst/>
          </a:prstGeom>
          <a:solidFill>
            <a:srgbClr val="c0c0c0"/>
          </a:solidFill>
          <a:ln w="9360">
            <a:solidFill>
              <a:srgbClr val="0066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6" name=""/>
          <p:cNvSpPr/>
          <p:nvPr/>
        </p:nvSpPr>
        <p:spPr>
          <a:xfrm>
            <a:off x="2844720" y="6270480"/>
            <a:ext cx="201780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Business Unit Dependence on Information Technology</a:t>
            </a:r>
            <a:endParaRPr b="0" lang="en-US" sz="1000" strike="noStrike" u="none">
              <a:solidFill>
                <a:srgbClr val="000000"/>
              </a:solidFill>
              <a:effectLst/>
              <a:uFillTx/>
              <a:latin typeface="Times New Roman"/>
            </a:endParaRPr>
          </a:p>
        </p:txBody>
      </p:sp>
      <p:sp>
        <p:nvSpPr>
          <p:cNvPr id="467" name=""/>
          <p:cNvSpPr/>
          <p:nvPr/>
        </p:nvSpPr>
        <p:spPr>
          <a:xfrm>
            <a:off x="5842080" y="6334200"/>
            <a:ext cx="220644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Control Assessment</a:t>
            </a:r>
            <a:endParaRPr b="0" lang="en-US" sz="1000" strike="noStrike" u="none">
              <a:solidFill>
                <a:srgbClr val="000000"/>
              </a:solidFill>
              <a:effectLst/>
              <a:uFillTx/>
              <a:latin typeface="Times New Roman"/>
            </a:endParaRPr>
          </a:p>
        </p:txBody>
      </p:sp>
      <p:sp>
        <p:nvSpPr>
          <p:cNvPr id="468" name=""/>
          <p:cNvSpPr/>
          <p:nvPr/>
        </p:nvSpPr>
        <p:spPr>
          <a:xfrm>
            <a:off x="228600" y="1379520"/>
            <a:ext cx="7389720" cy="386280"/>
          </a:xfrm>
          <a:prstGeom prst="rect">
            <a:avLst/>
          </a:prstGeom>
          <a:solidFill>
            <a:srgbClr val="c0c0c0"/>
          </a:solidFill>
          <a:ln w="12600">
            <a:solidFill>
              <a:srgbClr val="0066ff"/>
            </a:solidFill>
            <a:miter/>
          </a:ln>
        </p:spPr>
        <p:style>
          <a:lnRef idx="0"/>
          <a:fillRef idx="0"/>
          <a:effectRef idx="0"/>
          <a:fontRef idx="minor"/>
        </p:style>
        <p:txBody>
          <a:bodyPr lIns="90000" rIns="90000" tIns="46800" bIns="46800" anchor="t">
            <a:spAutoFit/>
          </a:bodyPr>
          <a:p>
            <a:pPr>
              <a:lnSpc>
                <a:spcPct val="16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Significance</a:t>
            </a:r>
            <a:endParaRPr b="0" lang="en-US" sz="1200" strike="noStrike" u="none">
              <a:solidFill>
                <a:srgbClr val="000000"/>
              </a:solidFill>
              <a:effectLst/>
              <a:uFillTx/>
              <a:latin typeface="Times New Roman"/>
            </a:endParaRPr>
          </a:p>
        </p:txBody>
      </p:sp>
      <p:sp>
        <p:nvSpPr>
          <p:cNvPr id="469" name=""/>
          <p:cNvSpPr/>
          <p:nvPr/>
        </p:nvSpPr>
        <p:spPr>
          <a:xfrm>
            <a:off x="6016680" y="1522440"/>
            <a:ext cx="39060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0" name=""/>
          <p:cNvSpPr/>
          <p:nvPr/>
        </p:nvSpPr>
        <p:spPr>
          <a:xfrm>
            <a:off x="533520" y="2184480"/>
            <a:ext cx="1654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Integrity</a:t>
            </a:r>
            <a:endParaRPr b="0" lang="en-US" sz="1200" strike="noStrike" u="none">
              <a:solidFill>
                <a:srgbClr val="000000"/>
              </a:solidFill>
              <a:effectLst/>
              <a:uFillTx/>
              <a:latin typeface="Times New Roman"/>
            </a:endParaRPr>
          </a:p>
        </p:txBody>
      </p:sp>
      <p:sp>
        <p:nvSpPr>
          <p:cNvPr id="471" name=""/>
          <p:cNvSpPr/>
          <p:nvPr/>
        </p:nvSpPr>
        <p:spPr>
          <a:xfrm>
            <a:off x="533520" y="1828800"/>
            <a:ext cx="167616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Access</a:t>
            </a:r>
            <a:endParaRPr b="0" lang="en-US" sz="1200" strike="noStrike" u="none">
              <a:solidFill>
                <a:srgbClr val="000000"/>
              </a:solidFill>
              <a:effectLst/>
              <a:uFillTx/>
              <a:latin typeface="Times New Roman"/>
            </a:endParaRPr>
          </a:p>
        </p:txBody>
      </p:sp>
      <p:sp>
        <p:nvSpPr>
          <p:cNvPr id="472" name=""/>
          <p:cNvSpPr/>
          <p:nvPr/>
        </p:nvSpPr>
        <p:spPr>
          <a:xfrm>
            <a:off x="520560" y="2558880"/>
            <a:ext cx="19717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Availability</a:t>
            </a:r>
            <a:endParaRPr b="0" lang="en-US" sz="1200" strike="noStrike" u="none">
              <a:solidFill>
                <a:srgbClr val="000000"/>
              </a:solidFill>
              <a:effectLst/>
              <a:uFillTx/>
              <a:latin typeface="Times New Roman"/>
            </a:endParaRPr>
          </a:p>
        </p:txBody>
      </p:sp>
      <p:sp>
        <p:nvSpPr>
          <p:cNvPr id="473" name=""/>
          <p:cNvSpPr/>
          <p:nvPr/>
        </p:nvSpPr>
        <p:spPr>
          <a:xfrm>
            <a:off x="2000160" y="6135840"/>
            <a:ext cx="5791320" cy="5713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4" name=""/>
          <p:cNvSpPr/>
          <p:nvPr/>
        </p:nvSpPr>
        <p:spPr>
          <a:xfrm>
            <a:off x="258840" y="3073320"/>
            <a:ext cx="7361280" cy="276840"/>
          </a:xfrm>
          <a:prstGeom prst="rect">
            <a:avLst/>
          </a:prstGeom>
          <a:solidFill>
            <a:srgbClr val="c0c0c0"/>
          </a:solidFill>
          <a:ln w="9360">
            <a:solidFill>
              <a:srgbClr val="0066ff"/>
            </a:solidFill>
            <a:miter/>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Overall</a:t>
            </a:r>
            <a:endParaRPr b="0" lang="en-US" sz="1200" strike="noStrike" u="none">
              <a:solidFill>
                <a:srgbClr val="000000"/>
              </a:solidFill>
              <a:effectLst/>
              <a:uFillTx/>
              <a:latin typeface="Times New Roman"/>
            </a:endParaRPr>
          </a:p>
        </p:txBody>
      </p:sp>
      <p:sp>
        <p:nvSpPr>
          <p:cNvPr id="475" name=""/>
          <p:cNvSpPr/>
          <p:nvPr/>
        </p:nvSpPr>
        <p:spPr>
          <a:xfrm>
            <a:off x="3859200" y="233280"/>
            <a:ext cx="3467160" cy="3376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Systems</a:t>
            </a:r>
            <a:endParaRPr b="0" lang="en-US" sz="1600" strike="noStrike" u="none">
              <a:solidFill>
                <a:srgbClr val="000000"/>
              </a:solidFill>
              <a:effectLst/>
              <a:uFillTx/>
              <a:latin typeface="Times New Roman"/>
            </a:endParaRPr>
          </a:p>
        </p:txBody>
      </p:sp>
      <p:sp>
        <p:nvSpPr>
          <p:cNvPr id="476" name=""/>
          <p:cNvSpPr/>
          <p:nvPr/>
        </p:nvSpPr>
        <p:spPr>
          <a:xfrm>
            <a:off x="7987680" y="1447920"/>
            <a:ext cx="6976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Overall</a:t>
            </a:r>
            <a:endParaRPr b="0" lang="en-US" sz="1200" strike="noStrike" u="none">
              <a:solidFill>
                <a:srgbClr val="000000"/>
              </a:solidFill>
              <a:effectLst/>
              <a:uFillTx/>
              <a:latin typeface="Times New Roman"/>
            </a:endParaRPr>
          </a:p>
        </p:txBody>
      </p:sp>
      <p:sp>
        <p:nvSpPr>
          <p:cNvPr id="477" name=""/>
          <p:cNvSpPr/>
          <p:nvPr/>
        </p:nvSpPr>
        <p:spPr>
          <a:xfrm>
            <a:off x="152280" y="3568680"/>
            <a:ext cx="970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Comments</a:t>
            </a:r>
            <a:endParaRPr b="0" lang="en-US" sz="1200" strike="noStrike" u="none">
              <a:solidFill>
                <a:srgbClr val="000000"/>
              </a:solidFill>
              <a:effectLst/>
              <a:uFillTx/>
              <a:latin typeface="Times New Roman"/>
            </a:endParaRPr>
          </a:p>
        </p:txBody>
      </p:sp>
      <p:sp>
        <p:nvSpPr>
          <p:cNvPr id="478" name=""/>
          <p:cNvSpPr/>
          <p:nvPr/>
        </p:nvSpPr>
        <p:spPr>
          <a:xfrm>
            <a:off x="228600" y="3825720"/>
            <a:ext cx="7391520" cy="0"/>
          </a:xfrm>
          <a:prstGeom prst="line">
            <a:avLst/>
          </a:prstGeom>
          <a:ln w="12600">
            <a:solidFill>
              <a:srgbClr val="00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9" name=""/>
          <p:cNvSpPr/>
          <p:nvPr/>
        </p:nvSpPr>
        <p:spPr>
          <a:xfrm>
            <a:off x="241200" y="3916440"/>
            <a:ext cx="8508960" cy="132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Lack of business continuity plans for trading systems and processes.  Plans for 2002 have been put on hold.</a:t>
            </a:r>
            <a:endParaRPr b="0" lang="en-US" sz="1000" strike="noStrike" u="none">
              <a:solidFill>
                <a:srgbClr val="000000"/>
              </a:solidFill>
              <a:effectLst/>
              <a:uFillTx/>
              <a:latin typeface="Times New Roman"/>
            </a:endParaRPr>
          </a:p>
          <a:p>
            <a:pPr>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Application security administration processes, such as password aging and access control list review, need improvement.  Network administration processes are effective.</a:t>
            </a:r>
            <a:endParaRPr b="0" lang="en-US" sz="1000" strike="noStrike" u="none">
              <a:solidFill>
                <a:srgbClr val="000000"/>
              </a:solidFill>
              <a:effectLst/>
              <a:uFillTx/>
              <a:latin typeface="Times New Roman"/>
            </a:endParaRPr>
          </a:p>
          <a:p>
            <a:pPr>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Infrastructure security of devices and operating systems is has improved significantly over the past two years.  Overall, it is good.</a:t>
            </a:r>
            <a:endParaRPr b="0" lang="en-US" sz="1000" strike="noStrike" u="none">
              <a:solidFill>
                <a:srgbClr val="000000"/>
              </a:solidFill>
              <a:effectLst/>
              <a:uFillTx/>
              <a:latin typeface="Times New Roman"/>
            </a:endParaRPr>
          </a:p>
          <a:p>
            <a:pPr>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Enron Intelligent Network security issues have been addressed.</a:t>
            </a:r>
            <a:endParaRPr b="0" lang="en-US" sz="1000" strike="noStrike" u="none">
              <a:solidFill>
                <a:srgbClr val="000000"/>
              </a:solidFill>
              <a:effectLst/>
              <a:uFillTx/>
              <a:latin typeface="Times New Roman"/>
            </a:endParaRPr>
          </a:p>
          <a:p>
            <a:pPr>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Entry, Transfer, and Exit Procedures require improvement.  Initiatives are on hold.</a:t>
            </a:r>
            <a:endParaRPr b="0" lang="en-US" sz="1000" strike="noStrike" u="none">
              <a:solidFill>
                <a:srgbClr val="000000"/>
              </a:solidFill>
              <a:effectLst/>
              <a:uFillTx/>
              <a:latin typeface="Times New Roman"/>
            </a:endParaRPr>
          </a:p>
        </p:txBody>
      </p:sp>
      <p:sp>
        <p:nvSpPr>
          <p:cNvPr id="480" name=""/>
          <p:cNvSpPr/>
          <p:nvPr/>
        </p:nvSpPr>
        <p:spPr>
          <a:xfrm>
            <a:off x="3651120" y="1517760"/>
            <a:ext cx="704880" cy="161640"/>
          </a:xfrm>
          <a:prstGeom prst="rect">
            <a:avLst/>
          </a:prstGeom>
          <a:solidFill>
            <a:srgbClr val="ff0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1" name=""/>
          <p:cNvSpPr/>
          <p:nvPr/>
        </p:nvSpPr>
        <p:spPr>
          <a:xfrm>
            <a:off x="4629240" y="1517760"/>
            <a:ext cx="704880" cy="16164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2" name=""/>
          <p:cNvSpPr/>
          <p:nvPr/>
        </p:nvSpPr>
        <p:spPr>
          <a:xfrm>
            <a:off x="5695920" y="1527120"/>
            <a:ext cx="330120" cy="16200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3" name=""/>
          <p:cNvSpPr/>
          <p:nvPr/>
        </p:nvSpPr>
        <p:spPr>
          <a:xfrm>
            <a:off x="6686640" y="1517760"/>
            <a:ext cx="600120" cy="16164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4" name=""/>
          <p:cNvSpPr/>
          <p:nvPr/>
        </p:nvSpPr>
        <p:spPr>
          <a:xfrm>
            <a:off x="7275600" y="1517760"/>
            <a:ext cx="108000" cy="17136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485" name=""/>
          <p:cNvGrpSpPr/>
          <p:nvPr/>
        </p:nvGrpSpPr>
        <p:grpSpPr>
          <a:xfrm>
            <a:off x="4629240" y="1519200"/>
            <a:ext cx="704520" cy="161640"/>
            <a:chOff x="4629240" y="1519200"/>
            <a:chExt cx="704520" cy="161640"/>
          </a:xfrm>
        </p:grpSpPr>
        <p:sp>
          <p:nvSpPr>
            <p:cNvPr id="486" name=""/>
            <p:cNvSpPr/>
            <p:nvPr/>
          </p:nvSpPr>
          <p:spPr>
            <a:xfrm>
              <a:off x="462924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7" name=""/>
            <p:cNvSpPr/>
            <p:nvPr/>
          </p:nvSpPr>
          <p:spPr>
            <a:xfrm>
              <a:off x="48672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8" name=""/>
            <p:cNvSpPr/>
            <p:nvPr/>
          </p:nvSpPr>
          <p:spPr>
            <a:xfrm>
              <a:off x="50958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89" name=""/>
          <p:cNvGrpSpPr/>
          <p:nvPr/>
        </p:nvGrpSpPr>
        <p:grpSpPr>
          <a:xfrm>
            <a:off x="5695920" y="1519200"/>
            <a:ext cx="704520" cy="161640"/>
            <a:chOff x="5695920" y="1519200"/>
            <a:chExt cx="704520" cy="161640"/>
          </a:xfrm>
        </p:grpSpPr>
        <p:sp>
          <p:nvSpPr>
            <p:cNvPr id="490" name=""/>
            <p:cNvSpPr/>
            <p:nvPr/>
          </p:nvSpPr>
          <p:spPr>
            <a:xfrm>
              <a:off x="569592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1" name=""/>
            <p:cNvSpPr/>
            <p:nvPr/>
          </p:nvSpPr>
          <p:spPr>
            <a:xfrm>
              <a:off x="593388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2" name=""/>
            <p:cNvSpPr/>
            <p:nvPr/>
          </p:nvSpPr>
          <p:spPr>
            <a:xfrm>
              <a:off x="616248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93" name=""/>
          <p:cNvGrpSpPr/>
          <p:nvPr/>
        </p:nvGrpSpPr>
        <p:grpSpPr>
          <a:xfrm>
            <a:off x="6686640" y="1519200"/>
            <a:ext cx="704520" cy="161640"/>
            <a:chOff x="6686640" y="1519200"/>
            <a:chExt cx="704520" cy="161640"/>
          </a:xfrm>
        </p:grpSpPr>
        <p:sp>
          <p:nvSpPr>
            <p:cNvPr id="494" name=""/>
            <p:cNvSpPr/>
            <p:nvPr/>
          </p:nvSpPr>
          <p:spPr>
            <a:xfrm>
              <a:off x="668664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5" name=""/>
            <p:cNvSpPr/>
            <p:nvPr/>
          </p:nvSpPr>
          <p:spPr>
            <a:xfrm>
              <a:off x="69246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6" name=""/>
            <p:cNvSpPr/>
            <p:nvPr/>
          </p:nvSpPr>
          <p:spPr>
            <a:xfrm>
              <a:off x="71532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97" name=""/>
          <p:cNvGrpSpPr/>
          <p:nvPr/>
        </p:nvGrpSpPr>
        <p:grpSpPr>
          <a:xfrm>
            <a:off x="3648240" y="1519200"/>
            <a:ext cx="704520" cy="161640"/>
            <a:chOff x="3648240" y="1519200"/>
            <a:chExt cx="704520" cy="161640"/>
          </a:xfrm>
        </p:grpSpPr>
        <p:sp>
          <p:nvSpPr>
            <p:cNvPr id="498" name=""/>
            <p:cNvSpPr/>
            <p:nvPr/>
          </p:nvSpPr>
          <p:spPr>
            <a:xfrm>
              <a:off x="3648240" y="1519200"/>
              <a:ext cx="704520" cy="16164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9" name=""/>
            <p:cNvSpPr/>
            <p:nvPr/>
          </p:nvSpPr>
          <p:spPr>
            <a:xfrm>
              <a:off x="38862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0" name=""/>
            <p:cNvSpPr/>
            <p:nvPr/>
          </p:nvSpPr>
          <p:spPr>
            <a:xfrm>
              <a:off x="41148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501" name=""/>
          <p:cNvSpPr/>
          <p:nvPr/>
        </p:nvSpPr>
        <p:spPr>
          <a:xfrm>
            <a:off x="3664080" y="3143160"/>
            <a:ext cx="5522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2" name=""/>
          <p:cNvSpPr/>
          <p:nvPr/>
        </p:nvSpPr>
        <p:spPr>
          <a:xfrm>
            <a:off x="4081320" y="3143160"/>
            <a:ext cx="273240" cy="1526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3" name=""/>
          <p:cNvSpPr/>
          <p:nvPr/>
        </p:nvSpPr>
        <p:spPr>
          <a:xfrm>
            <a:off x="4648320" y="3143160"/>
            <a:ext cx="5522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4" name=""/>
          <p:cNvSpPr/>
          <p:nvPr/>
        </p:nvSpPr>
        <p:spPr>
          <a:xfrm>
            <a:off x="4925880" y="3143160"/>
            <a:ext cx="41292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5" name=""/>
          <p:cNvSpPr/>
          <p:nvPr/>
        </p:nvSpPr>
        <p:spPr>
          <a:xfrm>
            <a:off x="5708520" y="3143160"/>
            <a:ext cx="5526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6" name=""/>
          <p:cNvSpPr/>
          <p:nvPr/>
        </p:nvSpPr>
        <p:spPr>
          <a:xfrm>
            <a:off x="6002280" y="3143160"/>
            <a:ext cx="39708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7" name=""/>
          <p:cNvSpPr/>
          <p:nvPr/>
        </p:nvSpPr>
        <p:spPr>
          <a:xfrm>
            <a:off x="6699240" y="3143160"/>
            <a:ext cx="5526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8" name=""/>
          <p:cNvSpPr/>
          <p:nvPr/>
        </p:nvSpPr>
        <p:spPr>
          <a:xfrm>
            <a:off x="7240680" y="3143160"/>
            <a:ext cx="149040" cy="15264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9" name=""/>
          <p:cNvSpPr/>
          <p:nvPr/>
        </p:nvSpPr>
        <p:spPr>
          <a:xfrm>
            <a:off x="4632480" y="2643120"/>
            <a:ext cx="23148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0" name=""/>
          <p:cNvSpPr/>
          <p:nvPr/>
        </p:nvSpPr>
        <p:spPr>
          <a:xfrm>
            <a:off x="5703840" y="2643120"/>
            <a:ext cx="22716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1" name=""/>
          <p:cNvSpPr/>
          <p:nvPr/>
        </p:nvSpPr>
        <p:spPr>
          <a:xfrm>
            <a:off x="6692760" y="2643120"/>
            <a:ext cx="6048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2" name=""/>
          <p:cNvSpPr/>
          <p:nvPr/>
        </p:nvSpPr>
        <p:spPr>
          <a:xfrm>
            <a:off x="7981920" y="1892160"/>
            <a:ext cx="43812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3" name=""/>
          <p:cNvSpPr/>
          <p:nvPr/>
        </p:nvSpPr>
        <p:spPr>
          <a:xfrm>
            <a:off x="8405640" y="1892160"/>
            <a:ext cx="26676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4" name=""/>
          <p:cNvSpPr/>
          <p:nvPr/>
        </p:nvSpPr>
        <p:spPr>
          <a:xfrm>
            <a:off x="7981920" y="2266920"/>
            <a:ext cx="5526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5" name=""/>
          <p:cNvSpPr/>
          <p:nvPr/>
        </p:nvSpPr>
        <p:spPr>
          <a:xfrm>
            <a:off x="8424720" y="2266920"/>
            <a:ext cx="24768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6" name=""/>
          <p:cNvSpPr/>
          <p:nvPr/>
        </p:nvSpPr>
        <p:spPr>
          <a:xfrm>
            <a:off x="7988400" y="2654280"/>
            <a:ext cx="311040" cy="1746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7" name=""/>
          <p:cNvSpPr/>
          <p:nvPr/>
        </p:nvSpPr>
        <p:spPr>
          <a:xfrm>
            <a:off x="8310600" y="2654280"/>
            <a:ext cx="36828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8" name=""/>
          <p:cNvSpPr/>
          <p:nvPr/>
        </p:nvSpPr>
        <p:spPr>
          <a:xfrm>
            <a:off x="3656160" y="2643120"/>
            <a:ext cx="2268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9" name=""/>
          <p:cNvSpPr/>
          <p:nvPr/>
        </p:nvSpPr>
        <p:spPr>
          <a:xfrm>
            <a:off x="4632480" y="2268360"/>
            <a:ext cx="3776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0" name=""/>
          <p:cNvSpPr/>
          <p:nvPr/>
        </p:nvSpPr>
        <p:spPr>
          <a:xfrm>
            <a:off x="5703840" y="2268360"/>
            <a:ext cx="4050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1" name=""/>
          <p:cNvSpPr/>
          <p:nvPr/>
        </p:nvSpPr>
        <p:spPr>
          <a:xfrm>
            <a:off x="6692760" y="2268360"/>
            <a:ext cx="44928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2" name=""/>
          <p:cNvSpPr/>
          <p:nvPr/>
        </p:nvSpPr>
        <p:spPr>
          <a:xfrm>
            <a:off x="3656160" y="2268360"/>
            <a:ext cx="425160" cy="17172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3" name=""/>
          <p:cNvSpPr/>
          <p:nvPr/>
        </p:nvSpPr>
        <p:spPr>
          <a:xfrm>
            <a:off x="4627440" y="1889280"/>
            <a:ext cx="43344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4" name=""/>
          <p:cNvSpPr/>
          <p:nvPr/>
        </p:nvSpPr>
        <p:spPr>
          <a:xfrm>
            <a:off x="5699160" y="1889280"/>
            <a:ext cx="357120" cy="14256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5" name=""/>
          <p:cNvSpPr/>
          <p:nvPr/>
        </p:nvSpPr>
        <p:spPr>
          <a:xfrm>
            <a:off x="6694560" y="1889280"/>
            <a:ext cx="50472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6" name=""/>
          <p:cNvSpPr/>
          <p:nvPr/>
        </p:nvSpPr>
        <p:spPr>
          <a:xfrm>
            <a:off x="3651120" y="1889280"/>
            <a:ext cx="46224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527" name=""/>
          <p:cNvGrpSpPr/>
          <p:nvPr/>
        </p:nvGrpSpPr>
        <p:grpSpPr>
          <a:xfrm>
            <a:off x="3648240" y="1882800"/>
            <a:ext cx="704520" cy="161640"/>
            <a:chOff x="3648240" y="1882800"/>
            <a:chExt cx="704520" cy="161640"/>
          </a:xfrm>
        </p:grpSpPr>
        <p:sp>
          <p:nvSpPr>
            <p:cNvPr id="528" name=""/>
            <p:cNvSpPr/>
            <p:nvPr/>
          </p:nvSpPr>
          <p:spPr>
            <a:xfrm>
              <a:off x="3648240" y="18828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9" name=""/>
            <p:cNvSpPr/>
            <p:nvPr/>
          </p:nvSpPr>
          <p:spPr>
            <a:xfrm>
              <a:off x="38862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0" name=""/>
            <p:cNvSpPr/>
            <p:nvPr/>
          </p:nvSpPr>
          <p:spPr>
            <a:xfrm>
              <a:off x="41148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31" name=""/>
          <p:cNvGrpSpPr/>
          <p:nvPr/>
        </p:nvGrpSpPr>
        <p:grpSpPr>
          <a:xfrm>
            <a:off x="4629240" y="1882800"/>
            <a:ext cx="704520" cy="161640"/>
            <a:chOff x="4629240" y="1882800"/>
            <a:chExt cx="704520" cy="161640"/>
          </a:xfrm>
        </p:grpSpPr>
        <p:sp>
          <p:nvSpPr>
            <p:cNvPr id="532" name=""/>
            <p:cNvSpPr/>
            <p:nvPr/>
          </p:nvSpPr>
          <p:spPr>
            <a:xfrm>
              <a:off x="4629240" y="18828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3" name=""/>
            <p:cNvSpPr/>
            <p:nvPr/>
          </p:nvSpPr>
          <p:spPr>
            <a:xfrm>
              <a:off x="48672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4" name=""/>
            <p:cNvSpPr/>
            <p:nvPr/>
          </p:nvSpPr>
          <p:spPr>
            <a:xfrm>
              <a:off x="50958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35" name=""/>
          <p:cNvGrpSpPr/>
          <p:nvPr/>
        </p:nvGrpSpPr>
        <p:grpSpPr>
          <a:xfrm>
            <a:off x="5695920" y="1882800"/>
            <a:ext cx="704520" cy="152280"/>
            <a:chOff x="5695920" y="1882800"/>
            <a:chExt cx="704520" cy="152280"/>
          </a:xfrm>
        </p:grpSpPr>
        <p:sp>
          <p:nvSpPr>
            <p:cNvPr id="536" name=""/>
            <p:cNvSpPr/>
            <p:nvPr/>
          </p:nvSpPr>
          <p:spPr>
            <a:xfrm>
              <a:off x="5695920" y="1882800"/>
              <a:ext cx="704520" cy="15228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7" name=""/>
            <p:cNvSpPr/>
            <p:nvPr/>
          </p:nvSpPr>
          <p:spPr>
            <a:xfrm>
              <a:off x="5933880" y="1885320"/>
              <a:ext cx="0" cy="143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8" name=""/>
            <p:cNvSpPr/>
            <p:nvPr/>
          </p:nvSpPr>
          <p:spPr>
            <a:xfrm>
              <a:off x="6162480" y="1885320"/>
              <a:ext cx="0" cy="143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39" name=""/>
          <p:cNvGrpSpPr/>
          <p:nvPr/>
        </p:nvGrpSpPr>
        <p:grpSpPr>
          <a:xfrm>
            <a:off x="6686640" y="1882800"/>
            <a:ext cx="704520" cy="161640"/>
            <a:chOff x="6686640" y="1882800"/>
            <a:chExt cx="704520" cy="161640"/>
          </a:xfrm>
        </p:grpSpPr>
        <p:sp>
          <p:nvSpPr>
            <p:cNvPr id="540" name=""/>
            <p:cNvSpPr/>
            <p:nvPr/>
          </p:nvSpPr>
          <p:spPr>
            <a:xfrm>
              <a:off x="6686640" y="18828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1" name=""/>
            <p:cNvSpPr/>
            <p:nvPr/>
          </p:nvSpPr>
          <p:spPr>
            <a:xfrm>
              <a:off x="69246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2" name=""/>
            <p:cNvSpPr/>
            <p:nvPr/>
          </p:nvSpPr>
          <p:spPr>
            <a:xfrm>
              <a:off x="7153200" y="18856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43" name=""/>
          <p:cNvGrpSpPr/>
          <p:nvPr/>
        </p:nvGrpSpPr>
        <p:grpSpPr>
          <a:xfrm>
            <a:off x="3648240" y="2263680"/>
            <a:ext cx="704520" cy="161640"/>
            <a:chOff x="3648240" y="2263680"/>
            <a:chExt cx="704520" cy="161640"/>
          </a:xfrm>
        </p:grpSpPr>
        <p:sp>
          <p:nvSpPr>
            <p:cNvPr id="544" name=""/>
            <p:cNvSpPr/>
            <p:nvPr/>
          </p:nvSpPr>
          <p:spPr>
            <a:xfrm>
              <a:off x="3648240" y="22636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5" name=""/>
            <p:cNvSpPr/>
            <p:nvPr/>
          </p:nvSpPr>
          <p:spPr>
            <a:xfrm>
              <a:off x="38862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6" name=""/>
            <p:cNvSpPr/>
            <p:nvPr/>
          </p:nvSpPr>
          <p:spPr>
            <a:xfrm>
              <a:off x="41148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47" name=""/>
          <p:cNvGrpSpPr/>
          <p:nvPr/>
        </p:nvGrpSpPr>
        <p:grpSpPr>
          <a:xfrm>
            <a:off x="4629240" y="2263680"/>
            <a:ext cx="704520" cy="161640"/>
            <a:chOff x="4629240" y="2263680"/>
            <a:chExt cx="704520" cy="161640"/>
          </a:xfrm>
        </p:grpSpPr>
        <p:sp>
          <p:nvSpPr>
            <p:cNvPr id="548" name=""/>
            <p:cNvSpPr/>
            <p:nvPr/>
          </p:nvSpPr>
          <p:spPr>
            <a:xfrm>
              <a:off x="4629240" y="22636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9" name=""/>
            <p:cNvSpPr/>
            <p:nvPr/>
          </p:nvSpPr>
          <p:spPr>
            <a:xfrm>
              <a:off x="48672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0" name=""/>
            <p:cNvSpPr/>
            <p:nvPr/>
          </p:nvSpPr>
          <p:spPr>
            <a:xfrm>
              <a:off x="50958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51" name=""/>
          <p:cNvGrpSpPr/>
          <p:nvPr/>
        </p:nvGrpSpPr>
        <p:grpSpPr>
          <a:xfrm>
            <a:off x="5695920" y="2263680"/>
            <a:ext cx="704520" cy="161640"/>
            <a:chOff x="5695920" y="2263680"/>
            <a:chExt cx="704520" cy="161640"/>
          </a:xfrm>
        </p:grpSpPr>
        <p:sp>
          <p:nvSpPr>
            <p:cNvPr id="552" name=""/>
            <p:cNvSpPr/>
            <p:nvPr/>
          </p:nvSpPr>
          <p:spPr>
            <a:xfrm>
              <a:off x="5695920" y="22636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3" name=""/>
            <p:cNvSpPr/>
            <p:nvPr/>
          </p:nvSpPr>
          <p:spPr>
            <a:xfrm>
              <a:off x="593388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4" name=""/>
            <p:cNvSpPr/>
            <p:nvPr/>
          </p:nvSpPr>
          <p:spPr>
            <a:xfrm>
              <a:off x="616248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55" name=""/>
          <p:cNvGrpSpPr/>
          <p:nvPr/>
        </p:nvGrpSpPr>
        <p:grpSpPr>
          <a:xfrm>
            <a:off x="6686640" y="2263680"/>
            <a:ext cx="704520" cy="161640"/>
            <a:chOff x="6686640" y="2263680"/>
            <a:chExt cx="704520" cy="161640"/>
          </a:xfrm>
        </p:grpSpPr>
        <p:sp>
          <p:nvSpPr>
            <p:cNvPr id="556" name=""/>
            <p:cNvSpPr/>
            <p:nvPr/>
          </p:nvSpPr>
          <p:spPr>
            <a:xfrm>
              <a:off x="6686640" y="22636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7" name=""/>
            <p:cNvSpPr/>
            <p:nvPr/>
          </p:nvSpPr>
          <p:spPr>
            <a:xfrm>
              <a:off x="69246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8" name=""/>
            <p:cNvSpPr/>
            <p:nvPr/>
          </p:nvSpPr>
          <p:spPr>
            <a:xfrm>
              <a:off x="715320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59" name=""/>
          <p:cNvGrpSpPr/>
          <p:nvPr/>
        </p:nvGrpSpPr>
        <p:grpSpPr>
          <a:xfrm>
            <a:off x="3648240" y="2644920"/>
            <a:ext cx="704520" cy="161640"/>
            <a:chOff x="3648240" y="2644920"/>
            <a:chExt cx="704520" cy="161640"/>
          </a:xfrm>
        </p:grpSpPr>
        <p:sp>
          <p:nvSpPr>
            <p:cNvPr id="560" name=""/>
            <p:cNvSpPr/>
            <p:nvPr/>
          </p:nvSpPr>
          <p:spPr>
            <a:xfrm>
              <a:off x="3648240" y="2644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1" name=""/>
            <p:cNvSpPr/>
            <p:nvPr/>
          </p:nvSpPr>
          <p:spPr>
            <a:xfrm>
              <a:off x="38862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2" name=""/>
            <p:cNvSpPr/>
            <p:nvPr/>
          </p:nvSpPr>
          <p:spPr>
            <a:xfrm>
              <a:off x="41148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63" name=""/>
          <p:cNvGrpSpPr/>
          <p:nvPr/>
        </p:nvGrpSpPr>
        <p:grpSpPr>
          <a:xfrm>
            <a:off x="4629240" y="2644920"/>
            <a:ext cx="704520" cy="161640"/>
            <a:chOff x="4629240" y="2644920"/>
            <a:chExt cx="704520" cy="161640"/>
          </a:xfrm>
        </p:grpSpPr>
        <p:sp>
          <p:nvSpPr>
            <p:cNvPr id="564" name=""/>
            <p:cNvSpPr/>
            <p:nvPr/>
          </p:nvSpPr>
          <p:spPr>
            <a:xfrm>
              <a:off x="4629240" y="2644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5" name=""/>
            <p:cNvSpPr/>
            <p:nvPr/>
          </p:nvSpPr>
          <p:spPr>
            <a:xfrm>
              <a:off x="48672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6" name=""/>
            <p:cNvSpPr/>
            <p:nvPr/>
          </p:nvSpPr>
          <p:spPr>
            <a:xfrm>
              <a:off x="50958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67" name=""/>
          <p:cNvGrpSpPr/>
          <p:nvPr/>
        </p:nvGrpSpPr>
        <p:grpSpPr>
          <a:xfrm>
            <a:off x="5695920" y="2644920"/>
            <a:ext cx="704520" cy="161640"/>
            <a:chOff x="5695920" y="2644920"/>
            <a:chExt cx="704520" cy="161640"/>
          </a:xfrm>
        </p:grpSpPr>
        <p:sp>
          <p:nvSpPr>
            <p:cNvPr id="568" name=""/>
            <p:cNvSpPr/>
            <p:nvPr/>
          </p:nvSpPr>
          <p:spPr>
            <a:xfrm>
              <a:off x="5695920" y="2644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9" name=""/>
            <p:cNvSpPr/>
            <p:nvPr/>
          </p:nvSpPr>
          <p:spPr>
            <a:xfrm>
              <a:off x="593388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0" name=""/>
            <p:cNvSpPr/>
            <p:nvPr/>
          </p:nvSpPr>
          <p:spPr>
            <a:xfrm>
              <a:off x="616248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71" name=""/>
          <p:cNvGrpSpPr/>
          <p:nvPr/>
        </p:nvGrpSpPr>
        <p:grpSpPr>
          <a:xfrm>
            <a:off x="6686640" y="2644920"/>
            <a:ext cx="704520" cy="161640"/>
            <a:chOff x="6686640" y="2644920"/>
            <a:chExt cx="704520" cy="161640"/>
          </a:xfrm>
        </p:grpSpPr>
        <p:sp>
          <p:nvSpPr>
            <p:cNvPr id="572" name=""/>
            <p:cNvSpPr/>
            <p:nvPr/>
          </p:nvSpPr>
          <p:spPr>
            <a:xfrm>
              <a:off x="6686640" y="2644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3" name=""/>
            <p:cNvSpPr/>
            <p:nvPr/>
          </p:nvSpPr>
          <p:spPr>
            <a:xfrm>
              <a:off x="69246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4" name=""/>
            <p:cNvSpPr/>
            <p:nvPr/>
          </p:nvSpPr>
          <p:spPr>
            <a:xfrm>
              <a:off x="7153200" y="2647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75" name=""/>
          <p:cNvGrpSpPr/>
          <p:nvPr/>
        </p:nvGrpSpPr>
        <p:grpSpPr>
          <a:xfrm>
            <a:off x="3657600" y="3139920"/>
            <a:ext cx="704520" cy="161640"/>
            <a:chOff x="3657600" y="3139920"/>
            <a:chExt cx="704520" cy="161640"/>
          </a:xfrm>
        </p:grpSpPr>
        <p:sp>
          <p:nvSpPr>
            <p:cNvPr id="576" name=""/>
            <p:cNvSpPr/>
            <p:nvPr/>
          </p:nvSpPr>
          <p:spPr>
            <a:xfrm>
              <a:off x="3657600" y="3139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7" name=""/>
            <p:cNvSpPr/>
            <p:nvPr/>
          </p:nvSpPr>
          <p:spPr>
            <a:xfrm>
              <a:off x="38955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8" name=""/>
            <p:cNvSpPr/>
            <p:nvPr/>
          </p:nvSpPr>
          <p:spPr>
            <a:xfrm>
              <a:off x="41241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79" name=""/>
          <p:cNvGrpSpPr/>
          <p:nvPr/>
        </p:nvGrpSpPr>
        <p:grpSpPr>
          <a:xfrm>
            <a:off x="4638600" y="3139920"/>
            <a:ext cx="704520" cy="161640"/>
            <a:chOff x="4638600" y="3139920"/>
            <a:chExt cx="704520" cy="161640"/>
          </a:xfrm>
        </p:grpSpPr>
        <p:sp>
          <p:nvSpPr>
            <p:cNvPr id="580" name=""/>
            <p:cNvSpPr/>
            <p:nvPr/>
          </p:nvSpPr>
          <p:spPr>
            <a:xfrm>
              <a:off x="4638600" y="3139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1" name=""/>
            <p:cNvSpPr/>
            <p:nvPr/>
          </p:nvSpPr>
          <p:spPr>
            <a:xfrm>
              <a:off x="48765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2" name=""/>
            <p:cNvSpPr/>
            <p:nvPr/>
          </p:nvSpPr>
          <p:spPr>
            <a:xfrm>
              <a:off x="51051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83" name=""/>
          <p:cNvGrpSpPr/>
          <p:nvPr/>
        </p:nvGrpSpPr>
        <p:grpSpPr>
          <a:xfrm>
            <a:off x="5705640" y="3139920"/>
            <a:ext cx="704520" cy="161640"/>
            <a:chOff x="5705640" y="3139920"/>
            <a:chExt cx="704520" cy="161640"/>
          </a:xfrm>
        </p:grpSpPr>
        <p:sp>
          <p:nvSpPr>
            <p:cNvPr id="584" name=""/>
            <p:cNvSpPr/>
            <p:nvPr/>
          </p:nvSpPr>
          <p:spPr>
            <a:xfrm>
              <a:off x="5705640" y="3139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5" name=""/>
            <p:cNvSpPr/>
            <p:nvPr/>
          </p:nvSpPr>
          <p:spPr>
            <a:xfrm>
              <a:off x="594360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6" name=""/>
            <p:cNvSpPr/>
            <p:nvPr/>
          </p:nvSpPr>
          <p:spPr>
            <a:xfrm>
              <a:off x="617220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87" name=""/>
          <p:cNvGrpSpPr/>
          <p:nvPr/>
        </p:nvGrpSpPr>
        <p:grpSpPr>
          <a:xfrm>
            <a:off x="6696000" y="3139920"/>
            <a:ext cx="704520" cy="161640"/>
            <a:chOff x="6696000" y="3139920"/>
            <a:chExt cx="704520" cy="161640"/>
          </a:xfrm>
        </p:grpSpPr>
        <p:sp>
          <p:nvSpPr>
            <p:cNvPr id="588" name=""/>
            <p:cNvSpPr/>
            <p:nvPr/>
          </p:nvSpPr>
          <p:spPr>
            <a:xfrm>
              <a:off x="6696000" y="31399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9" name=""/>
            <p:cNvSpPr/>
            <p:nvPr/>
          </p:nvSpPr>
          <p:spPr>
            <a:xfrm>
              <a:off x="69339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0" name=""/>
            <p:cNvSpPr/>
            <p:nvPr/>
          </p:nvSpPr>
          <p:spPr>
            <a:xfrm>
              <a:off x="7162560" y="31428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91" name=""/>
          <p:cNvGrpSpPr/>
          <p:nvPr/>
        </p:nvGrpSpPr>
        <p:grpSpPr>
          <a:xfrm>
            <a:off x="7981920" y="1892160"/>
            <a:ext cx="704520" cy="161640"/>
            <a:chOff x="7981920" y="1892160"/>
            <a:chExt cx="704520" cy="161640"/>
          </a:xfrm>
        </p:grpSpPr>
        <p:sp>
          <p:nvSpPr>
            <p:cNvPr id="592" name=""/>
            <p:cNvSpPr/>
            <p:nvPr/>
          </p:nvSpPr>
          <p:spPr>
            <a:xfrm>
              <a:off x="7981920" y="189216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3" name=""/>
            <p:cNvSpPr/>
            <p:nvPr/>
          </p:nvSpPr>
          <p:spPr>
            <a:xfrm>
              <a:off x="8219880" y="189504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4" name=""/>
            <p:cNvSpPr/>
            <p:nvPr/>
          </p:nvSpPr>
          <p:spPr>
            <a:xfrm>
              <a:off x="8448480" y="189504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95" name=""/>
          <p:cNvGrpSpPr/>
          <p:nvPr/>
        </p:nvGrpSpPr>
        <p:grpSpPr>
          <a:xfrm>
            <a:off x="7981920" y="2263680"/>
            <a:ext cx="704520" cy="161640"/>
            <a:chOff x="7981920" y="2263680"/>
            <a:chExt cx="704520" cy="161640"/>
          </a:xfrm>
        </p:grpSpPr>
        <p:sp>
          <p:nvSpPr>
            <p:cNvPr id="596" name=""/>
            <p:cNvSpPr/>
            <p:nvPr/>
          </p:nvSpPr>
          <p:spPr>
            <a:xfrm>
              <a:off x="7981920" y="22636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7" name=""/>
            <p:cNvSpPr/>
            <p:nvPr/>
          </p:nvSpPr>
          <p:spPr>
            <a:xfrm>
              <a:off x="821988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8" name=""/>
            <p:cNvSpPr/>
            <p:nvPr/>
          </p:nvSpPr>
          <p:spPr>
            <a:xfrm>
              <a:off x="8448480" y="22665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599" name=""/>
          <p:cNvGrpSpPr/>
          <p:nvPr/>
        </p:nvGrpSpPr>
        <p:grpSpPr>
          <a:xfrm>
            <a:off x="7981920" y="2654280"/>
            <a:ext cx="704520" cy="161640"/>
            <a:chOff x="7981920" y="2654280"/>
            <a:chExt cx="704520" cy="161640"/>
          </a:xfrm>
        </p:grpSpPr>
        <p:sp>
          <p:nvSpPr>
            <p:cNvPr id="600" name=""/>
            <p:cNvSpPr/>
            <p:nvPr/>
          </p:nvSpPr>
          <p:spPr>
            <a:xfrm>
              <a:off x="7981920" y="26542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1" name=""/>
            <p:cNvSpPr/>
            <p:nvPr/>
          </p:nvSpPr>
          <p:spPr>
            <a:xfrm>
              <a:off x="8219880" y="26571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2" name=""/>
            <p:cNvSpPr/>
            <p:nvPr/>
          </p:nvSpPr>
          <p:spPr>
            <a:xfrm>
              <a:off x="8448480" y="26571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03" name=""/>
          <p:cNvSpPr/>
          <p:nvPr/>
        </p:nvSpPr>
        <p:spPr>
          <a:xfrm>
            <a:off x="2108160" y="6413400"/>
            <a:ext cx="704880" cy="16200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4" name=""/>
          <p:cNvSpPr/>
          <p:nvPr/>
        </p:nvSpPr>
        <p:spPr>
          <a:xfrm>
            <a:off x="2103120" y="616896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grpSp>
        <p:nvGrpSpPr>
          <p:cNvPr id="605" name=""/>
          <p:cNvGrpSpPr/>
          <p:nvPr/>
        </p:nvGrpSpPr>
        <p:grpSpPr>
          <a:xfrm>
            <a:off x="2108160" y="6410160"/>
            <a:ext cx="704520" cy="161640"/>
            <a:chOff x="2108160" y="6410160"/>
            <a:chExt cx="704520" cy="161640"/>
          </a:xfrm>
        </p:grpSpPr>
        <p:sp>
          <p:nvSpPr>
            <p:cNvPr id="606" name=""/>
            <p:cNvSpPr/>
            <p:nvPr/>
          </p:nvSpPr>
          <p:spPr>
            <a:xfrm>
              <a:off x="2108160" y="641016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7" name=""/>
            <p:cNvSpPr/>
            <p:nvPr/>
          </p:nvSpPr>
          <p:spPr>
            <a:xfrm>
              <a:off x="2346120" y="641304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8" name=""/>
            <p:cNvSpPr/>
            <p:nvPr/>
          </p:nvSpPr>
          <p:spPr>
            <a:xfrm>
              <a:off x="2574720" y="641304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09" name=""/>
          <p:cNvSpPr/>
          <p:nvPr/>
        </p:nvSpPr>
        <p:spPr>
          <a:xfrm>
            <a:off x="5073480" y="6404040"/>
            <a:ext cx="71136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0" name=""/>
          <p:cNvSpPr/>
          <p:nvPr/>
        </p:nvSpPr>
        <p:spPr>
          <a:xfrm>
            <a:off x="5081400" y="6168960"/>
            <a:ext cx="7290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    M    H</a:t>
            </a:r>
            <a:endParaRPr b="0" lang="en-US" sz="1000" strike="noStrike" u="none">
              <a:solidFill>
                <a:srgbClr val="000000"/>
              </a:solidFill>
              <a:effectLst/>
              <a:uFillTx/>
              <a:latin typeface="Times New Roman"/>
            </a:endParaRPr>
          </a:p>
        </p:txBody>
      </p:sp>
      <p:grpSp>
        <p:nvGrpSpPr>
          <p:cNvPr id="611" name=""/>
          <p:cNvGrpSpPr/>
          <p:nvPr/>
        </p:nvGrpSpPr>
        <p:grpSpPr>
          <a:xfrm>
            <a:off x="5079960" y="6404040"/>
            <a:ext cx="704520" cy="161640"/>
            <a:chOff x="5079960" y="6404040"/>
            <a:chExt cx="704520" cy="161640"/>
          </a:xfrm>
        </p:grpSpPr>
        <p:sp>
          <p:nvSpPr>
            <p:cNvPr id="612" name=""/>
            <p:cNvSpPr/>
            <p:nvPr/>
          </p:nvSpPr>
          <p:spPr>
            <a:xfrm>
              <a:off x="5079960" y="640404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3" name=""/>
            <p:cNvSpPr/>
            <p:nvPr/>
          </p:nvSpPr>
          <p:spPr>
            <a:xfrm>
              <a:off x="5317920" y="64069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4" name=""/>
            <p:cNvSpPr/>
            <p:nvPr/>
          </p:nvSpPr>
          <p:spPr>
            <a:xfrm>
              <a:off x="5546520" y="640692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5" name=""/>
          <p:cNvSpPr/>
          <p:nvPr/>
        </p:nvSpPr>
        <p:spPr>
          <a:xfrm>
            <a:off x="1162080" y="133200"/>
            <a:ext cx="7688160" cy="698760"/>
          </a:xfrm>
          <a:prstGeom prst="rect">
            <a:avLst/>
          </a:prstGeom>
          <a:solidFill>
            <a:srgbClr val="ffffff"/>
          </a:solidFill>
          <a:ln w="0">
            <a:noFill/>
          </a:ln>
        </p:spPr>
        <p:style>
          <a:lnRef idx="0"/>
          <a:fillRef idx="0"/>
          <a:effectRef idx="0"/>
          <a:fontRef idx="minor"/>
        </p:style>
        <p:txBody>
          <a:bodyPr lIns="92160" rIns="92160" tIns="44280" bIns="44280" anchor="t">
            <a:spAutoFit/>
          </a:bodyPr>
          <a:p>
            <a:pP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0" i="1" lang="en-US" sz="2000" strike="noStrike" u="none">
                <a:solidFill>
                  <a:srgbClr val="000000"/>
                </a:solidFill>
                <a:effectLst/>
                <a:uFillTx/>
                <a:latin typeface="Arial"/>
              </a:rPr>
              <a:t>Assessment by </a:t>
            </a:r>
            <a:br>
              <a:rPr sz="2000"/>
            </a:br>
            <a:r>
              <a:rPr b="0" i="1" lang="en-US" sz="2000" strike="noStrike" u="none">
                <a:solidFill>
                  <a:srgbClr val="000000"/>
                </a:solidFill>
                <a:effectLst/>
                <a:uFillTx/>
                <a:latin typeface="Arial"/>
              </a:rPr>
              <a:t>Major Business Unit</a:t>
            </a:r>
            <a:r>
              <a:rPr b="0" i="1"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p:txBody>
      </p:sp>
      <p:sp>
        <p:nvSpPr>
          <p:cNvPr id="616" name=""/>
          <p:cNvSpPr/>
          <p:nvPr/>
        </p:nvSpPr>
        <p:spPr>
          <a:xfrm>
            <a:off x="830160" y="934920"/>
            <a:ext cx="66531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685800"/>
                <a:tab algn="l" pos="1663560"/>
                <a:tab algn="l" pos="2857680"/>
                <a:tab algn="l" pos="3949560"/>
                <a:tab algn="l" pos="4978440"/>
                <a:tab algn="l" pos="5315040"/>
                <a:tab algn="l" pos="5943600"/>
                <a:tab algn="l" pos="6400800"/>
                <a:tab algn="l" pos="7315200"/>
                <a:tab algn="l" pos="8229600"/>
                <a:tab algn="l" pos="9144000"/>
                <a:tab algn="l" pos="10058400"/>
              </a:tabLst>
            </a:pP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endParaRPr b="0" lang="en-US" sz="1200" strike="noStrike" u="none">
              <a:solidFill>
                <a:srgbClr val="000000"/>
              </a:solidFill>
              <a:effectLst/>
              <a:uFillTx/>
              <a:latin typeface="Times New Roman"/>
            </a:endParaRPr>
          </a:p>
          <a:p>
            <a:pPr>
              <a:lnSpc>
                <a:spcPct val="100000"/>
              </a:lnSpc>
              <a:tabLst>
                <a:tab algn="l" pos="0"/>
                <a:tab algn="l" pos="685800"/>
                <a:tab algn="l" pos="1663560"/>
                <a:tab algn="l" pos="2857680"/>
                <a:tab algn="l" pos="3949560"/>
                <a:tab algn="l" pos="4978440"/>
                <a:tab algn="l" pos="5315040"/>
                <a:tab algn="l" pos="5943600"/>
                <a:tab algn="l" pos="6400800"/>
                <a:tab algn="l" pos="7315200"/>
                <a:tab algn="l" pos="8229600"/>
                <a:tab algn="l" pos="9144000"/>
                <a:tab algn="l" pos="10058400"/>
              </a:tabLst>
            </a:pP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Americas</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EIM/EGM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Europe</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EES</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EGS</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	</a:t>
            </a:r>
            <a:r>
              <a:rPr b="1" lang="en-US" sz="1200" strike="noStrike" u="none">
                <a:solidFill>
                  <a:srgbClr val="0066ff"/>
                </a:solidFill>
                <a:effectLst/>
                <a:uFillTx/>
                <a:latin typeface="Arial"/>
              </a:rPr>
              <a:t>Corp</a:t>
            </a:r>
            <a:endParaRPr b="0" lang="en-US" sz="1200" strike="noStrike" u="none">
              <a:solidFill>
                <a:srgbClr val="000000"/>
              </a:solidFill>
              <a:effectLst/>
              <a:uFillTx/>
              <a:latin typeface="Times New Roman"/>
            </a:endParaRPr>
          </a:p>
        </p:txBody>
      </p:sp>
      <p:sp>
        <p:nvSpPr>
          <p:cNvPr id="617" name=""/>
          <p:cNvSpPr/>
          <p:nvPr/>
        </p:nvSpPr>
        <p:spPr>
          <a:xfrm>
            <a:off x="7877160" y="1371600"/>
            <a:ext cx="885960" cy="928800"/>
          </a:xfrm>
          <a:prstGeom prst="rect">
            <a:avLst/>
          </a:prstGeom>
          <a:solidFill>
            <a:srgbClr val="c0c0c0"/>
          </a:solidFill>
          <a:ln w="9360">
            <a:solidFill>
              <a:srgbClr val="0066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8" name=""/>
          <p:cNvSpPr/>
          <p:nvPr/>
        </p:nvSpPr>
        <p:spPr>
          <a:xfrm>
            <a:off x="228600" y="1379520"/>
            <a:ext cx="7389720" cy="386280"/>
          </a:xfrm>
          <a:prstGeom prst="rect">
            <a:avLst/>
          </a:prstGeom>
          <a:solidFill>
            <a:srgbClr val="c0c0c0"/>
          </a:solidFill>
          <a:ln w="12600">
            <a:solidFill>
              <a:srgbClr val="0066ff"/>
            </a:solidFill>
            <a:miter/>
          </a:ln>
        </p:spPr>
        <p:style>
          <a:lnRef idx="0"/>
          <a:fillRef idx="0"/>
          <a:effectRef idx="0"/>
          <a:fontRef idx="minor"/>
        </p:style>
        <p:txBody>
          <a:bodyPr lIns="90000" rIns="90000" tIns="46800" bIns="46800" anchor="t">
            <a:spAutoFit/>
          </a:bodyPr>
          <a:p>
            <a:pPr>
              <a:lnSpc>
                <a:spcPct val="16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Significance</a:t>
            </a:r>
            <a:endParaRPr b="0" lang="en-US" sz="1200" strike="noStrike" u="none">
              <a:solidFill>
                <a:srgbClr val="000000"/>
              </a:solidFill>
              <a:effectLst/>
              <a:uFillTx/>
              <a:latin typeface="Times New Roman"/>
            </a:endParaRPr>
          </a:p>
        </p:txBody>
      </p:sp>
      <p:sp>
        <p:nvSpPr>
          <p:cNvPr id="619" name=""/>
          <p:cNvSpPr/>
          <p:nvPr/>
        </p:nvSpPr>
        <p:spPr>
          <a:xfrm>
            <a:off x="2220840" y="890640"/>
            <a:ext cx="156708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685800"/>
                <a:tab algn="l" pos="1714680"/>
                <a:tab algn="l" pos="2806560"/>
                <a:tab algn="l" pos="3835440"/>
                <a:tab algn="l" pos="4635360"/>
                <a:tab algn="l" pos="537228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Wholesale</a:t>
            </a:r>
            <a:endParaRPr b="0" lang="en-US" sz="1200" strike="noStrike" u="none">
              <a:solidFill>
                <a:srgbClr val="000000"/>
              </a:solidFill>
              <a:effectLst/>
              <a:uFillTx/>
              <a:latin typeface="Times New Roman"/>
            </a:endParaRPr>
          </a:p>
        </p:txBody>
      </p:sp>
      <p:sp>
        <p:nvSpPr>
          <p:cNvPr id="620" name=""/>
          <p:cNvSpPr/>
          <p:nvPr/>
        </p:nvSpPr>
        <p:spPr>
          <a:xfrm>
            <a:off x="1711440" y="1123920"/>
            <a:ext cx="2428920" cy="0"/>
          </a:xfrm>
          <a:prstGeom prst="line">
            <a:avLst/>
          </a:prstGeom>
          <a:ln w="12600">
            <a:solidFill>
              <a:srgbClr val="00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1" name=""/>
          <p:cNvSpPr/>
          <p:nvPr/>
        </p:nvSpPr>
        <p:spPr>
          <a:xfrm>
            <a:off x="3859200" y="233280"/>
            <a:ext cx="3467160" cy="337680"/>
          </a:xfrm>
          <a:prstGeom prst="rect">
            <a:avLst/>
          </a:prstGeom>
          <a:solidFill>
            <a:srgbClr val="ffff99"/>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Other Basic Controls</a:t>
            </a:r>
            <a:endParaRPr b="0" lang="en-US" sz="1600" strike="noStrike" u="none">
              <a:solidFill>
                <a:srgbClr val="000000"/>
              </a:solidFill>
              <a:effectLst/>
              <a:uFillTx/>
              <a:latin typeface="Times New Roman"/>
            </a:endParaRPr>
          </a:p>
        </p:txBody>
      </p:sp>
      <p:sp>
        <p:nvSpPr>
          <p:cNvPr id="622" name=""/>
          <p:cNvSpPr/>
          <p:nvPr/>
        </p:nvSpPr>
        <p:spPr>
          <a:xfrm>
            <a:off x="7987680" y="1447920"/>
            <a:ext cx="69768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Overall</a:t>
            </a:r>
            <a:endParaRPr b="0" lang="en-US" sz="1200" strike="noStrike" u="none">
              <a:solidFill>
                <a:srgbClr val="000000"/>
              </a:solidFill>
              <a:effectLst/>
              <a:uFillTx/>
              <a:latin typeface="Times New Roman"/>
            </a:endParaRPr>
          </a:p>
        </p:txBody>
      </p:sp>
      <p:sp>
        <p:nvSpPr>
          <p:cNvPr id="623" name=""/>
          <p:cNvSpPr/>
          <p:nvPr/>
        </p:nvSpPr>
        <p:spPr>
          <a:xfrm>
            <a:off x="152280" y="4038480"/>
            <a:ext cx="970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66ff"/>
                </a:solidFill>
                <a:effectLst/>
                <a:uFillTx/>
                <a:latin typeface="Arial"/>
              </a:rPr>
              <a:t>Comments</a:t>
            </a:r>
            <a:endParaRPr b="0" lang="en-US" sz="1200" strike="noStrike" u="none">
              <a:solidFill>
                <a:srgbClr val="000000"/>
              </a:solidFill>
              <a:effectLst/>
              <a:uFillTx/>
              <a:latin typeface="Times New Roman"/>
            </a:endParaRPr>
          </a:p>
        </p:txBody>
      </p:sp>
      <p:sp>
        <p:nvSpPr>
          <p:cNvPr id="624" name=""/>
          <p:cNvSpPr/>
          <p:nvPr/>
        </p:nvSpPr>
        <p:spPr>
          <a:xfrm>
            <a:off x="228600" y="4295880"/>
            <a:ext cx="7391520" cy="0"/>
          </a:xfrm>
          <a:prstGeom prst="line">
            <a:avLst/>
          </a:prstGeom>
          <a:ln w="12600">
            <a:solidFill>
              <a:srgbClr val="0066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5" name=""/>
          <p:cNvSpPr/>
          <p:nvPr/>
        </p:nvSpPr>
        <p:spPr>
          <a:xfrm>
            <a:off x="184320" y="4352760"/>
            <a:ext cx="8778600" cy="1620360"/>
          </a:xfrm>
          <a:prstGeom prst="rect">
            <a:avLst/>
          </a:prstGeom>
          <a:noFill/>
          <a:ln w="0">
            <a:noFill/>
          </a:ln>
        </p:spPr>
        <p:style>
          <a:lnRef idx="0"/>
          <a:fillRef idx="0"/>
          <a:effectRef idx="0"/>
          <a:fontRef idx="minor"/>
        </p:style>
        <p:txBody>
          <a:bodyPr lIns="90000" rIns="90000" tIns="46800" bIns="46800" anchor="t">
            <a:sp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Many policies and procedures tend to be informal throughout the organization.  Examples include: required reconciliations, transfer procedures, entry and exit procedure, communication of limits, review of AR/AP balances, authority limit reviews, confirmation follow up procedures.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There are no defined requirements for inclusion of Government/Regulatory Affairs on DASH (i.e. dollar amount, regions, countries, etc.) Deals on which Government/Regulatory Affairs is not included may result in unidentified risks and incorrect quantification of risks associated with Government/Regulatory issues.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Purchasing and Payable controls, although improved from prior years, allow for high dollar approval thresholds and the ability of individuals to order, purchase and approve payments without any secondary approval. Within their approved dollar limit.</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 large number of cash accounts and other balance sheet accounts have not been reconciled.</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626" name=""/>
          <p:cNvSpPr/>
          <p:nvPr/>
        </p:nvSpPr>
        <p:spPr>
          <a:xfrm>
            <a:off x="7981920" y="1981080"/>
            <a:ext cx="43812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7" name=""/>
          <p:cNvSpPr/>
          <p:nvPr/>
        </p:nvSpPr>
        <p:spPr>
          <a:xfrm>
            <a:off x="8405640" y="1981080"/>
            <a:ext cx="26676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8" name=""/>
          <p:cNvSpPr/>
          <p:nvPr/>
        </p:nvSpPr>
        <p:spPr>
          <a:xfrm>
            <a:off x="4691160" y="1990800"/>
            <a:ext cx="2570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9" name=""/>
          <p:cNvSpPr/>
          <p:nvPr/>
        </p:nvSpPr>
        <p:spPr>
          <a:xfrm>
            <a:off x="5686560" y="1990800"/>
            <a:ext cx="1760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0" name=""/>
          <p:cNvSpPr/>
          <p:nvPr/>
        </p:nvSpPr>
        <p:spPr>
          <a:xfrm>
            <a:off x="6681960" y="1990800"/>
            <a:ext cx="41400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1" name=""/>
          <p:cNvSpPr/>
          <p:nvPr/>
        </p:nvSpPr>
        <p:spPr>
          <a:xfrm>
            <a:off x="3695760" y="1990800"/>
            <a:ext cx="257040" cy="16200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2" name=""/>
          <p:cNvSpPr/>
          <p:nvPr/>
        </p:nvSpPr>
        <p:spPr>
          <a:xfrm>
            <a:off x="2676600" y="1986120"/>
            <a:ext cx="64296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33" name=""/>
          <p:cNvGrpSpPr/>
          <p:nvPr/>
        </p:nvGrpSpPr>
        <p:grpSpPr>
          <a:xfrm>
            <a:off x="3692520" y="1984320"/>
            <a:ext cx="704520" cy="161640"/>
            <a:chOff x="3692520" y="1984320"/>
            <a:chExt cx="704520" cy="161640"/>
          </a:xfrm>
        </p:grpSpPr>
        <p:sp>
          <p:nvSpPr>
            <p:cNvPr id="634" name=""/>
            <p:cNvSpPr/>
            <p:nvPr/>
          </p:nvSpPr>
          <p:spPr>
            <a:xfrm>
              <a:off x="3692520" y="19843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5" name=""/>
            <p:cNvSpPr/>
            <p:nvPr/>
          </p:nvSpPr>
          <p:spPr>
            <a:xfrm>
              <a:off x="393048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6" name=""/>
            <p:cNvSpPr/>
            <p:nvPr/>
          </p:nvSpPr>
          <p:spPr>
            <a:xfrm>
              <a:off x="415908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637" name=""/>
          <p:cNvGrpSpPr/>
          <p:nvPr/>
        </p:nvGrpSpPr>
        <p:grpSpPr>
          <a:xfrm>
            <a:off x="2673360" y="1984320"/>
            <a:ext cx="704520" cy="161640"/>
            <a:chOff x="2673360" y="1984320"/>
            <a:chExt cx="704520" cy="161640"/>
          </a:xfrm>
        </p:grpSpPr>
        <p:sp>
          <p:nvSpPr>
            <p:cNvPr id="638" name=""/>
            <p:cNvSpPr/>
            <p:nvPr/>
          </p:nvSpPr>
          <p:spPr>
            <a:xfrm>
              <a:off x="2673360" y="19843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9" name=""/>
            <p:cNvSpPr/>
            <p:nvPr/>
          </p:nvSpPr>
          <p:spPr>
            <a:xfrm>
              <a:off x="291132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0" name=""/>
            <p:cNvSpPr/>
            <p:nvPr/>
          </p:nvSpPr>
          <p:spPr>
            <a:xfrm>
              <a:off x="313992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641" name=""/>
          <p:cNvGrpSpPr/>
          <p:nvPr/>
        </p:nvGrpSpPr>
        <p:grpSpPr>
          <a:xfrm>
            <a:off x="4692600" y="1984320"/>
            <a:ext cx="704520" cy="161640"/>
            <a:chOff x="4692600" y="1984320"/>
            <a:chExt cx="704520" cy="161640"/>
          </a:xfrm>
        </p:grpSpPr>
        <p:sp>
          <p:nvSpPr>
            <p:cNvPr id="642" name=""/>
            <p:cNvSpPr/>
            <p:nvPr/>
          </p:nvSpPr>
          <p:spPr>
            <a:xfrm>
              <a:off x="4692600" y="19843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3" name=""/>
            <p:cNvSpPr/>
            <p:nvPr/>
          </p:nvSpPr>
          <p:spPr>
            <a:xfrm>
              <a:off x="493056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4" name=""/>
            <p:cNvSpPr/>
            <p:nvPr/>
          </p:nvSpPr>
          <p:spPr>
            <a:xfrm>
              <a:off x="515916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645" name=""/>
          <p:cNvGrpSpPr/>
          <p:nvPr/>
        </p:nvGrpSpPr>
        <p:grpSpPr>
          <a:xfrm>
            <a:off x="5683320" y="1984320"/>
            <a:ext cx="704520" cy="161640"/>
            <a:chOff x="5683320" y="1984320"/>
            <a:chExt cx="704520" cy="161640"/>
          </a:xfrm>
        </p:grpSpPr>
        <p:sp>
          <p:nvSpPr>
            <p:cNvPr id="646" name=""/>
            <p:cNvSpPr/>
            <p:nvPr/>
          </p:nvSpPr>
          <p:spPr>
            <a:xfrm>
              <a:off x="5683320" y="19843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7" name=""/>
            <p:cNvSpPr/>
            <p:nvPr/>
          </p:nvSpPr>
          <p:spPr>
            <a:xfrm>
              <a:off x="592128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8" name=""/>
            <p:cNvSpPr/>
            <p:nvPr/>
          </p:nvSpPr>
          <p:spPr>
            <a:xfrm>
              <a:off x="614988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649" name=""/>
          <p:cNvGrpSpPr/>
          <p:nvPr/>
        </p:nvGrpSpPr>
        <p:grpSpPr>
          <a:xfrm>
            <a:off x="6673680" y="1984320"/>
            <a:ext cx="704520" cy="161640"/>
            <a:chOff x="6673680" y="1984320"/>
            <a:chExt cx="704520" cy="161640"/>
          </a:xfrm>
        </p:grpSpPr>
        <p:sp>
          <p:nvSpPr>
            <p:cNvPr id="650" name=""/>
            <p:cNvSpPr/>
            <p:nvPr/>
          </p:nvSpPr>
          <p:spPr>
            <a:xfrm>
              <a:off x="6673680" y="19843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1" name=""/>
            <p:cNvSpPr/>
            <p:nvPr/>
          </p:nvSpPr>
          <p:spPr>
            <a:xfrm>
              <a:off x="691164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2" name=""/>
            <p:cNvSpPr/>
            <p:nvPr/>
          </p:nvSpPr>
          <p:spPr>
            <a:xfrm>
              <a:off x="714024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653" name=""/>
          <p:cNvGrpSpPr/>
          <p:nvPr/>
        </p:nvGrpSpPr>
        <p:grpSpPr>
          <a:xfrm>
            <a:off x="7981920" y="1981080"/>
            <a:ext cx="704520" cy="161640"/>
            <a:chOff x="7981920" y="1981080"/>
            <a:chExt cx="704520" cy="161640"/>
          </a:xfrm>
        </p:grpSpPr>
        <p:sp>
          <p:nvSpPr>
            <p:cNvPr id="654" name=""/>
            <p:cNvSpPr/>
            <p:nvPr/>
          </p:nvSpPr>
          <p:spPr>
            <a:xfrm>
              <a:off x="7981920" y="198108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5" name=""/>
            <p:cNvSpPr/>
            <p:nvPr/>
          </p:nvSpPr>
          <p:spPr>
            <a:xfrm>
              <a:off x="8219880" y="1983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6" name=""/>
            <p:cNvSpPr/>
            <p:nvPr/>
          </p:nvSpPr>
          <p:spPr>
            <a:xfrm>
              <a:off x="8448480" y="198396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57" name=""/>
          <p:cNvSpPr/>
          <p:nvPr/>
        </p:nvSpPr>
        <p:spPr>
          <a:xfrm>
            <a:off x="1603440" y="1986120"/>
            <a:ext cx="642960" cy="161640"/>
          </a:xfrm>
          <a:prstGeom prst="rect">
            <a:avLst/>
          </a:prstGeom>
          <a:solidFill>
            <a:srgbClr val="0066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58" name=""/>
          <p:cNvGrpSpPr/>
          <p:nvPr/>
        </p:nvGrpSpPr>
        <p:grpSpPr>
          <a:xfrm>
            <a:off x="1600200" y="1984320"/>
            <a:ext cx="704520" cy="161640"/>
            <a:chOff x="1600200" y="1984320"/>
            <a:chExt cx="704520" cy="161640"/>
          </a:xfrm>
        </p:grpSpPr>
        <p:sp>
          <p:nvSpPr>
            <p:cNvPr id="659" name=""/>
            <p:cNvSpPr/>
            <p:nvPr/>
          </p:nvSpPr>
          <p:spPr>
            <a:xfrm>
              <a:off x="1600200" y="198432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0" name=""/>
            <p:cNvSpPr/>
            <p:nvPr/>
          </p:nvSpPr>
          <p:spPr>
            <a:xfrm>
              <a:off x="183816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1" name=""/>
            <p:cNvSpPr/>
            <p:nvPr/>
          </p:nvSpPr>
          <p:spPr>
            <a:xfrm>
              <a:off x="2066760" y="198720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62" name=""/>
          <p:cNvSpPr/>
          <p:nvPr/>
        </p:nvSpPr>
        <p:spPr>
          <a:xfrm>
            <a:off x="2666880" y="1523880"/>
            <a:ext cx="704880" cy="16200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3" name=""/>
          <p:cNvSpPr/>
          <p:nvPr/>
        </p:nvSpPr>
        <p:spPr>
          <a:xfrm>
            <a:off x="6686640" y="1527120"/>
            <a:ext cx="704880" cy="16200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64" name=""/>
          <p:cNvGrpSpPr/>
          <p:nvPr/>
        </p:nvGrpSpPr>
        <p:grpSpPr>
          <a:xfrm>
            <a:off x="6686640" y="1519200"/>
            <a:ext cx="704520" cy="161640"/>
            <a:chOff x="6686640" y="1519200"/>
            <a:chExt cx="704520" cy="161640"/>
          </a:xfrm>
        </p:grpSpPr>
        <p:sp>
          <p:nvSpPr>
            <p:cNvPr id="665" name=""/>
            <p:cNvSpPr/>
            <p:nvPr/>
          </p:nvSpPr>
          <p:spPr>
            <a:xfrm>
              <a:off x="668664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6" name=""/>
            <p:cNvSpPr/>
            <p:nvPr/>
          </p:nvSpPr>
          <p:spPr>
            <a:xfrm>
              <a:off x="69246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7" name=""/>
            <p:cNvSpPr/>
            <p:nvPr/>
          </p:nvSpPr>
          <p:spPr>
            <a:xfrm>
              <a:off x="71532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68" name=""/>
          <p:cNvSpPr/>
          <p:nvPr/>
        </p:nvSpPr>
        <p:spPr>
          <a:xfrm>
            <a:off x="3116160" y="1527120"/>
            <a:ext cx="25740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69" name=""/>
          <p:cNvGrpSpPr/>
          <p:nvPr/>
        </p:nvGrpSpPr>
        <p:grpSpPr>
          <a:xfrm>
            <a:off x="2666880" y="1519200"/>
            <a:ext cx="704520" cy="161640"/>
            <a:chOff x="2666880" y="1519200"/>
            <a:chExt cx="704520" cy="161640"/>
          </a:xfrm>
        </p:grpSpPr>
        <p:sp>
          <p:nvSpPr>
            <p:cNvPr id="670" name=""/>
            <p:cNvSpPr/>
            <p:nvPr/>
          </p:nvSpPr>
          <p:spPr>
            <a:xfrm>
              <a:off x="266688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1" name=""/>
            <p:cNvSpPr/>
            <p:nvPr/>
          </p:nvSpPr>
          <p:spPr>
            <a:xfrm>
              <a:off x="290484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2" name=""/>
            <p:cNvSpPr/>
            <p:nvPr/>
          </p:nvSpPr>
          <p:spPr>
            <a:xfrm>
              <a:off x="313344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73" name=""/>
          <p:cNvSpPr/>
          <p:nvPr/>
        </p:nvSpPr>
        <p:spPr>
          <a:xfrm>
            <a:off x="3676680" y="1523880"/>
            <a:ext cx="704880" cy="16200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4" name=""/>
          <p:cNvSpPr/>
          <p:nvPr/>
        </p:nvSpPr>
        <p:spPr>
          <a:xfrm>
            <a:off x="4125960" y="1527120"/>
            <a:ext cx="25704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75" name=""/>
          <p:cNvGrpSpPr/>
          <p:nvPr/>
        </p:nvGrpSpPr>
        <p:grpSpPr>
          <a:xfrm>
            <a:off x="3676680" y="1519200"/>
            <a:ext cx="704520" cy="161640"/>
            <a:chOff x="3676680" y="1519200"/>
            <a:chExt cx="704520" cy="161640"/>
          </a:xfrm>
        </p:grpSpPr>
        <p:sp>
          <p:nvSpPr>
            <p:cNvPr id="676" name=""/>
            <p:cNvSpPr/>
            <p:nvPr/>
          </p:nvSpPr>
          <p:spPr>
            <a:xfrm>
              <a:off x="367668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7" name=""/>
            <p:cNvSpPr/>
            <p:nvPr/>
          </p:nvSpPr>
          <p:spPr>
            <a:xfrm>
              <a:off x="391464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8" name=""/>
            <p:cNvSpPr/>
            <p:nvPr/>
          </p:nvSpPr>
          <p:spPr>
            <a:xfrm>
              <a:off x="414324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79" name=""/>
          <p:cNvSpPr/>
          <p:nvPr/>
        </p:nvSpPr>
        <p:spPr>
          <a:xfrm>
            <a:off x="4686480" y="1523880"/>
            <a:ext cx="704520" cy="162000"/>
          </a:xfrm>
          <a:prstGeom prst="rect">
            <a:avLst/>
          </a:prstGeom>
          <a:solidFill>
            <a:srgbClr val="ffff99"/>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0" name=""/>
          <p:cNvSpPr/>
          <p:nvPr/>
        </p:nvSpPr>
        <p:spPr>
          <a:xfrm>
            <a:off x="5135400" y="1527120"/>
            <a:ext cx="25740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81" name=""/>
          <p:cNvGrpSpPr/>
          <p:nvPr/>
        </p:nvGrpSpPr>
        <p:grpSpPr>
          <a:xfrm>
            <a:off x="4686480" y="1519200"/>
            <a:ext cx="704520" cy="161640"/>
            <a:chOff x="4686480" y="1519200"/>
            <a:chExt cx="704520" cy="161640"/>
          </a:xfrm>
        </p:grpSpPr>
        <p:sp>
          <p:nvSpPr>
            <p:cNvPr id="682" name=""/>
            <p:cNvSpPr/>
            <p:nvPr/>
          </p:nvSpPr>
          <p:spPr>
            <a:xfrm>
              <a:off x="4686480" y="1519200"/>
              <a:ext cx="704520" cy="161640"/>
            </a:xfrm>
            <a:prstGeom prst="rect">
              <a:avLst/>
            </a:prstGeom>
            <a:no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3" name=""/>
            <p:cNvSpPr/>
            <p:nvPr/>
          </p:nvSpPr>
          <p:spPr>
            <a:xfrm>
              <a:off x="492444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4" name=""/>
            <p:cNvSpPr/>
            <p:nvPr/>
          </p:nvSpPr>
          <p:spPr>
            <a:xfrm>
              <a:off x="515304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85" name=""/>
          <p:cNvSpPr/>
          <p:nvPr/>
        </p:nvSpPr>
        <p:spPr>
          <a:xfrm>
            <a:off x="5676840" y="1523880"/>
            <a:ext cx="704880" cy="162000"/>
          </a:xfrm>
          <a:prstGeom prst="rect">
            <a:avLst/>
          </a:prstGeom>
          <a:solidFill>
            <a:srgbClr val="ff0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6" name=""/>
          <p:cNvSpPr/>
          <p:nvPr/>
        </p:nvSpPr>
        <p:spPr>
          <a:xfrm>
            <a:off x="6126120" y="1527120"/>
            <a:ext cx="257040" cy="1620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87" name=""/>
          <p:cNvGrpSpPr/>
          <p:nvPr/>
        </p:nvGrpSpPr>
        <p:grpSpPr>
          <a:xfrm>
            <a:off x="5676840" y="1519200"/>
            <a:ext cx="704520" cy="161640"/>
            <a:chOff x="5676840" y="1519200"/>
            <a:chExt cx="704520" cy="161640"/>
          </a:xfrm>
        </p:grpSpPr>
        <p:sp>
          <p:nvSpPr>
            <p:cNvPr id="688" name=""/>
            <p:cNvSpPr/>
            <p:nvPr/>
          </p:nvSpPr>
          <p:spPr>
            <a:xfrm>
              <a:off x="5676840" y="1519200"/>
              <a:ext cx="704520" cy="16164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9" name=""/>
            <p:cNvSpPr/>
            <p:nvPr/>
          </p:nvSpPr>
          <p:spPr>
            <a:xfrm>
              <a:off x="59148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0" name=""/>
            <p:cNvSpPr/>
            <p:nvPr/>
          </p:nvSpPr>
          <p:spPr>
            <a:xfrm>
              <a:off x="614340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91" name=""/>
          <p:cNvSpPr/>
          <p:nvPr/>
        </p:nvSpPr>
        <p:spPr>
          <a:xfrm>
            <a:off x="1581120" y="1527120"/>
            <a:ext cx="704880" cy="162000"/>
          </a:xfrm>
          <a:prstGeom prst="rect">
            <a:avLst/>
          </a:prstGeom>
          <a:solidFill>
            <a:srgbClr val="ff0000"/>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692" name=""/>
          <p:cNvGrpSpPr/>
          <p:nvPr/>
        </p:nvGrpSpPr>
        <p:grpSpPr>
          <a:xfrm>
            <a:off x="1581120" y="1519200"/>
            <a:ext cx="704520" cy="161640"/>
            <a:chOff x="1581120" y="1519200"/>
            <a:chExt cx="704520" cy="161640"/>
          </a:xfrm>
        </p:grpSpPr>
        <p:sp>
          <p:nvSpPr>
            <p:cNvPr id="693" name=""/>
            <p:cNvSpPr/>
            <p:nvPr/>
          </p:nvSpPr>
          <p:spPr>
            <a:xfrm>
              <a:off x="1581120" y="1519200"/>
              <a:ext cx="704520" cy="161640"/>
            </a:xfrm>
            <a:prstGeom prst="rect">
              <a:avLst/>
            </a:prstGeom>
            <a:solidFill>
              <a:srgbClr val="ffff99"/>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94" name=""/>
            <p:cNvSpPr/>
            <p:nvPr/>
          </p:nvSpPr>
          <p:spPr>
            <a:xfrm>
              <a:off x="181908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5" name=""/>
            <p:cNvSpPr/>
            <p:nvPr/>
          </p:nvSpPr>
          <p:spPr>
            <a:xfrm>
              <a:off x="2047680" y="1522080"/>
              <a:ext cx="0" cy="152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3641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2000-11-13T13:57:54Z</dcterms:created>
  <dc:creator>Arthur Andersen</dc:creator>
  <dc:description/>
  <dc:language>en-US</dc:language>
  <cp:lastModifiedBy>Rick Buy</cp:lastModifiedBy>
  <cp:lastPrinted>2000-12-04T19:23:46Z</cp:lastPrinted>
  <dcterms:modified xsi:type="dcterms:W3CDTF">2001-12-14T19:07:18Z</dcterms:modified>
  <cp:revision>176</cp:revision>
  <dc:subject/>
  <dc:title>No Slide Title</dc:title>
</cp:coreProperties>
</file>