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72172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88696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72172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88696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906156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906156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88696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06156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2282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94028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2376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4122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58536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85664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2152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8566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2152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19612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19612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02152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19612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6280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537400" y="6386400"/>
            <a:ext cx="1051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37252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54712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72028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15644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1564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33104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3310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1564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310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49772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7232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5074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820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8548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98328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98328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7946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237600" y="6708600"/>
            <a:ext cx="10476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61680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168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4436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4436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25968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25968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9424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55948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942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5948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3408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73408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5948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73408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90076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07536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91012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84720" y="6551640"/>
            <a:ext cx="10512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25788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69440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9440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69000" y="621972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6900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6944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690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3568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21028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450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2196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3928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52124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5212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33224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15440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544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81600" y="638640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981600" y="6551640"/>
            <a:ext cx="1047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812160" y="6481800"/>
            <a:ext cx="24480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60EDD1-ACCE-4E39-8496-A47474B592D4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-36360" y="6643800"/>
            <a:ext cx="116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AA-FedReserve-1200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"/>
          <p:cNvGrpSpPr/>
          <p:nvPr/>
        </p:nvGrpSpPr>
        <p:grpSpPr>
          <a:xfrm>
            <a:off x="4046400" y="4805280"/>
            <a:ext cx="1084320" cy="1216080"/>
            <a:chOff x="4046400" y="4805280"/>
            <a:chExt cx="1084320" cy="1216080"/>
          </a:xfrm>
        </p:grpSpPr>
        <p:sp>
          <p:nvSpPr>
            <p:cNvPr id="85" name=""/>
            <p:cNvSpPr/>
            <p:nvPr/>
          </p:nvSpPr>
          <p:spPr>
            <a:xfrm>
              <a:off x="4046400" y="533880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Buyer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046400" y="571500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Buyer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186080" y="480528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Buyer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116240" y="486720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Buyer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046400" y="494496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Buyer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768240" y="4805280"/>
            <a:ext cx="1119240" cy="1216080"/>
            <a:chOff x="768240" y="4805280"/>
            <a:chExt cx="1119240" cy="1216080"/>
          </a:xfrm>
        </p:grpSpPr>
        <p:sp>
          <p:nvSpPr>
            <p:cNvPr id="91" name=""/>
            <p:cNvSpPr/>
            <p:nvPr/>
          </p:nvSpPr>
          <p:spPr>
            <a:xfrm>
              <a:off x="942840" y="480528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95ba6"/>
                  </a:solidFill>
                  <a:effectLst/>
                  <a:uFillTx/>
                  <a:latin typeface="Frutiger 45 Light"/>
                </a:rPr>
                <a:t>Seller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855720" y="488484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95ba6"/>
                  </a:solidFill>
                  <a:effectLst/>
                  <a:uFillTx/>
                  <a:latin typeface="Frutiger 45 Light"/>
                </a:rPr>
                <a:t>Seller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68240" y="495468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Seller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68240" y="533088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Seller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68240" y="5715000"/>
              <a:ext cx="944640" cy="306360"/>
            </a:xfrm>
            <a:prstGeom prst="roundRect">
              <a:avLst>
                <a:gd name="adj" fmla="val 16667"/>
              </a:avLst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Seller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>
            <a:off x="2141640" y="2962440"/>
            <a:ext cx="1466640" cy="106668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Intermediary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(Public Exchanges)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046400" y="334656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046400" y="372276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186080" y="281304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116240" y="287496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046400" y="295272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942840" y="280368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855720" y="288288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95ba6"/>
                </a:solidFill>
                <a:effectLst/>
                <a:uFillTx/>
                <a:latin typeface="Frutiger 45 Light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511440" y="1101600"/>
            <a:ext cx="1633680" cy="776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Buyer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(Consumer)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28560" y="1101600"/>
            <a:ext cx="1633680" cy="776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Seller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(Producer)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714680" y="3338640"/>
            <a:ext cx="428400" cy="304560"/>
          </a:xfrm>
          <a:prstGeom prst="leftRightArrow">
            <a:avLst>
              <a:gd name="adj1" fmla="val 50000"/>
              <a:gd name="adj2" fmla="val 28002"/>
            </a:avLst>
          </a:prstGeom>
          <a:gradFill rotWithShape="0">
            <a:gsLst>
              <a:gs pos="0">
                <a:srgbClr val="ffb31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714680" y="3719520"/>
            <a:ext cx="428400" cy="304920"/>
          </a:xfrm>
          <a:prstGeom prst="leftRightArrow">
            <a:avLst>
              <a:gd name="adj1" fmla="val 50000"/>
              <a:gd name="adj2" fmla="val 27969"/>
            </a:avLst>
          </a:prstGeom>
          <a:gradFill rotWithShape="0">
            <a:gsLst>
              <a:gs pos="0">
                <a:srgbClr val="ffb31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714680" y="2957400"/>
            <a:ext cx="428400" cy="304920"/>
          </a:xfrm>
          <a:prstGeom prst="leftRightArrow">
            <a:avLst>
              <a:gd name="adj1" fmla="val 50000"/>
              <a:gd name="adj2" fmla="val 27969"/>
            </a:avLst>
          </a:prstGeom>
          <a:gradFill rotWithShape="0">
            <a:gsLst>
              <a:gs pos="0">
                <a:srgbClr val="ffb31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71000" y="-9720"/>
            <a:ext cx="3584520" cy="54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Trade Interaction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400480" y="1349280"/>
            <a:ext cx="942840" cy="304920"/>
          </a:xfrm>
          <a:prstGeom prst="leftRightArrow">
            <a:avLst>
              <a:gd name="adj1" fmla="val 50000"/>
              <a:gd name="adj2" fmla="val 61555"/>
            </a:avLst>
          </a:prstGeom>
          <a:gradFill rotWithShape="0">
            <a:gsLst>
              <a:gs pos="0">
                <a:srgbClr val="ff000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594240" y="3338640"/>
            <a:ext cx="446040" cy="304560"/>
          </a:xfrm>
          <a:prstGeom prst="leftRightArrow">
            <a:avLst>
              <a:gd name="adj1" fmla="val 50000"/>
              <a:gd name="adj2" fmla="val 29155"/>
            </a:avLst>
          </a:prstGeom>
          <a:gradFill rotWithShape="0">
            <a:gsLst>
              <a:gs pos="0">
                <a:srgbClr val="fe000c"/>
              </a:gs>
              <a:gs pos="100000">
                <a:srgbClr val="ffb31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600360" y="2957400"/>
            <a:ext cx="446040" cy="304920"/>
          </a:xfrm>
          <a:prstGeom prst="leftRightArrow">
            <a:avLst>
              <a:gd name="adj1" fmla="val 50000"/>
              <a:gd name="adj2" fmla="val 29121"/>
            </a:avLst>
          </a:prstGeom>
          <a:gradFill rotWithShape="0">
            <a:gsLst>
              <a:gs pos="0">
                <a:srgbClr val="fe000c"/>
              </a:gs>
              <a:gs pos="100000">
                <a:srgbClr val="ffb31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600360" y="3719520"/>
            <a:ext cx="446040" cy="304920"/>
          </a:xfrm>
          <a:prstGeom prst="leftRightArrow">
            <a:avLst>
              <a:gd name="adj1" fmla="val 50000"/>
              <a:gd name="adj2" fmla="val 29121"/>
            </a:avLst>
          </a:prstGeom>
          <a:gradFill rotWithShape="0">
            <a:gsLst>
              <a:gs pos="0">
                <a:srgbClr val="fe000c"/>
              </a:gs>
              <a:gs pos="100000">
                <a:srgbClr val="ffb31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708200" y="5334120"/>
            <a:ext cx="2332080" cy="304560"/>
          </a:xfrm>
          <a:prstGeom prst="leftRightArrow">
            <a:avLst>
              <a:gd name="adj1" fmla="val 50000"/>
              <a:gd name="adj2" fmla="val 152435"/>
            </a:avLst>
          </a:prstGeom>
          <a:gradFill rotWithShape="0">
            <a:gsLst>
              <a:gs pos="0">
                <a:srgbClr val="ff000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714680" y="4952880"/>
            <a:ext cx="2331720" cy="304920"/>
          </a:xfrm>
          <a:prstGeom prst="leftRightArrow">
            <a:avLst>
              <a:gd name="adj1" fmla="val 50000"/>
              <a:gd name="adj2" fmla="val 152232"/>
            </a:avLst>
          </a:prstGeom>
          <a:gradFill rotWithShape="0">
            <a:gsLst>
              <a:gs pos="0">
                <a:srgbClr val="ff000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714680" y="5715000"/>
            <a:ext cx="2331720" cy="304920"/>
          </a:xfrm>
          <a:prstGeom prst="leftRightArrow">
            <a:avLst>
              <a:gd name="adj1" fmla="val 50000"/>
              <a:gd name="adj2" fmla="val 152232"/>
            </a:avLst>
          </a:prstGeom>
          <a:gradFill rotWithShape="0">
            <a:gsLst>
              <a:gs pos="0">
                <a:srgbClr val="ff0000"/>
              </a:gs>
              <a:gs pos="100000">
                <a:srgbClr val="095ba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057400" y="4800600"/>
            <a:ext cx="1800360" cy="1295280"/>
          </a:xfrm>
          <a:prstGeom prst="irregularSeal2">
            <a:avLst/>
          </a:prstGeom>
          <a:solidFill>
            <a:srgbClr val="ffff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657760" y="947880"/>
            <a:ext cx="39434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Hunter/Gatherer – Barter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One-to-one exchanges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Capacity constraints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Coincidence of Wants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61000" y="2736720"/>
            <a:ext cx="4341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Aggregating buyers and sellers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Intermediary guaranteeing liquidity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Lumpiness (Average contract specs)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Subsidization (Average credit quality)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Increased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688000" y="4951440"/>
            <a:ext cx="4341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costs almost zero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Perfect divisibility for customization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Self-regulating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68240" y="295272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8240" y="332892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68240" y="3713040"/>
            <a:ext cx="944640" cy="3063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85760" y="-1800"/>
            <a:ext cx="8316720" cy="100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Electronic Revolution Causing the Decline of</a:t>
            </a:r>
            <a:br>
              <a:rPr sz="30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Public Commodity Exchanges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819000" y="1944720"/>
            <a:ext cx="8763120" cy="378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1749"/>
              </a:spcBef>
              <a:buClr>
                <a:srgbClr val="fe000c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Bilateral transactions always beat Public Exchanges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Cheaper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Customized product v. “average” product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cross subsidization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25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5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Alhamd Alkhayat</cp:lastModifiedBy>
  <cp:lastPrinted>2000-12-07T12:35:00Z</cp:lastPrinted>
  <dcterms:modified xsi:type="dcterms:W3CDTF">2000-12-08T13:50:15Z</dcterms:modified>
  <cp:revision>50</cp:revision>
  <dc:subject/>
  <dc:title>No Slide Title</dc:title>
</cp:coreProperties>
</file>