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_rels/presentation.xml.rels" ContentType="application/vnd.openxmlformats-package.relationships+xml"/>
  <Override PartName="/ppt/media/image1.png" ContentType="image/png"/>
  <Override PartName="/ppt/slides/slide1.xml" ContentType="application/vnd.openxmlformats-officedocument.presentationml.slide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</p:sldIdLst>
  <p:sldSz cx="9144000" cy="6858000"/>
  <p:notesSz cx="6858000" cy="9294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0" y="6585120"/>
            <a:ext cx="83948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r">
              <a:lnSpc>
                <a:spcPct val="100000"/>
              </a:lnSpc>
              <a:tabLst>
                <a:tab algn="l" pos="0"/>
                <a:tab algn="r" pos="777384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0" i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Confidential &amp; Proprietary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"/>
          <p:cNvSpPr/>
          <p:nvPr/>
        </p:nvSpPr>
        <p:spPr>
          <a:xfrm flipV="1">
            <a:off x="1041480" y="6686640"/>
            <a:ext cx="7365960" cy="9360"/>
          </a:xfrm>
          <a:prstGeom prst="line">
            <a:avLst/>
          </a:prstGeom>
          <a:ln w="1908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"/>
          <p:cNvSpPr/>
          <p:nvPr/>
        </p:nvSpPr>
        <p:spPr>
          <a:xfrm>
            <a:off x="966960" y="6648480"/>
            <a:ext cx="741024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"/>
          <p:cNvSpPr/>
          <p:nvPr/>
        </p:nvSpPr>
        <p:spPr>
          <a:xfrm>
            <a:off x="4244400" y="6681960"/>
            <a:ext cx="67428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87F5A793-2696-48D0-A202-5C1962F28BEB}" type="slidenum"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4" name="E_COLOR_R" descr=""/>
          <p:cNvPicPr/>
          <p:nvPr/>
        </p:nvPicPr>
        <p:blipFill>
          <a:blip r:embed="rId2"/>
          <a:stretch/>
        </p:blipFill>
        <p:spPr>
          <a:xfrm>
            <a:off x="95400" y="0"/>
            <a:ext cx="539640" cy="5317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" name=""/>
          <p:cNvSpPr/>
          <p:nvPr/>
        </p:nvSpPr>
        <p:spPr>
          <a:xfrm>
            <a:off x="838080" y="0"/>
            <a:ext cx="4667400" cy="39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Waha HubCo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3348000" y="0"/>
            <a:ext cx="4818240" cy="393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</p:txBody>
      </p:sp>
      <p:sp>
        <p:nvSpPr>
          <p:cNvPr id="7" name=""/>
          <p:cNvSpPr/>
          <p:nvPr/>
        </p:nvSpPr>
        <p:spPr>
          <a:xfrm>
            <a:off x="809640" y="409680"/>
            <a:ext cx="7858080" cy="0"/>
          </a:xfrm>
          <a:prstGeom prst="line">
            <a:avLst/>
          </a:prstGeom>
          <a:ln w="507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 flipV="1">
            <a:off x="857160" y="476280"/>
            <a:ext cx="7886880" cy="9360"/>
          </a:xfrm>
          <a:prstGeom prst="line">
            <a:avLst/>
          </a:prstGeom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body"/>
          </p:nvPr>
        </p:nvSpPr>
        <p:spPr>
          <a:xfrm>
            <a:off x="799920" y="1359000"/>
            <a:ext cx="758484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77500" lnSpcReduction="19999"/>
          </a:bodyPr>
          <a:p>
            <a:pPr marL="343080" indent="-343080">
              <a:spcAft>
                <a:spcPts val="2001"/>
              </a:spcAft>
              <a:buClr>
                <a:srgbClr val="0066ff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-336600">
              <a:spcAft>
                <a:spcPts val="2001"/>
              </a:spcAft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39760" indent="-225360">
              <a:spcAft>
                <a:spcPts val="2001"/>
              </a:spcAft>
              <a:buClr>
                <a:srgbClr val="000000"/>
              </a:buClr>
              <a:buFont typeface="Arial Narrow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3" marL="1600200" indent="-228600">
              <a:spcAft>
                <a:spcPts val="2001"/>
              </a:spcAft>
              <a:buClr>
                <a:srgbClr val="000000"/>
              </a:buClr>
              <a:buFont typeface="Arial Narrow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4" marL="2057400" indent="-228600">
              <a:spcAft>
                <a:spcPts val="2001"/>
              </a:spcAft>
              <a:buClr>
                <a:srgbClr val="000000"/>
              </a:buClr>
              <a:buFont typeface="Arial Narrow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5" marL="2057400" indent="-228600">
              <a:spcAft>
                <a:spcPts val="2001"/>
              </a:spcAft>
              <a:buClr>
                <a:srgbClr val="000000"/>
              </a:buClr>
              <a:buFont typeface="Arial Narrow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6" marL="2057400" indent="-228600">
              <a:spcAft>
                <a:spcPts val="2001"/>
              </a:spcAft>
              <a:buClr>
                <a:srgbClr val="000000"/>
              </a:buClr>
              <a:buFont typeface="Arial Narrow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4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Click to edit the title text format</a:t>
            </a:r>
            <a:endParaRPr b="0" lang="en-US" sz="54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</p:txBody>
      </p:sp>
      <p:pic>
        <p:nvPicPr>
          <p:cNvPr id="11" name="E_RGB_R" descr=""/>
          <p:cNvPicPr/>
          <p:nvPr/>
        </p:nvPicPr>
        <p:blipFill>
          <a:blip r:embed="rId2"/>
          <a:stretch/>
        </p:blipFill>
        <p:spPr>
          <a:xfrm>
            <a:off x="4027320" y="512640"/>
            <a:ext cx="997200" cy="9842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2" name=""/>
          <p:cNvSpPr/>
          <p:nvPr/>
        </p:nvSpPr>
        <p:spPr>
          <a:xfrm>
            <a:off x="687240" y="5192640"/>
            <a:ext cx="7756560" cy="48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5931000" y="6653160"/>
            <a:ext cx="361800" cy="141480"/>
          </a:xfrm>
          <a:custGeom>
            <a:avLst/>
            <a:gdLst/>
            <a:ahLst/>
            <a:rect l="l" t="t" r="r" b="b"/>
            <a:pathLst>
              <a:path w="685" h="268">
                <a:moveTo>
                  <a:pt x="670" y="228"/>
                </a:moveTo>
                <a:lnTo>
                  <a:pt x="537" y="152"/>
                </a:lnTo>
                <a:lnTo>
                  <a:pt x="540" y="152"/>
                </a:lnTo>
                <a:lnTo>
                  <a:pt x="552" y="149"/>
                </a:lnTo>
                <a:lnTo>
                  <a:pt x="570" y="147"/>
                </a:lnTo>
                <a:lnTo>
                  <a:pt x="591" y="143"/>
                </a:lnTo>
                <a:lnTo>
                  <a:pt x="616" y="141"/>
                </a:lnTo>
                <a:lnTo>
                  <a:pt x="640" y="136"/>
                </a:lnTo>
                <a:lnTo>
                  <a:pt x="663" y="132"/>
                </a:lnTo>
                <a:lnTo>
                  <a:pt x="685" y="128"/>
                </a:lnTo>
                <a:lnTo>
                  <a:pt x="684" y="124"/>
                </a:lnTo>
                <a:lnTo>
                  <a:pt x="678" y="115"/>
                </a:lnTo>
                <a:lnTo>
                  <a:pt x="669" y="100"/>
                </a:lnTo>
                <a:lnTo>
                  <a:pt x="654" y="82"/>
                </a:lnTo>
                <a:lnTo>
                  <a:pt x="635" y="62"/>
                </a:lnTo>
                <a:lnTo>
                  <a:pt x="612" y="43"/>
                </a:lnTo>
                <a:lnTo>
                  <a:pt x="582" y="27"/>
                </a:lnTo>
                <a:lnTo>
                  <a:pt x="546" y="15"/>
                </a:lnTo>
                <a:lnTo>
                  <a:pt x="515" y="7"/>
                </a:lnTo>
                <a:lnTo>
                  <a:pt x="486" y="3"/>
                </a:lnTo>
                <a:lnTo>
                  <a:pt x="459" y="0"/>
                </a:lnTo>
                <a:lnTo>
                  <a:pt x="433" y="0"/>
                </a:lnTo>
                <a:lnTo>
                  <a:pt x="407" y="1"/>
                </a:lnTo>
                <a:lnTo>
                  <a:pt x="384" y="5"/>
                </a:lnTo>
                <a:lnTo>
                  <a:pt x="360" y="10"/>
                </a:lnTo>
                <a:lnTo>
                  <a:pt x="338" y="16"/>
                </a:lnTo>
                <a:lnTo>
                  <a:pt x="316" y="23"/>
                </a:lnTo>
                <a:lnTo>
                  <a:pt x="296" y="33"/>
                </a:lnTo>
                <a:lnTo>
                  <a:pt x="275" y="43"/>
                </a:lnTo>
                <a:lnTo>
                  <a:pt x="256" y="56"/>
                </a:lnTo>
                <a:lnTo>
                  <a:pt x="235" y="68"/>
                </a:lnTo>
                <a:lnTo>
                  <a:pt x="214" y="82"/>
                </a:lnTo>
                <a:lnTo>
                  <a:pt x="195" y="97"/>
                </a:lnTo>
                <a:lnTo>
                  <a:pt x="174" y="112"/>
                </a:lnTo>
                <a:lnTo>
                  <a:pt x="166" y="116"/>
                </a:lnTo>
                <a:lnTo>
                  <a:pt x="160" y="120"/>
                </a:lnTo>
                <a:lnTo>
                  <a:pt x="151" y="121"/>
                </a:lnTo>
                <a:lnTo>
                  <a:pt x="143" y="122"/>
                </a:lnTo>
                <a:lnTo>
                  <a:pt x="135" y="121"/>
                </a:lnTo>
                <a:lnTo>
                  <a:pt x="127" y="120"/>
                </a:lnTo>
                <a:lnTo>
                  <a:pt x="121" y="116"/>
                </a:lnTo>
                <a:lnTo>
                  <a:pt x="114" y="110"/>
                </a:lnTo>
                <a:lnTo>
                  <a:pt x="104" y="98"/>
                </a:lnTo>
                <a:lnTo>
                  <a:pt x="91" y="85"/>
                </a:lnTo>
                <a:lnTo>
                  <a:pt x="77" y="70"/>
                </a:lnTo>
                <a:lnTo>
                  <a:pt x="63" y="56"/>
                </a:lnTo>
                <a:lnTo>
                  <a:pt x="47" y="42"/>
                </a:lnTo>
                <a:lnTo>
                  <a:pt x="32" y="32"/>
                </a:lnTo>
                <a:lnTo>
                  <a:pt x="16" y="25"/>
                </a:lnTo>
                <a:lnTo>
                  <a:pt x="0" y="22"/>
                </a:lnTo>
                <a:lnTo>
                  <a:pt x="11" y="47"/>
                </a:lnTo>
                <a:lnTo>
                  <a:pt x="19" y="75"/>
                </a:lnTo>
                <a:lnTo>
                  <a:pt x="25" y="107"/>
                </a:lnTo>
                <a:lnTo>
                  <a:pt x="28" y="139"/>
                </a:lnTo>
                <a:lnTo>
                  <a:pt x="26" y="174"/>
                </a:lnTo>
                <a:lnTo>
                  <a:pt x="24" y="207"/>
                </a:lnTo>
                <a:lnTo>
                  <a:pt x="16" y="239"/>
                </a:lnTo>
                <a:lnTo>
                  <a:pt x="6" y="268"/>
                </a:lnTo>
                <a:lnTo>
                  <a:pt x="54" y="268"/>
                </a:lnTo>
                <a:lnTo>
                  <a:pt x="67" y="259"/>
                </a:lnTo>
                <a:lnTo>
                  <a:pt x="77" y="249"/>
                </a:lnTo>
                <a:lnTo>
                  <a:pt x="86" y="238"/>
                </a:lnTo>
                <a:lnTo>
                  <a:pt x="95" y="227"/>
                </a:lnTo>
                <a:lnTo>
                  <a:pt x="103" y="216"/>
                </a:lnTo>
                <a:lnTo>
                  <a:pt x="109" y="206"/>
                </a:lnTo>
                <a:lnTo>
                  <a:pt x="116" y="197"/>
                </a:lnTo>
                <a:lnTo>
                  <a:pt x="121" y="191"/>
                </a:lnTo>
                <a:lnTo>
                  <a:pt x="129" y="184"/>
                </a:lnTo>
                <a:lnTo>
                  <a:pt x="138" y="181"/>
                </a:lnTo>
                <a:lnTo>
                  <a:pt x="146" y="179"/>
                </a:lnTo>
                <a:lnTo>
                  <a:pt x="153" y="181"/>
                </a:lnTo>
                <a:lnTo>
                  <a:pt x="160" y="182"/>
                </a:lnTo>
                <a:lnTo>
                  <a:pt x="165" y="183"/>
                </a:lnTo>
                <a:lnTo>
                  <a:pt x="168" y="184"/>
                </a:lnTo>
                <a:lnTo>
                  <a:pt x="169" y="186"/>
                </a:lnTo>
                <a:lnTo>
                  <a:pt x="171" y="188"/>
                </a:lnTo>
                <a:lnTo>
                  <a:pt x="179" y="194"/>
                </a:lnTo>
                <a:lnTo>
                  <a:pt x="191" y="203"/>
                </a:lnTo>
                <a:lnTo>
                  <a:pt x="208" y="214"/>
                </a:lnTo>
                <a:lnTo>
                  <a:pt x="227" y="227"/>
                </a:lnTo>
                <a:lnTo>
                  <a:pt x="250" y="241"/>
                </a:lnTo>
                <a:lnTo>
                  <a:pt x="276" y="254"/>
                </a:lnTo>
                <a:lnTo>
                  <a:pt x="305" y="268"/>
                </a:lnTo>
                <a:lnTo>
                  <a:pt x="622" y="268"/>
                </a:lnTo>
                <a:lnTo>
                  <a:pt x="634" y="261"/>
                </a:lnTo>
                <a:lnTo>
                  <a:pt x="644" y="254"/>
                </a:lnTo>
                <a:lnTo>
                  <a:pt x="653" y="247"/>
                </a:lnTo>
                <a:lnTo>
                  <a:pt x="660" y="241"/>
                </a:lnTo>
                <a:lnTo>
                  <a:pt x="663" y="236"/>
                </a:lnTo>
                <a:lnTo>
                  <a:pt x="667" y="232"/>
                </a:lnTo>
                <a:lnTo>
                  <a:pt x="670" y="229"/>
                </a:lnTo>
                <a:lnTo>
                  <a:pt x="670" y="228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5684760" y="6672240"/>
            <a:ext cx="182520" cy="81000"/>
          </a:xfrm>
          <a:custGeom>
            <a:avLst/>
            <a:gdLst/>
            <a:ahLst/>
            <a:rect l="l" t="t" r="r" b="b"/>
            <a:pathLst>
              <a:path w="344" h="151">
                <a:moveTo>
                  <a:pt x="0" y="141"/>
                </a:moveTo>
                <a:lnTo>
                  <a:pt x="13" y="140"/>
                </a:lnTo>
                <a:lnTo>
                  <a:pt x="25" y="136"/>
                </a:lnTo>
                <a:lnTo>
                  <a:pt x="34" y="131"/>
                </a:lnTo>
                <a:lnTo>
                  <a:pt x="41" y="124"/>
                </a:lnTo>
                <a:lnTo>
                  <a:pt x="48" y="115"/>
                </a:lnTo>
                <a:lnTo>
                  <a:pt x="53" y="108"/>
                </a:lnTo>
                <a:lnTo>
                  <a:pt x="58" y="101"/>
                </a:lnTo>
                <a:lnTo>
                  <a:pt x="62" y="96"/>
                </a:lnTo>
                <a:lnTo>
                  <a:pt x="71" y="91"/>
                </a:lnTo>
                <a:lnTo>
                  <a:pt x="78" y="91"/>
                </a:lnTo>
                <a:lnTo>
                  <a:pt x="83" y="93"/>
                </a:lnTo>
                <a:lnTo>
                  <a:pt x="85" y="94"/>
                </a:lnTo>
                <a:lnTo>
                  <a:pt x="88" y="96"/>
                </a:lnTo>
                <a:lnTo>
                  <a:pt x="96" y="101"/>
                </a:lnTo>
                <a:lnTo>
                  <a:pt x="106" y="109"/>
                </a:lnTo>
                <a:lnTo>
                  <a:pt x="122" y="119"/>
                </a:lnTo>
                <a:lnTo>
                  <a:pt x="138" y="128"/>
                </a:lnTo>
                <a:lnTo>
                  <a:pt x="159" y="138"/>
                </a:lnTo>
                <a:lnTo>
                  <a:pt x="180" y="144"/>
                </a:lnTo>
                <a:lnTo>
                  <a:pt x="202" y="149"/>
                </a:lnTo>
                <a:lnTo>
                  <a:pt x="237" y="151"/>
                </a:lnTo>
                <a:lnTo>
                  <a:pt x="267" y="149"/>
                </a:lnTo>
                <a:lnTo>
                  <a:pt x="290" y="144"/>
                </a:lnTo>
                <a:lnTo>
                  <a:pt x="308" y="138"/>
                </a:lnTo>
                <a:lnTo>
                  <a:pt x="321" y="129"/>
                </a:lnTo>
                <a:lnTo>
                  <a:pt x="330" y="123"/>
                </a:lnTo>
                <a:lnTo>
                  <a:pt x="335" y="118"/>
                </a:lnTo>
                <a:lnTo>
                  <a:pt x="337" y="115"/>
                </a:lnTo>
                <a:lnTo>
                  <a:pt x="269" y="77"/>
                </a:lnTo>
                <a:lnTo>
                  <a:pt x="272" y="77"/>
                </a:lnTo>
                <a:lnTo>
                  <a:pt x="277" y="75"/>
                </a:lnTo>
                <a:lnTo>
                  <a:pt x="286" y="74"/>
                </a:lnTo>
                <a:lnTo>
                  <a:pt x="296" y="73"/>
                </a:lnTo>
                <a:lnTo>
                  <a:pt x="308" y="72"/>
                </a:lnTo>
                <a:lnTo>
                  <a:pt x="321" y="69"/>
                </a:lnTo>
                <a:lnTo>
                  <a:pt x="333" y="68"/>
                </a:lnTo>
                <a:lnTo>
                  <a:pt x="344" y="65"/>
                </a:lnTo>
                <a:lnTo>
                  <a:pt x="343" y="63"/>
                </a:lnTo>
                <a:lnTo>
                  <a:pt x="340" y="58"/>
                </a:lnTo>
                <a:lnTo>
                  <a:pt x="335" y="50"/>
                </a:lnTo>
                <a:lnTo>
                  <a:pt x="329" y="42"/>
                </a:lnTo>
                <a:lnTo>
                  <a:pt x="320" y="32"/>
                </a:lnTo>
                <a:lnTo>
                  <a:pt x="307" y="23"/>
                </a:lnTo>
                <a:lnTo>
                  <a:pt x="293" y="14"/>
                </a:lnTo>
                <a:lnTo>
                  <a:pt x="274" y="8"/>
                </a:lnTo>
                <a:lnTo>
                  <a:pt x="245" y="2"/>
                </a:lnTo>
                <a:lnTo>
                  <a:pt x="217" y="0"/>
                </a:lnTo>
                <a:lnTo>
                  <a:pt x="193" y="3"/>
                </a:lnTo>
                <a:lnTo>
                  <a:pt x="171" y="8"/>
                </a:lnTo>
                <a:lnTo>
                  <a:pt x="149" y="17"/>
                </a:lnTo>
                <a:lnTo>
                  <a:pt x="129" y="28"/>
                </a:lnTo>
                <a:lnTo>
                  <a:pt x="109" y="42"/>
                </a:lnTo>
                <a:lnTo>
                  <a:pt x="88" y="57"/>
                </a:lnTo>
                <a:lnTo>
                  <a:pt x="80" y="60"/>
                </a:lnTo>
                <a:lnTo>
                  <a:pt x="72" y="62"/>
                </a:lnTo>
                <a:lnTo>
                  <a:pt x="65" y="60"/>
                </a:lnTo>
                <a:lnTo>
                  <a:pt x="58" y="55"/>
                </a:lnTo>
                <a:lnTo>
                  <a:pt x="53" y="49"/>
                </a:lnTo>
                <a:lnTo>
                  <a:pt x="47" y="43"/>
                </a:lnTo>
                <a:lnTo>
                  <a:pt x="40" y="35"/>
                </a:lnTo>
                <a:lnTo>
                  <a:pt x="32" y="28"/>
                </a:lnTo>
                <a:lnTo>
                  <a:pt x="25" y="22"/>
                </a:lnTo>
                <a:lnTo>
                  <a:pt x="17" y="17"/>
                </a:lnTo>
                <a:lnTo>
                  <a:pt x="9" y="13"/>
                </a:lnTo>
                <a:lnTo>
                  <a:pt x="1" y="12"/>
                </a:lnTo>
                <a:lnTo>
                  <a:pt x="12" y="40"/>
                </a:lnTo>
                <a:lnTo>
                  <a:pt x="15" y="75"/>
                </a:lnTo>
                <a:lnTo>
                  <a:pt x="12" y="110"/>
                </a:lnTo>
                <a:lnTo>
                  <a:pt x="0" y="141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34200" bIns="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6207120" y="6681960"/>
            <a:ext cx="74520" cy="28440"/>
          </a:xfrm>
          <a:custGeom>
            <a:avLst/>
            <a:gdLst/>
            <a:ahLst/>
            <a:rect l="l" t="t" r="r" b="b"/>
            <a:pathLst>
              <a:path w="56" h="54">
                <a:moveTo>
                  <a:pt x="29" y="54"/>
                </a:moveTo>
                <a:lnTo>
                  <a:pt x="39" y="51"/>
                </a:lnTo>
                <a:lnTo>
                  <a:pt x="48" y="45"/>
                </a:lnTo>
                <a:lnTo>
                  <a:pt x="53" y="36"/>
                </a:lnTo>
                <a:lnTo>
                  <a:pt x="56" y="26"/>
                </a:lnTo>
                <a:lnTo>
                  <a:pt x="53" y="16"/>
                </a:lnTo>
                <a:lnTo>
                  <a:pt x="48" y="7"/>
                </a:lnTo>
                <a:lnTo>
                  <a:pt x="39" y="2"/>
                </a:lnTo>
                <a:lnTo>
                  <a:pt x="29" y="0"/>
                </a:lnTo>
                <a:lnTo>
                  <a:pt x="18" y="2"/>
                </a:lnTo>
                <a:lnTo>
                  <a:pt x="9" y="7"/>
                </a:lnTo>
                <a:lnTo>
                  <a:pt x="3" y="16"/>
                </a:lnTo>
                <a:lnTo>
                  <a:pt x="0" y="26"/>
                </a:lnTo>
                <a:lnTo>
                  <a:pt x="3" y="36"/>
                </a:lnTo>
                <a:lnTo>
                  <a:pt x="9" y="45"/>
                </a:lnTo>
                <a:lnTo>
                  <a:pt x="18" y="51"/>
                </a:lnTo>
                <a:lnTo>
                  <a:pt x="29" y="54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18360" bIns="-18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5824440" y="6688080"/>
            <a:ext cx="74880" cy="14400"/>
          </a:xfrm>
          <a:custGeom>
            <a:avLst/>
            <a:gdLst/>
            <a:ahLst/>
            <a:rect l="l" t="t" r="r" b="b"/>
            <a:pathLst>
              <a:path w="27" h="27">
                <a:moveTo>
                  <a:pt x="14" y="27"/>
                </a:moveTo>
                <a:lnTo>
                  <a:pt x="19" y="26"/>
                </a:lnTo>
                <a:lnTo>
                  <a:pt x="23" y="24"/>
                </a:lnTo>
                <a:lnTo>
                  <a:pt x="26" y="19"/>
                </a:lnTo>
                <a:lnTo>
                  <a:pt x="27" y="14"/>
                </a:lnTo>
                <a:lnTo>
                  <a:pt x="26" y="9"/>
                </a:lnTo>
                <a:lnTo>
                  <a:pt x="23" y="4"/>
                </a:lnTo>
                <a:lnTo>
                  <a:pt x="19" y="1"/>
                </a:lnTo>
                <a:lnTo>
                  <a:pt x="14" y="0"/>
                </a:lnTo>
                <a:lnTo>
                  <a:pt x="9" y="1"/>
                </a:lnTo>
                <a:lnTo>
                  <a:pt x="4" y="4"/>
                </a:lnTo>
                <a:lnTo>
                  <a:pt x="1" y="9"/>
                </a:lnTo>
                <a:lnTo>
                  <a:pt x="0" y="14"/>
                </a:lnTo>
                <a:lnTo>
                  <a:pt x="1" y="19"/>
                </a:lnTo>
                <a:lnTo>
                  <a:pt x="4" y="24"/>
                </a:lnTo>
                <a:lnTo>
                  <a:pt x="9" y="26"/>
                </a:lnTo>
                <a:lnTo>
                  <a:pt x="14" y="27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2400" bIns="-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7" name=""/>
          <p:cNvGrpSpPr/>
          <p:nvPr/>
        </p:nvGrpSpPr>
        <p:grpSpPr>
          <a:xfrm>
            <a:off x="4187880" y="6512040"/>
            <a:ext cx="417240" cy="269280"/>
            <a:chOff x="4187880" y="6512040"/>
            <a:chExt cx="417240" cy="269280"/>
          </a:xfrm>
        </p:grpSpPr>
        <p:sp>
          <p:nvSpPr>
            <p:cNvPr id="18" name=""/>
            <p:cNvSpPr/>
            <p:nvPr/>
          </p:nvSpPr>
          <p:spPr>
            <a:xfrm>
              <a:off x="4289400" y="6512040"/>
              <a:ext cx="137880" cy="60120"/>
            </a:xfrm>
            <a:custGeom>
              <a:avLst/>
              <a:gdLst/>
              <a:ahLst/>
              <a:rect l="l" t="t" r="r" b="b"/>
              <a:pathLst>
                <a:path w="261" h="116">
                  <a:moveTo>
                    <a:pt x="0" y="109"/>
                  </a:moveTo>
                  <a:lnTo>
                    <a:pt x="10" y="108"/>
                  </a:lnTo>
                  <a:lnTo>
                    <a:pt x="18" y="105"/>
                  </a:lnTo>
                  <a:lnTo>
                    <a:pt x="24" y="100"/>
                  </a:lnTo>
                  <a:lnTo>
                    <a:pt x="31" y="95"/>
                  </a:lnTo>
                  <a:lnTo>
                    <a:pt x="36" y="89"/>
                  </a:lnTo>
                  <a:lnTo>
                    <a:pt x="40" y="83"/>
                  </a:lnTo>
                  <a:lnTo>
                    <a:pt x="44" y="78"/>
                  </a:lnTo>
                  <a:lnTo>
                    <a:pt x="46" y="74"/>
                  </a:lnTo>
                  <a:lnTo>
                    <a:pt x="53" y="70"/>
                  </a:lnTo>
                  <a:lnTo>
                    <a:pt x="58" y="69"/>
                  </a:lnTo>
                  <a:lnTo>
                    <a:pt x="63" y="70"/>
                  </a:lnTo>
                  <a:lnTo>
                    <a:pt x="64" y="72"/>
                  </a:lnTo>
                  <a:lnTo>
                    <a:pt x="66" y="73"/>
                  </a:lnTo>
                  <a:lnTo>
                    <a:pt x="72" y="78"/>
                  </a:lnTo>
                  <a:lnTo>
                    <a:pt x="80" y="83"/>
                  </a:lnTo>
                  <a:lnTo>
                    <a:pt x="92" y="90"/>
                  </a:lnTo>
                  <a:lnTo>
                    <a:pt x="105" y="98"/>
                  </a:lnTo>
                  <a:lnTo>
                    <a:pt x="120" y="105"/>
                  </a:lnTo>
                  <a:lnTo>
                    <a:pt x="136" y="110"/>
                  </a:lnTo>
                  <a:lnTo>
                    <a:pt x="152" y="114"/>
                  </a:lnTo>
                  <a:lnTo>
                    <a:pt x="180" y="116"/>
                  </a:lnTo>
                  <a:lnTo>
                    <a:pt x="202" y="115"/>
                  </a:lnTo>
                  <a:lnTo>
                    <a:pt x="220" y="110"/>
                  </a:lnTo>
                  <a:lnTo>
                    <a:pt x="233" y="105"/>
                  </a:lnTo>
                  <a:lnTo>
                    <a:pt x="243" y="99"/>
                  </a:lnTo>
                  <a:lnTo>
                    <a:pt x="250" y="94"/>
                  </a:lnTo>
                  <a:lnTo>
                    <a:pt x="253" y="89"/>
                  </a:lnTo>
                  <a:lnTo>
                    <a:pt x="255" y="88"/>
                  </a:lnTo>
                  <a:lnTo>
                    <a:pt x="204" y="59"/>
                  </a:lnTo>
                  <a:lnTo>
                    <a:pt x="206" y="59"/>
                  </a:lnTo>
                  <a:lnTo>
                    <a:pt x="211" y="58"/>
                  </a:lnTo>
                  <a:lnTo>
                    <a:pt x="217" y="58"/>
                  </a:lnTo>
                  <a:lnTo>
                    <a:pt x="225" y="57"/>
                  </a:lnTo>
                  <a:lnTo>
                    <a:pt x="234" y="55"/>
                  </a:lnTo>
                  <a:lnTo>
                    <a:pt x="243" y="53"/>
                  </a:lnTo>
                  <a:lnTo>
                    <a:pt x="253" y="52"/>
                  </a:lnTo>
                  <a:lnTo>
                    <a:pt x="261" y="50"/>
                  </a:lnTo>
                  <a:lnTo>
                    <a:pt x="260" y="49"/>
                  </a:lnTo>
                  <a:lnTo>
                    <a:pt x="259" y="45"/>
                  </a:lnTo>
                  <a:lnTo>
                    <a:pt x="255" y="39"/>
                  </a:lnTo>
                  <a:lnTo>
                    <a:pt x="250" y="32"/>
                  </a:lnTo>
                  <a:lnTo>
                    <a:pt x="242" y="25"/>
                  </a:lnTo>
                  <a:lnTo>
                    <a:pt x="233" y="18"/>
                  </a:lnTo>
                  <a:lnTo>
                    <a:pt x="221" y="12"/>
                  </a:lnTo>
                  <a:lnTo>
                    <a:pt x="208" y="7"/>
                  </a:lnTo>
                  <a:lnTo>
                    <a:pt x="186" y="2"/>
                  </a:lnTo>
                  <a:lnTo>
                    <a:pt x="165" y="0"/>
                  </a:lnTo>
                  <a:lnTo>
                    <a:pt x="146" y="2"/>
                  </a:lnTo>
                  <a:lnTo>
                    <a:pt x="129" y="7"/>
                  </a:lnTo>
                  <a:lnTo>
                    <a:pt x="112" y="13"/>
                  </a:lnTo>
                  <a:lnTo>
                    <a:pt x="97" y="22"/>
                  </a:lnTo>
                  <a:lnTo>
                    <a:pt x="81" y="33"/>
                  </a:lnTo>
                  <a:lnTo>
                    <a:pt x="66" y="44"/>
                  </a:lnTo>
                  <a:lnTo>
                    <a:pt x="61" y="47"/>
                  </a:lnTo>
                  <a:lnTo>
                    <a:pt x="54" y="48"/>
                  </a:lnTo>
                  <a:lnTo>
                    <a:pt x="49" y="47"/>
                  </a:lnTo>
                  <a:lnTo>
                    <a:pt x="44" y="43"/>
                  </a:lnTo>
                  <a:lnTo>
                    <a:pt x="40" y="39"/>
                  </a:lnTo>
                  <a:lnTo>
                    <a:pt x="35" y="33"/>
                  </a:lnTo>
                  <a:lnTo>
                    <a:pt x="29" y="28"/>
                  </a:lnTo>
                  <a:lnTo>
                    <a:pt x="24" y="22"/>
                  </a:lnTo>
                  <a:lnTo>
                    <a:pt x="18" y="17"/>
                  </a:lnTo>
                  <a:lnTo>
                    <a:pt x="13" y="13"/>
                  </a:lnTo>
                  <a:lnTo>
                    <a:pt x="6" y="10"/>
                  </a:lnTo>
                  <a:lnTo>
                    <a:pt x="0" y="9"/>
                  </a:lnTo>
                  <a:lnTo>
                    <a:pt x="7" y="30"/>
                  </a:lnTo>
                  <a:lnTo>
                    <a:pt x="10" y="58"/>
                  </a:lnTo>
                  <a:lnTo>
                    <a:pt x="7" y="85"/>
                  </a:lnTo>
                  <a:lnTo>
                    <a:pt x="0" y="109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3320" bIns="13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" name=""/>
            <p:cNvSpPr/>
            <p:nvPr/>
          </p:nvSpPr>
          <p:spPr>
            <a:xfrm>
              <a:off x="4187880" y="6581520"/>
              <a:ext cx="417240" cy="199800"/>
            </a:xfrm>
            <a:custGeom>
              <a:avLst/>
              <a:gdLst/>
              <a:ahLst/>
              <a:rect l="l" t="t" r="r" b="b"/>
              <a:pathLst>
                <a:path w="789" h="377">
                  <a:moveTo>
                    <a:pt x="0" y="62"/>
                  </a:moveTo>
                  <a:lnTo>
                    <a:pt x="10" y="72"/>
                  </a:lnTo>
                  <a:lnTo>
                    <a:pt x="21" y="82"/>
                  </a:lnTo>
                  <a:lnTo>
                    <a:pt x="31" y="92"/>
                  </a:lnTo>
                  <a:lnTo>
                    <a:pt x="40" y="102"/>
                  </a:lnTo>
                  <a:lnTo>
                    <a:pt x="49" y="112"/>
                  </a:lnTo>
                  <a:lnTo>
                    <a:pt x="57" y="122"/>
                  </a:lnTo>
                  <a:lnTo>
                    <a:pt x="65" y="131"/>
                  </a:lnTo>
                  <a:lnTo>
                    <a:pt x="73" y="138"/>
                  </a:lnTo>
                  <a:lnTo>
                    <a:pt x="80" y="145"/>
                  </a:lnTo>
                  <a:lnTo>
                    <a:pt x="89" y="150"/>
                  </a:lnTo>
                  <a:lnTo>
                    <a:pt x="100" y="153"/>
                  </a:lnTo>
                  <a:lnTo>
                    <a:pt x="110" y="153"/>
                  </a:lnTo>
                  <a:lnTo>
                    <a:pt x="119" y="153"/>
                  </a:lnTo>
                  <a:lnTo>
                    <a:pt x="129" y="151"/>
                  </a:lnTo>
                  <a:lnTo>
                    <a:pt x="139" y="146"/>
                  </a:lnTo>
                  <a:lnTo>
                    <a:pt x="148" y="141"/>
                  </a:lnTo>
                  <a:lnTo>
                    <a:pt x="174" y="122"/>
                  </a:lnTo>
                  <a:lnTo>
                    <a:pt x="198" y="104"/>
                  </a:lnTo>
                  <a:lnTo>
                    <a:pt x="224" y="86"/>
                  </a:lnTo>
                  <a:lnTo>
                    <a:pt x="249" y="70"/>
                  </a:lnTo>
                  <a:lnTo>
                    <a:pt x="275" y="55"/>
                  </a:lnTo>
                  <a:lnTo>
                    <a:pt x="300" y="41"/>
                  </a:lnTo>
                  <a:lnTo>
                    <a:pt x="326" y="30"/>
                  </a:lnTo>
                  <a:lnTo>
                    <a:pt x="354" y="20"/>
                  </a:lnTo>
                  <a:lnTo>
                    <a:pt x="381" y="11"/>
                  </a:lnTo>
                  <a:lnTo>
                    <a:pt x="410" y="5"/>
                  </a:lnTo>
                  <a:lnTo>
                    <a:pt x="440" y="1"/>
                  </a:lnTo>
                  <a:lnTo>
                    <a:pt x="471" y="0"/>
                  </a:lnTo>
                  <a:lnTo>
                    <a:pt x="504" y="0"/>
                  </a:lnTo>
                  <a:lnTo>
                    <a:pt x="539" y="4"/>
                  </a:lnTo>
                  <a:lnTo>
                    <a:pt x="575" y="10"/>
                  </a:lnTo>
                  <a:lnTo>
                    <a:pt x="612" y="19"/>
                  </a:lnTo>
                  <a:lnTo>
                    <a:pt x="658" y="35"/>
                  </a:lnTo>
                  <a:lnTo>
                    <a:pt x="694" y="56"/>
                  </a:lnTo>
                  <a:lnTo>
                    <a:pt x="725" y="80"/>
                  </a:lnTo>
                  <a:lnTo>
                    <a:pt x="750" y="104"/>
                  </a:lnTo>
                  <a:lnTo>
                    <a:pt x="767" y="126"/>
                  </a:lnTo>
                  <a:lnTo>
                    <a:pt x="780" y="145"/>
                  </a:lnTo>
                  <a:lnTo>
                    <a:pt x="786" y="157"/>
                  </a:lnTo>
                  <a:lnTo>
                    <a:pt x="789" y="162"/>
                  </a:lnTo>
                  <a:lnTo>
                    <a:pt x="761" y="167"/>
                  </a:lnTo>
                  <a:lnTo>
                    <a:pt x="732" y="171"/>
                  </a:lnTo>
                  <a:lnTo>
                    <a:pt x="701" y="176"/>
                  </a:lnTo>
                  <a:lnTo>
                    <a:pt x="671" y="181"/>
                  </a:lnTo>
                  <a:lnTo>
                    <a:pt x="644" y="185"/>
                  </a:lnTo>
                  <a:lnTo>
                    <a:pt x="622" y="188"/>
                  </a:lnTo>
                  <a:lnTo>
                    <a:pt x="607" y="190"/>
                  </a:lnTo>
                  <a:lnTo>
                    <a:pt x="602" y="191"/>
                  </a:lnTo>
                  <a:lnTo>
                    <a:pt x="769" y="286"/>
                  </a:lnTo>
                  <a:lnTo>
                    <a:pt x="768" y="287"/>
                  </a:lnTo>
                  <a:lnTo>
                    <a:pt x="765" y="291"/>
                  </a:lnTo>
                  <a:lnTo>
                    <a:pt x="760" y="297"/>
                  </a:lnTo>
                  <a:lnTo>
                    <a:pt x="754" y="304"/>
                  </a:lnTo>
                  <a:lnTo>
                    <a:pt x="743" y="313"/>
                  </a:lnTo>
                  <a:lnTo>
                    <a:pt x="730" y="322"/>
                  </a:lnTo>
                  <a:lnTo>
                    <a:pt x="716" y="332"/>
                  </a:lnTo>
                  <a:lnTo>
                    <a:pt x="698" y="342"/>
                  </a:lnTo>
                  <a:lnTo>
                    <a:pt x="677" y="351"/>
                  </a:lnTo>
                  <a:lnTo>
                    <a:pt x="653" y="359"/>
                  </a:lnTo>
                  <a:lnTo>
                    <a:pt x="625" y="367"/>
                  </a:lnTo>
                  <a:lnTo>
                    <a:pt x="594" y="373"/>
                  </a:lnTo>
                  <a:lnTo>
                    <a:pt x="559" y="376"/>
                  </a:lnTo>
                  <a:lnTo>
                    <a:pt x="522" y="377"/>
                  </a:lnTo>
                  <a:lnTo>
                    <a:pt x="479" y="376"/>
                  </a:lnTo>
                  <a:lnTo>
                    <a:pt x="432" y="371"/>
                  </a:lnTo>
                  <a:lnTo>
                    <a:pt x="405" y="366"/>
                  </a:lnTo>
                  <a:lnTo>
                    <a:pt x="377" y="359"/>
                  </a:lnTo>
                  <a:lnTo>
                    <a:pt x="351" y="351"/>
                  </a:lnTo>
                  <a:lnTo>
                    <a:pt x="324" y="341"/>
                  </a:lnTo>
                  <a:lnTo>
                    <a:pt x="299" y="329"/>
                  </a:lnTo>
                  <a:lnTo>
                    <a:pt x="275" y="318"/>
                  </a:lnTo>
                  <a:lnTo>
                    <a:pt x="253" y="307"/>
                  </a:lnTo>
                  <a:lnTo>
                    <a:pt x="230" y="294"/>
                  </a:lnTo>
                  <a:lnTo>
                    <a:pt x="211" y="283"/>
                  </a:lnTo>
                  <a:lnTo>
                    <a:pt x="194" y="272"/>
                  </a:lnTo>
                  <a:lnTo>
                    <a:pt x="179" y="261"/>
                  </a:lnTo>
                  <a:lnTo>
                    <a:pt x="166" y="252"/>
                  </a:lnTo>
                  <a:lnTo>
                    <a:pt x="155" y="245"/>
                  </a:lnTo>
                  <a:lnTo>
                    <a:pt x="148" y="238"/>
                  </a:lnTo>
                  <a:lnTo>
                    <a:pt x="142" y="235"/>
                  </a:lnTo>
                  <a:lnTo>
                    <a:pt x="141" y="233"/>
                  </a:lnTo>
                  <a:lnTo>
                    <a:pt x="140" y="232"/>
                  </a:lnTo>
                  <a:lnTo>
                    <a:pt x="136" y="231"/>
                  </a:lnTo>
                  <a:lnTo>
                    <a:pt x="129" y="228"/>
                  </a:lnTo>
                  <a:lnTo>
                    <a:pt x="122" y="227"/>
                  </a:lnTo>
                  <a:lnTo>
                    <a:pt x="113" y="226"/>
                  </a:lnTo>
                  <a:lnTo>
                    <a:pt x="102" y="227"/>
                  </a:lnTo>
                  <a:lnTo>
                    <a:pt x="92" y="232"/>
                  </a:lnTo>
                  <a:lnTo>
                    <a:pt x="82" y="240"/>
                  </a:lnTo>
                  <a:lnTo>
                    <a:pt x="75" y="248"/>
                  </a:lnTo>
                  <a:lnTo>
                    <a:pt x="67" y="258"/>
                  </a:lnTo>
                  <a:lnTo>
                    <a:pt x="60" y="271"/>
                  </a:lnTo>
                  <a:lnTo>
                    <a:pt x="51" y="283"/>
                  </a:lnTo>
                  <a:lnTo>
                    <a:pt x="40" y="297"/>
                  </a:lnTo>
                  <a:lnTo>
                    <a:pt x="28" y="309"/>
                  </a:lnTo>
                  <a:lnTo>
                    <a:pt x="16" y="322"/>
                  </a:lnTo>
                  <a:lnTo>
                    <a:pt x="0" y="333"/>
                  </a:lnTo>
                  <a:lnTo>
                    <a:pt x="0" y="62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" name=""/>
            <p:cNvSpPr/>
            <p:nvPr/>
          </p:nvSpPr>
          <p:spPr>
            <a:xfrm>
              <a:off x="4497120" y="6619680"/>
              <a:ext cx="36720" cy="34560"/>
            </a:xfrm>
            <a:custGeom>
              <a:avLst/>
              <a:gdLst/>
              <a:ahLst/>
              <a:rect l="l" t="t" r="r" b="b"/>
              <a:pathLst>
                <a:path w="70" h="68">
                  <a:moveTo>
                    <a:pt x="35" y="68"/>
                  </a:moveTo>
                  <a:lnTo>
                    <a:pt x="49" y="66"/>
                  </a:lnTo>
                  <a:lnTo>
                    <a:pt x="60" y="58"/>
                  </a:lnTo>
                  <a:lnTo>
                    <a:pt x="67" y="47"/>
                  </a:lnTo>
                  <a:lnTo>
                    <a:pt x="70" y="34"/>
                  </a:lnTo>
                  <a:lnTo>
                    <a:pt x="67" y="20"/>
                  </a:lnTo>
                  <a:lnTo>
                    <a:pt x="60" y="10"/>
                  </a:lnTo>
                  <a:lnTo>
                    <a:pt x="49" y="2"/>
                  </a:lnTo>
                  <a:lnTo>
                    <a:pt x="35" y="0"/>
                  </a:lnTo>
                  <a:lnTo>
                    <a:pt x="21" y="2"/>
                  </a:lnTo>
                  <a:lnTo>
                    <a:pt x="10" y="10"/>
                  </a:lnTo>
                  <a:lnTo>
                    <a:pt x="3" y="20"/>
                  </a:lnTo>
                  <a:lnTo>
                    <a:pt x="0" y="34"/>
                  </a:lnTo>
                  <a:lnTo>
                    <a:pt x="3" y="47"/>
                  </a:lnTo>
                  <a:lnTo>
                    <a:pt x="10" y="58"/>
                  </a:lnTo>
                  <a:lnTo>
                    <a:pt x="21" y="66"/>
                  </a:lnTo>
                  <a:lnTo>
                    <a:pt x="35" y="68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2240" bIns="-12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" name=""/>
            <p:cNvSpPr/>
            <p:nvPr/>
          </p:nvSpPr>
          <p:spPr>
            <a:xfrm>
              <a:off x="4405320" y="6522840"/>
              <a:ext cx="12600" cy="10800"/>
            </a:xfrm>
            <a:custGeom>
              <a:avLst/>
              <a:gdLst/>
              <a:ahLst/>
              <a:rect l="l" t="t" r="r" b="b"/>
              <a:pathLst>
                <a:path w="22" h="21">
                  <a:moveTo>
                    <a:pt x="11" y="21"/>
                  </a:moveTo>
                  <a:lnTo>
                    <a:pt x="15" y="20"/>
                  </a:lnTo>
                  <a:lnTo>
                    <a:pt x="19" y="17"/>
                  </a:lnTo>
                  <a:lnTo>
                    <a:pt x="20" y="15"/>
                  </a:lnTo>
                  <a:lnTo>
                    <a:pt x="22" y="11"/>
                  </a:lnTo>
                  <a:lnTo>
                    <a:pt x="20" y="6"/>
                  </a:lnTo>
                  <a:lnTo>
                    <a:pt x="19" y="3"/>
                  </a:lnTo>
                  <a:lnTo>
                    <a:pt x="15" y="1"/>
                  </a:lnTo>
                  <a:lnTo>
                    <a:pt x="11" y="0"/>
                  </a:lnTo>
                  <a:lnTo>
                    <a:pt x="6" y="1"/>
                  </a:lnTo>
                  <a:lnTo>
                    <a:pt x="4" y="3"/>
                  </a:lnTo>
                  <a:lnTo>
                    <a:pt x="1" y="6"/>
                  </a:lnTo>
                  <a:lnTo>
                    <a:pt x="0" y="11"/>
                  </a:lnTo>
                  <a:lnTo>
                    <a:pt x="1" y="15"/>
                  </a:lnTo>
                  <a:lnTo>
                    <a:pt x="4" y="17"/>
                  </a:lnTo>
                  <a:lnTo>
                    <a:pt x="6" y="20"/>
                  </a:lnTo>
                  <a:lnTo>
                    <a:pt x="11" y="21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000" bIns="-36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2" name=""/>
          <p:cNvGrpSpPr/>
          <p:nvPr/>
        </p:nvGrpSpPr>
        <p:grpSpPr>
          <a:xfrm>
            <a:off x="5289480" y="6696000"/>
            <a:ext cx="196920" cy="87120"/>
            <a:chOff x="5289480" y="6696000"/>
            <a:chExt cx="196920" cy="87120"/>
          </a:xfrm>
        </p:grpSpPr>
        <p:sp>
          <p:nvSpPr>
            <p:cNvPr id="23" name=""/>
            <p:cNvSpPr/>
            <p:nvPr/>
          </p:nvSpPr>
          <p:spPr>
            <a:xfrm>
              <a:off x="5289480" y="6696000"/>
              <a:ext cx="196920" cy="87120"/>
            </a:xfrm>
            <a:custGeom>
              <a:avLst/>
              <a:gdLst/>
              <a:ahLst/>
              <a:rect l="l" t="t" r="r" b="b"/>
              <a:pathLst>
                <a:path w="373" h="164">
                  <a:moveTo>
                    <a:pt x="0" y="154"/>
                  </a:moveTo>
                  <a:lnTo>
                    <a:pt x="14" y="153"/>
                  </a:lnTo>
                  <a:lnTo>
                    <a:pt x="26" y="149"/>
                  </a:lnTo>
                  <a:lnTo>
                    <a:pt x="36" y="141"/>
                  </a:lnTo>
                  <a:lnTo>
                    <a:pt x="46" y="134"/>
                  </a:lnTo>
                  <a:lnTo>
                    <a:pt x="52" y="126"/>
                  </a:lnTo>
                  <a:lnTo>
                    <a:pt x="58" y="118"/>
                  </a:lnTo>
                  <a:lnTo>
                    <a:pt x="62" y="110"/>
                  </a:lnTo>
                  <a:lnTo>
                    <a:pt x="68" y="105"/>
                  </a:lnTo>
                  <a:lnTo>
                    <a:pt x="77" y="99"/>
                  </a:lnTo>
                  <a:lnTo>
                    <a:pt x="84" y="99"/>
                  </a:lnTo>
                  <a:lnTo>
                    <a:pt x="90" y="100"/>
                  </a:lnTo>
                  <a:lnTo>
                    <a:pt x="92" y="101"/>
                  </a:lnTo>
                  <a:lnTo>
                    <a:pt x="95" y="104"/>
                  </a:lnTo>
                  <a:lnTo>
                    <a:pt x="102" y="110"/>
                  </a:lnTo>
                  <a:lnTo>
                    <a:pt x="115" y="118"/>
                  </a:lnTo>
                  <a:lnTo>
                    <a:pt x="131" y="128"/>
                  </a:lnTo>
                  <a:lnTo>
                    <a:pt x="150" y="139"/>
                  </a:lnTo>
                  <a:lnTo>
                    <a:pt x="172" y="149"/>
                  </a:lnTo>
                  <a:lnTo>
                    <a:pt x="194" y="156"/>
                  </a:lnTo>
                  <a:lnTo>
                    <a:pt x="219" y="161"/>
                  </a:lnTo>
                  <a:lnTo>
                    <a:pt x="258" y="164"/>
                  </a:lnTo>
                  <a:lnTo>
                    <a:pt x="289" y="163"/>
                  </a:lnTo>
                  <a:lnTo>
                    <a:pt x="314" y="158"/>
                  </a:lnTo>
                  <a:lnTo>
                    <a:pt x="333" y="149"/>
                  </a:lnTo>
                  <a:lnTo>
                    <a:pt x="347" y="141"/>
                  </a:lnTo>
                  <a:lnTo>
                    <a:pt x="358" y="133"/>
                  </a:lnTo>
                  <a:lnTo>
                    <a:pt x="363" y="128"/>
                  </a:lnTo>
                  <a:lnTo>
                    <a:pt x="364" y="125"/>
                  </a:lnTo>
                  <a:lnTo>
                    <a:pt x="292" y="83"/>
                  </a:lnTo>
                  <a:lnTo>
                    <a:pt x="294" y="83"/>
                  </a:lnTo>
                  <a:lnTo>
                    <a:pt x="301" y="81"/>
                  </a:lnTo>
                  <a:lnTo>
                    <a:pt x="310" y="80"/>
                  </a:lnTo>
                  <a:lnTo>
                    <a:pt x="321" y="79"/>
                  </a:lnTo>
                  <a:lnTo>
                    <a:pt x="334" y="78"/>
                  </a:lnTo>
                  <a:lnTo>
                    <a:pt x="347" y="75"/>
                  </a:lnTo>
                  <a:lnTo>
                    <a:pt x="361" y="74"/>
                  </a:lnTo>
                  <a:lnTo>
                    <a:pt x="373" y="71"/>
                  </a:lnTo>
                  <a:lnTo>
                    <a:pt x="372" y="69"/>
                  </a:lnTo>
                  <a:lnTo>
                    <a:pt x="369" y="64"/>
                  </a:lnTo>
                  <a:lnTo>
                    <a:pt x="364" y="55"/>
                  </a:lnTo>
                  <a:lnTo>
                    <a:pt x="356" y="45"/>
                  </a:lnTo>
                  <a:lnTo>
                    <a:pt x="346" y="35"/>
                  </a:lnTo>
                  <a:lnTo>
                    <a:pt x="332" y="25"/>
                  </a:lnTo>
                  <a:lnTo>
                    <a:pt x="316" y="17"/>
                  </a:lnTo>
                  <a:lnTo>
                    <a:pt x="297" y="9"/>
                  </a:lnTo>
                  <a:lnTo>
                    <a:pt x="264" y="3"/>
                  </a:lnTo>
                  <a:lnTo>
                    <a:pt x="236" y="0"/>
                  </a:lnTo>
                  <a:lnTo>
                    <a:pt x="209" y="3"/>
                  </a:lnTo>
                  <a:lnTo>
                    <a:pt x="185" y="9"/>
                  </a:lnTo>
                  <a:lnTo>
                    <a:pt x="162" y="19"/>
                  </a:lnTo>
                  <a:lnTo>
                    <a:pt x="140" y="32"/>
                  </a:lnTo>
                  <a:lnTo>
                    <a:pt x="118" y="45"/>
                  </a:lnTo>
                  <a:lnTo>
                    <a:pt x="96" y="61"/>
                  </a:lnTo>
                  <a:lnTo>
                    <a:pt x="88" y="65"/>
                  </a:lnTo>
                  <a:lnTo>
                    <a:pt x="79" y="68"/>
                  </a:lnTo>
                  <a:lnTo>
                    <a:pt x="71" y="65"/>
                  </a:lnTo>
                  <a:lnTo>
                    <a:pt x="64" y="60"/>
                  </a:lnTo>
                  <a:lnTo>
                    <a:pt x="58" y="54"/>
                  </a:lnTo>
                  <a:lnTo>
                    <a:pt x="51" y="46"/>
                  </a:lnTo>
                  <a:lnTo>
                    <a:pt x="44" y="39"/>
                  </a:lnTo>
                  <a:lnTo>
                    <a:pt x="36" y="30"/>
                  </a:lnTo>
                  <a:lnTo>
                    <a:pt x="27" y="24"/>
                  </a:lnTo>
                  <a:lnTo>
                    <a:pt x="20" y="18"/>
                  </a:lnTo>
                  <a:lnTo>
                    <a:pt x="11" y="14"/>
                  </a:lnTo>
                  <a:lnTo>
                    <a:pt x="1" y="13"/>
                  </a:lnTo>
                  <a:lnTo>
                    <a:pt x="12" y="44"/>
                  </a:lnTo>
                  <a:lnTo>
                    <a:pt x="17" y="83"/>
                  </a:lnTo>
                  <a:lnTo>
                    <a:pt x="13" y="121"/>
                  </a:lnTo>
                  <a:lnTo>
                    <a:pt x="0" y="154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0320" bIns="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" name=""/>
            <p:cNvSpPr/>
            <p:nvPr/>
          </p:nvSpPr>
          <p:spPr>
            <a:xfrm>
              <a:off x="5440320" y="6713280"/>
              <a:ext cx="15840" cy="14400"/>
            </a:xfrm>
            <a:custGeom>
              <a:avLst/>
              <a:gdLst/>
              <a:ahLst/>
              <a:rect l="l" t="t" r="r" b="b"/>
              <a:pathLst>
                <a:path w="31" h="28">
                  <a:moveTo>
                    <a:pt x="15" y="28"/>
                  </a:moveTo>
                  <a:lnTo>
                    <a:pt x="22" y="27"/>
                  </a:lnTo>
                  <a:lnTo>
                    <a:pt x="27" y="24"/>
                  </a:lnTo>
                  <a:lnTo>
                    <a:pt x="30" y="19"/>
                  </a:lnTo>
                  <a:lnTo>
                    <a:pt x="31" y="14"/>
                  </a:lnTo>
                  <a:lnTo>
                    <a:pt x="30" y="8"/>
                  </a:lnTo>
                  <a:lnTo>
                    <a:pt x="27" y="3"/>
                  </a:lnTo>
                  <a:lnTo>
                    <a:pt x="22" y="1"/>
                  </a:lnTo>
                  <a:lnTo>
                    <a:pt x="15" y="0"/>
                  </a:lnTo>
                  <a:lnTo>
                    <a:pt x="10" y="1"/>
                  </a:lnTo>
                  <a:lnTo>
                    <a:pt x="5" y="3"/>
                  </a:lnTo>
                  <a:lnTo>
                    <a:pt x="1" y="8"/>
                  </a:lnTo>
                  <a:lnTo>
                    <a:pt x="0" y="14"/>
                  </a:lnTo>
                  <a:lnTo>
                    <a:pt x="1" y="19"/>
                  </a:lnTo>
                  <a:lnTo>
                    <a:pt x="5" y="24"/>
                  </a:lnTo>
                  <a:lnTo>
                    <a:pt x="10" y="27"/>
                  </a:lnTo>
                  <a:lnTo>
                    <a:pt x="15" y="28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5" name=""/>
          <p:cNvGrpSpPr/>
          <p:nvPr/>
        </p:nvGrpSpPr>
        <p:grpSpPr>
          <a:xfrm>
            <a:off x="6940440" y="6618240"/>
            <a:ext cx="196920" cy="87480"/>
            <a:chOff x="6940440" y="6618240"/>
            <a:chExt cx="196920" cy="87480"/>
          </a:xfrm>
        </p:grpSpPr>
        <p:sp>
          <p:nvSpPr>
            <p:cNvPr id="26" name=""/>
            <p:cNvSpPr/>
            <p:nvPr/>
          </p:nvSpPr>
          <p:spPr>
            <a:xfrm>
              <a:off x="6940440" y="6618240"/>
              <a:ext cx="196920" cy="87480"/>
            </a:xfrm>
            <a:custGeom>
              <a:avLst/>
              <a:gdLst/>
              <a:ahLst/>
              <a:rect l="l" t="t" r="r" b="b"/>
              <a:pathLst>
                <a:path w="373" h="164">
                  <a:moveTo>
                    <a:pt x="0" y="154"/>
                  </a:moveTo>
                  <a:lnTo>
                    <a:pt x="14" y="153"/>
                  </a:lnTo>
                  <a:lnTo>
                    <a:pt x="26" y="149"/>
                  </a:lnTo>
                  <a:lnTo>
                    <a:pt x="36" y="141"/>
                  </a:lnTo>
                  <a:lnTo>
                    <a:pt x="46" y="134"/>
                  </a:lnTo>
                  <a:lnTo>
                    <a:pt x="52" y="126"/>
                  </a:lnTo>
                  <a:lnTo>
                    <a:pt x="58" y="118"/>
                  </a:lnTo>
                  <a:lnTo>
                    <a:pt x="62" y="110"/>
                  </a:lnTo>
                  <a:lnTo>
                    <a:pt x="68" y="105"/>
                  </a:lnTo>
                  <a:lnTo>
                    <a:pt x="77" y="99"/>
                  </a:lnTo>
                  <a:lnTo>
                    <a:pt x="84" y="99"/>
                  </a:lnTo>
                  <a:lnTo>
                    <a:pt x="90" y="100"/>
                  </a:lnTo>
                  <a:lnTo>
                    <a:pt x="92" y="101"/>
                  </a:lnTo>
                  <a:lnTo>
                    <a:pt x="95" y="104"/>
                  </a:lnTo>
                  <a:lnTo>
                    <a:pt x="102" y="110"/>
                  </a:lnTo>
                  <a:lnTo>
                    <a:pt x="115" y="118"/>
                  </a:lnTo>
                  <a:lnTo>
                    <a:pt x="131" y="128"/>
                  </a:lnTo>
                  <a:lnTo>
                    <a:pt x="150" y="139"/>
                  </a:lnTo>
                  <a:lnTo>
                    <a:pt x="172" y="149"/>
                  </a:lnTo>
                  <a:lnTo>
                    <a:pt x="194" y="156"/>
                  </a:lnTo>
                  <a:lnTo>
                    <a:pt x="219" y="161"/>
                  </a:lnTo>
                  <a:lnTo>
                    <a:pt x="258" y="164"/>
                  </a:lnTo>
                  <a:lnTo>
                    <a:pt x="289" y="163"/>
                  </a:lnTo>
                  <a:lnTo>
                    <a:pt x="314" y="158"/>
                  </a:lnTo>
                  <a:lnTo>
                    <a:pt x="333" y="149"/>
                  </a:lnTo>
                  <a:lnTo>
                    <a:pt x="347" y="141"/>
                  </a:lnTo>
                  <a:lnTo>
                    <a:pt x="358" y="133"/>
                  </a:lnTo>
                  <a:lnTo>
                    <a:pt x="363" y="128"/>
                  </a:lnTo>
                  <a:lnTo>
                    <a:pt x="364" y="125"/>
                  </a:lnTo>
                  <a:lnTo>
                    <a:pt x="292" y="83"/>
                  </a:lnTo>
                  <a:lnTo>
                    <a:pt x="294" y="83"/>
                  </a:lnTo>
                  <a:lnTo>
                    <a:pt x="301" y="81"/>
                  </a:lnTo>
                  <a:lnTo>
                    <a:pt x="310" y="80"/>
                  </a:lnTo>
                  <a:lnTo>
                    <a:pt x="321" y="79"/>
                  </a:lnTo>
                  <a:lnTo>
                    <a:pt x="334" y="78"/>
                  </a:lnTo>
                  <a:lnTo>
                    <a:pt x="347" y="75"/>
                  </a:lnTo>
                  <a:lnTo>
                    <a:pt x="361" y="74"/>
                  </a:lnTo>
                  <a:lnTo>
                    <a:pt x="373" y="71"/>
                  </a:lnTo>
                  <a:lnTo>
                    <a:pt x="372" y="69"/>
                  </a:lnTo>
                  <a:lnTo>
                    <a:pt x="369" y="64"/>
                  </a:lnTo>
                  <a:lnTo>
                    <a:pt x="364" y="55"/>
                  </a:lnTo>
                  <a:lnTo>
                    <a:pt x="356" y="45"/>
                  </a:lnTo>
                  <a:lnTo>
                    <a:pt x="346" y="35"/>
                  </a:lnTo>
                  <a:lnTo>
                    <a:pt x="332" y="25"/>
                  </a:lnTo>
                  <a:lnTo>
                    <a:pt x="316" y="17"/>
                  </a:lnTo>
                  <a:lnTo>
                    <a:pt x="297" y="9"/>
                  </a:lnTo>
                  <a:lnTo>
                    <a:pt x="264" y="3"/>
                  </a:lnTo>
                  <a:lnTo>
                    <a:pt x="236" y="0"/>
                  </a:lnTo>
                  <a:lnTo>
                    <a:pt x="209" y="3"/>
                  </a:lnTo>
                  <a:lnTo>
                    <a:pt x="185" y="9"/>
                  </a:lnTo>
                  <a:lnTo>
                    <a:pt x="162" y="19"/>
                  </a:lnTo>
                  <a:lnTo>
                    <a:pt x="140" y="32"/>
                  </a:lnTo>
                  <a:lnTo>
                    <a:pt x="118" y="45"/>
                  </a:lnTo>
                  <a:lnTo>
                    <a:pt x="96" y="61"/>
                  </a:lnTo>
                  <a:lnTo>
                    <a:pt x="88" y="65"/>
                  </a:lnTo>
                  <a:lnTo>
                    <a:pt x="79" y="68"/>
                  </a:lnTo>
                  <a:lnTo>
                    <a:pt x="71" y="65"/>
                  </a:lnTo>
                  <a:lnTo>
                    <a:pt x="64" y="60"/>
                  </a:lnTo>
                  <a:lnTo>
                    <a:pt x="58" y="54"/>
                  </a:lnTo>
                  <a:lnTo>
                    <a:pt x="51" y="46"/>
                  </a:lnTo>
                  <a:lnTo>
                    <a:pt x="44" y="39"/>
                  </a:lnTo>
                  <a:lnTo>
                    <a:pt x="36" y="30"/>
                  </a:lnTo>
                  <a:lnTo>
                    <a:pt x="27" y="24"/>
                  </a:lnTo>
                  <a:lnTo>
                    <a:pt x="20" y="18"/>
                  </a:lnTo>
                  <a:lnTo>
                    <a:pt x="11" y="14"/>
                  </a:lnTo>
                  <a:lnTo>
                    <a:pt x="1" y="13"/>
                  </a:lnTo>
                  <a:lnTo>
                    <a:pt x="12" y="44"/>
                  </a:lnTo>
                  <a:lnTo>
                    <a:pt x="17" y="83"/>
                  </a:lnTo>
                  <a:lnTo>
                    <a:pt x="13" y="121"/>
                  </a:lnTo>
                  <a:lnTo>
                    <a:pt x="0" y="154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0680" bIns="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" name=""/>
            <p:cNvSpPr/>
            <p:nvPr/>
          </p:nvSpPr>
          <p:spPr>
            <a:xfrm>
              <a:off x="7091280" y="6635880"/>
              <a:ext cx="15840" cy="14040"/>
            </a:xfrm>
            <a:custGeom>
              <a:avLst/>
              <a:gdLst/>
              <a:ahLst/>
              <a:rect l="l" t="t" r="r" b="b"/>
              <a:pathLst>
                <a:path w="31" h="28">
                  <a:moveTo>
                    <a:pt x="15" y="28"/>
                  </a:moveTo>
                  <a:lnTo>
                    <a:pt x="22" y="27"/>
                  </a:lnTo>
                  <a:lnTo>
                    <a:pt x="27" y="24"/>
                  </a:lnTo>
                  <a:lnTo>
                    <a:pt x="30" y="19"/>
                  </a:lnTo>
                  <a:lnTo>
                    <a:pt x="31" y="14"/>
                  </a:lnTo>
                  <a:lnTo>
                    <a:pt x="30" y="8"/>
                  </a:lnTo>
                  <a:lnTo>
                    <a:pt x="27" y="3"/>
                  </a:lnTo>
                  <a:lnTo>
                    <a:pt x="22" y="1"/>
                  </a:lnTo>
                  <a:lnTo>
                    <a:pt x="15" y="0"/>
                  </a:lnTo>
                  <a:lnTo>
                    <a:pt x="10" y="1"/>
                  </a:lnTo>
                  <a:lnTo>
                    <a:pt x="5" y="3"/>
                  </a:lnTo>
                  <a:lnTo>
                    <a:pt x="1" y="8"/>
                  </a:lnTo>
                  <a:lnTo>
                    <a:pt x="0" y="14"/>
                  </a:lnTo>
                  <a:lnTo>
                    <a:pt x="1" y="19"/>
                  </a:lnTo>
                  <a:lnTo>
                    <a:pt x="5" y="24"/>
                  </a:lnTo>
                  <a:lnTo>
                    <a:pt x="10" y="27"/>
                  </a:lnTo>
                  <a:lnTo>
                    <a:pt x="15" y="28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8" name=""/>
          <p:cNvGrpSpPr/>
          <p:nvPr/>
        </p:nvGrpSpPr>
        <p:grpSpPr>
          <a:xfrm>
            <a:off x="1486080" y="6529320"/>
            <a:ext cx="196560" cy="87120"/>
            <a:chOff x="1486080" y="6529320"/>
            <a:chExt cx="196560" cy="87120"/>
          </a:xfrm>
        </p:grpSpPr>
        <p:sp>
          <p:nvSpPr>
            <p:cNvPr id="29" name=""/>
            <p:cNvSpPr/>
            <p:nvPr/>
          </p:nvSpPr>
          <p:spPr>
            <a:xfrm>
              <a:off x="1486080" y="6529320"/>
              <a:ext cx="196560" cy="87120"/>
            </a:xfrm>
            <a:custGeom>
              <a:avLst/>
              <a:gdLst/>
              <a:ahLst/>
              <a:rect l="l" t="t" r="r" b="b"/>
              <a:pathLst>
                <a:path w="373" h="164">
                  <a:moveTo>
                    <a:pt x="0" y="154"/>
                  </a:moveTo>
                  <a:lnTo>
                    <a:pt x="14" y="153"/>
                  </a:lnTo>
                  <a:lnTo>
                    <a:pt x="26" y="149"/>
                  </a:lnTo>
                  <a:lnTo>
                    <a:pt x="36" y="141"/>
                  </a:lnTo>
                  <a:lnTo>
                    <a:pt x="46" y="134"/>
                  </a:lnTo>
                  <a:lnTo>
                    <a:pt x="52" y="126"/>
                  </a:lnTo>
                  <a:lnTo>
                    <a:pt x="58" y="118"/>
                  </a:lnTo>
                  <a:lnTo>
                    <a:pt x="62" y="110"/>
                  </a:lnTo>
                  <a:lnTo>
                    <a:pt x="68" y="105"/>
                  </a:lnTo>
                  <a:lnTo>
                    <a:pt x="77" y="99"/>
                  </a:lnTo>
                  <a:lnTo>
                    <a:pt x="84" y="99"/>
                  </a:lnTo>
                  <a:lnTo>
                    <a:pt x="90" y="100"/>
                  </a:lnTo>
                  <a:lnTo>
                    <a:pt x="92" y="101"/>
                  </a:lnTo>
                  <a:lnTo>
                    <a:pt x="95" y="104"/>
                  </a:lnTo>
                  <a:lnTo>
                    <a:pt x="102" y="110"/>
                  </a:lnTo>
                  <a:lnTo>
                    <a:pt x="115" y="118"/>
                  </a:lnTo>
                  <a:lnTo>
                    <a:pt x="131" y="128"/>
                  </a:lnTo>
                  <a:lnTo>
                    <a:pt x="150" y="139"/>
                  </a:lnTo>
                  <a:lnTo>
                    <a:pt x="172" y="149"/>
                  </a:lnTo>
                  <a:lnTo>
                    <a:pt x="194" y="156"/>
                  </a:lnTo>
                  <a:lnTo>
                    <a:pt x="219" y="161"/>
                  </a:lnTo>
                  <a:lnTo>
                    <a:pt x="258" y="164"/>
                  </a:lnTo>
                  <a:lnTo>
                    <a:pt x="289" y="163"/>
                  </a:lnTo>
                  <a:lnTo>
                    <a:pt x="314" y="158"/>
                  </a:lnTo>
                  <a:lnTo>
                    <a:pt x="333" y="149"/>
                  </a:lnTo>
                  <a:lnTo>
                    <a:pt x="347" y="141"/>
                  </a:lnTo>
                  <a:lnTo>
                    <a:pt x="358" y="133"/>
                  </a:lnTo>
                  <a:lnTo>
                    <a:pt x="363" y="128"/>
                  </a:lnTo>
                  <a:lnTo>
                    <a:pt x="364" y="125"/>
                  </a:lnTo>
                  <a:lnTo>
                    <a:pt x="292" y="83"/>
                  </a:lnTo>
                  <a:lnTo>
                    <a:pt x="294" y="83"/>
                  </a:lnTo>
                  <a:lnTo>
                    <a:pt x="301" y="81"/>
                  </a:lnTo>
                  <a:lnTo>
                    <a:pt x="310" y="80"/>
                  </a:lnTo>
                  <a:lnTo>
                    <a:pt x="321" y="79"/>
                  </a:lnTo>
                  <a:lnTo>
                    <a:pt x="334" y="78"/>
                  </a:lnTo>
                  <a:lnTo>
                    <a:pt x="347" y="75"/>
                  </a:lnTo>
                  <a:lnTo>
                    <a:pt x="361" y="74"/>
                  </a:lnTo>
                  <a:lnTo>
                    <a:pt x="373" y="71"/>
                  </a:lnTo>
                  <a:lnTo>
                    <a:pt x="372" y="69"/>
                  </a:lnTo>
                  <a:lnTo>
                    <a:pt x="369" y="64"/>
                  </a:lnTo>
                  <a:lnTo>
                    <a:pt x="364" y="55"/>
                  </a:lnTo>
                  <a:lnTo>
                    <a:pt x="356" y="45"/>
                  </a:lnTo>
                  <a:lnTo>
                    <a:pt x="346" y="35"/>
                  </a:lnTo>
                  <a:lnTo>
                    <a:pt x="332" y="25"/>
                  </a:lnTo>
                  <a:lnTo>
                    <a:pt x="316" y="17"/>
                  </a:lnTo>
                  <a:lnTo>
                    <a:pt x="297" y="9"/>
                  </a:lnTo>
                  <a:lnTo>
                    <a:pt x="264" y="3"/>
                  </a:lnTo>
                  <a:lnTo>
                    <a:pt x="236" y="0"/>
                  </a:lnTo>
                  <a:lnTo>
                    <a:pt x="209" y="3"/>
                  </a:lnTo>
                  <a:lnTo>
                    <a:pt x="185" y="9"/>
                  </a:lnTo>
                  <a:lnTo>
                    <a:pt x="162" y="19"/>
                  </a:lnTo>
                  <a:lnTo>
                    <a:pt x="140" y="32"/>
                  </a:lnTo>
                  <a:lnTo>
                    <a:pt x="118" y="45"/>
                  </a:lnTo>
                  <a:lnTo>
                    <a:pt x="96" y="61"/>
                  </a:lnTo>
                  <a:lnTo>
                    <a:pt x="88" y="65"/>
                  </a:lnTo>
                  <a:lnTo>
                    <a:pt x="79" y="68"/>
                  </a:lnTo>
                  <a:lnTo>
                    <a:pt x="71" y="65"/>
                  </a:lnTo>
                  <a:lnTo>
                    <a:pt x="64" y="60"/>
                  </a:lnTo>
                  <a:lnTo>
                    <a:pt x="58" y="54"/>
                  </a:lnTo>
                  <a:lnTo>
                    <a:pt x="51" y="46"/>
                  </a:lnTo>
                  <a:lnTo>
                    <a:pt x="44" y="39"/>
                  </a:lnTo>
                  <a:lnTo>
                    <a:pt x="36" y="30"/>
                  </a:lnTo>
                  <a:lnTo>
                    <a:pt x="27" y="24"/>
                  </a:lnTo>
                  <a:lnTo>
                    <a:pt x="20" y="18"/>
                  </a:lnTo>
                  <a:lnTo>
                    <a:pt x="11" y="14"/>
                  </a:lnTo>
                  <a:lnTo>
                    <a:pt x="1" y="13"/>
                  </a:lnTo>
                  <a:lnTo>
                    <a:pt x="12" y="44"/>
                  </a:lnTo>
                  <a:lnTo>
                    <a:pt x="17" y="83"/>
                  </a:lnTo>
                  <a:lnTo>
                    <a:pt x="13" y="121"/>
                  </a:lnTo>
                  <a:lnTo>
                    <a:pt x="0" y="154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0320" bIns="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" name=""/>
            <p:cNvSpPr/>
            <p:nvPr/>
          </p:nvSpPr>
          <p:spPr>
            <a:xfrm>
              <a:off x="1636560" y="6546600"/>
              <a:ext cx="15480" cy="14400"/>
            </a:xfrm>
            <a:custGeom>
              <a:avLst/>
              <a:gdLst/>
              <a:ahLst/>
              <a:rect l="l" t="t" r="r" b="b"/>
              <a:pathLst>
                <a:path w="31" h="28">
                  <a:moveTo>
                    <a:pt x="15" y="28"/>
                  </a:moveTo>
                  <a:lnTo>
                    <a:pt x="22" y="27"/>
                  </a:lnTo>
                  <a:lnTo>
                    <a:pt x="27" y="24"/>
                  </a:lnTo>
                  <a:lnTo>
                    <a:pt x="30" y="19"/>
                  </a:lnTo>
                  <a:lnTo>
                    <a:pt x="31" y="14"/>
                  </a:lnTo>
                  <a:lnTo>
                    <a:pt x="30" y="8"/>
                  </a:lnTo>
                  <a:lnTo>
                    <a:pt x="27" y="3"/>
                  </a:lnTo>
                  <a:lnTo>
                    <a:pt x="22" y="1"/>
                  </a:lnTo>
                  <a:lnTo>
                    <a:pt x="15" y="0"/>
                  </a:lnTo>
                  <a:lnTo>
                    <a:pt x="10" y="1"/>
                  </a:lnTo>
                  <a:lnTo>
                    <a:pt x="5" y="3"/>
                  </a:lnTo>
                  <a:lnTo>
                    <a:pt x="1" y="8"/>
                  </a:lnTo>
                  <a:lnTo>
                    <a:pt x="0" y="14"/>
                  </a:lnTo>
                  <a:lnTo>
                    <a:pt x="1" y="19"/>
                  </a:lnTo>
                  <a:lnTo>
                    <a:pt x="5" y="24"/>
                  </a:lnTo>
                  <a:lnTo>
                    <a:pt x="10" y="27"/>
                  </a:lnTo>
                  <a:lnTo>
                    <a:pt x="15" y="28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1" name=""/>
          <p:cNvSpPr/>
          <p:nvPr/>
        </p:nvSpPr>
        <p:spPr>
          <a:xfrm>
            <a:off x="7312320" y="6566040"/>
            <a:ext cx="19173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Confidential &amp; Proprietary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 algn="ctr">
              <a:spcAft>
                <a:spcPts val="200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457200" indent="0" algn="ctr">
              <a:spcAft>
                <a:spcPts val="876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Second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914400" algn="ctr">
              <a:spcAft>
                <a:spcPts val="1500"/>
              </a:spcAft>
              <a:buClr>
                <a:srgbClr val="000000"/>
              </a:buClr>
              <a:buFont typeface="Arial Narrow"/>
              <a:buChar char="•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Third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3" marL="1371600" algn="ctr">
              <a:lnSpc>
                <a:spcPct val="90000"/>
              </a:lnSpc>
              <a:spcAft>
                <a:spcPts val="1250"/>
              </a:spcAft>
              <a:buClr>
                <a:srgbClr val="000000"/>
              </a:buClr>
              <a:buFont typeface="Arial Narrow"/>
              <a:buChar char="–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4" marL="1828800" algn="ctr">
              <a:lnSpc>
                <a:spcPct val="90000"/>
              </a:lnSpc>
              <a:spcAft>
                <a:spcPts val="1250"/>
              </a:spcAft>
              <a:buClr>
                <a:srgbClr val="000000"/>
              </a:buClr>
              <a:buFont typeface="Arial Narrow"/>
              <a:buChar char="»"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5" marL="1828800">
              <a:spcBef>
                <a:spcPts val="499"/>
              </a:spcBef>
              <a:buClr>
                <a:srgbClr val="000000"/>
              </a:buClr>
              <a:buFont typeface="Arial Narrow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6" marL="1828800">
              <a:spcBef>
                <a:spcPts val="499"/>
              </a:spcBef>
              <a:buClr>
                <a:srgbClr val="000000"/>
              </a:buClr>
              <a:buFont typeface="Arial Narrow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"/>
          <p:cNvSpPr/>
          <p:nvPr/>
        </p:nvSpPr>
        <p:spPr>
          <a:xfrm>
            <a:off x="0" y="795240"/>
            <a:ext cx="9144000" cy="1165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44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Waha HubCo</a:t>
            </a:r>
            <a:br>
              <a:rPr sz="4400"/>
            </a:br>
            <a:r>
              <a:rPr b="0" i="1" lang="en-US" sz="44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NNG/Unocal Storage Management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4" name=""/>
          <p:cNvGrpSpPr/>
          <p:nvPr/>
        </p:nvGrpSpPr>
        <p:grpSpPr>
          <a:xfrm>
            <a:off x="649440" y="528480"/>
            <a:ext cx="7858080" cy="76320"/>
            <a:chOff x="649440" y="528480"/>
            <a:chExt cx="7858080" cy="76320"/>
          </a:xfrm>
        </p:grpSpPr>
        <p:sp>
          <p:nvSpPr>
            <p:cNvPr id="35" name=""/>
            <p:cNvSpPr/>
            <p:nvPr/>
          </p:nvSpPr>
          <p:spPr>
            <a:xfrm>
              <a:off x="649440" y="528480"/>
              <a:ext cx="7858080" cy="0"/>
            </a:xfrm>
            <a:prstGeom prst="line">
              <a:avLst/>
            </a:prstGeom>
            <a:ln w="50760">
              <a:solidFill>
                <a:srgbClr val="3333c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" name=""/>
            <p:cNvSpPr/>
            <p:nvPr/>
          </p:nvSpPr>
          <p:spPr>
            <a:xfrm>
              <a:off x="754200" y="604800"/>
              <a:ext cx="7657920" cy="0"/>
            </a:xfrm>
            <a:prstGeom prst="line">
              <a:avLst/>
            </a:prstGeom>
            <a:ln w="255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pic>
        <p:nvPicPr>
          <p:cNvPr id="37" name="E_COLOR_R" descr=""/>
          <p:cNvPicPr/>
          <p:nvPr/>
        </p:nvPicPr>
        <p:blipFill>
          <a:blip r:embed="rId1"/>
          <a:stretch/>
        </p:blipFill>
        <p:spPr>
          <a:xfrm>
            <a:off x="3578400" y="1922400"/>
            <a:ext cx="2001600" cy="1976400"/>
          </a:xfrm>
          <a:prstGeom prst="rect">
            <a:avLst/>
          </a:prstGeom>
          <a:noFill/>
          <a:ln w="0">
            <a:noFill/>
          </a:ln>
        </p:spPr>
      </p:pic>
      <p:grpSp>
        <p:nvGrpSpPr>
          <p:cNvPr id="38" name=""/>
          <p:cNvGrpSpPr/>
          <p:nvPr/>
        </p:nvGrpSpPr>
        <p:grpSpPr>
          <a:xfrm>
            <a:off x="644400" y="6384960"/>
            <a:ext cx="7858080" cy="82440"/>
            <a:chOff x="644400" y="6384960"/>
            <a:chExt cx="7858080" cy="82440"/>
          </a:xfrm>
        </p:grpSpPr>
        <p:sp>
          <p:nvSpPr>
            <p:cNvPr id="39" name=""/>
            <p:cNvSpPr/>
            <p:nvPr/>
          </p:nvSpPr>
          <p:spPr>
            <a:xfrm>
              <a:off x="644400" y="6467400"/>
              <a:ext cx="7858080" cy="0"/>
            </a:xfrm>
            <a:prstGeom prst="line">
              <a:avLst/>
            </a:prstGeom>
            <a:ln w="50760">
              <a:solidFill>
                <a:srgbClr val="3333c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" name=""/>
            <p:cNvSpPr/>
            <p:nvPr/>
          </p:nvSpPr>
          <p:spPr>
            <a:xfrm>
              <a:off x="749160" y="6384960"/>
              <a:ext cx="7658280" cy="0"/>
            </a:xfrm>
            <a:prstGeom prst="line">
              <a:avLst/>
            </a:prstGeom>
            <a:ln w="255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41" name=""/>
          <p:cNvSpPr/>
          <p:nvPr/>
        </p:nvSpPr>
        <p:spPr>
          <a:xfrm>
            <a:off x="0" y="5667480"/>
            <a:ext cx="9144000" cy="701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September 2001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0" y="4429080"/>
            <a:ext cx="9144000" cy="701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Overview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PlaceHolder 1"/>
          <p:cNvSpPr>
            <a:spLocks noGrp="1"/>
          </p:cNvSpPr>
          <p:nvPr>
            <p:ph/>
          </p:nvPr>
        </p:nvSpPr>
        <p:spPr>
          <a:xfrm>
            <a:off x="799920" y="729720"/>
            <a:ext cx="7584840" cy="4743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Aft>
                <a:spcPts val="1250"/>
              </a:spcAft>
              <a:buClr>
                <a:srgbClr val="0066ff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HubCo Objectives: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-336600">
              <a:lnSpc>
                <a:spcPct val="90000"/>
              </a:lnSpc>
              <a:spcAft>
                <a:spcPts val="437"/>
              </a:spcAft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Purchase/sell transport and storage positions to access physical supply and offtake points at Waha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-336600">
              <a:lnSpc>
                <a:spcPct val="90000"/>
              </a:lnSpc>
              <a:spcAft>
                <a:spcPts val="437"/>
              </a:spcAft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Create a physical header system at Waha that provides transportation and storage services to third parties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-336600">
              <a:lnSpc>
                <a:spcPct val="90000"/>
              </a:lnSpc>
              <a:spcAft>
                <a:spcPts val="437"/>
              </a:spcAft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Capture supply/demand/price information to support ENA trading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-336600">
              <a:lnSpc>
                <a:spcPct val="90000"/>
              </a:lnSpc>
              <a:spcAft>
                <a:spcPts val="437"/>
              </a:spcAft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Provide for a physical Waha basis that will support the development of a synthetic transport product between Waha and other EOL points.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39760" indent="0">
              <a:lnSpc>
                <a:spcPct val="90000"/>
              </a:lnSpc>
              <a:spcAft>
                <a:spcPts val="751"/>
              </a:spcAft>
              <a:buNone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lnSpc>
                <a:spcPct val="90000"/>
              </a:lnSpc>
              <a:spcAft>
                <a:spcPts val="1250"/>
              </a:spcAft>
              <a:buClr>
                <a:srgbClr val="0066ff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HubCo Role – NNG/Unocal Storage Managment: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-336600">
              <a:lnSpc>
                <a:spcPct val="90000"/>
              </a:lnSpc>
              <a:spcAft>
                <a:spcPts val="437"/>
              </a:spcAft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Established as an intrastate pipeline system at Waha.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-336600">
              <a:lnSpc>
                <a:spcPct val="90000"/>
              </a:lnSpc>
              <a:spcAft>
                <a:spcPts val="437"/>
              </a:spcAft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Serve as an contracting intermediary between interstate pipelines, intrastate pipelines, producers, and trading entities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-336600">
              <a:lnSpc>
                <a:spcPct val="90000"/>
              </a:lnSpc>
              <a:spcAft>
                <a:spcPts val="437"/>
              </a:spcAft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Enter into an asset management contract with the ENA TX Desk for the ability to receive information from and transact physically around NNG firm storage.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39760" indent="-225360">
              <a:lnSpc>
                <a:spcPct val="90000"/>
              </a:lnSpc>
              <a:spcAft>
                <a:spcPts val="751"/>
              </a:spcAft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Net value to HubCo =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-336600">
              <a:lnSpc>
                <a:spcPct val="90000"/>
              </a:lnSpc>
              <a:spcAft>
                <a:spcPts val="437"/>
              </a:spcAft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Seek complimentary transport and storage positions with other intrastate and interstate pipelines/storage operators 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44" name="PlaceHolder 2"/>
          <p:cNvSpPr>
            <a:spLocks noGrp="1"/>
          </p:cNvSpPr>
          <p:nvPr>
            <p:ph type="title"/>
          </p:nvPr>
        </p:nvSpPr>
        <p:spPr>
          <a:xfrm>
            <a:off x="3687480" y="-360"/>
            <a:ext cx="3840120" cy="392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NNG/Unocal: HubCo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/>
          </p:nvPr>
        </p:nvSpPr>
        <p:spPr>
          <a:xfrm>
            <a:off x="799920" y="729720"/>
            <a:ext cx="7584840" cy="4743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Aft>
                <a:spcPts val="1500"/>
              </a:spcAft>
              <a:buClr>
                <a:srgbClr val="0066ff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ECS Objectives: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-336600">
              <a:lnSpc>
                <a:spcPct val="90000"/>
              </a:lnSpc>
              <a:spcAft>
                <a:spcPts val="499"/>
              </a:spcAft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Provide Compression Services to third parties.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-336600">
              <a:lnSpc>
                <a:spcPct val="90000"/>
              </a:lnSpc>
              <a:spcAft>
                <a:spcPts val="499"/>
              </a:spcAft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Capture value in spread between electrical vs. gas based Horsepower-hours.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-336600">
              <a:lnSpc>
                <a:spcPct val="90000"/>
              </a:lnSpc>
              <a:spcAft>
                <a:spcPts val="499"/>
              </a:spcAft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Maximize mark-to-market income.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39760" indent="0">
              <a:lnSpc>
                <a:spcPct val="90000"/>
              </a:lnSpc>
              <a:spcAft>
                <a:spcPts val="876"/>
              </a:spcAft>
              <a:buNone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lnSpc>
                <a:spcPct val="90000"/>
              </a:lnSpc>
              <a:spcAft>
                <a:spcPts val="1500"/>
              </a:spcAft>
              <a:buClr>
                <a:srgbClr val="0066ff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ECS Role – NNG/Unocal Storage Management: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-336600">
              <a:lnSpc>
                <a:spcPct val="90000"/>
              </a:lnSpc>
              <a:spcAft>
                <a:spcPts val="499"/>
              </a:spcAft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Provide compression services to Unocal for Phase 2.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39760" indent="-225360">
              <a:lnSpc>
                <a:spcPct val="90000"/>
              </a:lnSpc>
              <a:spcAft>
                <a:spcPts val="876"/>
              </a:spcAft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Net Value to ECS =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-336600">
              <a:lnSpc>
                <a:spcPct val="90000"/>
              </a:lnSpc>
              <a:spcAft>
                <a:spcPts val="499"/>
              </a:spcAft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Swap Phase 2 compression services value for a $0.01 MMcf/d margin on the Phase 1 and Phase 2 transport sold to Unocal.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39760" indent="-225360">
              <a:lnSpc>
                <a:spcPct val="90000"/>
              </a:lnSpc>
              <a:spcAft>
                <a:spcPts val="876"/>
              </a:spcAft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Net Cost to ECS Phase 2 compression services value =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93800" indent="-336600">
              <a:lnSpc>
                <a:spcPct val="90000"/>
              </a:lnSpc>
              <a:spcAft>
                <a:spcPts val="499"/>
              </a:spcAft>
              <a:buClr>
                <a:srgbClr val="ff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Swap Phase 2 compression services value for a margin on the Phase 1 and Phase 2 storage sold to NNG.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39760" indent="-225360">
              <a:lnSpc>
                <a:spcPct val="90000"/>
              </a:lnSpc>
              <a:spcAft>
                <a:spcPts val="876"/>
              </a:spcAft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Net Cost to ECS Phase 2 compression services value = 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46" name="PlaceHolder 2"/>
          <p:cNvSpPr>
            <a:spLocks noGrp="1"/>
          </p:cNvSpPr>
          <p:nvPr>
            <p:ph type="title"/>
          </p:nvPr>
        </p:nvSpPr>
        <p:spPr>
          <a:xfrm>
            <a:off x="3687480" y="-360"/>
            <a:ext cx="3840120" cy="392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NNG/Unocal: ECS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4120920" y="-9720"/>
            <a:ext cx="3840120" cy="392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Deal Structure Phase 1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</p:txBody>
      </p:sp>
      <p:sp>
        <p:nvSpPr>
          <p:cNvPr id="48" name=""/>
          <p:cNvSpPr/>
          <p:nvPr/>
        </p:nvSpPr>
        <p:spPr>
          <a:xfrm>
            <a:off x="320760" y="4235400"/>
            <a:ext cx="1065240" cy="45972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NNG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3146400" y="4119480"/>
            <a:ext cx="1906560" cy="102888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8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HubCo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25 MMcfdd Transport (Firm)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HubCo Secondary Transport on NNG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1.5 Bcf Storage (Firm)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1.5 Bcf Storage (Firm) Option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6602400" y="4233960"/>
            <a:ext cx="2276640" cy="45972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Unocal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1392120" y="4390920"/>
            <a:ext cx="1770120" cy="18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1397160" y="4572000"/>
            <a:ext cx="1746000" cy="144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5062680" y="4386240"/>
            <a:ext cx="1539720" cy="144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5052960" y="4567320"/>
            <a:ext cx="1542960" cy="144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527040" y="4702320"/>
            <a:ext cx="1440" cy="155556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534960" y="6259680"/>
            <a:ext cx="3206880" cy="28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920" bIns="-43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3743280" y="5164200"/>
            <a:ext cx="1800" cy="10890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716040" y="4707000"/>
            <a:ext cx="1440" cy="12952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3514680" y="5140440"/>
            <a:ext cx="1800" cy="85716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 flipV="1">
            <a:off x="704880" y="6013440"/>
            <a:ext cx="2805120" cy="14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3995640" y="5154480"/>
            <a:ext cx="1800" cy="110808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4235400" y="5159520"/>
            <a:ext cx="1800" cy="8506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4000680" y="6267600"/>
            <a:ext cx="3477960" cy="14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 flipV="1">
            <a:off x="4253040" y="6008760"/>
            <a:ext cx="2890800" cy="14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7156440" y="4700520"/>
            <a:ext cx="4680" cy="130824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7491240" y="4702320"/>
            <a:ext cx="1800" cy="15555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4703760" y="1668600"/>
            <a:ext cx="1065240" cy="82548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 Mkt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1192320" y="5656320"/>
            <a:ext cx="235404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25 MMcf/d Transport (Firm) and HubCo Secondary Transport on NNG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1220760" y="6264360"/>
            <a:ext cx="16653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$0.055/MMcf/d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4732200" y="5764320"/>
            <a:ext cx="20653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25 MMcf/d Transport (Firm)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1533600" y="4568760"/>
            <a:ext cx="136044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1.5 Bcf Storage (Virtual Firm)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4941720" y="4621320"/>
            <a:ext cx="16653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1.5 Bcf Storage (Firm)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1328760" y="4154400"/>
            <a:ext cx="16653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$[1.55]/mcf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5032440" y="4145040"/>
            <a:ext cx="16653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$[1.65]/mcf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4775040" y="6269040"/>
            <a:ext cx="16653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$0.065/MMcf/d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3182760" y="2487600"/>
            <a:ext cx="1149480" cy="162864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1959120" y="2487600"/>
            <a:ext cx="1279440" cy="162864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2577960" y="3019320"/>
            <a:ext cx="80820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$[      ] Mgmt. Fee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1455840" y="1668600"/>
            <a:ext cx="2236680" cy="82548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ENA Texas Gas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3693960" y="1779480"/>
            <a:ext cx="1009800" cy="18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3705120" y="2414520"/>
            <a:ext cx="1009800" cy="180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3800520" y="1789200"/>
            <a:ext cx="1020600" cy="55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Physical &amp; Financial Transactions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2766960" y="2508120"/>
            <a:ext cx="1131840" cy="16081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1638360" y="3043080"/>
            <a:ext cx="979560" cy="55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Virtual Firm Storage to NNG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 flipH="1">
            <a:off x="984240" y="4707000"/>
            <a:ext cx="1440" cy="89856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 flipH="1">
            <a:off x="3285720" y="5149800"/>
            <a:ext cx="9720" cy="4618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 flipV="1">
            <a:off x="976320" y="5613480"/>
            <a:ext cx="2314440" cy="14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6859440" y="4707000"/>
            <a:ext cx="7920" cy="9111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 flipV="1">
            <a:off x="4724280" y="5613480"/>
            <a:ext cx="2129040" cy="14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>
            <a:off x="4703760" y="5159520"/>
            <a:ext cx="3240" cy="45216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4795920" y="5218200"/>
            <a:ext cx="199692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Obligation to sell  1.5 Bcf Phase 2 Storage (Firm) @ $[1.05]/mcf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>
            <a:off x="6499080" y="1995480"/>
            <a:ext cx="2411640" cy="45972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ECS w/Lease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 flipH="1">
            <a:off x="7383600" y="2481120"/>
            <a:ext cx="2880" cy="175284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>
            <a:off x="7478640" y="3363840"/>
            <a:ext cx="1023840" cy="55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Settle Phase 1 &amp; 2  Storage Cost True-up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 flipH="1">
            <a:off x="4887720" y="2460600"/>
            <a:ext cx="1618920" cy="165888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>
            <a:off x="3754440" y="2860560"/>
            <a:ext cx="1395360" cy="55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NNG Firm Storage &amp; HubCo Secondary Transport on NNG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>
            <a:off x="5106960" y="2697120"/>
            <a:ext cx="145584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$0.01 Transport Margin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 flipH="1">
            <a:off x="5046840" y="2482920"/>
            <a:ext cx="1684080" cy="170964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>
            <a:off x="5826240" y="3311640"/>
            <a:ext cx="1209600" cy="704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Gain or loss on  Phase 1 &amp; 2 Storage Cost True-up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1036800" y="5197320"/>
            <a:ext cx="231444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Obligation to purchase 1.5 Bcf Phase 2 Storage (Firm) @ $[1.55]/mcf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PlaceHolder 1"/>
          <p:cNvSpPr>
            <a:spLocks noGrp="1"/>
          </p:cNvSpPr>
          <p:nvPr>
            <p:ph type="title"/>
          </p:nvPr>
        </p:nvSpPr>
        <p:spPr>
          <a:xfrm>
            <a:off x="3687480" y="-360"/>
            <a:ext cx="3840120" cy="392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Deal Structure Phase 2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</p:txBody>
      </p:sp>
      <p:sp>
        <p:nvSpPr>
          <p:cNvPr id="102" name=""/>
          <p:cNvSpPr/>
          <p:nvPr/>
        </p:nvSpPr>
        <p:spPr>
          <a:xfrm>
            <a:off x="287280" y="4330800"/>
            <a:ext cx="1065240" cy="45972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NNG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"/>
          <p:cNvSpPr/>
          <p:nvPr/>
        </p:nvSpPr>
        <p:spPr>
          <a:xfrm>
            <a:off x="6168960" y="4329000"/>
            <a:ext cx="2703600" cy="45972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Unocal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>
            <a:off x="1363680" y="4486320"/>
            <a:ext cx="136512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>
            <a:off x="1357200" y="4667400"/>
            <a:ext cx="1352520" cy="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>
            <a:off x="4608360" y="4481640"/>
            <a:ext cx="15606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>
            <a:off x="4610160" y="4662360"/>
            <a:ext cx="1552680" cy="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>
            <a:off x="476280" y="4797360"/>
            <a:ext cx="0" cy="155592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>
            <a:off x="476280" y="6356520"/>
            <a:ext cx="28321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"/>
          <p:cNvSpPr/>
          <p:nvPr/>
        </p:nvSpPr>
        <p:spPr>
          <a:xfrm>
            <a:off x="3309840" y="4973760"/>
            <a:ext cx="0" cy="13744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"/>
          <p:cNvSpPr/>
          <p:nvPr/>
        </p:nvSpPr>
        <p:spPr>
          <a:xfrm>
            <a:off x="695160" y="4802040"/>
            <a:ext cx="0" cy="12956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"/>
          <p:cNvSpPr/>
          <p:nvPr/>
        </p:nvSpPr>
        <p:spPr>
          <a:xfrm>
            <a:off x="3081240" y="4959360"/>
            <a:ext cx="1800" cy="114300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"/>
          <p:cNvSpPr/>
          <p:nvPr/>
        </p:nvSpPr>
        <p:spPr>
          <a:xfrm>
            <a:off x="698400" y="6108840"/>
            <a:ext cx="23781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"/>
          <p:cNvSpPr/>
          <p:nvPr/>
        </p:nvSpPr>
        <p:spPr>
          <a:xfrm>
            <a:off x="3562200" y="4973760"/>
            <a:ext cx="0" cy="138420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"/>
          <p:cNvSpPr/>
          <p:nvPr/>
        </p:nvSpPr>
        <p:spPr>
          <a:xfrm flipH="1">
            <a:off x="3803760" y="4978440"/>
            <a:ext cx="7920" cy="11271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"/>
          <p:cNvSpPr/>
          <p:nvPr/>
        </p:nvSpPr>
        <p:spPr>
          <a:xfrm>
            <a:off x="3567240" y="6351480"/>
            <a:ext cx="34779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" name=""/>
          <p:cNvSpPr/>
          <p:nvPr/>
        </p:nvSpPr>
        <p:spPr>
          <a:xfrm>
            <a:off x="3819600" y="6103800"/>
            <a:ext cx="28908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" name=""/>
          <p:cNvSpPr/>
          <p:nvPr/>
        </p:nvSpPr>
        <p:spPr>
          <a:xfrm flipH="1">
            <a:off x="6727680" y="4807080"/>
            <a:ext cx="6480" cy="130788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" name=""/>
          <p:cNvSpPr/>
          <p:nvPr/>
        </p:nvSpPr>
        <p:spPr>
          <a:xfrm>
            <a:off x="7058160" y="4797360"/>
            <a:ext cx="0" cy="1555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" name=""/>
          <p:cNvSpPr/>
          <p:nvPr/>
        </p:nvSpPr>
        <p:spPr>
          <a:xfrm>
            <a:off x="6362640" y="1620720"/>
            <a:ext cx="2551320" cy="45972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ECS w/Lease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1" name=""/>
          <p:cNvSpPr/>
          <p:nvPr/>
        </p:nvSpPr>
        <p:spPr>
          <a:xfrm>
            <a:off x="8713800" y="2120760"/>
            <a:ext cx="4680" cy="223524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2" name=""/>
          <p:cNvSpPr/>
          <p:nvPr/>
        </p:nvSpPr>
        <p:spPr>
          <a:xfrm flipV="1">
            <a:off x="4927680" y="1719000"/>
            <a:ext cx="1431720" cy="324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3" name=""/>
          <p:cNvSpPr/>
          <p:nvPr/>
        </p:nvSpPr>
        <p:spPr>
          <a:xfrm flipV="1">
            <a:off x="4923000" y="1964880"/>
            <a:ext cx="1434960" cy="324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" name=""/>
          <p:cNvSpPr/>
          <p:nvPr/>
        </p:nvSpPr>
        <p:spPr>
          <a:xfrm>
            <a:off x="1127160" y="6392880"/>
            <a:ext cx="16653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$0.055/MMcf/d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5" name=""/>
          <p:cNvSpPr/>
          <p:nvPr/>
        </p:nvSpPr>
        <p:spPr>
          <a:xfrm>
            <a:off x="4299120" y="5859360"/>
            <a:ext cx="20653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50 MMcf/d Transport (Firm)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6" name=""/>
          <p:cNvSpPr/>
          <p:nvPr/>
        </p:nvSpPr>
        <p:spPr>
          <a:xfrm>
            <a:off x="1355760" y="4692600"/>
            <a:ext cx="136044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3.0 Bcf Storage (Virtual Firm)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7" name=""/>
          <p:cNvSpPr/>
          <p:nvPr/>
        </p:nvSpPr>
        <p:spPr>
          <a:xfrm>
            <a:off x="4508640" y="4716360"/>
            <a:ext cx="16650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3.0 Bcf Storage (Firm)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8" name=""/>
          <p:cNvSpPr/>
          <p:nvPr/>
        </p:nvSpPr>
        <p:spPr>
          <a:xfrm>
            <a:off x="1306440" y="4083120"/>
            <a:ext cx="154800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1.5 bcf @ $[1.55]/mcf, 1.5 bcf @ $[1.55]/mcf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9" name=""/>
          <p:cNvSpPr/>
          <p:nvPr/>
        </p:nvSpPr>
        <p:spPr>
          <a:xfrm>
            <a:off x="4341960" y="6364440"/>
            <a:ext cx="16650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$0.065/MMcf/d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0" name=""/>
          <p:cNvSpPr/>
          <p:nvPr/>
        </p:nvSpPr>
        <p:spPr>
          <a:xfrm>
            <a:off x="7113600" y="642960"/>
            <a:ext cx="1820880" cy="45972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Power Mkt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1" name=""/>
          <p:cNvSpPr/>
          <p:nvPr/>
        </p:nvSpPr>
        <p:spPr>
          <a:xfrm flipH="1">
            <a:off x="8196120" y="1120680"/>
            <a:ext cx="5040" cy="47808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2" name=""/>
          <p:cNvSpPr/>
          <p:nvPr/>
        </p:nvSpPr>
        <p:spPr>
          <a:xfrm>
            <a:off x="7786800" y="1127160"/>
            <a:ext cx="0" cy="4651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3" name=""/>
          <p:cNvSpPr/>
          <p:nvPr/>
        </p:nvSpPr>
        <p:spPr>
          <a:xfrm flipH="1">
            <a:off x="7100640" y="2097000"/>
            <a:ext cx="4680" cy="222264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" name=""/>
          <p:cNvSpPr/>
          <p:nvPr/>
        </p:nvSpPr>
        <p:spPr>
          <a:xfrm>
            <a:off x="7048440" y="3827520"/>
            <a:ext cx="10429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[  ] Hp-hrs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5" name=""/>
          <p:cNvSpPr/>
          <p:nvPr/>
        </p:nvSpPr>
        <p:spPr>
          <a:xfrm>
            <a:off x="7869240" y="2390760"/>
            <a:ext cx="996840" cy="631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[    ] MMBtu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+ Fixed Charges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6" name=""/>
          <p:cNvSpPr/>
          <p:nvPr/>
        </p:nvSpPr>
        <p:spPr>
          <a:xfrm>
            <a:off x="8118360" y="1257480"/>
            <a:ext cx="8985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[    ]$/kWh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7" name=""/>
          <p:cNvSpPr/>
          <p:nvPr/>
        </p:nvSpPr>
        <p:spPr>
          <a:xfrm>
            <a:off x="6950160" y="1263600"/>
            <a:ext cx="10252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[    ] kWh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8" name=""/>
          <p:cNvSpPr/>
          <p:nvPr/>
        </p:nvSpPr>
        <p:spPr>
          <a:xfrm>
            <a:off x="5021280" y="1996920"/>
            <a:ext cx="12445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[    ] MMBtu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9" name=""/>
          <p:cNvSpPr/>
          <p:nvPr/>
        </p:nvSpPr>
        <p:spPr>
          <a:xfrm>
            <a:off x="4929120" y="1417680"/>
            <a:ext cx="12445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[    ] $/MMBtu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0" name=""/>
          <p:cNvSpPr/>
          <p:nvPr/>
        </p:nvSpPr>
        <p:spPr>
          <a:xfrm>
            <a:off x="3848040" y="1351080"/>
            <a:ext cx="1065240" cy="82548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 Mkt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1" name=""/>
          <p:cNvSpPr/>
          <p:nvPr/>
        </p:nvSpPr>
        <p:spPr>
          <a:xfrm>
            <a:off x="2843280" y="1495440"/>
            <a:ext cx="100656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2" name=""/>
          <p:cNvSpPr/>
          <p:nvPr/>
        </p:nvSpPr>
        <p:spPr>
          <a:xfrm>
            <a:off x="2822400" y="2116080"/>
            <a:ext cx="1025640" cy="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3" name=""/>
          <p:cNvSpPr/>
          <p:nvPr/>
        </p:nvSpPr>
        <p:spPr>
          <a:xfrm>
            <a:off x="2851200" y="1514520"/>
            <a:ext cx="988920" cy="55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Physical &amp; Financial Transactions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4" name=""/>
          <p:cNvSpPr/>
          <p:nvPr/>
        </p:nvSpPr>
        <p:spPr>
          <a:xfrm>
            <a:off x="571680" y="1371600"/>
            <a:ext cx="2236680" cy="82548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ENA Texas Gas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" name=""/>
          <p:cNvSpPr/>
          <p:nvPr/>
        </p:nvSpPr>
        <p:spPr>
          <a:xfrm>
            <a:off x="2712960" y="3929040"/>
            <a:ext cx="1895400" cy="102888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8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HubCo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50 MMcfdd Transport (Firm)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HubCo Secondary Transport on NNG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1.5 Bcf Storage (Firm)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1.5 Bcf Storage (Firm) Option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6" name=""/>
          <p:cNvSpPr/>
          <p:nvPr/>
        </p:nvSpPr>
        <p:spPr>
          <a:xfrm>
            <a:off x="7885080" y="2089080"/>
            <a:ext cx="4680" cy="22384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7" name=""/>
          <p:cNvSpPr/>
          <p:nvPr/>
        </p:nvSpPr>
        <p:spPr>
          <a:xfrm>
            <a:off x="2681280" y="2211480"/>
            <a:ext cx="1479600" cy="174780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8" name=""/>
          <p:cNvSpPr/>
          <p:nvPr/>
        </p:nvSpPr>
        <p:spPr>
          <a:xfrm>
            <a:off x="1069920" y="2208240"/>
            <a:ext cx="1677960" cy="17193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9" name=""/>
          <p:cNvSpPr/>
          <p:nvPr/>
        </p:nvSpPr>
        <p:spPr>
          <a:xfrm>
            <a:off x="3247920" y="2500200"/>
            <a:ext cx="1492200" cy="55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NNG Firm Storage &amp; HubCo Secondary Transport on NNG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0" name=""/>
          <p:cNvSpPr/>
          <p:nvPr/>
        </p:nvSpPr>
        <p:spPr>
          <a:xfrm>
            <a:off x="2433600" y="3186000"/>
            <a:ext cx="80820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$[      ] Mgmt. Fee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1" name=""/>
          <p:cNvSpPr/>
          <p:nvPr/>
        </p:nvSpPr>
        <p:spPr>
          <a:xfrm>
            <a:off x="2058840" y="2230560"/>
            <a:ext cx="1527480" cy="17161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2" name=""/>
          <p:cNvSpPr/>
          <p:nvPr/>
        </p:nvSpPr>
        <p:spPr>
          <a:xfrm>
            <a:off x="631800" y="2655720"/>
            <a:ext cx="114156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Virtual Firm Storage to NNG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3" name=""/>
          <p:cNvSpPr/>
          <p:nvPr/>
        </p:nvSpPr>
        <p:spPr>
          <a:xfrm flipH="1">
            <a:off x="4539960" y="2098800"/>
            <a:ext cx="1841400" cy="184932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4" name=""/>
          <p:cNvSpPr/>
          <p:nvPr/>
        </p:nvSpPr>
        <p:spPr>
          <a:xfrm>
            <a:off x="4587840" y="2644920"/>
            <a:ext cx="145584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$0.01 Transport Margin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5" name=""/>
          <p:cNvSpPr/>
          <p:nvPr/>
        </p:nvSpPr>
        <p:spPr>
          <a:xfrm flipH="1">
            <a:off x="4605480" y="2090880"/>
            <a:ext cx="2008080" cy="203976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6" name=""/>
          <p:cNvSpPr/>
          <p:nvPr/>
        </p:nvSpPr>
        <p:spPr>
          <a:xfrm>
            <a:off x="792000" y="5722920"/>
            <a:ext cx="235440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50 MMcf/d Transport (Firm) and HubCo Secondary Transport on NNG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7" name=""/>
          <p:cNvSpPr/>
          <p:nvPr/>
        </p:nvSpPr>
        <p:spPr>
          <a:xfrm>
            <a:off x="5891040" y="2703600"/>
            <a:ext cx="1209960" cy="704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Gain or loss on  Phase 1 &amp; 2 Storage Cost True-up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8" name=""/>
          <p:cNvSpPr/>
          <p:nvPr/>
        </p:nvSpPr>
        <p:spPr>
          <a:xfrm>
            <a:off x="6151680" y="3651120"/>
            <a:ext cx="1119240" cy="55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Settle Phase 1 &amp; 2  Storage Cost True-up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9" name=""/>
          <p:cNvSpPr/>
          <p:nvPr/>
        </p:nvSpPr>
        <p:spPr>
          <a:xfrm>
            <a:off x="4683240" y="4056120"/>
            <a:ext cx="154764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1.5 bcf @ $[1.65]/mcf, 1.5 bcf @ $[1.05]/mcf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19209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1999-11-17T21:08:25Z</dcterms:created>
  <dc:creator>Marilyn Connell</dc:creator>
  <dc:description/>
  <dc:language>en-US</dc:language>
  <cp:lastModifiedBy>bredmon</cp:lastModifiedBy>
  <cp:lastPrinted>2001-02-01T21:30:03Z</cp:lastPrinted>
  <dcterms:modified xsi:type="dcterms:W3CDTF">2001-09-26T15:04:13Z</dcterms:modified>
  <cp:revision>278</cp:revision>
  <dc:subject/>
  <dc:title>No Slide Title</dc:title>
</cp:coreProperties>
</file>