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9.wmf" ContentType="image/x-wmf"/>
  <Override PartName="/ppt/media/image13.png" ContentType="image/png"/>
  <Override PartName="/ppt/media/image4.png" ContentType="image/png"/>
  <Override PartName="/ppt/media/image8.wmf" ContentType="image/x-wmf"/>
  <Override PartName="/ppt/media/image18.png" ContentType="image/png"/>
  <Override PartName="/ppt/media/image1.png" ContentType="image/png"/>
  <Override PartName="/ppt/media/image17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5.png" ContentType="image/png"/>
  <Override PartName="/ppt/media/image6.wmf" ContentType="image/x-wmf"/>
  <Override PartName="/ppt/media/image10.wmf" ContentType="image/x-wmf"/>
  <Override PartName="/ppt/media/image11.png" ContentType="image/png"/>
  <Override PartName="/ppt/media/image2.png" ContentType="image/png"/>
  <Override PartName="/ppt/media/image7.wmf" ContentType="image/x-wmf"/>
  <Override PartName="/ppt/media/image12.png" ContentType="image/png"/>
  <Override PartName="/ppt/media/image3.png" ContentType="image/png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slideLayout" Target="../slideLayouts/slideLayout1.xml"/><Relationship Id="rId7" Type="http://schemas.openxmlformats.org/officeDocument/2006/relationships/slideLayout" Target="../slideLayouts/slideLayout2.xml"/><Relationship Id="rId8" Type="http://schemas.openxmlformats.org/officeDocument/2006/relationships/slideLayout" Target="../slideLayouts/slideLayout3.xml"/><Relationship Id="rId9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0" y="0"/>
          <a:ext cx="9144000" cy="152100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0"/>
                    <a:ext cx="9144000" cy="152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" name="logo_dealbench" descr=""/>
          <p:cNvPicPr/>
          <p:nvPr/>
        </p:nvPicPr>
        <p:blipFill>
          <a:blip r:embed="rId4"/>
          <a:stretch/>
        </p:blipFill>
        <p:spPr>
          <a:xfrm>
            <a:off x="7238880" y="6210360"/>
            <a:ext cx="1905120" cy="647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" name="enron_logo" descr=""/>
          <p:cNvPicPr/>
          <p:nvPr/>
        </p:nvPicPr>
        <p:blipFill>
          <a:blip r:embed="rId5"/>
          <a:stretch/>
        </p:blipFill>
        <p:spPr>
          <a:xfrm>
            <a:off x="76320" y="6095880"/>
            <a:ext cx="685800" cy="6858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6"/>
    <p:sldLayoutId id="2147483650" r:id="rId7"/>
    <p:sldLayoutId id="2147483651" r:id="rId8"/>
    <p:sldLayoutId id="2147483652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7.wmf"/><Relationship Id="rId3" Type="http://schemas.openxmlformats.org/officeDocument/2006/relationships/image" Target="../media/image8.wmf"/><Relationship Id="rId4" Type="http://schemas.openxmlformats.org/officeDocument/2006/relationships/image" Target="../media/image6.wmf"/><Relationship Id="rId5" Type="http://schemas.openxmlformats.org/officeDocument/2006/relationships/image" Target="../media/image6.wmf"/><Relationship Id="rId6" Type="http://schemas.openxmlformats.org/officeDocument/2006/relationships/image" Target="../media/image2.png"/><Relationship Id="rId7" Type="http://schemas.openxmlformats.org/officeDocument/2006/relationships/image" Target="../media/image9.wmf"/><Relationship Id="rId8" Type="http://schemas.openxmlformats.org/officeDocument/2006/relationships/image" Target="../media/image10.wmf"/><Relationship Id="rId9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image" Target="../media/image14.png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image" Target="../media/image16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image" Target="../media/image18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743200"/>
            <a:ext cx="7848720" cy="32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6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6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 Overview</a:t>
            </a:r>
            <a:br>
              <a:rPr sz="3200"/>
            </a:br>
            <a:br>
              <a:rPr sz="3200"/>
            </a:b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Bartlett </a:t>
            </a:r>
            <a:br>
              <a:rPr sz="3200"/>
            </a:b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December 8, 2000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0" y="0"/>
          <a:ext cx="9144000" cy="2590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259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 and Customers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Example Deals: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Online DataRoom for sale of Enron Peakers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first Energy company to utilize virtual online datarooms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Online DataRooms for Enron Global E&amp;P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Indian offshore oil and gas properties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property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Auctions (4 separate for $20mm procured, $&gt;2mm saved)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 One lease syndication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efficiency play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Auctions:  Overview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2133720" y="1981080"/>
            <a:ext cx="944280" cy="1179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" descr=""/>
          <p:cNvPicPr/>
          <p:nvPr/>
        </p:nvPicPr>
        <p:blipFill>
          <a:blip r:embed="rId2"/>
          <a:stretch/>
        </p:blipFill>
        <p:spPr>
          <a:xfrm>
            <a:off x="7238880" y="2133720"/>
            <a:ext cx="1011240" cy="1150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" descr=""/>
          <p:cNvPicPr/>
          <p:nvPr/>
        </p:nvPicPr>
        <p:blipFill>
          <a:blip r:embed="rId3"/>
          <a:stretch/>
        </p:blipFill>
        <p:spPr>
          <a:xfrm>
            <a:off x="4803840" y="2419200"/>
            <a:ext cx="761760" cy="1067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" descr=""/>
          <p:cNvPicPr/>
          <p:nvPr/>
        </p:nvPicPr>
        <p:blipFill>
          <a:blip r:embed="rId4"/>
          <a:stretch/>
        </p:blipFill>
        <p:spPr>
          <a:xfrm>
            <a:off x="1676520" y="3124080"/>
            <a:ext cx="944280" cy="1179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" descr=""/>
          <p:cNvPicPr/>
          <p:nvPr/>
        </p:nvPicPr>
        <p:blipFill>
          <a:blip r:embed="rId5"/>
          <a:stretch/>
        </p:blipFill>
        <p:spPr>
          <a:xfrm>
            <a:off x="2666880" y="3657600"/>
            <a:ext cx="944640" cy="1179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logo_dealbench" descr=""/>
          <p:cNvPicPr/>
          <p:nvPr/>
        </p:nvPicPr>
        <p:blipFill>
          <a:blip r:embed="rId6"/>
          <a:stretch/>
        </p:blipFill>
        <p:spPr>
          <a:xfrm>
            <a:off x="4575240" y="1886040"/>
            <a:ext cx="1243080" cy="42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" descr=""/>
          <p:cNvPicPr/>
          <p:nvPr/>
        </p:nvPicPr>
        <p:blipFill>
          <a:blip r:embed="rId7"/>
          <a:stretch/>
        </p:blipFill>
        <p:spPr>
          <a:xfrm>
            <a:off x="4651200" y="3638520"/>
            <a:ext cx="1295640" cy="81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"/>
          <p:cNvSpPr/>
          <p:nvPr/>
        </p:nvSpPr>
        <p:spPr>
          <a:xfrm flipH="1">
            <a:off x="3581280" y="3257640"/>
            <a:ext cx="1222560" cy="704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2590560" y="2952720"/>
            <a:ext cx="2136600" cy="6285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3200400" y="2724120"/>
            <a:ext cx="1450800" cy="190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 flipV="1">
            <a:off x="5565600" y="2666880"/>
            <a:ext cx="1673280" cy="3621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943280" y="1504800"/>
            <a:ext cx="136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316640" y="1523880"/>
            <a:ext cx="94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576680" y="4724280"/>
            <a:ext cx="208116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Deal Experts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Technology Experts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Training Reps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Customer 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Sourcing Experts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4" name="" descr=""/>
          <p:cNvPicPr/>
          <p:nvPr/>
        </p:nvPicPr>
        <p:blipFill>
          <a:blip r:embed="rId8"/>
          <a:stretch/>
        </p:blipFill>
        <p:spPr>
          <a:xfrm>
            <a:off x="1143000" y="5029200"/>
            <a:ext cx="2743200" cy="153180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335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Auctions:  Screen Shots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6" name="" descr=""/>
          <p:cNvPicPr/>
          <p:nvPr/>
        </p:nvPicPr>
        <p:blipFill>
          <a:blip r:embed="rId1"/>
          <a:stretch/>
        </p:blipFill>
        <p:spPr>
          <a:xfrm>
            <a:off x="152280" y="1600200"/>
            <a:ext cx="4419720" cy="3314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7" name=""/>
          <p:cNvSpPr/>
          <p:nvPr/>
        </p:nvSpPr>
        <p:spPr>
          <a:xfrm>
            <a:off x="4952880" y="1676520"/>
            <a:ext cx="388620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Deal Manager logs in at www.DealBench.com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6320" y="5410080"/>
            <a:ext cx="327636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Documents are uploaded to Deal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9" name="" descr=""/>
          <p:cNvPicPr/>
          <p:nvPr/>
        </p:nvPicPr>
        <p:blipFill>
          <a:blip r:embed="rId2"/>
          <a:stretch/>
        </p:blipFill>
        <p:spPr>
          <a:xfrm>
            <a:off x="3505320" y="2209680"/>
            <a:ext cx="5257800" cy="39434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5490720" y="1895400"/>
            <a:ext cx="232020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Deal page for participants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36760" y="5562720"/>
            <a:ext cx="33062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Deal Manager configures auction rules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2" name="" descr=""/>
          <p:cNvPicPr/>
          <p:nvPr/>
        </p:nvPicPr>
        <p:blipFill>
          <a:blip r:embed="rId1"/>
          <a:stretch/>
        </p:blipFill>
        <p:spPr>
          <a:xfrm>
            <a:off x="152280" y="1600200"/>
            <a:ext cx="4724640" cy="3543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" name="" descr=""/>
          <p:cNvPicPr/>
          <p:nvPr/>
        </p:nvPicPr>
        <p:blipFill>
          <a:blip r:embed="rId2"/>
          <a:stretch/>
        </p:blipFill>
        <p:spPr>
          <a:xfrm>
            <a:off x="4114800" y="2590920"/>
            <a:ext cx="4724280" cy="3543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335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Auctions:  Screen Shots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5186160" y="1895400"/>
            <a:ext cx="228636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 Watch transaction results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756800" y="5486400"/>
            <a:ext cx="185004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 View auction graph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7" name="" descr=""/>
          <p:cNvPicPr/>
          <p:nvPr/>
        </p:nvPicPr>
        <p:blipFill>
          <a:blip r:embed="rId1"/>
          <a:stretch/>
        </p:blipFill>
        <p:spPr>
          <a:xfrm>
            <a:off x="152280" y="1600200"/>
            <a:ext cx="4800600" cy="3600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" name="" descr=""/>
          <p:cNvPicPr/>
          <p:nvPr/>
        </p:nvPicPr>
        <p:blipFill>
          <a:blip r:embed="rId2"/>
          <a:stretch/>
        </p:blipFill>
        <p:spPr>
          <a:xfrm>
            <a:off x="3886200" y="2514600"/>
            <a:ext cx="4876920" cy="365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"/>
          <p:cNvSpPr/>
          <p:nvPr/>
        </p:nvSpPr>
        <p:spPr>
          <a:xfrm>
            <a:off x="6554880" y="3809880"/>
            <a:ext cx="1552320" cy="71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..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..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335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Auctions:  Screen Shots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" descr=""/>
          <p:cNvPicPr/>
          <p:nvPr/>
        </p:nvPicPr>
        <p:blipFill>
          <a:blip r:embed="rId1"/>
          <a:stretch/>
        </p:blipFill>
        <p:spPr>
          <a:xfrm>
            <a:off x="152280" y="1523880"/>
            <a:ext cx="4876920" cy="3657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" name="" descr=""/>
          <p:cNvPicPr/>
          <p:nvPr/>
        </p:nvPicPr>
        <p:blipFill>
          <a:blip r:embed="rId2"/>
          <a:stretch/>
        </p:blipFill>
        <p:spPr>
          <a:xfrm>
            <a:off x="3429000" y="2209680"/>
            <a:ext cx="5181480" cy="38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3" name=""/>
          <p:cNvSpPr/>
          <p:nvPr/>
        </p:nvSpPr>
        <p:spPr>
          <a:xfrm>
            <a:off x="5187960" y="1666800"/>
            <a:ext cx="179028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7.  Bidder view screen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31120" y="5486400"/>
            <a:ext cx="3112920" cy="30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8.  Bidder confirmation and verification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3352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Auctions:  Screen Shots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ETV  Commercial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1"/>
          <a:stretch/>
        </p:blipFill>
        <p:spPr>
          <a:xfrm>
            <a:off x="1219320" y="1544760"/>
            <a:ext cx="6476760" cy="46688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Works’ Mission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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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Value Proposition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 &amp;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10000"/>
              </a:lnSpc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Works’ Mission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80010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SzPct val="4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provide the framework for applying Enron’s successful wholesale business model to other commodity and commodity-like markets.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1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SzPct val="4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develop the electronic platforms necessary to grow market share in both our current and future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1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buClr>
                <a:srgbClr val="000000"/>
              </a:buClr>
              <a:buSzPct val="4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design tools for streamlining support processes that are valuable to both Enron and external users/customers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3352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DealBench</a:t>
            </a: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</a:t>
            </a: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Overview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170000" y="3886200"/>
            <a:ext cx="6754680" cy="249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4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4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Beta version launched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24th of April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4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v1.0 launched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16th of July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4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v2.0 launched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1st of November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Transaction statistics for the first seven 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42 separate 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with $ 6.4 billion nominal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$ 1.6mm of revenues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700 users from over 200 entities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28600" y="2057400"/>
            <a:ext cx="8610480" cy="1600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70000"/>
              </a:lnSpc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Bench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™ is a hosted ASP solution that enables licensees to conduct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large-ticket transactions on a secure platform.  DealBench is a collaborative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 to conduct auctions, manage RFQ/RFPs, share documents,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host webcasts,  and monitor deal progress - efficiently  and effectively.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088080" y="1447920"/>
            <a:ext cx="19393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(as of Dec.1, 2000)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</a:t>
            </a: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Overview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440" y="1676160"/>
            <a:ext cx="762012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Secure/private deal space with features that facilitate efficient communication/auctions/multi-media features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transactions by invitation only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(not a “marketplace”)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Manager has complete control over the 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 key business tools: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Document sharing &amp; RFQ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Multi-media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Secure communication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management tools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10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1522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</a:t>
            </a: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Overview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Current Capabilities: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DealRooms:  Bank Syndications, Lease Syndications and Legal Collaboration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DataRooms:  M&amp;A Due Diligence, Corporate Finance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Auctions:  Energy related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(Regular Auctions for Asset Sales, Reverse Auctions for Procurement)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New Markets Opportunities: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DealRooms:  Insurance Syndications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Auctions:  non-Energy related (ie, construction industry)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1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Proposition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84872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DealRooms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Deal Efficiency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Greater bandwidth (ability to handle &gt;transactions)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Faster turn-around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Organization of and 24-hour access to deal materials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Hosted ASP Solution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Developed for reasonable cost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Costs spread over multiple companies within different business niches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spcBef>
                <a:spcPts val="15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DataRooms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Eliminate month-long dataroom due diligence (for selected bidders)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Auctions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Savings from better price discovery through auctions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 &amp; Customers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Target Markets: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institutions - banks, leasing companies </a:t>
            </a: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(DealRooms)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Barclays, Societe Generale, Bank One, Deutsche Bank, Citibank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Law firms, investment banks </a:t>
            </a: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(DealRooms &amp; DataRooms)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Freshfields, Vinson &amp; Elkins, CSFB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Markets </a:t>
            </a: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(Auctions)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Strategic Sourcing, EBS, Wholesale markets, EES, NEPCO, SA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 firms - utilities, commodities firms </a:t>
            </a: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(DealRooms, DataRooms &amp; Auctions)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EOL clients/customers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International Energy Competitors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Hubs - Envera, Pantellos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2000-08-10T00:38:35Z</dcterms:created>
  <dc:creator>Miguel Vasquez</dc:creator>
  <dc:description/>
  <dc:language>en-US</dc:language>
  <cp:lastModifiedBy>gdernehl</cp:lastModifiedBy>
  <cp:lastPrinted>2000-09-26T20:50:01Z</cp:lastPrinted>
  <dcterms:modified xsi:type="dcterms:W3CDTF">2000-12-08T10:43:40Z</dcterms:modified>
  <cp:revision>130</cp:revision>
  <dc:subject/>
  <dc:title>DealBench Licensing</dc:title>
</cp:coreProperties>
</file>