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5F1D62-7030-468F-B560-9502A381709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6D5726-317A-4D32-8874-5E221645B7A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094F89-E619-4DC1-8039-9D10A054F6D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B3F6FE7-F715-4A6F-A1AF-548E7FB5202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952880" y="167652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95288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371600" y="38098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09680" y="2666880"/>
            <a:ext cx="144792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Buyside Swap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2057400" y="1371240"/>
            <a:ext cx="0" cy="243828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57400" y="1371600"/>
            <a:ext cx="190512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962520" y="1371600"/>
            <a:ext cx="914400" cy="45720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2742840" y="4038480"/>
            <a:ext cx="30492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71800" y="3124080"/>
            <a:ext cx="0" cy="304920"/>
          </a:xfrm>
          <a:prstGeom prst="line">
            <a:avLst/>
          </a:prstGeom>
          <a:ln w="5724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971800" y="3429000"/>
            <a:ext cx="1905120" cy="0"/>
          </a:xfrm>
          <a:prstGeom prst="line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Annually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09680" y="1600200"/>
            <a:ext cx="1447920" cy="60948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Fin-Buy (“FB”)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124080" y="3657600"/>
            <a:ext cx="1371600" cy="762120"/>
          </a:xfrm>
          <a:prstGeom prst="ellipse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Fin-Sell (“FS”)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505320" y="3200400"/>
            <a:ext cx="10666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971800" y="22860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6200" y="1981080"/>
            <a:ext cx="8380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743200" y="3809880"/>
            <a:ext cx="4572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343400" y="4267080"/>
            <a:ext cx="6858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7" name=""/>
          <p:cNvCxnSpPr>
            <a:stCxn id="8" idx="2"/>
            <a:endCxn id="9" idx="0"/>
          </p:cNvCxnSpPr>
          <p:nvPr/>
        </p:nvCxnSpPr>
        <p:spPr>
          <a:xfrm>
            <a:off x="5638680" y="60948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8" name=""/>
          <p:cNvCxnSpPr>
            <a:stCxn id="9" idx="2"/>
            <a:endCxn id="10" idx="0"/>
          </p:cNvCxnSpPr>
          <p:nvPr/>
        </p:nvCxnSpPr>
        <p:spPr>
          <a:xfrm>
            <a:off x="5638680" y="1371600"/>
            <a:ext cx="360" cy="3052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39" name=""/>
          <p:cNvCxnSpPr>
            <a:stCxn id="10" idx="2"/>
            <a:endCxn id="11" idx="0"/>
          </p:cNvCxnSpPr>
          <p:nvPr/>
        </p:nvCxnSpPr>
        <p:spPr>
          <a:xfrm>
            <a:off x="5638680" y="2133720"/>
            <a:ext cx="360" cy="30492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0" name=""/>
          <p:cNvCxnSpPr>
            <a:stCxn id="11" idx="2"/>
            <a:endCxn id="12" idx="0"/>
          </p:cNvCxnSpPr>
          <p:nvPr/>
        </p:nvCxnSpPr>
        <p:spPr>
          <a:xfrm>
            <a:off x="5638680" y="2895480"/>
            <a:ext cx="360" cy="2289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1" name=""/>
          <p:cNvCxnSpPr>
            <a:stCxn id="12" idx="2"/>
            <a:endCxn id="13" idx="0"/>
          </p:cNvCxnSpPr>
          <p:nvPr/>
        </p:nvCxnSpPr>
        <p:spPr>
          <a:xfrm>
            <a:off x="5638680" y="35812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2" name=""/>
          <p:cNvCxnSpPr>
            <a:stCxn id="13" idx="2"/>
            <a:endCxn id="14" idx="0"/>
          </p:cNvCxnSpPr>
          <p:nvPr/>
        </p:nvCxnSpPr>
        <p:spPr>
          <a:xfrm>
            <a:off x="5638680" y="42670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3" name=""/>
          <p:cNvCxnSpPr>
            <a:stCxn id="14" idx="2"/>
            <a:endCxn id="15" idx="0"/>
          </p:cNvCxnSpPr>
          <p:nvPr/>
        </p:nvCxnSpPr>
        <p:spPr>
          <a:xfrm>
            <a:off x="5638680" y="5181480"/>
            <a:ext cx="360" cy="2289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4" name=""/>
          <p:cNvCxnSpPr>
            <a:stCxn id="15" idx="2"/>
            <a:endCxn id="16" idx="0"/>
          </p:cNvCxnSpPr>
          <p:nvPr/>
        </p:nvCxnSpPr>
        <p:spPr>
          <a:xfrm>
            <a:off x="5638680" y="5867280"/>
            <a:ext cx="360" cy="3052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5" name=""/>
          <p:cNvCxnSpPr>
            <a:stCxn id="13" idx="1"/>
            <a:endCxn id="31" idx="6"/>
          </p:cNvCxnSpPr>
          <p:nvPr/>
        </p:nvCxnSpPr>
        <p:spPr>
          <a:xfrm flipH="1">
            <a:off x="4495680" y="4038480"/>
            <a:ext cx="457560" cy="72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6" name=""/>
          <p:cNvCxnSpPr>
            <a:stCxn id="10" idx="1"/>
            <a:endCxn id="30" idx="6"/>
          </p:cNvCxnSpPr>
          <p:nvPr/>
        </p:nvCxnSpPr>
        <p:spPr>
          <a:xfrm flipH="1">
            <a:off x="3657600" y="1905120"/>
            <a:ext cx="1295640" cy="36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47" name=""/>
          <p:cNvCxnSpPr>
            <a:stCxn id="30" idx="4"/>
            <a:endCxn id="19" idx="0"/>
          </p:cNvCxnSpPr>
          <p:nvPr/>
        </p:nvCxnSpPr>
        <p:spPr>
          <a:xfrm>
            <a:off x="2933640" y="2209680"/>
            <a:ext cx="360" cy="4575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48" name=""/>
          <p:cNvCxnSpPr>
            <a:stCxn id="16" idx="3"/>
            <a:endCxn id="17" idx="1"/>
          </p:cNvCxnSpPr>
          <p:nvPr/>
        </p:nvCxnSpPr>
        <p:spPr>
          <a:xfrm>
            <a:off x="6324480" y="6400800"/>
            <a:ext cx="610200" cy="36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49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4952880" y="152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52880" y="9144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52880" y="24382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52880" y="3124080"/>
            <a:ext cx="13716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Pmt.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724280" y="457200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Amts owed under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swaps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952880" y="541008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952880" y="6172200"/>
            <a:ext cx="13716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Acct.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934320" y="6172200"/>
            <a:ext cx="12189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24480" y="33526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7620120" y="380520"/>
            <a:ext cx="0" cy="2971800"/>
          </a:xfrm>
          <a:prstGeom prst="line">
            <a:avLst/>
          </a:prstGeom>
          <a:ln w="381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6324120" y="380880"/>
            <a:ext cx="1295640" cy="0"/>
          </a:xfrm>
          <a:prstGeom prst="line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52280" y="4419720"/>
            <a:ext cx="259092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ff"/>
                </a:solidFill>
                <a:effectLst/>
                <a:uFillTx/>
                <a:latin typeface="Times New Roman"/>
              </a:rPr>
              <a:t>Monthly - Blue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ff33"/>
                </a:solidFill>
                <a:effectLst/>
                <a:uFillTx/>
                <a:latin typeface="Times New Roman"/>
              </a:rPr>
              <a:t>Annually - Green Arrows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Trustee Depository Acct. - 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Circle - EPMI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 FS - Index Financial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Fixed-FS - Fixed Fin.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e-FB - Index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FB - Fixed 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2" name=""/>
          <p:cNvCxnSpPr>
            <a:stCxn id="50" idx="2"/>
            <a:endCxn id="51" idx="0"/>
          </p:cNvCxnSpPr>
          <p:nvPr/>
        </p:nvCxnSpPr>
        <p:spPr>
          <a:xfrm>
            <a:off x="5638320" y="623520"/>
            <a:ext cx="1080" cy="27684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3" name=""/>
          <p:cNvCxnSpPr>
            <a:stCxn id="51" idx="2"/>
            <a:endCxn id="52" idx="0"/>
          </p:cNvCxnSpPr>
          <p:nvPr/>
        </p:nvCxnSpPr>
        <p:spPr>
          <a:xfrm>
            <a:off x="5638320" y="1386000"/>
            <a:ext cx="1080" cy="103860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4" name=""/>
          <p:cNvCxnSpPr>
            <a:stCxn id="52" idx="2"/>
            <a:endCxn id="53" idx="0"/>
          </p:cNvCxnSpPr>
          <p:nvPr/>
        </p:nvCxnSpPr>
        <p:spPr>
          <a:xfrm>
            <a:off x="5638320" y="2909880"/>
            <a:ext cx="1080" cy="200880"/>
          </a:xfrm>
          <a:prstGeom prst="straightConnector1">
            <a:avLst/>
          </a:prstGeom>
          <a:ln w="38160">
            <a:solidFill>
              <a:srgbClr val="66ffff"/>
            </a:solidFill>
            <a:miter/>
            <a:tailEnd len="med" type="triangle" w="med"/>
          </a:ln>
        </p:spPr>
      </p:cxnSp>
      <p:cxnSp>
        <p:nvCxnSpPr>
          <p:cNvPr id="65" name=""/>
          <p:cNvCxnSpPr>
            <a:stCxn id="53" idx="2"/>
            <a:endCxn id="54" idx="0"/>
          </p:cNvCxnSpPr>
          <p:nvPr/>
        </p:nvCxnSpPr>
        <p:spPr>
          <a:xfrm>
            <a:off x="5638320" y="3595680"/>
            <a:ext cx="1080" cy="9626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6" name=""/>
          <p:cNvCxnSpPr>
            <a:stCxn id="54" idx="2"/>
            <a:endCxn id="55" idx="0"/>
          </p:cNvCxnSpPr>
          <p:nvPr/>
        </p:nvCxnSpPr>
        <p:spPr>
          <a:xfrm>
            <a:off x="5638320" y="5195880"/>
            <a:ext cx="1080" cy="2008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7" name=""/>
          <p:cNvCxnSpPr>
            <a:stCxn id="55" idx="2"/>
            <a:endCxn id="56" idx="0"/>
          </p:cNvCxnSpPr>
          <p:nvPr/>
        </p:nvCxnSpPr>
        <p:spPr>
          <a:xfrm>
            <a:off x="5638320" y="5881320"/>
            <a:ext cx="1080" cy="27684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cxnSp>
        <p:nvCxnSpPr>
          <p:cNvPr id="68" name=""/>
          <p:cNvCxnSpPr>
            <a:stCxn id="56" idx="3"/>
            <a:endCxn id="57" idx="1"/>
          </p:cNvCxnSpPr>
          <p:nvPr/>
        </p:nvCxnSpPr>
        <p:spPr>
          <a:xfrm>
            <a:off x="6338880" y="6400440"/>
            <a:ext cx="581400" cy="1080"/>
          </a:xfrm>
          <a:prstGeom prst="straightConnector1">
            <a:avLst/>
          </a:prstGeom>
          <a:ln w="38160">
            <a:solidFill>
              <a:srgbClr val="66ff33"/>
            </a:solidFill>
            <a:miter/>
            <a:tailEnd len="med" type="triangle" w="med"/>
          </a:ln>
        </p:spPr>
      </p:cxnSp>
      <p:sp>
        <p:nvSpPr>
          <p:cNvPr id="69" name=""/>
          <p:cNvSpPr/>
          <p:nvPr/>
        </p:nvSpPr>
        <p:spPr>
          <a:xfrm>
            <a:off x="609480" y="304920"/>
            <a:ext cx="2667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Underlying Flow of Funds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4038480" y="380988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TECO/Mosbacher Delmarva Project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828800" y="5105520"/>
            <a:ext cx="586728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 Formula e-: Positive difference, if any, between the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hourly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PJM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 at the plant bus and a formula equal to: fuel*HR + VOM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Credit Contribution is from inserting contracts on either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side of D/S in the flow of funds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Expected result: BBB- / Baa3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TECO/Mosbacher Delmarva Project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Contract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449532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Financial Buy directly with trustee to make bankrupt remote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Financial Sell with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 Agreement covers monies owed to Enron under either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Bankruptcy treatment of e- revenues from Financial Sell through LLC?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334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2096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334120" y="289548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733920" y="365760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209680" y="289548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0" name=""/>
          <p:cNvCxnSpPr>
            <a:stCxn id="95" idx="1"/>
            <a:endCxn id="96" idx="3"/>
          </p:cNvCxnSpPr>
          <p:nvPr/>
        </p:nvCxnSpPr>
        <p:spPr>
          <a:xfrm flipH="1">
            <a:off x="321408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01" name=""/>
          <p:cNvSpPr/>
          <p:nvPr/>
        </p:nvSpPr>
        <p:spPr>
          <a:xfrm>
            <a:off x="60958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5562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724280" y="3962520"/>
            <a:ext cx="1067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57913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274320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27432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24382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8954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419076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19112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0292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6668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0958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191120" y="2362320"/>
            <a:ext cx="7617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038480" y="1752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181480" y="259092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447920" y="251460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895480" y="251460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Expanded Delmarva Structure with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00280" y="1676520"/>
            <a:ext cx="1143000" cy="53316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00280" y="2819520"/>
            <a:ext cx="1143000" cy="53316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Bermuda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00280" y="3962520"/>
            <a:ext cx="1143000" cy="53316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00280" y="5143680"/>
            <a:ext cx="1143000" cy="5331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Ins. Co. “A”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962520" y="3429000"/>
            <a:ext cx="1143000" cy="53352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Ins. Co. “B”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962520" y="1676520"/>
            <a:ext cx="1143000" cy="53316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743880" y="1676520"/>
            <a:ext cx="1143000" cy="53316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Mkts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V="1">
            <a:off x="952560" y="2209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143000" y="2209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562040" y="2209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1752480" y="2209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23960" y="2362320"/>
            <a:ext cx="183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066680" y="2362320"/>
            <a:ext cx="228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334880" y="2362320"/>
            <a:ext cx="29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716480" y="2362320"/>
            <a:ext cx="248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V="1">
            <a:off x="95256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14300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56204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V="1">
            <a:off x="175248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23960" y="3505320"/>
            <a:ext cx="183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104840" y="3505320"/>
            <a:ext cx="228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334880" y="3505320"/>
            <a:ext cx="29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716480" y="3505320"/>
            <a:ext cx="248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H="1">
            <a:off x="1942920" y="18288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943280" y="20574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H="1">
            <a:off x="5143320" y="182880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143680" y="205740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400480" y="160020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Neg. Loan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533680" y="2057400"/>
            <a:ext cx="799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NL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448240" y="160020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funding loan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646600" y="2057400"/>
            <a:ext cx="74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FL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533840" y="2819520"/>
            <a:ext cx="1790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 of $ Neg. Loan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962520" y="5143680"/>
            <a:ext cx="1143000" cy="5331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333440" y="457200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policy to mitigate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4" name=""/>
          <p:cNvCxnSpPr>
            <a:stCxn id="152" idx="1"/>
            <a:endCxn id="123" idx="3"/>
          </p:cNvCxnSpPr>
          <p:nvPr/>
        </p:nvCxnSpPr>
        <p:spPr>
          <a:xfrm flipH="1">
            <a:off x="1942560" y="5409720"/>
            <a:ext cx="201996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55" name=""/>
          <p:cNvCxnSpPr>
            <a:stCxn id="123" idx="0"/>
            <a:endCxn id="122" idx="2"/>
          </p:cNvCxnSpPr>
          <p:nvPr/>
        </p:nvCxnSpPr>
        <p:spPr>
          <a:xfrm flipV="1">
            <a:off x="1371240" y="4514040"/>
            <a:ext cx="1080" cy="6296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56" name=""/>
          <p:cNvCxnSpPr>
            <a:stCxn id="152" idx="0"/>
            <a:endCxn id="124" idx="2"/>
          </p:cNvCxnSpPr>
          <p:nvPr/>
        </p:nvCxnSpPr>
        <p:spPr>
          <a:xfrm flipV="1">
            <a:off x="4533480" y="3981600"/>
            <a:ext cx="1080" cy="11624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57" name=""/>
          <p:cNvCxnSpPr>
            <a:stCxn id="124" idx="0"/>
            <a:endCxn id="125" idx="2"/>
          </p:cNvCxnSpPr>
          <p:nvPr/>
        </p:nvCxnSpPr>
        <p:spPr>
          <a:xfrm flipV="1">
            <a:off x="4533480" y="2228040"/>
            <a:ext cx="1080" cy="11818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58" name=""/>
          <p:cNvSpPr/>
          <p:nvPr/>
        </p:nvSpPr>
        <p:spPr>
          <a:xfrm>
            <a:off x="2247840" y="5410080"/>
            <a:ext cx="167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Re-insurance reflecting deductible and co-pay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572000" y="441972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Re-insurance, if necessary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rot="16200000">
            <a:off x="862200" y="3480840"/>
            <a:ext cx="38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rot="16194000">
            <a:off x="1471680" y="3480840"/>
            <a:ext cx="38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705720" y="4267080"/>
            <a:ext cx="2209680" cy="229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Because we’ve engineered all defaults in to the FB demand, charge, Ins. Co. “B” is comfortable insuring NL D/S.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capital markets extends funding loan based off insured cash flows.  A much easier sell.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Basically, we sell LLC credit enhanced with EPMI contracts to only one institutional entity (I.e. Ins. Co. “B”).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rot="16200000">
            <a:off x="821880" y="2373480"/>
            <a:ext cx="45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rot="16200000">
            <a:off x="1487160" y="239976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2000-03-08T20:28:35Z</dcterms:created>
  <dc:creator>Ben Rogers</dc:creator>
  <dc:description/>
  <dc:language>en-US</dc:language>
  <cp:lastModifiedBy>Donald M. Black</cp:lastModifiedBy>
  <cp:lastPrinted>2000-04-06T16:00:39Z</cp:lastPrinted>
  <dcterms:modified xsi:type="dcterms:W3CDTF">2000-04-06T16:01:09Z</dcterms:modified>
  <cp:revision>7</cp:revision>
  <dc:subject/>
  <dc:title>No Slide Title</dc:title>
</cp:coreProperties>
</file>