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17600" y="1098720"/>
            <a:ext cx="438120" cy="474480"/>
          </a:xfrm>
          <a:prstGeom prst="rect">
            <a:avLst/>
          </a:prstGeom>
          <a:solidFill>
            <a:srgbClr val="ffcf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800280" y="1098720"/>
            <a:ext cx="32832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f01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541440" y="1521000"/>
            <a:ext cx="422280" cy="47448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911160" y="1521000"/>
            <a:ext cx="36828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33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127080" y="1447920"/>
            <a:ext cx="560160" cy="42228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fffff"/>
              </a:gs>
            </a:gsLst>
            <a:lin ang="81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762120" y="990720"/>
            <a:ext cx="31680" cy="1052280"/>
          </a:xfrm>
          <a:prstGeom prst="rect">
            <a:avLst/>
          </a:prstGeom>
          <a:solidFill>
            <a:srgbClr val="1c1c1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442800" y="1781280"/>
            <a:ext cx="8226360" cy="316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1c1c1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5120" bIns="-151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dt" idx="1"/>
          </p:nvPr>
        </p:nvSpPr>
        <p:spPr>
          <a:xfrm>
            <a:off x="9144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9BE1BAF-75AF-4912-BED8-2601A9937C7F}" type="datetime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09/27/25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ftr" idx="2"/>
          </p:nvPr>
        </p:nvSpPr>
        <p:spPr>
          <a:xfrm>
            <a:off x="33526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sldNum" idx="3"/>
          </p:nvPr>
        </p:nvSpPr>
        <p:spPr>
          <a:xfrm>
            <a:off x="67816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E52BD40-72C3-4E84-8E6B-32CFBF40AEB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"/>
          <p:cNvGrpSpPr/>
          <p:nvPr/>
        </p:nvGrpSpPr>
        <p:grpSpPr>
          <a:xfrm>
            <a:off x="0" y="2438280"/>
            <a:ext cx="9009000" cy="1052640"/>
            <a:chOff x="0" y="2438280"/>
            <a:chExt cx="9009000" cy="1052640"/>
          </a:xfrm>
        </p:grpSpPr>
        <p:grpSp>
          <p:nvGrpSpPr>
            <p:cNvPr id="13" name=""/>
            <p:cNvGrpSpPr/>
            <p:nvPr/>
          </p:nvGrpSpPr>
          <p:grpSpPr>
            <a:xfrm>
              <a:off x="290520" y="2546280"/>
              <a:ext cx="711360" cy="474840"/>
              <a:chOff x="290520" y="2546280"/>
              <a:chExt cx="711360" cy="474840"/>
            </a:xfrm>
          </p:grpSpPr>
          <p:sp>
            <p:nvSpPr>
              <p:cNvPr id="14" name=""/>
              <p:cNvSpPr/>
              <p:nvPr/>
            </p:nvSpPr>
            <p:spPr>
              <a:xfrm>
                <a:off x="290520" y="2546280"/>
                <a:ext cx="437400" cy="474840"/>
              </a:xfrm>
              <a:prstGeom prst="rect">
                <a:avLst/>
              </a:prstGeom>
              <a:solidFill>
                <a:srgbClr val="3333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" name=""/>
              <p:cNvSpPr/>
              <p:nvPr/>
            </p:nvSpPr>
            <p:spPr>
              <a:xfrm>
                <a:off x="673560" y="2546280"/>
                <a:ext cx="328320" cy="474840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3333cc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6" name=""/>
            <p:cNvGrpSpPr/>
            <p:nvPr/>
          </p:nvGrpSpPr>
          <p:grpSpPr>
            <a:xfrm>
              <a:off x="414360" y="2968560"/>
              <a:ext cx="737640" cy="474840"/>
              <a:chOff x="414360" y="2968560"/>
              <a:chExt cx="737640" cy="474840"/>
            </a:xfrm>
          </p:grpSpPr>
          <p:sp>
            <p:nvSpPr>
              <p:cNvPr id="17" name=""/>
              <p:cNvSpPr/>
              <p:nvPr/>
            </p:nvSpPr>
            <p:spPr>
              <a:xfrm>
                <a:off x="414360" y="2968560"/>
                <a:ext cx="421560" cy="474840"/>
              </a:xfrm>
              <a:prstGeom prst="rect">
                <a:avLst/>
              </a:prstGeom>
              <a:solidFill>
                <a:srgbClr val="ffcf0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783000" y="2968560"/>
                <a:ext cx="369000" cy="474840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ffcf01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19" name=""/>
            <p:cNvSpPr/>
            <p:nvPr/>
          </p:nvSpPr>
          <p:spPr>
            <a:xfrm>
              <a:off x="0" y="2895480"/>
              <a:ext cx="560520" cy="422280"/>
            </a:xfrm>
            <a:prstGeom prst="rect">
              <a:avLst/>
            </a:prstGeom>
            <a:gradFill rotWithShape="0">
              <a:gsLst>
                <a:gs pos="0">
                  <a:srgbClr val="ff0000"/>
                </a:gs>
                <a:gs pos="100000">
                  <a:srgbClr val="ffffff"/>
                </a:gs>
              </a:gsLst>
              <a:lin ang="81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635040" y="2438280"/>
              <a:ext cx="31680" cy="1052640"/>
            </a:xfrm>
            <a:prstGeom prst="rect">
              <a:avLst/>
            </a:prstGeom>
            <a:solidFill>
              <a:srgbClr val="1c1c1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" name=""/>
            <p:cNvSpPr/>
            <p:nvPr/>
          </p:nvSpPr>
          <p:spPr>
            <a:xfrm flipV="1">
              <a:off x="316080" y="3260520"/>
              <a:ext cx="8692920" cy="55440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1c1c1c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8640" bIns="86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990720" y="18284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dt" idx="4"/>
          </p:nvPr>
        </p:nvSpPr>
        <p:spPr>
          <a:xfrm>
            <a:off x="990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116986E-2959-4D5B-A380-CFCAF6930E0A}" type="datetime">
              <a: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rPr>
              <a:t>09/27/25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ftr" idx="5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sldNum" idx="6"/>
          </p:nvPr>
        </p:nvSpPr>
        <p:spPr>
          <a:xfrm>
            <a:off x="68580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D02C142-B270-4A1F-8C36-498F3A8E77A8}" type="slidenum">
              <a: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914400" algn="ctr">
              <a:spcBef>
                <a:spcPts val="601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371600" algn="ctr">
              <a:spcBef>
                <a:spcPts val="4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1828800" algn="ctr">
              <a:spcBef>
                <a:spcPts val="4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990720" y="18284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Energy Operations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Deal Clearing &amp; Documentation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Physical &amp; Financial Settlements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F08FA803-1FCA-49A3-A24F-F33BE9FAF633}" type="datetime1">
              <a:rPr lang="en-US"/>
              <a:t>09/27/25</a:t>
            </a:fld>
          </a:p>
        </p:txBody>
      </p:sp>
    </p:spTree>
  </p:cSld>
  <p:transition spd="med">
    <p:wipe dir="r"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Vision Statement</a:t>
            </a:r>
            <a:endParaRPr b="0" lang="en-US" sz="40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Create a reliable process for validating deal information to ensure timely and accurate commodity invoicing and collections. Ensure proper controls are in place to mitigate financial risk to the Corporation.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31" name=""/>
          <p:cNvSpPr/>
          <p:nvPr/>
        </p:nvSpPr>
        <p:spPr>
          <a:xfrm>
            <a:off x="8307360" y="5549760"/>
            <a:ext cx="2952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B2AB00D2-0364-473E-8885-12E0A9547F3F}" type="datetime1">
              <a:rPr lang="en-US"/>
              <a:t>09/27/25</a:t>
            </a:fld>
          </a:p>
        </p:txBody>
      </p:sp>
    </p:spTree>
  </p:cSld>
  <p:transition spd="med">
    <p:wipe dir="r"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Deal Compliance &amp; Documentation</a:t>
            </a:r>
            <a:endParaRPr b="0" lang="en-US" sz="3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669600" y="2574720"/>
            <a:ext cx="6721560" cy="3416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Broker Checkout Process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 -Verbal Confirmation of Trade with Brokers same day of trade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 -Verification of Broker statement vs. trade information in System within a 24 hour period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Verbal Confirmation of Non-Brokered trades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 -Generally completed within a 24-48 hour period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Executed Confirmations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 -Tracked and scanned within 48 hours of execution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 -Follow-up on Unexecuted Confirmations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Timely review of third-party paper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34" name=""/>
          <p:cNvSpPr/>
          <p:nvPr/>
        </p:nvSpPr>
        <p:spPr>
          <a:xfrm>
            <a:off x="8307360" y="5549760"/>
            <a:ext cx="2952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2628D110-CFFE-480A-AB1C-7EA0C47A626B}" type="datetime1">
              <a:rPr lang="en-US"/>
              <a:t>09/27/25</a:t>
            </a:fld>
          </a:p>
        </p:txBody>
      </p:sp>
    </p:spTree>
  </p:cSld>
  <p:transition spd="med">
    <p:wipe dir="r"/>
  </p:transition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Physical &amp; Financial Settlements</a:t>
            </a:r>
            <a:endParaRPr b="0" lang="en-US" sz="40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609120" y="2437920"/>
            <a:ext cx="7543800" cy="39625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Responsible for accurate invoicing and collection of commodity settlements per contractual terms.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Cash Management Activities; forecasting, cash application, monitoring of current month non-receipts.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Balance Sheet (accounts receivable, accounts payable) reconciliation.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Actively pursue prior month non-receipts.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37" name=""/>
          <p:cNvSpPr/>
          <p:nvPr/>
        </p:nvSpPr>
        <p:spPr>
          <a:xfrm>
            <a:off x="8307360" y="5549760"/>
            <a:ext cx="2952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F153EB65-0434-4B88-9130-C6E1A26E52A1}" type="datetime1">
              <a:rPr lang="en-US"/>
              <a:t>09/27/25</a:t>
            </a:fld>
          </a:p>
        </p:txBody>
      </p:sp>
    </p:spTree>
  </p:cSld>
  <p:transition spd="med">
    <p:wipe dir="r"/>
  </p:transition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Efficiency Opportunities</a:t>
            </a:r>
            <a:endParaRPr b="0" lang="en-US" sz="40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669600" y="2574720"/>
            <a:ext cx="7483320" cy="3416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Automate processes wherever possible.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Identify “man-hour” intensive activities, quantify value and eliminate if possible.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Goal is to move in a direction where the system does the “checking” process and the employees deal with issue resolution.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0" name=""/>
          <p:cNvSpPr/>
          <p:nvPr/>
        </p:nvSpPr>
        <p:spPr>
          <a:xfrm>
            <a:off x="8307360" y="5549760"/>
            <a:ext cx="2952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205BFF01-1FC5-4BE1-A3A5-5C7977277A55}" type="datetime1">
              <a:rPr lang="en-US"/>
              <a:t>09/27/25</a:t>
            </a:fld>
          </a:p>
        </p:txBody>
      </p:sp>
    </p:spTree>
  </p:cSld>
  <p:transition spd="med">
    <p:wipe dir="r"/>
  </p:transition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Key transition dates</a:t>
            </a:r>
            <a:endParaRPr b="0" lang="en-US" sz="40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January 4, 2001 – identify business user test teams and receive test plans from IT.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January 7, 2001 – identify system test scripts and data to be populated in global systems.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January 12-13, 2001 – business users to test all systems, front to back, and document any issues.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January 14, 2001 – business user testing completed and system readiness approved.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3" name=""/>
          <p:cNvSpPr/>
          <p:nvPr/>
        </p:nvSpPr>
        <p:spPr>
          <a:xfrm>
            <a:off x="8307360" y="5526000"/>
            <a:ext cx="30780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1CEA6449-48F3-46F6-AB52-2A521CC8D287}" type="datetime1">
              <a:rPr lang="en-US"/>
              <a:t>09/27/25</a:t>
            </a:fld>
          </a:p>
        </p:txBody>
      </p:sp>
    </p:spTree>
  </p:cSld>
  <p:transition spd="med">
    <p:wipe dir="r"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2001-02-13T12:31:03Z</dcterms:created>
  <dc:creator>ktherio</dc:creator>
  <dc:description/>
  <dc:language>en-US</dc:language>
  <cp:lastModifiedBy>Leslie Reeves</cp:lastModifiedBy>
  <cp:lastPrinted>2001-02-13T13:33:25Z</cp:lastPrinted>
  <dcterms:modified xsi:type="dcterms:W3CDTF">2002-01-09T22:03:45Z</dcterms:modified>
  <cp:revision>12</cp:revision>
  <dc:subject/>
  <dc:title>Minimizing Risk</dc:title>
</cp:coreProperties>
</file>