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14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5.xml.rels" ContentType="application/vnd.openxmlformats-package.relationships+xml"/>
  <Override PartName="/ppt/slides/_rels/slide22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27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2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15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1.xml" ContentType="application/vnd.openxmlformats-officedocument.presentationml.slide+xml"/>
  <Override PartName="/ppt/slides/slide19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5.xml" ContentType="application/vnd.openxmlformats-officedocument.presentationml.slide+xml"/>
  <Override PartName="/ppt/slides/slide13.xml" ContentType="application/vnd.openxmlformats-officedocument.presentationml.slide+xml"/>
  <Override PartName="/ppt/slides/slide25.xml" ContentType="application/vnd.openxmlformats-officedocument.presentationml.slide+xml"/>
  <Override PartName="/ppt/slides/slide30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ppt/slides/slide14.xml" ContentType="application/vnd.openxmlformats-officedocument.presentationml.slide+xml"/>
  <Override PartName="/ppt/slides/slide26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</p:sldIdLst>
  <p:sldSz cx="9144000" cy="6858000"/>
  <p:notesSz cx="9280525" cy="699135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2854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99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ffff99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65744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ffff99"/>
              </a:buClr>
              <a:buSzPct val="75000"/>
              <a:buFont typeface="Monotype Sorts" charset="2"/>
              <a:buChar char="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cccc"/>
              </a:buClr>
              <a:buSzPct val="64000"/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ffff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40080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3993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7F6E658-2F72-43CB-B2E6-05E76B651205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"/>
          <p:cNvGrpSpPr/>
          <p:nvPr/>
        </p:nvGrpSpPr>
        <p:grpSpPr>
          <a:xfrm>
            <a:off x="0" y="114480"/>
            <a:ext cx="9142560" cy="6742080"/>
            <a:chOff x="0" y="114480"/>
            <a:chExt cx="9142560" cy="6742080"/>
          </a:xfrm>
        </p:grpSpPr>
        <p:sp>
          <p:nvSpPr>
            <p:cNvPr id="6" name=""/>
            <p:cNvSpPr/>
            <p:nvPr/>
          </p:nvSpPr>
          <p:spPr>
            <a:xfrm>
              <a:off x="0" y="3352680"/>
              <a:ext cx="9142560" cy="3503880"/>
            </a:xfrm>
            <a:prstGeom prst="rect">
              <a:avLst/>
            </a:prstGeom>
            <a:solidFill>
              <a:srgbClr val="000066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7" name=""/>
            <p:cNvGrpSpPr/>
            <p:nvPr/>
          </p:nvGrpSpPr>
          <p:grpSpPr>
            <a:xfrm>
              <a:off x="0" y="114480"/>
              <a:ext cx="9142560" cy="3238200"/>
              <a:chOff x="0" y="114480"/>
              <a:chExt cx="9142560" cy="3238200"/>
            </a:xfrm>
          </p:grpSpPr>
          <p:sp>
            <p:nvSpPr>
              <p:cNvPr id="8" name=""/>
              <p:cNvSpPr/>
              <p:nvPr/>
            </p:nvSpPr>
            <p:spPr>
              <a:xfrm>
                <a:off x="0" y="2971800"/>
                <a:ext cx="9142560" cy="380880"/>
              </a:xfrm>
              <a:prstGeom prst="rect">
                <a:avLst/>
              </a:prstGeom>
              <a:gradFill rotWithShape="0">
                <a:gsLst>
                  <a:gs pos="0">
                    <a:srgbClr val="000066"/>
                  </a:gs>
                  <a:gs pos="100000">
                    <a:srgbClr val="000080"/>
                  </a:gs>
                </a:gsLst>
                <a:lin ang="54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9" name=""/>
              <p:cNvGrpSpPr/>
              <p:nvPr/>
            </p:nvGrpSpPr>
            <p:grpSpPr>
              <a:xfrm>
                <a:off x="3633840" y="114480"/>
                <a:ext cx="2286000" cy="3149280"/>
                <a:chOff x="3633840" y="114480"/>
                <a:chExt cx="2286000" cy="3149280"/>
              </a:xfrm>
            </p:grpSpPr>
            <p:sp>
              <p:nvSpPr>
                <p:cNvPr id="10" name=""/>
                <p:cNvSpPr/>
                <p:nvPr/>
              </p:nvSpPr>
              <p:spPr>
                <a:xfrm>
                  <a:off x="3633840" y="201600"/>
                  <a:ext cx="2286000" cy="2809800"/>
                </a:xfrm>
                <a:custGeom>
                  <a:avLst/>
                  <a:gdLst/>
                  <a:ahLst/>
                  <a:rect l="l" t="t" r="r" b="b"/>
                  <a:pathLst>
                    <a:path w="1440" h="1770">
                      <a:moveTo>
                        <a:pt x="812" y="0"/>
                      </a:moveTo>
                      <a:lnTo>
                        <a:pt x="901" y="33"/>
                      </a:lnTo>
                      <a:lnTo>
                        <a:pt x="986" y="78"/>
                      </a:lnTo>
                      <a:lnTo>
                        <a:pt x="1066" y="129"/>
                      </a:lnTo>
                      <a:lnTo>
                        <a:pt x="1140" y="187"/>
                      </a:lnTo>
                      <a:lnTo>
                        <a:pt x="1207" y="256"/>
                      </a:lnTo>
                      <a:lnTo>
                        <a:pt x="1265" y="330"/>
                      </a:lnTo>
                      <a:lnTo>
                        <a:pt x="1316" y="410"/>
                      </a:lnTo>
                      <a:lnTo>
                        <a:pt x="1361" y="492"/>
                      </a:lnTo>
                      <a:lnTo>
                        <a:pt x="1394" y="581"/>
                      </a:lnTo>
                      <a:lnTo>
                        <a:pt x="1419" y="673"/>
                      </a:lnTo>
                      <a:lnTo>
                        <a:pt x="1435" y="766"/>
                      </a:lnTo>
                      <a:lnTo>
                        <a:pt x="1439" y="862"/>
                      </a:lnTo>
                      <a:lnTo>
                        <a:pt x="1435" y="958"/>
                      </a:lnTo>
                      <a:lnTo>
                        <a:pt x="1419" y="1052"/>
                      </a:lnTo>
                      <a:lnTo>
                        <a:pt x="1394" y="1143"/>
                      </a:lnTo>
                      <a:lnTo>
                        <a:pt x="1361" y="1230"/>
                      </a:lnTo>
                      <a:lnTo>
                        <a:pt x="1316" y="1314"/>
                      </a:lnTo>
                      <a:lnTo>
                        <a:pt x="1265" y="1395"/>
                      </a:lnTo>
                      <a:lnTo>
                        <a:pt x="1207" y="1468"/>
                      </a:lnTo>
                      <a:lnTo>
                        <a:pt x="1140" y="1537"/>
                      </a:lnTo>
                      <a:lnTo>
                        <a:pt x="1066" y="1597"/>
                      </a:lnTo>
                      <a:lnTo>
                        <a:pt x="986" y="1646"/>
                      </a:lnTo>
                      <a:lnTo>
                        <a:pt x="901" y="1691"/>
                      </a:lnTo>
                      <a:lnTo>
                        <a:pt x="812" y="1724"/>
                      </a:lnTo>
                      <a:lnTo>
                        <a:pt x="721" y="1749"/>
                      </a:lnTo>
                      <a:lnTo>
                        <a:pt x="627" y="1765"/>
                      </a:lnTo>
                      <a:lnTo>
                        <a:pt x="533" y="1769"/>
                      </a:lnTo>
                      <a:lnTo>
                        <a:pt x="437" y="1765"/>
                      </a:lnTo>
                      <a:lnTo>
                        <a:pt x="344" y="1749"/>
                      </a:lnTo>
                      <a:lnTo>
                        <a:pt x="252" y="1724"/>
                      </a:lnTo>
                      <a:lnTo>
                        <a:pt x="165" y="1691"/>
                      </a:lnTo>
                      <a:lnTo>
                        <a:pt x="80" y="1646"/>
                      </a:lnTo>
                      <a:lnTo>
                        <a:pt x="0" y="1597"/>
                      </a:lnTo>
                      <a:lnTo>
                        <a:pt x="51" y="1524"/>
                      </a:lnTo>
                      <a:lnTo>
                        <a:pt x="125" y="1571"/>
                      </a:lnTo>
                      <a:lnTo>
                        <a:pt x="201" y="1609"/>
                      </a:lnTo>
                      <a:lnTo>
                        <a:pt x="281" y="1640"/>
                      </a:lnTo>
                      <a:lnTo>
                        <a:pt x="364" y="1662"/>
                      </a:lnTo>
                      <a:lnTo>
                        <a:pt x="446" y="1675"/>
                      </a:lnTo>
                      <a:lnTo>
                        <a:pt x="533" y="1680"/>
                      </a:lnTo>
                      <a:lnTo>
                        <a:pt x="618" y="1675"/>
                      </a:lnTo>
                      <a:lnTo>
                        <a:pt x="703" y="1662"/>
                      </a:lnTo>
                      <a:lnTo>
                        <a:pt x="785" y="1640"/>
                      </a:lnTo>
                      <a:lnTo>
                        <a:pt x="866" y="1609"/>
                      </a:lnTo>
                      <a:lnTo>
                        <a:pt x="941" y="1571"/>
                      </a:lnTo>
                      <a:lnTo>
                        <a:pt x="1013" y="1524"/>
                      </a:lnTo>
                      <a:lnTo>
                        <a:pt x="1080" y="1470"/>
                      </a:lnTo>
                      <a:lnTo>
                        <a:pt x="1140" y="1410"/>
                      </a:lnTo>
                      <a:lnTo>
                        <a:pt x="1194" y="1343"/>
                      </a:lnTo>
                      <a:lnTo>
                        <a:pt x="1240" y="1270"/>
                      </a:lnTo>
                      <a:lnTo>
                        <a:pt x="1281" y="1194"/>
                      </a:lnTo>
                      <a:lnTo>
                        <a:pt x="1312" y="1116"/>
                      </a:lnTo>
                      <a:lnTo>
                        <a:pt x="1332" y="1032"/>
                      </a:lnTo>
                      <a:lnTo>
                        <a:pt x="1345" y="947"/>
                      </a:lnTo>
                      <a:lnTo>
                        <a:pt x="1350" y="862"/>
                      </a:lnTo>
                      <a:lnTo>
                        <a:pt x="1345" y="775"/>
                      </a:lnTo>
                      <a:lnTo>
                        <a:pt x="1332" y="691"/>
                      </a:lnTo>
                      <a:lnTo>
                        <a:pt x="1312" y="608"/>
                      </a:lnTo>
                      <a:lnTo>
                        <a:pt x="1281" y="530"/>
                      </a:lnTo>
                      <a:lnTo>
                        <a:pt x="1240" y="452"/>
                      </a:lnTo>
                      <a:lnTo>
                        <a:pt x="1194" y="381"/>
                      </a:lnTo>
                      <a:lnTo>
                        <a:pt x="1140" y="314"/>
                      </a:lnTo>
                      <a:lnTo>
                        <a:pt x="1080" y="254"/>
                      </a:lnTo>
                      <a:lnTo>
                        <a:pt x="1013" y="201"/>
                      </a:lnTo>
                      <a:lnTo>
                        <a:pt x="941" y="154"/>
                      </a:lnTo>
                      <a:lnTo>
                        <a:pt x="866" y="114"/>
                      </a:lnTo>
                      <a:lnTo>
                        <a:pt x="785" y="85"/>
                      </a:lnTo>
                      <a:lnTo>
                        <a:pt x="788" y="78"/>
                      </a:lnTo>
                      <a:lnTo>
                        <a:pt x="812" y="0"/>
                      </a:lnTo>
                    </a:path>
                  </a:pathLst>
                </a:custGeom>
                <a:gradFill rotWithShape="0">
                  <a:gsLst>
                    <a:gs pos="0">
                      <a:srgbClr val="000000"/>
                    </a:gs>
                    <a:gs pos="100000">
                      <a:srgbClr val="000066"/>
                    </a:gs>
                  </a:gsLst>
                  <a:lin ang="540000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1" name=""/>
                <p:cNvSpPr/>
                <p:nvPr/>
              </p:nvSpPr>
              <p:spPr>
                <a:xfrm flipV="1">
                  <a:off x="3689280" y="2572920"/>
                  <a:ext cx="225360" cy="407880"/>
                </a:xfrm>
                <a:prstGeom prst="line">
                  <a:avLst/>
                </a:prstGeom>
                <a:ln w="25560">
                  <a:solidFill>
                    <a:srgbClr val="000066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2" name=""/>
                <p:cNvSpPr/>
                <p:nvPr/>
              </p:nvSpPr>
              <p:spPr>
                <a:xfrm flipV="1">
                  <a:off x="4952880" y="385920"/>
                  <a:ext cx="77760" cy="155520"/>
                </a:xfrm>
                <a:prstGeom prst="line">
                  <a:avLst/>
                </a:prstGeom>
                <a:ln w="25560">
                  <a:solidFill>
                    <a:srgbClr val="000066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3" name=""/>
                <p:cNvSpPr/>
                <p:nvPr/>
              </p:nvSpPr>
              <p:spPr>
                <a:xfrm flipV="1">
                  <a:off x="5086440" y="114480"/>
                  <a:ext cx="77760" cy="155520"/>
                </a:xfrm>
                <a:prstGeom prst="line">
                  <a:avLst/>
                </a:prstGeom>
                <a:ln w="25560">
                  <a:solidFill>
                    <a:srgbClr val="000066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ctr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4" name=""/>
                <p:cNvSpPr/>
                <p:nvPr/>
              </p:nvSpPr>
              <p:spPr>
                <a:xfrm>
                  <a:off x="3941640" y="3021120"/>
                  <a:ext cx="1335240" cy="242640"/>
                </a:xfrm>
                <a:custGeom>
                  <a:avLst/>
                  <a:gdLst/>
                  <a:ahLst/>
                  <a:rect l="l" t="t" r="r" b="b"/>
                  <a:pathLst>
                    <a:path w="841" h="153">
                      <a:moveTo>
                        <a:pt x="3" y="98"/>
                      </a:moveTo>
                      <a:lnTo>
                        <a:pt x="20" y="80"/>
                      </a:lnTo>
                      <a:lnTo>
                        <a:pt x="44" y="65"/>
                      </a:lnTo>
                      <a:lnTo>
                        <a:pt x="89" y="43"/>
                      </a:lnTo>
                      <a:lnTo>
                        <a:pt x="140" y="30"/>
                      </a:lnTo>
                      <a:lnTo>
                        <a:pt x="188" y="19"/>
                      </a:lnTo>
                      <a:lnTo>
                        <a:pt x="253" y="9"/>
                      </a:lnTo>
                      <a:lnTo>
                        <a:pt x="314" y="3"/>
                      </a:lnTo>
                      <a:lnTo>
                        <a:pt x="386" y="0"/>
                      </a:lnTo>
                      <a:lnTo>
                        <a:pt x="475" y="1"/>
                      </a:lnTo>
                      <a:lnTo>
                        <a:pt x="567" y="6"/>
                      </a:lnTo>
                      <a:lnTo>
                        <a:pt x="632" y="14"/>
                      </a:lnTo>
                      <a:lnTo>
                        <a:pt x="700" y="27"/>
                      </a:lnTo>
                      <a:lnTo>
                        <a:pt x="765" y="47"/>
                      </a:lnTo>
                      <a:lnTo>
                        <a:pt x="799" y="66"/>
                      </a:lnTo>
                      <a:lnTo>
                        <a:pt x="820" y="82"/>
                      </a:lnTo>
                      <a:lnTo>
                        <a:pt x="840" y="108"/>
                      </a:lnTo>
                      <a:lnTo>
                        <a:pt x="806" y="122"/>
                      </a:lnTo>
                      <a:lnTo>
                        <a:pt x="748" y="133"/>
                      </a:lnTo>
                      <a:lnTo>
                        <a:pt x="676" y="141"/>
                      </a:lnTo>
                      <a:lnTo>
                        <a:pt x="608" y="148"/>
                      </a:lnTo>
                      <a:lnTo>
                        <a:pt x="526" y="151"/>
                      </a:lnTo>
                      <a:lnTo>
                        <a:pt x="437" y="152"/>
                      </a:lnTo>
                      <a:lnTo>
                        <a:pt x="352" y="152"/>
                      </a:lnTo>
                      <a:lnTo>
                        <a:pt x="263" y="151"/>
                      </a:lnTo>
                      <a:lnTo>
                        <a:pt x="164" y="143"/>
                      </a:lnTo>
                      <a:lnTo>
                        <a:pt x="85" y="135"/>
                      </a:lnTo>
                      <a:lnTo>
                        <a:pt x="20" y="120"/>
                      </a:lnTo>
                      <a:lnTo>
                        <a:pt x="0" y="109"/>
                      </a:lnTo>
                      <a:lnTo>
                        <a:pt x="3" y="98"/>
                      </a:lnTo>
                    </a:path>
                  </a:pathLst>
                </a:custGeom>
                <a:gradFill rotWithShape="0">
                  <a:gsLst>
                    <a:gs pos="0">
                      <a:srgbClr val="000000"/>
                    </a:gs>
                    <a:gs pos="100000">
                      <a:srgbClr val="000066"/>
                    </a:gs>
                  </a:gsLst>
                  <a:lin ang="10800000"/>
                </a:gra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15" name=""/>
              <p:cNvSpPr/>
              <p:nvPr/>
            </p:nvSpPr>
            <p:spPr>
              <a:xfrm>
                <a:off x="3287880" y="396720"/>
                <a:ext cx="2376360" cy="2372040"/>
              </a:xfrm>
              <a:prstGeom prst="ellipse">
                <a:avLst/>
              </a:prstGeom>
              <a:gradFill rotWithShape="0">
                <a:gsLst>
                  <a:gs pos="0">
                    <a:srgbClr val="000000"/>
                  </a:gs>
                  <a:gs pos="100000">
                    <a:srgbClr val="000066"/>
                  </a:gs>
                </a:gsLst>
                <a:lin ang="10800000"/>
              </a:gra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16" name=""/>
              <p:cNvGrpSpPr/>
              <p:nvPr/>
            </p:nvGrpSpPr>
            <p:grpSpPr>
              <a:xfrm>
                <a:off x="3287880" y="644400"/>
                <a:ext cx="2209680" cy="1760760"/>
                <a:chOff x="3287880" y="644400"/>
                <a:chExt cx="2209680" cy="1760760"/>
              </a:xfrm>
            </p:grpSpPr>
            <p:sp>
              <p:nvSpPr>
                <p:cNvPr id="17" name=""/>
                <p:cNvSpPr/>
                <p:nvPr/>
              </p:nvSpPr>
              <p:spPr>
                <a:xfrm>
                  <a:off x="3600360" y="1289160"/>
                  <a:ext cx="1800" cy="27000"/>
                </a:xfrm>
                <a:custGeom>
                  <a:avLst/>
                  <a:gdLst/>
                  <a:ahLst/>
                  <a:rect l="l" t="t" r="r" b="b"/>
                  <a:pathLst>
                    <a:path w="1" h="17">
                      <a:moveTo>
                        <a:pt x="0" y="0"/>
                      </a:moveTo>
                      <a:lnTo>
                        <a:pt x="0" y="16"/>
                      </a:lnTo>
                      <a:lnTo>
                        <a:pt x="0" y="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00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9800" bIns="-19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8" name=""/>
                <p:cNvSpPr/>
                <p:nvPr/>
              </p:nvSpPr>
              <p:spPr>
                <a:xfrm>
                  <a:off x="3638520" y="1338120"/>
                  <a:ext cx="27000" cy="27000"/>
                </a:xfrm>
                <a:custGeom>
                  <a:avLst/>
                  <a:gdLst/>
                  <a:ahLst/>
                  <a:rect l="l" t="t" r="r" b="b"/>
                  <a:pathLst>
                    <a:path w="17" h="17">
                      <a:moveTo>
                        <a:pt x="0" y="0"/>
                      </a:moveTo>
                      <a:lnTo>
                        <a:pt x="16" y="0"/>
                      </a:lnTo>
                      <a:lnTo>
                        <a:pt x="16" y="1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00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19800" bIns="-19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19" name=""/>
                <p:cNvSpPr/>
                <p:nvPr/>
              </p:nvSpPr>
              <p:spPr>
                <a:xfrm>
                  <a:off x="3765600" y="1273320"/>
                  <a:ext cx="81000" cy="75960"/>
                </a:xfrm>
                <a:custGeom>
                  <a:avLst/>
                  <a:gdLst/>
                  <a:ahLst/>
                  <a:rect l="l" t="t" r="r" b="b"/>
                  <a:pathLst>
                    <a:path w="51" h="48">
                      <a:moveTo>
                        <a:pt x="50" y="0"/>
                      </a:moveTo>
                      <a:lnTo>
                        <a:pt x="31" y="0"/>
                      </a:lnTo>
                      <a:lnTo>
                        <a:pt x="20" y="13"/>
                      </a:lnTo>
                      <a:lnTo>
                        <a:pt x="13" y="13"/>
                      </a:lnTo>
                      <a:lnTo>
                        <a:pt x="7" y="19"/>
                      </a:lnTo>
                      <a:lnTo>
                        <a:pt x="0" y="19"/>
                      </a:lnTo>
                      <a:lnTo>
                        <a:pt x="0" y="35"/>
                      </a:lnTo>
                      <a:lnTo>
                        <a:pt x="12" y="47"/>
                      </a:lnTo>
                      <a:lnTo>
                        <a:pt x="41" y="47"/>
                      </a:lnTo>
                      <a:lnTo>
                        <a:pt x="50" y="35"/>
                      </a:lnTo>
                      <a:lnTo>
                        <a:pt x="50" y="0"/>
                      </a:lnTo>
                    </a:path>
                  </a:pathLst>
                </a:custGeom>
                <a:solidFill>
                  <a:srgbClr val="0000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29160" bIns="2916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0" name=""/>
                <p:cNvSpPr/>
                <p:nvPr/>
              </p:nvSpPr>
              <p:spPr>
                <a:xfrm>
                  <a:off x="3287880" y="1333440"/>
                  <a:ext cx="715680" cy="932040"/>
                </a:xfrm>
                <a:custGeom>
                  <a:avLst/>
                  <a:gdLst/>
                  <a:ahLst/>
                  <a:rect l="l" t="t" r="r" b="b"/>
                  <a:pathLst>
                    <a:path w="451" h="587">
                      <a:moveTo>
                        <a:pt x="107" y="0"/>
                      </a:moveTo>
                      <a:lnTo>
                        <a:pt x="99" y="16"/>
                      </a:lnTo>
                      <a:lnTo>
                        <a:pt x="64" y="47"/>
                      </a:lnTo>
                      <a:lnTo>
                        <a:pt x="56" y="75"/>
                      </a:lnTo>
                      <a:lnTo>
                        <a:pt x="30" y="95"/>
                      </a:lnTo>
                      <a:lnTo>
                        <a:pt x="12" y="135"/>
                      </a:lnTo>
                      <a:lnTo>
                        <a:pt x="12" y="159"/>
                      </a:lnTo>
                      <a:lnTo>
                        <a:pt x="0" y="201"/>
                      </a:lnTo>
                      <a:lnTo>
                        <a:pt x="16" y="219"/>
                      </a:lnTo>
                      <a:lnTo>
                        <a:pt x="56" y="272"/>
                      </a:lnTo>
                      <a:lnTo>
                        <a:pt x="68" y="265"/>
                      </a:lnTo>
                      <a:lnTo>
                        <a:pt x="139" y="265"/>
                      </a:lnTo>
                      <a:lnTo>
                        <a:pt x="172" y="278"/>
                      </a:lnTo>
                      <a:lnTo>
                        <a:pt x="169" y="319"/>
                      </a:lnTo>
                      <a:lnTo>
                        <a:pt x="193" y="374"/>
                      </a:lnTo>
                      <a:lnTo>
                        <a:pt x="191" y="389"/>
                      </a:lnTo>
                      <a:lnTo>
                        <a:pt x="201" y="406"/>
                      </a:lnTo>
                      <a:lnTo>
                        <a:pt x="186" y="445"/>
                      </a:lnTo>
                      <a:lnTo>
                        <a:pt x="204" y="494"/>
                      </a:lnTo>
                      <a:lnTo>
                        <a:pt x="214" y="532"/>
                      </a:lnTo>
                      <a:lnTo>
                        <a:pt x="226" y="556"/>
                      </a:lnTo>
                      <a:lnTo>
                        <a:pt x="239" y="586"/>
                      </a:lnTo>
                      <a:lnTo>
                        <a:pt x="263" y="582"/>
                      </a:lnTo>
                      <a:lnTo>
                        <a:pt x="302" y="560"/>
                      </a:lnTo>
                      <a:lnTo>
                        <a:pt x="320" y="533"/>
                      </a:lnTo>
                      <a:lnTo>
                        <a:pt x="319" y="515"/>
                      </a:lnTo>
                      <a:lnTo>
                        <a:pt x="342" y="500"/>
                      </a:lnTo>
                      <a:lnTo>
                        <a:pt x="338" y="474"/>
                      </a:lnTo>
                      <a:lnTo>
                        <a:pt x="373" y="432"/>
                      </a:lnTo>
                      <a:lnTo>
                        <a:pt x="378" y="398"/>
                      </a:lnTo>
                      <a:lnTo>
                        <a:pt x="369" y="386"/>
                      </a:lnTo>
                      <a:lnTo>
                        <a:pt x="373" y="372"/>
                      </a:lnTo>
                      <a:lnTo>
                        <a:pt x="365" y="360"/>
                      </a:lnTo>
                      <a:lnTo>
                        <a:pt x="391" y="327"/>
                      </a:lnTo>
                      <a:lnTo>
                        <a:pt x="391" y="310"/>
                      </a:lnTo>
                      <a:lnTo>
                        <a:pt x="427" y="282"/>
                      </a:lnTo>
                      <a:lnTo>
                        <a:pt x="450" y="207"/>
                      </a:lnTo>
                      <a:lnTo>
                        <a:pt x="417" y="226"/>
                      </a:lnTo>
                      <a:lnTo>
                        <a:pt x="388" y="218"/>
                      </a:lnTo>
                      <a:lnTo>
                        <a:pt x="392" y="200"/>
                      </a:lnTo>
                      <a:lnTo>
                        <a:pt x="363" y="180"/>
                      </a:lnTo>
                      <a:lnTo>
                        <a:pt x="349" y="132"/>
                      </a:lnTo>
                      <a:lnTo>
                        <a:pt x="321" y="93"/>
                      </a:lnTo>
                      <a:lnTo>
                        <a:pt x="321" y="66"/>
                      </a:lnTo>
                      <a:lnTo>
                        <a:pt x="306" y="65"/>
                      </a:lnTo>
                      <a:lnTo>
                        <a:pt x="296" y="69"/>
                      </a:lnTo>
                      <a:lnTo>
                        <a:pt x="254" y="54"/>
                      </a:lnTo>
                      <a:lnTo>
                        <a:pt x="243" y="65"/>
                      </a:lnTo>
                      <a:lnTo>
                        <a:pt x="234" y="78"/>
                      </a:lnTo>
                      <a:lnTo>
                        <a:pt x="211" y="53"/>
                      </a:lnTo>
                      <a:lnTo>
                        <a:pt x="189" y="47"/>
                      </a:lnTo>
                      <a:lnTo>
                        <a:pt x="187" y="15"/>
                      </a:lnTo>
                      <a:lnTo>
                        <a:pt x="155" y="20"/>
                      </a:lnTo>
                      <a:lnTo>
                        <a:pt x="135" y="13"/>
                      </a:lnTo>
                      <a:lnTo>
                        <a:pt x="107" y="0"/>
                      </a:lnTo>
                    </a:path>
                  </a:pathLst>
                </a:custGeom>
                <a:solidFill>
                  <a:srgbClr val="0000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1" name=""/>
                <p:cNvSpPr/>
                <p:nvPr/>
              </p:nvSpPr>
              <p:spPr>
                <a:xfrm>
                  <a:off x="4940280" y="1566720"/>
                  <a:ext cx="27000" cy="44640"/>
                </a:xfrm>
                <a:custGeom>
                  <a:avLst/>
                  <a:gdLst/>
                  <a:ahLst/>
                  <a:rect l="l" t="t" r="r" b="b"/>
                  <a:pathLst>
                    <a:path w="17" h="28">
                      <a:moveTo>
                        <a:pt x="7" y="0"/>
                      </a:moveTo>
                      <a:lnTo>
                        <a:pt x="9" y="8"/>
                      </a:lnTo>
                      <a:lnTo>
                        <a:pt x="7" y="14"/>
                      </a:lnTo>
                      <a:lnTo>
                        <a:pt x="7" y="19"/>
                      </a:lnTo>
                      <a:lnTo>
                        <a:pt x="16" y="23"/>
                      </a:lnTo>
                      <a:lnTo>
                        <a:pt x="16" y="27"/>
                      </a:lnTo>
                      <a:lnTo>
                        <a:pt x="9" y="23"/>
                      </a:lnTo>
                      <a:lnTo>
                        <a:pt x="3" y="27"/>
                      </a:lnTo>
                      <a:lnTo>
                        <a:pt x="0" y="23"/>
                      </a:lnTo>
                      <a:lnTo>
                        <a:pt x="3" y="19"/>
                      </a:lnTo>
                      <a:lnTo>
                        <a:pt x="0" y="14"/>
                      </a:lnTo>
                      <a:lnTo>
                        <a:pt x="3" y="4"/>
                      </a:lnTo>
                      <a:lnTo>
                        <a:pt x="7" y="0"/>
                      </a:lnTo>
                    </a:path>
                  </a:pathLst>
                </a:custGeom>
                <a:solidFill>
                  <a:srgbClr val="0000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2160" bIns="-216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2" name=""/>
                <p:cNvSpPr/>
                <p:nvPr/>
              </p:nvSpPr>
              <p:spPr>
                <a:xfrm>
                  <a:off x="4805280" y="1760400"/>
                  <a:ext cx="108000" cy="154080"/>
                </a:xfrm>
                <a:custGeom>
                  <a:avLst/>
                  <a:gdLst/>
                  <a:ahLst/>
                  <a:rect l="l" t="t" r="r" b="b"/>
                  <a:pathLst>
                    <a:path w="68" h="97">
                      <a:moveTo>
                        <a:pt x="0" y="48"/>
                      </a:moveTo>
                      <a:lnTo>
                        <a:pt x="24" y="48"/>
                      </a:lnTo>
                      <a:lnTo>
                        <a:pt x="52" y="0"/>
                      </a:lnTo>
                      <a:lnTo>
                        <a:pt x="67" y="28"/>
                      </a:lnTo>
                      <a:lnTo>
                        <a:pt x="55" y="96"/>
                      </a:lnTo>
                      <a:lnTo>
                        <a:pt x="5" y="80"/>
                      </a:lnTo>
                      <a:lnTo>
                        <a:pt x="0" y="48"/>
                      </a:lnTo>
                    </a:path>
                  </a:pathLst>
                </a:custGeom>
                <a:solidFill>
                  <a:srgbClr val="0000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3" name=""/>
                <p:cNvSpPr/>
                <p:nvPr/>
              </p:nvSpPr>
              <p:spPr>
                <a:xfrm>
                  <a:off x="5019840" y="1819440"/>
                  <a:ext cx="185400" cy="149040"/>
                </a:xfrm>
                <a:custGeom>
                  <a:avLst/>
                  <a:gdLst/>
                  <a:ahLst/>
                  <a:rect l="l" t="t" r="r" b="b"/>
                  <a:pathLst>
                    <a:path w="117" h="94">
                      <a:moveTo>
                        <a:pt x="7" y="22"/>
                      </a:moveTo>
                      <a:lnTo>
                        <a:pt x="0" y="0"/>
                      </a:lnTo>
                      <a:lnTo>
                        <a:pt x="39" y="9"/>
                      </a:lnTo>
                      <a:lnTo>
                        <a:pt x="95" y="32"/>
                      </a:lnTo>
                      <a:lnTo>
                        <a:pt x="95" y="49"/>
                      </a:lnTo>
                      <a:lnTo>
                        <a:pt x="116" y="93"/>
                      </a:lnTo>
                      <a:lnTo>
                        <a:pt x="73" y="51"/>
                      </a:lnTo>
                      <a:lnTo>
                        <a:pt x="44" y="54"/>
                      </a:lnTo>
                      <a:lnTo>
                        <a:pt x="7" y="22"/>
                      </a:lnTo>
                    </a:path>
                  </a:pathLst>
                </a:custGeom>
                <a:solidFill>
                  <a:srgbClr val="0000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4" name=""/>
                <p:cNvSpPr/>
                <p:nvPr/>
              </p:nvSpPr>
              <p:spPr>
                <a:xfrm>
                  <a:off x="5372280" y="2122560"/>
                  <a:ext cx="125280" cy="160200"/>
                </a:xfrm>
                <a:custGeom>
                  <a:avLst/>
                  <a:gdLst/>
                  <a:ahLst/>
                  <a:rect l="l" t="t" r="r" b="b"/>
                  <a:pathLst>
                    <a:path w="79" h="101">
                      <a:moveTo>
                        <a:pt x="48" y="0"/>
                      </a:moveTo>
                      <a:lnTo>
                        <a:pt x="78" y="30"/>
                      </a:lnTo>
                      <a:lnTo>
                        <a:pt x="16" y="100"/>
                      </a:lnTo>
                      <a:lnTo>
                        <a:pt x="0" y="84"/>
                      </a:lnTo>
                      <a:lnTo>
                        <a:pt x="45" y="39"/>
                      </a:lnTo>
                      <a:lnTo>
                        <a:pt x="48" y="0"/>
                      </a:lnTo>
                    </a:path>
                  </a:pathLst>
                </a:custGeom>
                <a:solidFill>
                  <a:srgbClr val="0000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5" name=""/>
                <p:cNvSpPr/>
                <p:nvPr/>
              </p:nvSpPr>
              <p:spPr>
                <a:xfrm>
                  <a:off x="3510000" y="1033560"/>
                  <a:ext cx="61920" cy="104760"/>
                </a:xfrm>
                <a:custGeom>
                  <a:avLst/>
                  <a:gdLst/>
                  <a:ahLst/>
                  <a:rect l="l" t="t" r="r" b="b"/>
                  <a:pathLst>
                    <a:path w="39" h="66">
                      <a:moveTo>
                        <a:pt x="38" y="51"/>
                      </a:moveTo>
                      <a:lnTo>
                        <a:pt x="28" y="43"/>
                      </a:lnTo>
                      <a:lnTo>
                        <a:pt x="28" y="14"/>
                      </a:lnTo>
                      <a:lnTo>
                        <a:pt x="33" y="8"/>
                      </a:lnTo>
                      <a:lnTo>
                        <a:pt x="24" y="8"/>
                      </a:lnTo>
                      <a:lnTo>
                        <a:pt x="29" y="0"/>
                      </a:lnTo>
                      <a:lnTo>
                        <a:pt x="22" y="0"/>
                      </a:lnTo>
                      <a:lnTo>
                        <a:pt x="14" y="9"/>
                      </a:lnTo>
                      <a:lnTo>
                        <a:pt x="14" y="27"/>
                      </a:lnTo>
                      <a:lnTo>
                        <a:pt x="18" y="31"/>
                      </a:lnTo>
                      <a:lnTo>
                        <a:pt x="18" y="39"/>
                      </a:lnTo>
                      <a:lnTo>
                        <a:pt x="16" y="39"/>
                      </a:lnTo>
                      <a:lnTo>
                        <a:pt x="9" y="46"/>
                      </a:lnTo>
                      <a:lnTo>
                        <a:pt x="9" y="53"/>
                      </a:lnTo>
                      <a:lnTo>
                        <a:pt x="0" y="65"/>
                      </a:lnTo>
                      <a:lnTo>
                        <a:pt x="29" y="65"/>
                      </a:lnTo>
                      <a:lnTo>
                        <a:pt x="38" y="51"/>
                      </a:lnTo>
                    </a:path>
                  </a:pathLst>
                </a:custGeom>
                <a:solidFill>
                  <a:srgbClr val="0000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6" name=""/>
                <p:cNvSpPr/>
                <p:nvPr/>
              </p:nvSpPr>
              <p:spPr>
                <a:xfrm>
                  <a:off x="3489480" y="1068480"/>
                  <a:ext cx="33120" cy="38160"/>
                </a:xfrm>
                <a:custGeom>
                  <a:avLst/>
                  <a:gdLst/>
                  <a:ahLst/>
                  <a:rect l="l" t="t" r="r" b="b"/>
                  <a:pathLst>
                    <a:path w="21" h="24">
                      <a:moveTo>
                        <a:pt x="17" y="8"/>
                      </a:moveTo>
                      <a:lnTo>
                        <a:pt x="20" y="8"/>
                      </a:lnTo>
                      <a:lnTo>
                        <a:pt x="20" y="0"/>
                      </a:lnTo>
                      <a:lnTo>
                        <a:pt x="13" y="0"/>
                      </a:lnTo>
                      <a:lnTo>
                        <a:pt x="0" y="15"/>
                      </a:lnTo>
                      <a:lnTo>
                        <a:pt x="0" y="23"/>
                      </a:lnTo>
                      <a:lnTo>
                        <a:pt x="12" y="23"/>
                      </a:lnTo>
                      <a:lnTo>
                        <a:pt x="17" y="17"/>
                      </a:lnTo>
                      <a:lnTo>
                        <a:pt x="17" y="8"/>
                      </a:lnTo>
                    </a:path>
                  </a:pathLst>
                </a:custGeom>
                <a:solidFill>
                  <a:srgbClr val="0000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8640" bIns="-864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7" name=""/>
                <p:cNvSpPr/>
                <p:nvPr/>
              </p:nvSpPr>
              <p:spPr>
                <a:xfrm>
                  <a:off x="3440160" y="1006560"/>
                  <a:ext cx="406440" cy="342720"/>
                </a:xfrm>
                <a:custGeom>
                  <a:avLst/>
                  <a:gdLst/>
                  <a:ahLst/>
                  <a:rect l="l" t="t" r="r" b="b"/>
                  <a:pathLst>
                    <a:path w="256" h="216">
                      <a:moveTo>
                        <a:pt x="168" y="0"/>
                      </a:moveTo>
                      <a:lnTo>
                        <a:pt x="168" y="15"/>
                      </a:lnTo>
                      <a:lnTo>
                        <a:pt x="173" y="20"/>
                      </a:lnTo>
                      <a:lnTo>
                        <a:pt x="201" y="20"/>
                      </a:lnTo>
                      <a:lnTo>
                        <a:pt x="201" y="28"/>
                      </a:lnTo>
                      <a:lnTo>
                        <a:pt x="181" y="28"/>
                      </a:lnTo>
                      <a:lnTo>
                        <a:pt x="181" y="52"/>
                      </a:lnTo>
                      <a:lnTo>
                        <a:pt x="172" y="41"/>
                      </a:lnTo>
                      <a:lnTo>
                        <a:pt x="172" y="56"/>
                      </a:lnTo>
                      <a:lnTo>
                        <a:pt x="160" y="70"/>
                      </a:lnTo>
                      <a:lnTo>
                        <a:pt x="152" y="62"/>
                      </a:lnTo>
                      <a:lnTo>
                        <a:pt x="140" y="72"/>
                      </a:lnTo>
                      <a:lnTo>
                        <a:pt x="138" y="69"/>
                      </a:lnTo>
                      <a:lnTo>
                        <a:pt x="123" y="69"/>
                      </a:lnTo>
                      <a:lnTo>
                        <a:pt x="131" y="59"/>
                      </a:lnTo>
                      <a:lnTo>
                        <a:pt x="131" y="55"/>
                      </a:lnTo>
                      <a:lnTo>
                        <a:pt x="124" y="48"/>
                      </a:lnTo>
                      <a:lnTo>
                        <a:pt x="124" y="37"/>
                      </a:lnTo>
                      <a:lnTo>
                        <a:pt x="114" y="48"/>
                      </a:lnTo>
                      <a:lnTo>
                        <a:pt x="114" y="69"/>
                      </a:lnTo>
                      <a:lnTo>
                        <a:pt x="102" y="69"/>
                      </a:lnTo>
                      <a:lnTo>
                        <a:pt x="87" y="84"/>
                      </a:lnTo>
                      <a:lnTo>
                        <a:pt x="81" y="84"/>
                      </a:lnTo>
                      <a:lnTo>
                        <a:pt x="73" y="94"/>
                      </a:lnTo>
                      <a:lnTo>
                        <a:pt x="43" y="94"/>
                      </a:lnTo>
                      <a:lnTo>
                        <a:pt x="53" y="108"/>
                      </a:lnTo>
                      <a:lnTo>
                        <a:pt x="53" y="130"/>
                      </a:lnTo>
                      <a:lnTo>
                        <a:pt x="43" y="143"/>
                      </a:lnTo>
                      <a:lnTo>
                        <a:pt x="31" y="130"/>
                      </a:lnTo>
                      <a:lnTo>
                        <a:pt x="8" y="130"/>
                      </a:lnTo>
                      <a:lnTo>
                        <a:pt x="8" y="146"/>
                      </a:lnTo>
                      <a:lnTo>
                        <a:pt x="0" y="156"/>
                      </a:lnTo>
                      <a:lnTo>
                        <a:pt x="0" y="177"/>
                      </a:lnTo>
                      <a:lnTo>
                        <a:pt x="15" y="194"/>
                      </a:lnTo>
                      <a:lnTo>
                        <a:pt x="37" y="194"/>
                      </a:lnTo>
                      <a:lnTo>
                        <a:pt x="71" y="153"/>
                      </a:lnTo>
                      <a:lnTo>
                        <a:pt x="101" y="153"/>
                      </a:lnTo>
                      <a:lnTo>
                        <a:pt x="105" y="145"/>
                      </a:lnTo>
                      <a:lnTo>
                        <a:pt x="112" y="153"/>
                      </a:lnTo>
                      <a:lnTo>
                        <a:pt x="111" y="161"/>
                      </a:lnTo>
                      <a:lnTo>
                        <a:pt x="139" y="189"/>
                      </a:lnTo>
                      <a:lnTo>
                        <a:pt x="139" y="201"/>
                      </a:lnTo>
                      <a:lnTo>
                        <a:pt x="145" y="196"/>
                      </a:lnTo>
                      <a:lnTo>
                        <a:pt x="142" y="189"/>
                      </a:lnTo>
                      <a:lnTo>
                        <a:pt x="145" y="185"/>
                      </a:lnTo>
                      <a:lnTo>
                        <a:pt x="150" y="189"/>
                      </a:lnTo>
                      <a:lnTo>
                        <a:pt x="152" y="188"/>
                      </a:lnTo>
                      <a:lnTo>
                        <a:pt x="123" y="152"/>
                      </a:lnTo>
                      <a:lnTo>
                        <a:pt x="123" y="139"/>
                      </a:lnTo>
                      <a:lnTo>
                        <a:pt x="131" y="139"/>
                      </a:lnTo>
                      <a:lnTo>
                        <a:pt x="131" y="146"/>
                      </a:lnTo>
                      <a:lnTo>
                        <a:pt x="160" y="178"/>
                      </a:lnTo>
                      <a:lnTo>
                        <a:pt x="160" y="188"/>
                      </a:lnTo>
                      <a:lnTo>
                        <a:pt x="172" y="202"/>
                      </a:lnTo>
                      <a:lnTo>
                        <a:pt x="169" y="205"/>
                      </a:lnTo>
                      <a:lnTo>
                        <a:pt x="178" y="215"/>
                      </a:lnTo>
                      <a:lnTo>
                        <a:pt x="191" y="200"/>
                      </a:lnTo>
                      <a:lnTo>
                        <a:pt x="183" y="191"/>
                      </a:lnTo>
                      <a:lnTo>
                        <a:pt x="191" y="182"/>
                      </a:lnTo>
                      <a:lnTo>
                        <a:pt x="202" y="182"/>
                      </a:lnTo>
                      <a:lnTo>
                        <a:pt x="207" y="177"/>
                      </a:lnTo>
                      <a:lnTo>
                        <a:pt x="214" y="177"/>
                      </a:lnTo>
                      <a:lnTo>
                        <a:pt x="205" y="164"/>
                      </a:lnTo>
                      <a:lnTo>
                        <a:pt x="210" y="158"/>
                      </a:lnTo>
                      <a:lnTo>
                        <a:pt x="210" y="137"/>
                      </a:lnTo>
                      <a:lnTo>
                        <a:pt x="219" y="126"/>
                      </a:lnTo>
                      <a:lnTo>
                        <a:pt x="223" y="130"/>
                      </a:lnTo>
                      <a:lnTo>
                        <a:pt x="232" y="130"/>
                      </a:lnTo>
                      <a:lnTo>
                        <a:pt x="228" y="136"/>
                      </a:lnTo>
                      <a:lnTo>
                        <a:pt x="236" y="145"/>
                      </a:lnTo>
                      <a:lnTo>
                        <a:pt x="241" y="137"/>
                      </a:lnTo>
                      <a:lnTo>
                        <a:pt x="247" y="137"/>
                      </a:lnTo>
                      <a:lnTo>
                        <a:pt x="247" y="134"/>
                      </a:lnTo>
                      <a:lnTo>
                        <a:pt x="244" y="134"/>
                      </a:lnTo>
                      <a:lnTo>
                        <a:pt x="239" y="130"/>
                      </a:lnTo>
                      <a:lnTo>
                        <a:pt x="252" y="114"/>
                      </a:lnTo>
                      <a:lnTo>
                        <a:pt x="252" y="137"/>
                      </a:lnTo>
                      <a:lnTo>
                        <a:pt x="255" y="137"/>
                      </a:lnTo>
                      <a:lnTo>
                        <a:pt x="255" y="0"/>
                      </a:lnTo>
                      <a:lnTo>
                        <a:pt x="168" y="0"/>
                      </a:lnTo>
                    </a:path>
                  </a:pathLst>
                </a:custGeom>
                <a:solidFill>
                  <a:srgbClr val="0000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8" name=""/>
                <p:cNvSpPr/>
                <p:nvPr/>
              </p:nvSpPr>
              <p:spPr>
                <a:xfrm>
                  <a:off x="3613320" y="644400"/>
                  <a:ext cx="1728720" cy="1220760"/>
                </a:xfrm>
                <a:custGeom>
                  <a:avLst/>
                  <a:gdLst/>
                  <a:ahLst/>
                  <a:rect l="l" t="t" r="r" b="b"/>
                  <a:pathLst>
                    <a:path w="1089" h="769">
                      <a:moveTo>
                        <a:pt x="0" y="226"/>
                      </a:moveTo>
                      <a:lnTo>
                        <a:pt x="32" y="202"/>
                      </a:lnTo>
                      <a:lnTo>
                        <a:pt x="62" y="156"/>
                      </a:lnTo>
                      <a:lnTo>
                        <a:pt x="99" y="134"/>
                      </a:lnTo>
                      <a:lnTo>
                        <a:pt x="137" y="160"/>
                      </a:lnTo>
                      <a:lnTo>
                        <a:pt x="142" y="181"/>
                      </a:lnTo>
                      <a:lnTo>
                        <a:pt x="133" y="181"/>
                      </a:lnTo>
                      <a:lnTo>
                        <a:pt x="118" y="179"/>
                      </a:lnTo>
                      <a:lnTo>
                        <a:pt x="137" y="202"/>
                      </a:lnTo>
                      <a:lnTo>
                        <a:pt x="216" y="172"/>
                      </a:lnTo>
                      <a:lnTo>
                        <a:pt x="206" y="149"/>
                      </a:lnTo>
                      <a:lnTo>
                        <a:pt x="240" y="110"/>
                      </a:lnTo>
                      <a:lnTo>
                        <a:pt x="262" y="111"/>
                      </a:lnTo>
                      <a:lnTo>
                        <a:pt x="241" y="124"/>
                      </a:lnTo>
                      <a:lnTo>
                        <a:pt x="223" y="153"/>
                      </a:lnTo>
                      <a:lnTo>
                        <a:pt x="223" y="172"/>
                      </a:lnTo>
                      <a:lnTo>
                        <a:pt x="255" y="193"/>
                      </a:lnTo>
                      <a:lnTo>
                        <a:pt x="301" y="133"/>
                      </a:lnTo>
                      <a:lnTo>
                        <a:pt x="461" y="63"/>
                      </a:lnTo>
                      <a:lnTo>
                        <a:pt x="460" y="23"/>
                      </a:lnTo>
                      <a:lnTo>
                        <a:pt x="533" y="8"/>
                      </a:lnTo>
                      <a:lnTo>
                        <a:pt x="574" y="29"/>
                      </a:lnTo>
                      <a:lnTo>
                        <a:pt x="671" y="0"/>
                      </a:lnTo>
                      <a:lnTo>
                        <a:pt x="701" y="15"/>
                      </a:lnTo>
                      <a:lnTo>
                        <a:pt x="766" y="85"/>
                      </a:lnTo>
                      <a:lnTo>
                        <a:pt x="840" y="71"/>
                      </a:lnTo>
                      <a:lnTo>
                        <a:pt x="886" y="96"/>
                      </a:lnTo>
                      <a:lnTo>
                        <a:pt x="1001" y="91"/>
                      </a:lnTo>
                      <a:lnTo>
                        <a:pt x="1088" y="118"/>
                      </a:lnTo>
                      <a:lnTo>
                        <a:pt x="1080" y="156"/>
                      </a:lnTo>
                      <a:lnTo>
                        <a:pt x="1006" y="181"/>
                      </a:lnTo>
                      <a:lnTo>
                        <a:pt x="1019" y="206"/>
                      </a:lnTo>
                      <a:lnTo>
                        <a:pt x="987" y="220"/>
                      </a:lnTo>
                      <a:lnTo>
                        <a:pt x="985" y="270"/>
                      </a:lnTo>
                      <a:lnTo>
                        <a:pt x="957" y="304"/>
                      </a:lnTo>
                      <a:lnTo>
                        <a:pt x="945" y="273"/>
                      </a:lnTo>
                      <a:lnTo>
                        <a:pt x="961" y="244"/>
                      </a:lnTo>
                      <a:lnTo>
                        <a:pt x="958" y="184"/>
                      </a:lnTo>
                      <a:lnTo>
                        <a:pt x="929" y="215"/>
                      </a:lnTo>
                      <a:lnTo>
                        <a:pt x="906" y="232"/>
                      </a:lnTo>
                      <a:lnTo>
                        <a:pt x="884" y="205"/>
                      </a:lnTo>
                      <a:lnTo>
                        <a:pt x="868" y="273"/>
                      </a:lnTo>
                      <a:lnTo>
                        <a:pt x="885" y="273"/>
                      </a:lnTo>
                      <a:lnTo>
                        <a:pt x="881" y="318"/>
                      </a:lnTo>
                      <a:lnTo>
                        <a:pt x="861" y="366"/>
                      </a:lnTo>
                      <a:lnTo>
                        <a:pt x="837" y="385"/>
                      </a:lnTo>
                      <a:lnTo>
                        <a:pt x="857" y="417"/>
                      </a:lnTo>
                      <a:lnTo>
                        <a:pt x="844" y="439"/>
                      </a:lnTo>
                      <a:lnTo>
                        <a:pt x="839" y="420"/>
                      </a:lnTo>
                      <a:lnTo>
                        <a:pt x="839" y="413"/>
                      </a:lnTo>
                      <a:lnTo>
                        <a:pt x="823" y="402"/>
                      </a:lnTo>
                      <a:lnTo>
                        <a:pt x="797" y="416"/>
                      </a:lnTo>
                      <a:lnTo>
                        <a:pt x="820" y="469"/>
                      </a:lnTo>
                      <a:lnTo>
                        <a:pt x="828" y="496"/>
                      </a:lnTo>
                      <a:lnTo>
                        <a:pt x="801" y="569"/>
                      </a:lnTo>
                      <a:lnTo>
                        <a:pt x="751" y="589"/>
                      </a:lnTo>
                      <a:lnTo>
                        <a:pt x="710" y="585"/>
                      </a:lnTo>
                      <a:lnTo>
                        <a:pt x="730" y="615"/>
                      </a:lnTo>
                      <a:lnTo>
                        <a:pt x="732" y="657"/>
                      </a:lnTo>
                      <a:lnTo>
                        <a:pt x="703" y="706"/>
                      </a:lnTo>
                      <a:lnTo>
                        <a:pt x="670" y="679"/>
                      </a:lnTo>
                      <a:lnTo>
                        <a:pt x="665" y="708"/>
                      </a:lnTo>
                      <a:lnTo>
                        <a:pt x="690" y="732"/>
                      </a:lnTo>
                      <a:lnTo>
                        <a:pt x="711" y="768"/>
                      </a:lnTo>
                      <a:lnTo>
                        <a:pt x="676" y="747"/>
                      </a:lnTo>
                      <a:lnTo>
                        <a:pt x="634" y="626"/>
                      </a:lnTo>
                      <a:lnTo>
                        <a:pt x="583" y="593"/>
                      </a:lnTo>
                      <a:lnTo>
                        <a:pt x="545" y="596"/>
                      </a:lnTo>
                      <a:lnTo>
                        <a:pt x="497" y="665"/>
                      </a:lnTo>
                      <a:lnTo>
                        <a:pt x="503" y="689"/>
                      </a:lnTo>
                      <a:lnTo>
                        <a:pt x="487" y="738"/>
                      </a:lnTo>
                      <a:lnTo>
                        <a:pt x="471" y="738"/>
                      </a:lnTo>
                      <a:lnTo>
                        <a:pt x="416" y="636"/>
                      </a:lnTo>
                      <a:lnTo>
                        <a:pt x="416" y="592"/>
                      </a:lnTo>
                      <a:lnTo>
                        <a:pt x="404" y="608"/>
                      </a:lnTo>
                      <a:lnTo>
                        <a:pt x="373" y="607"/>
                      </a:lnTo>
                      <a:lnTo>
                        <a:pt x="385" y="580"/>
                      </a:lnTo>
                      <a:lnTo>
                        <a:pt x="336" y="545"/>
                      </a:lnTo>
                      <a:lnTo>
                        <a:pt x="275" y="545"/>
                      </a:lnTo>
                      <a:lnTo>
                        <a:pt x="223" y="510"/>
                      </a:lnTo>
                      <a:lnTo>
                        <a:pt x="220" y="545"/>
                      </a:lnTo>
                      <a:lnTo>
                        <a:pt x="263" y="577"/>
                      </a:lnTo>
                      <a:lnTo>
                        <a:pt x="278" y="576"/>
                      </a:lnTo>
                      <a:lnTo>
                        <a:pt x="234" y="620"/>
                      </a:lnTo>
                      <a:lnTo>
                        <a:pt x="190" y="630"/>
                      </a:lnTo>
                      <a:lnTo>
                        <a:pt x="190" y="605"/>
                      </a:lnTo>
                      <a:lnTo>
                        <a:pt x="127" y="518"/>
                      </a:lnTo>
                      <a:lnTo>
                        <a:pt x="119" y="495"/>
                      </a:lnTo>
                      <a:lnTo>
                        <a:pt x="153" y="467"/>
                      </a:lnTo>
                      <a:lnTo>
                        <a:pt x="149" y="432"/>
                      </a:lnTo>
                      <a:lnTo>
                        <a:pt x="149" y="393"/>
                      </a:lnTo>
                      <a:lnTo>
                        <a:pt x="166" y="385"/>
                      </a:lnTo>
                      <a:lnTo>
                        <a:pt x="149" y="366"/>
                      </a:lnTo>
                      <a:lnTo>
                        <a:pt x="149" y="226"/>
                      </a:lnTo>
                      <a:lnTo>
                        <a:pt x="61" y="226"/>
                      </a:lnTo>
                      <a:lnTo>
                        <a:pt x="86" y="193"/>
                      </a:lnTo>
                      <a:lnTo>
                        <a:pt x="84" y="181"/>
                      </a:lnTo>
                      <a:lnTo>
                        <a:pt x="55" y="210"/>
                      </a:lnTo>
                      <a:lnTo>
                        <a:pt x="45" y="226"/>
                      </a:lnTo>
                      <a:lnTo>
                        <a:pt x="0" y="226"/>
                      </a:lnTo>
                    </a:path>
                  </a:pathLst>
                </a:custGeom>
                <a:solidFill>
                  <a:srgbClr val="0000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29" name=""/>
                <p:cNvSpPr/>
                <p:nvPr/>
              </p:nvSpPr>
              <p:spPr>
                <a:xfrm>
                  <a:off x="4976640" y="1143000"/>
                  <a:ext cx="149400" cy="249120"/>
                </a:xfrm>
                <a:custGeom>
                  <a:avLst/>
                  <a:gdLst/>
                  <a:ahLst/>
                  <a:rect l="l" t="t" r="r" b="b"/>
                  <a:pathLst>
                    <a:path w="94" h="157">
                      <a:moveTo>
                        <a:pt x="63" y="0"/>
                      </a:moveTo>
                      <a:lnTo>
                        <a:pt x="63" y="20"/>
                      </a:lnTo>
                      <a:lnTo>
                        <a:pt x="55" y="33"/>
                      </a:lnTo>
                      <a:lnTo>
                        <a:pt x="57" y="54"/>
                      </a:lnTo>
                      <a:lnTo>
                        <a:pt x="47" y="82"/>
                      </a:lnTo>
                      <a:lnTo>
                        <a:pt x="31" y="108"/>
                      </a:lnTo>
                      <a:lnTo>
                        <a:pt x="7" y="125"/>
                      </a:lnTo>
                      <a:lnTo>
                        <a:pt x="0" y="154"/>
                      </a:lnTo>
                      <a:lnTo>
                        <a:pt x="10" y="156"/>
                      </a:lnTo>
                      <a:lnTo>
                        <a:pt x="10" y="129"/>
                      </a:lnTo>
                      <a:lnTo>
                        <a:pt x="44" y="127"/>
                      </a:lnTo>
                      <a:lnTo>
                        <a:pt x="69" y="109"/>
                      </a:lnTo>
                      <a:lnTo>
                        <a:pt x="69" y="72"/>
                      </a:lnTo>
                      <a:lnTo>
                        <a:pt x="77" y="58"/>
                      </a:lnTo>
                      <a:lnTo>
                        <a:pt x="64" y="34"/>
                      </a:lnTo>
                      <a:lnTo>
                        <a:pt x="82" y="27"/>
                      </a:lnTo>
                      <a:lnTo>
                        <a:pt x="93" y="8"/>
                      </a:lnTo>
                      <a:lnTo>
                        <a:pt x="69" y="11"/>
                      </a:lnTo>
                      <a:lnTo>
                        <a:pt x="63" y="0"/>
                      </a:lnTo>
                    </a:path>
                  </a:pathLst>
                </a:custGeom>
                <a:solidFill>
                  <a:srgbClr val="0000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0" name=""/>
                <p:cNvSpPr/>
                <p:nvPr/>
              </p:nvSpPr>
              <p:spPr>
                <a:xfrm>
                  <a:off x="4413240" y="1808280"/>
                  <a:ext cx="30240" cy="56880"/>
                </a:xfrm>
                <a:custGeom>
                  <a:avLst/>
                  <a:gdLst/>
                  <a:ahLst/>
                  <a:rect l="l" t="t" r="r" b="b"/>
                  <a:pathLst>
                    <a:path w="19" h="36">
                      <a:moveTo>
                        <a:pt x="9" y="0"/>
                      </a:moveTo>
                      <a:lnTo>
                        <a:pt x="0" y="16"/>
                      </a:lnTo>
                      <a:lnTo>
                        <a:pt x="6" y="35"/>
                      </a:lnTo>
                      <a:lnTo>
                        <a:pt x="18" y="21"/>
                      </a:lnTo>
                      <a:lnTo>
                        <a:pt x="9" y="0"/>
                      </a:lnTo>
                    </a:path>
                  </a:pathLst>
                </a:custGeom>
                <a:solidFill>
                  <a:srgbClr val="0000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10080" bIns="100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1" name=""/>
                <p:cNvSpPr/>
                <p:nvPr/>
              </p:nvSpPr>
              <p:spPr>
                <a:xfrm>
                  <a:off x="4640400" y="1868400"/>
                  <a:ext cx="349200" cy="149400"/>
                </a:xfrm>
                <a:custGeom>
                  <a:avLst/>
                  <a:gdLst/>
                  <a:ahLst/>
                  <a:rect l="l" t="t" r="r" b="b"/>
                  <a:pathLst>
                    <a:path w="220" h="94">
                      <a:moveTo>
                        <a:pt x="0" y="0"/>
                      </a:moveTo>
                      <a:lnTo>
                        <a:pt x="33" y="7"/>
                      </a:lnTo>
                      <a:lnTo>
                        <a:pt x="82" y="41"/>
                      </a:lnTo>
                      <a:lnTo>
                        <a:pt x="75" y="60"/>
                      </a:lnTo>
                      <a:lnTo>
                        <a:pt x="115" y="77"/>
                      </a:lnTo>
                      <a:lnTo>
                        <a:pt x="219" y="77"/>
                      </a:lnTo>
                      <a:lnTo>
                        <a:pt x="106" y="93"/>
                      </a:lnTo>
                      <a:lnTo>
                        <a:pt x="75" y="60"/>
                      </a:lnTo>
                      <a:lnTo>
                        <a:pt x="46" y="54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0000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2" name=""/>
                <p:cNvSpPr/>
                <p:nvPr/>
              </p:nvSpPr>
              <p:spPr>
                <a:xfrm>
                  <a:off x="4917960" y="1992240"/>
                  <a:ext cx="374760" cy="351000"/>
                </a:xfrm>
                <a:custGeom>
                  <a:avLst/>
                  <a:gdLst/>
                  <a:ahLst/>
                  <a:rect l="l" t="t" r="r" b="b"/>
                  <a:pathLst>
                    <a:path w="236" h="221">
                      <a:moveTo>
                        <a:pt x="196" y="215"/>
                      </a:moveTo>
                      <a:lnTo>
                        <a:pt x="190" y="216"/>
                      </a:lnTo>
                      <a:lnTo>
                        <a:pt x="185" y="220"/>
                      </a:lnTo>
                      <a:lnTo>
                        <a:pt x="179" y="212"/>
                      </a:lnTo>
                      <a:lnTo>
                        <a:pt x="158" y="202"/>
                      </a:lnTo>
                      <a:lnTo>
                        <a:pt x="154" y="187"/>
                      </a:lnTo>
                      <a:lnTo>
                        <a:pt x="147" y="182"/>
                      </a:lnTo>
                      <a:lnTo>
                        <a:pt x="130" y="182"/>
                      </a:lnTo>
                      <a:lnTo>
                        <a:pt x="130" y="170"/>
                      </a:lnTo>
                      <a:lnTo>
                        <a:pt x="124" y="167"/>
                      </a:lnTo>
                      <a:lnTo>
                        <a:pt x="123" y="157"/>
                      </a:lnTo>
                      <a:lnTo>
                        <a:pt x="110" y="155"/>
                      </a:lnTo>
                      <a:lnTo>
                        <a:pt x="98" y="152"/>
                      </a:lnTo>
                      <a:lnTo>
                        <a:pt x="87" y="155"/>
                      </a:lnTo>
                      <a:lnTo>
                        <a:pt x="87" y="157"/>
                      </a:lnTo>
                      <a:lnTo>
                        <a:pt x="62" y="165"/>
                      </a:lnTo>
                      <a:lnTo>
                        <a:pt x="62" y="169"/>
                      </a:lnTo>
                      <a:lnTo>
                        <a:pt x="40" y="169"/>
                      </a:lnTo>
                      <a:lnTo>
                        <a:pt x="28" y="176"/>
                      </a:lnTo>
                      <a:lnTo>
                        <a:pt x="15" y="169"/>
                      </a:lnTo>
                      <a:lnTo>
                        <a:pt x="14" y="167"/>
                      </a:lnTo>
                      <a:lnTo>
                        <a:pt x="14" y="152"/>
                      </a:lnTo>
                      <a:lnTo>
                        <a:pt x="10" y="139"/>
                      </a:lnTo>
                      <a:lnTo>
                        <a:pt x="5" y="127"/>
                      </a:lnTo>
                      <a:lnTo>
                        <a:pt x="8" y="118"/>
                      </a:lnTo>
                      <a:lnTo>
                        <a:pt x="3" y="114"/>
                      </a:lnTo>
                      <a:lnTo>
                        <a:pt x="0" y="93"/>
                      </a:lnTo>
                      <a:lnTo>
                        <a:pt x="3" y="79"/>
                      </a:lnTo>
                      <a:lnTo>
                        <a:pt x="16" y="68"/>
                      </a:lnTo>
                      <a:lnTo>
                        <a:pt x="44" y="60"/>
                      </a:lnTo>
                      <a:lnTo>
                        <a:pt x="51" y="51"/>
                      </a:lnTo>
                      <a:lnTo>
                        <a:pt x="48" y="41"/>
                      </a:lnTo>
                      <a:lnTo>
                        <a:pt x="55" y="38"/>
                      </a:lnTo>
                      <a:lnTo>
                        <a:pt x="57" y="43"/>
                      </a:lnTo>
                      <a:lnTo>
                        <a:pt x="60" y="35"/>
                      </a:lnTo>
                      <a:lnTo>
                        <a:pt x="77" y="22"/>
                      </a:lnTo>
                      <a:lnTo>
                        <a:pt x="87" y="28"/>
                      </a:lnTo>
                      <a:lnTo>
                        <a:pt x="98" y="25"/>
                      </a:lnTo>
                      <a:lnTo>
                        <a:pt x="102" y="13"/>
                      </a:lnTo>
                      <a:lnTo>
                        <a:pt x="113" y="10"/>
                      </a:lnTo>
                      <a:lnTo>
                        <a:pt x="110" y="2"/>
                      </a:lnTo>
                      <a:lnTo>
                        <a:pt x="125" y="8"/>
                      </a:lnTo>
                      <a:lnTo>
                        <a:pt x="138" y="5"/>
                      </a:lnTo>
                      <a:lnTo>
                        <a:pt x="145" y="34"/>
                      </a:lnTo>
                      <a:lnTo>
                        <a:pt x="154" y="43"/>
                      </a:lnTo>
                      <a:lnTo>
                        <a:pt x="163" y="43"/>
                      </a:lnTo>
                      <a:lnTo>
                        <a:pt x="167" y="25"/>
                      </a:lnTo>
                      <a:lnTo>
                        <a:pt x="165" y="16"/>
                      </a:lnTo>
                      <a:lnTo>
                        <a:pt x="167" y="2"/>
                      </a:lnTo>
                      <a:lnTo>
                        <a:pt x="172" y="0"/>
                      </a:lnTo>
                      <a:lnTo>
                        <a:pt x="179" y="18"/>
                      </a:lnTo>
                      <a:lnTo>
                        <a:pt x="185" y="22"/>
                      </a:lnTo>
                      <a:lnTo>
                        <a:pt x="189" y="38"/>
                      </a:lnTo>
                      <a:lnTo>
                        <a:pt x="196" y="60"/>
                      </a:lnTo>
                      <a:lnTo>
                        <a:pt x="206" y="66"/>
                      </a:lnTo>
                      <a:lnTo>
                        <a:pt x="219" y="83"/>
                      </a:lnTo>
                      <a:lnTo>
                        <a:pt x="221" y="91"/>
                      </a:lnTo>
                      <a:lnTo>
                        <a:pt x="232" y="101"/>
                      </a:lnTo>
                      <a:lnTo>
                        <a:pt x="235" y="119"/>
                      </a:lnTo>
                      <a:lnTo>
                        <a:pt x="235" y="133"/>
                      </a:lnTo>
                      <a:lnTo>
                        <a:pt x="232" y="155"/>
                      </a:lnTo>
                      <a:lnTo>
                        <a:pt x="221" y="169"/>
                      </a:lnTo>
                      <a:lnTo>
                        <a:pt x="217" y="187"/>
                      </a:lnTo>
                      <a:lnTo>
                        <a:pt x="217" y="202"/>
                      </a:lnTo>
                      <a:lnTo>
                        <a:pt x="206" y="205"/>
                      </a:lnTo>
                      <a:lnTo>
                        <a:pt x="196" y="215"/>
                      </a:lnTo>
                    </a:path>
                  </a:pathLst>
                </a:custGeom>
                <a:solidFill>
                  <a:srgbClr val="0000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3" name=""/>
                <p:cNvSpPr/>
                <p:nvPr/>
              </p:nvSpPr>
              <p:spPr>
                <a:xfrm>
                  <a:off x="5216400" y="2362320"/>
                  <a:ext cx="28800" cy="42840"/>
                </a:xfrm>
                <a:custGeom>
                  <a:avLst/>
                  <a:gdLst/>
                  <a:ahLst/>
                  <a:rect l="l" t="t" r="r" b="b"/>
                  <a:pathLst>
                    <a:path w="18" h="27">
                      <a:moveTo>
                        <a:pt x="9" y="23"/>
                      </a:moveTo>
                      <a:lnTo>
                        <a:pt x="3" y="19"/>
                      </a:lnTo>
                      <a:lnTo>
                        <a:pt x="3" y="15"/>
                      </a:lnTo>
                      <a:lnTo>
                        <a:pt x="3" y="11"/>
                      </a:lnTo>
                      <a:lnTo>
                        <a:pt x="2" y="7"/>
                      </a:lnTo>
                      <a:lnTo>
                        <a:pt x="0" y="0"/>
                      </a:lnTo>
                      <a:lnTo>
                        <a:pt x="3" y="0"/>
                      </a:lnTo>
                      <a:lnTo>
                        <a:pt x="9" y="4"/>
                      </a:lnTo>
                      <a:lnTo>
                        <a:pt x="12" y="3"/>
                      </a:lnTo>
                      <a:lnTo>
                        <a:pt x="13" y="3"/>
                      </a:lnTo>
                      <a:lnTo>
                        <a:pt x="17" y="0"/>
                      </a:lnTo>
                      <a:lnTo>
                        <a:pt x="17" y="11"/>
                      </a:lnTo>
                      <a:lnTo>
                        <a:pt x="15" y="15"/>
                      </a:lnTo>
                      <a:lnTo>
                        <a:pt x="13" y="19"/>
                      </a:lnTo>
                      <a:lnTo>
                        <a:pt x="13" y="22"/>
                      </a:lnTo>
                      <a:lnTo>
                        <a:pt x="12" y="23"/>
                      </a:lnTo>
                      <a:lnTo>
                        <a:pt x="12" y="26"/>
                      </a:lnTo>
                      <a:lnTo>
                        <a:pt x="9" y="23"/>
                      </a:lnTo>
                    </a:path>
                  </a:pathLst>
                </a:custGeom>
                <a:solidFill>
                  <a:srgbClr val="0000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3960" bIns="-396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34" name=""/>
                <p:cNvSpPr/>
                <p:nvPr/>
              </p:nvSpPr>
              <p:spPr>
                <a:xfrm>
                  <a:off x="3909960" y="1960560"/>
                  <a:ext cx="41400" cy="168120"/>
                </a:xfrm>
                <a:custGeom>
                  <a:avLst/>
                  <a:gdLst/>
                  <a:ahLst/>
                  <a:rect l="l" t="t" r="r" b="b"/>
                  <a:pathLst>
                    <a:path w="26" h="106">
                      <a:moveTo>
                        <a:pt x="3" y="37"/>
                      </a:moveTo>
                      <a:lnTo>
                        <a:pt x="13" y="28"/>
                      </a:lnTo>
                      <a:lnTo>
                        <a:pt x="20" y="0"/>
                      </a:lnTo>
                      <a:lnTo>
                        <a:pt x="25" y="42"/>
                      </a:lnTo>
                      <a:lnTo>
                        <a:pt x="17" y="94"/>
                      </a:lnTo>
                      <a:lnTo>
                        <a:pt x="0" y="105"/>
                      </a:lnTo>
                      <a:lnTo>
                        <a:pt x="0" y="80"/>
                      </a:lnTo>
                      <a:lnTo>
                        <a:pt x="5" y="64"/>
                      </a:lnTo>
                      <a:lnTo>
                        <a:pt x="3" y="37"/>
                      </a:lnTo>
                    </a:path>
                  </a:pathLst>
                </a:custGeom>
                <a:solidFill>
                  <a:srgbClr val="000066"/>
                </a:solidFill>
                <a:ln w="0">
                  <a:noFill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</p:grpSp>
      </p:grpSp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3428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ffff99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ffff99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dt" idx="4"/>
          </p:nvPr>
        </p:nvSpPr>
        <p:spPr>
          <a:xfrm>
            <a:off x="68580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ftr" idx="5"/>
          </p:nvPr>
        </p:nvSpPr>
        <p:spPr>
          <a:xfrm>
            <a:off x="3124080" y="640080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sldNum" idx="6"/>
          </p:nvPr>
        </p:nvSpPr>
        <p:spPr>
          <a:xfrm>
            <a:off x="6553080" y="64008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lstStyle>
            <a:lvl1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DB7C1C5-3847-4628-8DDC-A52BC11A6230}" type="slidenum">
              <a: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601"/>
              </a:spcBef>
              <a:buClr>
                <a:srgbClr val="00cccc"/>
              </a:buClr>
              <a:buSzPct val="64000"/>
              <a:buFont typeface="Monotype Sorts" charset="2"/>
              <a:buChar char="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499"/>
              </a:spcBef>
              <a:buClr>
                <a:srgbClr val="ffffff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499"/>
              </a:spcBef>
              <a:buClr>
                <a:srgbClr val="ffff99"/>
              </a:buClr>
              <a:buFont typeface="Times New Roman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499"/>
              </a:spcBef>
              <a:buClr>
                <a:srgbClr val="ffffff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"/>
          <p:cNvSpPr/>
          <p:nvPr/>
        </p:nvSpPr>
        <p:spPr>
          <a:xfrm>
            <a:off x="1897200" y="5064120"/>
            <a:ext cx="5173560" cy="1768320"/>
          </a:xfrm>
          <a:prstGeom prst="rect">
            <a:avLst/>
          </a:prstGeom>
          <a:solidFill>
            <a:srgbClr val="000066">
              <a:alpha val="50000"/>
            </a:srgbClr>
          </a:solidFill>
          <a:ln w="1260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i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2nd &amp; 3rd May 2000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36480" y="428760"/>
            <a:ext cx="7869240" cy="600372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28640" y="503280"/>
            <a:ext cx="7686720" cy="5856120"/>
          </a:xfrm>
          <a:prstGeom prst="rect">
            <a:avLst/>
          </a:prstGeom>
          <a:noFill/>
          <a:ln w="1260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2332080" y="5638680"/>
            <a:ext cx="4479840" cy="549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3662280" y="3130560"/>
            <a:ext cx="3870360" cy="88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1000080" y="1944360"/>
            <a:ext cx="7238880" cy="1143000"/>
          </a:xfrm>
          <a:prstGeom prst="rect">
            <a:avLst/>
          </a:prstGeom>
          <a:noFill/>
          <a:ln w="0">
            <a:noFill/>
          </a:ln>
          <a:effectLst>
            <a:outerShdw dist="107932" dir="2700000" blurRad="0" rotWithShape="0">
              <a:srgbClr val="000000"/>
            </a:outerShdw>
          </a:effectLst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Technology, the Internet </a:t>
            </a:r>
            <a:br>
              <a:rPr sz="4000"/>
            </a:b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and the </a:t>
            </a:r>
            <a:br>
              <a:rPr sz="4000"/>
            </a:b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“New” Global Economy</a:t>
            </a:r>
            <a:endParaRPr b="0" lang="en-US" sz="4000" strike="noStrike" u="none">
              <a:solidFill>
                <a:srgbClr val="ffff99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subTitle"/>
          </p:nvPr>
        </p:nvSpPr>
        <p:spPr>
          <a:xfrm>
            <a:off x="4376520" y="3360240"/>
            <a:ext cx="4647960" cy="1600200"/>
          </a:xfrm>
          <a:prstGeom prst="rect">
            <a:avLst/>
          </a:prstGeom>
          <a:noFill/>
          <a:ln w="0">
            <a:noFill/>
          </a:ln>
        </p:spPr>
        <p:txBody>
          <a:bodyPr lIns="92160" rIns="92160" tIns="46080" bIns="46080" anchor="ctr">
            <a:noAutofit/>
          </a:bodyPr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1486080" y="685800"/>
            <a:ext cx="61722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Goldman Sachs </a:t>
            </a:r>
            <a:br>
              <a:rPr sz="2800"/>
            </a:b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2037600" y="3817800"/>
            <a:ext cx="5031720" cy="12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Gavyn Davies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Chief International Economist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"/>
          <p:cNvSpPr/>
          <p:nvPr/>
        </p:nvSpPr>
        <p:spPr>
          <a:xfrm>
            <a:off x="212760" y="138240"/>
            <a:ext cx="660240" cy="58392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7" name=""/>
          <p:cNvSpPr/>
          <p:nvPr/>
        </p:nvSpPr>
        <p:spPr>
          <a:xfrm>
            <a:off x="318960" y="130320"/>
            <a:ext cx="95580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8" name=""/>
          <p:cNvSpPr/>
          <p:nvPr/>
        </p:nvSpPr>
        <p:spPr>
          <a:xfrm>
            <a:off x="2073600" y="179280"/>
            <a:ext cx="5358960" cy="97596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New Global Economy -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Story So Far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9" name=""/>
          <p:cNvSpPr/>
          <p:nvPr/>
        </p:nvSpPr>
        <p:spPr>
          <a:xfrm>
            <a:off x="596880" y="1971720"/>
            <a:ext cx="255312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Long Run GDP Growth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(1977 - 95)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0" name=""/>
          <p:cNvSpPr/>
          <p:nvPr/>
        </p:nvSpPr>
        <p:spPr>
          <a:xfrm>
            <a:off x="596520" y="2727360"/>
            <a:ext cx="317628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‘New Economy’ GDP Growth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(1995 - 2000)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1" name=""/>
          <p:cNvSpPr/>
          <p:nvPr/>
        </p:nvSpPr>
        <p:spPr>
          <a:xfrm>
            <a:off x="596520" y="3508200"/>
            <a:ext cx="273168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Change in GDP Growth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 ‘New Economy’ Period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2" name=""/>
          <p:cNvSpPr/>
          <p:nvPr/>
        </p:nvSpPr>
        <p:spPr>
          <a:xfrm>
            <a:off x="594720" y="4282920"/>
            <a:ext cx="26733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Caused by Change in: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3" name=""/>
          <p:cNvSpPr/>
          <p:nvPr/>
        </p:nvSpPr>
        <p:spPr>
          <a:xfrm>
            <a:off x="431640" y="1295280"/>
            <a:ext cx="8293320" cy="5295960"/>
          </a:xfrm>
          <a:prstGeom prst="rect">
            <a:avLst/>
          </a:prstGeom>
          <a:noFill/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4" name=""/>
          <p:cNvSpPr/>
          <p:nvPr/>
        </p:nvSpPr>
        <p:spPr>
          <a:xfrm>
            <a:off x="546120" y="1424160"/>
            <a:ext cx="1810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%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5" name=""/>
          <p:cNvSpPr/>
          <p:nvPr/>
        </p:nvSpPr>
        <p:spPr>
          <a:xfrm>
            <a:off x="3778200" y="1298520"/>
            <a:ext cx="0" cy="52833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6" name=""/>
          <p:cNvSpPr/>
          <p:nvPr/>
        </p:nvSpPr>
        <p:spPr>
          <a:xfrm>
            <a:off x="444600" y="1828800"/>
            <a:ext cx="8267760" cy="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7" name=""/>
          <p:cNvSpPr/>
          <p:nvPr/>
        </p:nvSpPr>
        <p:spPr>
          <a:xfrm>
            <a:off x="600120" y="5983200"/>
            <a:ext cx="2050920" cy="48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 Cyclical change in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economic ‘slack’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8" name=""/>
          <p:cNvSpPr/>
          <p:nvPr/>
        </p:nvSpPr>
        <p:spPr>
          <a:xfrm>
            <a:off x="600120" y="5043600"/>
            <a:ext cx="2196720" cy="48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 Labour force growth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9" name=""/>
          <p:cNvSpPr/>
          <p:nvPr/>
        </p:nvSpPr>
        <p:spPr>
          <a:xfrm>
            <a:off x="600840" y="4633920"/>
            <a:ext cx="21290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 Productivity growth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0" name=""/>
          <p:cNvSpPr/>
          <p:nvPr/>
        </p:nvSpPr>
        <p:spPr>
          <a:xfrm>
            <a:off x="3857400" y="1413000"/>
            <a:ext cx="4834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USA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1" name=""/>
          <p:cNvSpPr/>
          <p:nvPr/>
        </p:nvSpPr>
        <p:spPr>
          <a:xfrm>
            <a:off x="4026960" y="2098800"/>
            <a:ext cx="142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2" name=""/>
          <p:cNvSpPr/>
          <p:nvPr/>
        </p:nvSpPr>
        <p:spPr>
          <a:xfrm>
            <a:off x="4026960" y="3635280"/>
            <a:ext cx="142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3" name=""/>
          <p:cNvSpPr/>
          <p:nvPr/>
        </p:nvSpPr>
        <p:spPr>
          <a:xfrm>
            <a:off x="4026960" y="2854440"/>
            <a:ext cx="142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"/>
          <p:cNvSpPr/>
          <p:nvPr/>
        </p:nvSpPr>
        <p:spPr>
          <a:xfrm>
            <a:off x="3993120" y="6081840"/>
            <a:ext cx="2131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½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5" name=""/>
          <p:cNvSpPr/>
          <p:nvPr/>
        </p:nvSpPr>
        <p:spPr>
          <a:xfrm>
            <a:off x="3950280" y="5043600"/>
            <a:ext cx="2977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-½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6" name=""/>
          <p:cNvSpPr/>
          <p:nvPr/>
        </p:nvSpPr>
        <p:spPr>
          <a:xfrm>
            <a:off x="3993120" y="4594320"/>
            <a:ext cx="2131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¾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7" name=""/>
          <p:cNvSpPr/>
          <p:nvPr/>
        </p:nvSpPr>
        <p:spPr>
          <a:xfrm>
            <a:off x="3991680" y="5521320"/>
            <a:ext cx="2131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¼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8" name=""/>
          <p:cNvSpPr/>
          <p:nvPr/>
        </p:nvSpPr>
        <p:spPr>
          <a:xfrm>
            <a:off x="4516200" y="1413000"/>
            <a:ext cx="6613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Japan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9" name=""/>
          <p:cNvSpPr/>
          <p:nvPr/>
        </p:nvSpPr>
        <p:spPr>
          <a:xfrm>
            <a:off x="4669200" y="209880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3½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0" name=""/>
          <p:cNvSpPr/>
          <p:nvPr/>
        </p:nvSpPr>
        <p:spPr>
          <a:xfrm>
            <a:off x="4627800" y="3635280"/>
            <a:ext cx="439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-2¼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1" name=""/>
          <p:cNvSpPr/>
          <p:nvPr/>
        </p:nvSpPr>
        <p:spPr>
          <a:xfrm>
            <a:off x="4669200" y="285444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1¼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2" name=""/>
          <p:cNvSpPr/>
          <p:nvPr/>
        </p:nvSpPr>
        <p:spPr>
          <a:xfrm>
            <a:off x="4698000" y="6081840"/>
            <a:ext cx="2977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-½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3" name=""/>
          <p:cNvSpPr/>
          <p:nvPr/>
        </p:nvSpPr>
        <p:spPr>
          <a:xfrm>
            <a:off x="4698000" y="5043600"/>
            <a:ext cx="2977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-¾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4" name=""/>
          <p:cNvSpPr/>
          <p:nvPr/>
        </p:nvSpPr>
        <p:spPr>
          <a:xfrm>
            <a:off x="4698000" y="4594320"/>
            <a:ext cx="2977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-¾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5" name=""/>
          <p:cNvSpPr/>
          <p:nvPr/>
        </p:nvSpPr>
        <p:spPr>
          <a:xfrm>
            <a:off x="4698000" y="5521320"/>
            <a:ext cx="2977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-¼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6" name=""/>
          <p:cNvSpPr/>
          <p:nvPr/>
        </p:nvSpPr>
        <p:spPr>
          <a:xfrm>
            <a:off x="5365440" y="1413000"/>
            <a:ext cx="9918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Germany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7" name=""/>
          <p:cNvSpPr/>
          <p:nvPr/>
        </p:nvSpPr>
        <p:spPr>
          <a:xfrm>
            <a:off x="5683680" y="209880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2¼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8" name=""/>
          <p:cNvSpPr/>
          <p:nvPr/>
        </p:nvSpPr>
        <p:spPr>
          <a:xfrm>
            <a:off x="5712480" y="3635280"/>
            <a:ext cx="2977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-½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9" name=""/>
          <p:cNvSpPr/>
          <p:nvPr/>
        </p:nvSpPr>
        <p:spPr>
          <a:xfrm>
            <a:off x="5683680" y="285444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1¾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0" name=""/>
          <p:cNvSpPr/>
          <p:nvPr/>
        </p:nvSpPr>
        <p:spPr>
          <a:xfrm>
            <a:off x="5755320" y="6081840"/>
            <a:ext cx="2131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¼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>
            <a:off x="5712480" y="5043600"/>
            <a:ext cx="2977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-¼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2" name=""/>
          <p:cNvSpPr/>
          <p:nvPr/>
        </p:nvSpPr>
        <p:spPr>
          <a:xfrm>
            <a:off x="5790960" y="4594320"/>
            <a:ext cx="142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>
            <a:off x="5712480" y="5521320"/>
            <a:ext cx="2977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-½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4" name=""/>
          <p:cNvSpPr/>
          <p:nvPr/>
        </p:nvSpPr>
        <p:spPr>
          <a:xfrm>
            <a:off x="6514920" y="1413000"/>
            <a:ext cx="7502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France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"/>
          <p:cNvSpPr/>
          <p:nvPr/>
        </p:nvSpPr>
        <p:spPr>
          <a:xfrm>
            <a:off x="6712560" y="209880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2¼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"/>
          <p:cNvSpPr/>
          <p:nvPr/>
        </p:nvSpPr>
        <p:spPr>
          <a:xfrm>
            <a:off x="6784200" y="3635280"/>
            <a:ext cx="2131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¼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"/>
          <p:cNvSpPr/>
          <p:nvPr/>
        </p:nvSpPr>
        <p:spPr>
          <a:xfrm>
            <a:off x="6712560" y="285444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2½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8" name=""/>
          <p:cNvSpPr/>
          <p:nvPr/>
        </p:nvSpPr>
        <p:spPr>
          <a:xfrm>
            <a:off x="6741000" y="6081840"/>
            <a:ext cx="2836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½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"/>
          <p:cNvSpPr/>
          <p:nvPr/>
        </p:nvSpPr>
        <p:spPr>
          <a:xfrm>
            <a:off x="6818040" y="5043600"/>
            <a:ext cx="142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0" name=""/>
          <p:cNvSpPr/>
          <p:nvPr/>
        </p:nvSpPr>
        <p:spPr>
          <a:xfrm>
            <a:off x="6818040" y="4594320"/>
            <a:ext cx="142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1" name=""/>
          <p:cNvSpPr/>
          <p:nvPr/>
        </p:nvSpPr>
        <p:spPr>
          <a:xfrm>
            <a:off x="6741000" y="5521320"/>
            <a:ext cx="2977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-¼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2" name=""/>
          <p:cNvSpPr/>
          <p:nvPr/>
        </p:nvSpPr>
        <p:spPr>
          <a:xfrm>
            <a:off x="7470360" y="1413000"/>
            <a:ext cx="3308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UK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3" name=""/>
          <p:cNvSpPr/>
          <p:nvPr/>
        </p:nvSpPr>
        <p:spPr>
          <a:xfrm>
            <a:off x="7460280" y="209880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2¼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"/>
          <p:cNvSpPr/>
          <p:nvPr/>
        </p:nvSpPr>
        <p:spPr>
          <a:xfrm>
            <a:off x="7565760" y="6081840"/>
            <a:ext cx="142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5" name=""/>
          <p:cNvSpPr/>
          <p:nvPr/>
        </p:nvSpPr>
        <p:spPr>
          <a:xfrm>
            <a:off x="7565760" y="5043600"/>
            <a:ext cx="142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6" name=""/>
          <p:cNvSpPr/>
          <p:nvPr/>
        </p:nvSpPr>
        <p:spPr>
          <a:xfrm>
            <a:off x="7487280" y="4594320"/>
            <a:ext cx="2977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-½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7" name=""/>
          <p:cNvSpPr/>
          <p:nvPr/>
        </p:nvSpPr>
        <p:spPr>
          <a:xfrm>
            <a:off x="7530120" y="3635280"/>
            <a:ext cx="2131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½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8" name=""/>
          <p:cNvSpPr/>
          <p:nvPr/>
        </p:nvSpPr>
        <p:spPr>
          <a:xfrm>
            <a:off x="7460280" y="285444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2¾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9" name=""/>
          <p:cNvSpPr/>
          <p:nvPr/>
        </p:nvSpPr>
        <p:spPr>
          <a:xfrm>
            <a:off x="7565760" y="5521320"/>
            <a:ext cx="142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0" name=""/>
          <p:cNvSpPr/>
          <p:nvPr/>
        </p:nvSpPr>
        <p:spPr>
          <a:xfrm>
            <a:off x="851400" y="5522760"/>
            <a:ext cx="16786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Change in NAIRU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1" name=""/>
          <p:cNvSpPr/>
          <p:nvPr/>
        </p:nvSpPr>
        <p:spPr>
          <a:xfrm>
            <a:off x="7999200" y="1413000"/>
            <a:ext cx="6613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OECD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2" name=""/>
          <p:cNvSpPr/>
          <p:nvPr/>
        </p:nvSpPr>
        <p:spPr>
          <a:xfrm>
            <a:off x="8257680" y="2098800"/>
            <a:ext cx="142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3" name=""/>
          <p:cNvSpPr/>
          <p:nvPr/>
        </p:nvSpPr>
        <p:spPr>
          <a:xfrm>
            <a:off x="8223840" y="6081840"/>
            <a:ext cx="2131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¼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4" name=""/>
          <p:cNvSpPr/>
          <p:nvPr/>
        </p:nvSpPr>
        <p:spPr>
          <a:xfrm>
            <a:off x="8181000" y="5043600"/>
            <a:ext cx="2977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-½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5" name=""/>
          <p:cNvSpPr/>
          <p:nvPr/>
        </p:nvSpPr>
        <p:spPr>
          <a:xfrm>
            <a:off x="8222400" y="4594320"/>
            <a:ext cx="2131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¼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6" name=""/>
          <p:cNvSpPr/>
          <p:nvPr/>
        </p:nvSpPr>
        <p:spPr>
          <a:xfrm>
            <a:off x="8257680" y="3635280"/>
            <a:ext cx="142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7" name=""/>
          <p:cNvSpPr/>
          <p:nvPr/>
        </p:nvSpPr>
        <p:spPr>
          <a:xfrm>
            <a:off x="8257680" y="2854440"/>
            <a:ext cx="142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8" name=""/>
          <p:cNvSpPr/>
          <p:nvPr/>
        </p:nvSpPr>
        <p:spPr>
          <a:xfrm>
            <a:off x="8257680" y="5521320"/>
            <a:ext cx="142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9" name=""/>
          <p:cNvSpPr/>
          <p:nvPr/>
        </p:nvSpPr>
        <p:spPr>
          <a:xfrm>
            <a:off x="457200" y="3403440"/>
            <a:ext cx="8280360" cy="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" name=""/>
          <p:cNvSpPr/>
          <p:nvPr/>
        </p:nvSpPr>
        <p:spPr>
          <a:xfrm>
            <a:off x="193680" y="138240"/>
            <a:ext cx="660240" cy="58392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1" name=""/>
          <p:cNvSpPr/>
          <p:nvPr/>
        </p:nvSpPr>
        <p:spPr>
          <a:xfrm>
            <a:off x="166680" y="130320"/>
            <a:ext cx="95580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2" name=""/>
          <p:cNvSpPr/>
          <p:nvPr/>
        </p:nvSpPr>
        <p:spPr>
          <a:xfrm>
            <a:off x="1319040" y="654120"/>
            <a:ext cx="7351560" cy="73188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4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B2B Commerce in the US</a:t>
            </a:r>
            <a:endParaRPr b="0" lang="en-US" sz="4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3" name=""/>
          <p:cNvSpPr/>
          <p:nvPr/>
        </p:nvSpPr>
        <p:spPr>
          <a:xfrm>
            <a:off x="1266840" y="1622520"/>
            <a:ext cx="7550280" cy="4470480"/>
          </a:xfrm>
          <a:custGeom>
            <a:avLst/>
            <a:gdLst/>
            <a:ahLst/>
            <a:rect l="l" t="t" r="r" b="b"/>
            <a:pathLst>
              <a:path w="4756" h="2816">
                <a:moveTo>
                  <a:pt x="0" y="0"/>
                </a:moveTo>
                <a:lnTo>
                  <a:pt x="4756" y="0"/>
                </a:lnTo>
                <a:lnTo>
                  <a:pt x="4756" y="2816"/>
                </a:lnTo>
                <a:lnTo>
                  <a:pt x="0" y="28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 w="57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4" name=""/>
          <p:cNvSpPr/>
          <p:nvPr/>
        </p:nvSpPr>
        <p:spPr>
          <a:xfrm>
            <a:off x="1257480" y="5999040"/>
            <a:ext cx="1079280" cy="85680"/>
          </a:xfrm>
          <a:custGeom>
            <a:avLst/>
            <a:gdLst/>
            <a:ahLst/>
            <a:rect l="l" t="t" r="r" b="b"/>
            <a:pathLst>
              <a:path w="680" h="54">
                <a:moveTo>
                  <a:pt x="0" y="0"/>
                </a:moveTo>
                <a:lnTo>
                  <a:pt x="680" y="0"/>
                </a:lnTo>
                <a:lnTo>
                  <a:pt x="680" y="54"/>
                </a:lnTo>
                <a:lnTo>
                  <a:pt x="0" y="5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57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8880" bIns="388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5" name=""/>
          <p:cNvSpPr/>
          <p:nvPr/>
        </p:nvSpPr>
        <p:spPr>
          <a:xfrm>
            <a:off x="2336760" y="5826240"/>
            <a:ext cx="1081080" cy="258480"/>
          </a:xfrm>
          <a:custGeom>
            <a:avLst/>
            <a:gdLst/>
            <a:ahLst/>
            <a:rect l="l" t="t" r="r" b="b"/>
            <a:pathLst>
              <a:path w="681" h="163">
                <a:moveTo>
                  <a:pt x="0" y="0"/>
                </a:moveTo>
                <a:lnTo>
                  <a:pt x="681" y="0"/>
                </a:lnTo>
                <a:lnTo>
                  <a:pt x="681" y="163"/>
                </a:lnTo>
                <a:lnTo>
                  <a:pt x="0" y="16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6" name=""/>
          <p:cNvSpPr/>
          <p:nvPr/>
        </p:nvSpPr>
        <p:spPr>
          <a:xfrm>
            <a:off x="3417840" y="5423040"/>
            <a:ext cx="1068480" cy="661680"/>
          </a:xfrm>
          <a:custGeom>
            <a:avLst/>
            <a:gdLst/>
            <a:ahLst/>
            <a:rect l="l" t="t" r="r" b="b"/>
            <a:pathLst>
              <a:path w="673" h="417">
                <a:moveTo>
                  <a:pt x="0" y="0"/>
                </a:moveTo>
                <a:lnTo>
                  <a:pt x="673" y="0"/>
                </a:lnTo>
                <a:lnTo>
                  <a:pt x="673" y="417"/>
                </a:lnTo>
                <a:lnTo>
                  <a:pt x="0" y="41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7" name=""/>
          <p:cNvSpPr/>
          <p:nvPr/>
        </p:nvSpPr>
        <p:spPr>
          <a:xfrm>
            <a:off x="4486320" y="4915080"/>
            <a:ext cx="1081080" cy="1169640"/>
          </a:xfrm>
          <a:custGeom>
            <a:avLst/>
            <a:gdLst/>
            <a:ahLst/>
            <a:rect l="l" t="t" r="r" b="b"/>
            <a:pathLst>
              <a:path w="681" h="737">
                <a:moveTo>
                  <a:pt x="0" y="0"/>
                </a:moveTo>
                <a:lnTo>
                  <a:pt x="681" y="0"/>
                </a:lnTo>
                <a:lnTo>
                  <a:pt x="681" y="737"/>
                </a:lnTo>
                <a:lnTo>
                  <a:pt x="0" y="73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8" name=""/>
          <p:cNvSpPr/>
          <p:nvPr/>
        </p:nvSpPr>
        <p:spPr>
          <a:xfrm>
            <a:off x="5567400" y="4340160"/>
            <a:ext cx="1079640" cy="1744560"/>
          </a:xfrm>
          <a:custGeom>
            <a:avLst/>
            <a:gdLst/>
            <a:ahLst/>
            <a:rect l="l" t="t" r="r" b="b"/>
            <a:pathLst>
              <a:path w="680" h="1099">
                <a:moveTo>
                  <a:pt x="0" y="0"/>
                </a:moveTo>
                <a:lnTo>
                  <a:pt x="680" y="0"/>
                </a:lnTo>
                <a:lnTo>
                  <a:pt x="680" y="1099"/>
                </a:lnTo>
                <a:lnTo>
                  <a:pt x="0" y="1099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9" name=""/>
          <p:cNvSpPr/>
          <p:nvPr/>
        </p:nvSpPr>
        <p:spPr>
          <a:xfrm>
            <a:off x="6647040" y="3600360"/>
            <a:ext cx="1081080" cy="2484360"/>
          </a:xfrm>
          <a:custGeom>
            <a:avLst/>
            <a:gdLst/>
            <a:ahLst/>
            <a:rect l="l" t="t" r="r" b="b"/>
            <a:pathLst>
              <a:path w="681" h="1565">
                <a:moveTo>
                  <a:pt x="0" y="0"/>
                </a:moveTo>
                <a:lnTo>
                  <a:pt x="681" y="0"/>
                </a:lnTo>
                <a:lnTo>
                  <a:pt x="681" y="1565"/>
                </a:lnTo>
                <a:lnTo>
                  <a:pt x="0" y="156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0" name=""/>
          <p:cNvSpPr/>
          <p:nvPr/>
        </p:nvSpPr>
        <p:spPr>
          <a:xfrm>
            <a:off x="7728120" y="2732040"/>
            <a:ext cx="1079280" cy="3352680"/>
          </a:xfrm>
          <a:custGeom>
            <a:avLst/>
            <a:gdLst/>
            <a:ahLst/>
            <a:rect l="l" t="t" r="r" b="b"/>
            <a:pathLst>
              <a:path w="680" h="2112">
                <a:moveTo>
                  <a:pt x="0" y="0"/>
                </a:moveTo>
                <a:lnTo>
                  <a:pt x="680" y="0"/>
                </a:lnTo>
                <a:lnTo>
                  <a:pt x="680" y="2112"/>
                </a:lnTo>
                <a:lnTo>
                  <a:pt x="0" y="211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1" name=""/>
          <p:cNvSpPr/>
          <p:nvPr/>
        </p:nvSpPr>
        <p:spPr>
          <a:xfrm>
            <a:off x="1257480" y="6084720"/>
            <a:ext cx="754992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2" name=""/>
          <p:cNvSpPr/>
          <p:nvPr/>
        </p:nvSpPr>
        <p:spPr>
          <a:xfrm>
            <a:off x="1257480" y="1614600"/>
            <a:ext cx="1440" cy="44701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3" name=""/>
          <p:cNvSpPr/>
          <p:nvPr/>
        </p:nvSpPr>
        <p:spPr>
          <a:xfrm>
            <a:off x="1184400" y="6093000"/>
            <a:ext cx="824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4" name=""/>
          <p:cNvSpPr/>
          <p:nvPr/>
        </p:nvSpPr>
        <p:spPr>
          <a:xfrm>
            <a:off x="1184400" y="4975200"/>
            <a:ext cx="824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5" name=""/>
          <p:cNvSpPr/>
          <p:nvPr/>
        </p:nvSpPr>
        <p:spPr>
          <a:xfrm>
            <a:off x="1184400" y="3857760"/>
            <a:ext cx="824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6" name=""/>
          <p:cNvSpPr/>
          <p:nvPr/>
        </p:nvSpPr>
        <p:spPr>
          <a:xfrm>
            <a:off x="1184400" y="2739960"/>
            <a:ext cx="8244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7" name=""/>
          <p:cNvSpPr/>
          <p:nvPr/>
        </p:nvSpPr>
        <p:spPr>
          <a:xfrm>
            <a:off x="1184400" y="1622520"/>
            <a:ext cx="824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8" name=""/>
          <p:cNvSpPr/>
          <p:nvPr/>
        </p:nvSpPr>
        <p:spPr>
          <a:xfrm flipV="1">
            <a:off x="1266840" y="6093000"/>
            <a:ext cx="1440" cy="698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9" name=""/>
          <p:cNvSpPr/>
          <p:nvPr/>
        </p:nvSpPr>
        <p:spPr>
          <a:xfrm flipV="1">
            <a:off x="2347920" y="6093000"/>
            <a:ext cx="1440" cy="698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0" name=""/>
          <p:cNvSpPr/>
          <p:nvPr/>
        </p:nvSpPr>
        <p:spPr>
          <a:xfrm flipV="1">
            <a:off x="3427560" y="6093000"/>
            <a:ext cx="1440" cy="698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1" name=""/>
          <p:cNvSpPr/>
          <p:nvPr/>
        </p:nvSpPr>
        <p:spPr>
          <a:xfrm flipV="1">
            <a:off x="4497480" y="6093000"/>
            <a:ext cx="1440" cy="698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2" name=""/>
          <p:cNvSpPr/>
          <p:nvPr/>
        </p:nvSpPr>
        <p:spPr>
          <a:xfrm flipV="1">
            <a:off x="5576760" y="6093000"/>
            <a:ext cx="1800" cy="698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3" name=""/>
          <p:cNvSpPr/>
          <p:nvPr/>
        </p:nvSpPr>
        <p:spPr>
          <a:xfrm flipV="1">
            <a:off x="6657840" y="6093000"/>
            <a:ext cx="1800" cy="698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4" name=""/>
          <p:cNvSpPr/>
          <p:nvPr/>
        </p:nvSpPr>
        <p:spPr>
          <a:xfrm flipV="1">
            <a:off x="7737480" y="6093000"/>
            <a:ext cx="1440" cy="698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5" name=""/>
          <p:cNvSpPr/>
          <p:nvPr/>
        </p:nvSpPr>
        <p:spPr>
          <a:xfrm flipV="1">
            <a:off x="8817120" y="6093000"/>
            <a:ext cx="1440" cy="698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6" name=""/>
          <p:cNvSpPr/>
          <p:nvPr/>
        </p:nvSpPr>
        <p:spPr>
          <a:xfrm>
            <a:off x="990720" y="5911920"/>
            <a:ext cx="1702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7" name=""/>
          <p:cNvSpPr/>
          <p:nvPr/>
        </p:nvSpPr>
        <p:spPr>
          <a:xfrm>
            <a:off x="647640" y="4794120"/>
            <a:ext cx="5094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500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8" name=""/>
          <p:cNvSpPr/>
          <p:nvPr/>
        </p:nvSpPr>
        <p:spPr>
          <a:xfrm>
            <a:off x="399960" y="3676680"/>
            <a:ext cx="7635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1,000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89" name=""/>
          <p:cNvSpPr/>
          <p:nvPr/>
        </p:nvSpPr>
        <p:spPr>
          <a:xfrm>
            <a:off x="399960" y="2558880"/>
            <a:ext cx="7635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1,500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90" name=""/>
          <p:cNvSpPr/>
          <p:nvPr/>
        </p:nvSpPr>
        <p:spPr>
          <a:xfrm>
            <a:off x="399960" y="1441440"/>
            <a:ext cx="7635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2,000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91" name=""/>
          <p:cNvGrpSpPr/>
          <p:nvPr/>
        </p:nvGrpSpPr>
        <p:grpSpPr>
          <a:xfrm>
            <a:off x="1573200" y="6153120"/>
            <a:ext cx="6810480" cy="366120"/>
            <a:chOff x="1573200" y="6153120"/>
            <a:chExt cx="6810480" cy="366120"/>
          </a:xfrm>
        </p:grpSpPr>
        <p:sp>
          <p:nvSpPr>
            <p:cNvPr id="592" name=""/>
            <p:cNvSpPr/>
            <p:nvPr/>
          </p:nvSpPr>
          <p:spPr>
            <a:xfrm>
              <a:off x="1573200" y="615312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98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3" name=""/>
            <p:cNvSpPr/>
            <p:nvPr/>
          </p:nvSpPr>
          <p:spPr>
            <a:xfrm>
              <a:off x="2652840" y="615312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99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4" name=""/>
            <p:cNvSpPr/>
            <p:nvPr/>
          </p:nvSpPr>
          <p:spPr>
            <a:xfrm>
              <a:off x="3732480" y="615312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5" name=""/>
            <p:cNvSpPr/>
            <p:nvPr/>
          </p:nvSpPr>
          <p:spPr>
            <a:xfrm>
              <a:off x="4813560" y="615312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01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6" name=""/>
            <p:cNvSpPr/>
            <p:nvPr/>
          </p:nvSpPr>
          <p:spPr>
            <a:xfrm>
              <a:off x="5892840" y="615312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7" name=""/>
            <p:cNvSpPr/>
            <p:nvPr/>
          </p:nvSpPr>
          <p:spPr>
            <a:xfrm>
              <a:off x="6973920" y="615312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03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8" name=""/>
            <p:cNvSpPr/>
            <p:nvPr/>
          </p:nvSpPr>
          <p:spPr>
            <a:xfrm>
              <a:off x="8043840" y="615312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04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99" name=""/>
          <p:cNvSpPr/>
          <p:nvPr/>
        </p:nvSpPr>
        <p:spPr>
          <a:xfrm>
            <a:off x="1287000" y="1622520"/>
            <a:ext cx="7966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$ bns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0" name=""/>
          <p:cNvSpPr/>
          <p:nvPr/>
        </p:nvSpPr>
        <p:spPr>
          <a:xfrm>
            <a:off x="5730120" y="5659560"/>
            <a:ext cx="3027240" cy="3661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Source: Goldman Sachs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.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1" name=""/>
          <p:cNvSpPr/>
          <p:nvPr/>
        </p:nvSpPr>
        <p:spPr>
          <a:xfrm>
            <a:off x="212760" y="138240"/>
            <a:ext cx="660240" cy="58392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2" name=""/>
          <p:cNvSpPr/>
          <p:nvPr/>
        </p:nvSpPr>
        <p:spPr>
          <a:xfrm>
            <a:off x="192240" y="130320"/>
            <a:ext cx="95544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3" name=""/>
          <p:cNvSpPr/>
          <p:nvPr/>
        </p:nvSpPr>
        <p:spPr>
          <a:xfrm>
            <a:off x="1630800" y="324000"/>
            <a:ext cx="5961960" cy="73188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4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B2B and the Internet</a:t>
            </a:r>
            <a:endParaRPr b="0" lang="en-US" sz="4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4" name=""/>
          <p:cNvSpPr/>
          <p:nvPr/>
        </p:nvSpPr>
        <p:spPr>
          <a:xfrm>
            <a:off x="1093680" y="1509840"/>
            <a:ext cx="7459920" cy="146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dominant impact of the internet on the macro-economy is likely to come via B2B (business-to-business) commerce conducted online, which is set to grow rapidly over the next five years.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5" name=""/>
          <p:cNvSpPr/>
          <p:nvPr/>
        </p:nvSpPr>
        <p:spPr>
          <a:xfrm>
            <a:off x="1103400" y="3314880"/>
            <a:ext cx="7469280" cy="730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just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B2B growth is expected to spread to Europe and Asia with a lag of 1-2 years.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6" name=""/>
          <p:cNvSpPr/>
          <p:nvPr/>
        </p:nvSpPr>
        <p:spPr>
          <a:xfrm>
            <a:off x="1103400" y="4548240"/>
            <a:ext cx="7464240" cy="1460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just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The growth of B2B commerce online represents a supply-side shock analogous to the oil price shocks of the 1970s, though in reverse.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7" name=""/>
          <p:cNvSpPr/>
          <p:nvPr/>
        </p:nvSpPr>
        <p:spPr>
          <a:xfrm>
            <a:off x="853920" y="1603440"/>
            <a:ext cx="14940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8" name=""/>
          <p:cNvSpPr/>
          <p:nvPr/>
        </p:nvSpPr>
        <p:spPr>
          <a:xfrm>
            <a:off x="892080" y="3416400"/>
            <a:ext cx="14940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09" name=""/>
          <p:cNvSpPr/>
          <p:nvPr/>
        </p:nvSpPr>
        <p:spPr>
          <a:xfrm>
            <a:off x="879480" y="4664160"/>
            <a:ext cx="14940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0" name=""/>
          <p:cNvSpPr/>
          <p:nvPr/>
        </p:nvSpPr>
        <p:spPr>
          <a:xfrm>
            <a:off x="571680" y="1216080"/>
            <a:ext cx="8231040" cy="4711680"/>
          </a:xfrm>
          <a:prstGeom prst="rect">
            <a:avLst/>
          </a:prstGeom>
          <a:noFill/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"/>
          <p:cNvSpPr/>
          <p:nvPr/>
        </p:nvSpPr>
        <p:spPr>
          <a:xfrm>
            <a:off x="222120" y="252360"/>
            <a:ext cx="66060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2" name=""/>
          <p:cNvSpPr/>
          <p:nvPr/>
        </p:nvSpPr>
        <p:spPr>
          <a:xfrm>
            <a:off x="201600" y="244440"/>
            <a:ext cx="95580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3" name=""/>
          <p:cNvSpPr/>
          <p:nvPr/>
        </p:nvSpPr>
        <p:spPr>
          <a:xfrm>
            <a:off x="1503000" y="84240"/>
            <a:ext cx="6288480" cy="121932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Conventional View of B2B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Supply Shock Only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4" name=""/>
          <p:cNvSpPr/>
          <p:nvPr/>
        </p:nvSpPr>
        <p:spPr>
          <a:xfrm flipH="1">
            <a:off x="1147320" y="6310440"/>
            <a:ext cx="6411960" cy="1440"/>
          </a:xfrm>
          <a:prstGeom prst="line">
            <a:avLst/>
          </a:prstGeom>
          <a:ln w="57240">
            <a:solidFill>
              <a:srgbClr val="ffffff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5" name=""/>
          <p:cNvSpPr/>
          <p:nvPr/>
        </p:nvSpPr>
        <p:spPr>
          <a:xfrm>
            <a:off x="1141560" y="1343160"/>
            <a:ext cx="1440" cy="4960800"/>
          </a:xfrm>
          <a:prstGeom prst="line">
            <a:avLst/>
          </a:prstGeom>
          <a:ln w="57240">
            <a:solidFill>
              <a:srgbClr val="ffffff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6" name=""/>
          <p:cNvSpPr/>
          <p:nvPr/>
        </p:nvSpPr>
        <p:spPr>
          <a:xfrm>
            <a:off x="7639920" y="6126120"/>
            <a:ext cx="2379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Q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17" name=""/>
          <p:cNvSpPr/>
          <p:nvPr/>
        </p:nvSpPr>
        <p:spPr>
          <a:xfrm>
            <a:off x="1060200" y="936720"/>
            <a:ext cx="20412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18" name=""/>
          <p:cNvGrpSpPr/>
          <p:nvPr/>
        </p:nvGrpSpPr>
        <p:grpSpPr>
          <a:xfrm>
            <a:off x="637920" y="1322280"/>
            <a:ext cx="6410160" cy="5419080"/>
            <a:chOff x="637920" y="1322280"/>
            <a:chExt cx="6410160" cy="5419080"/>
          </a:xfrm>
        </p:grpSpPr>
        <p:sp>
          <p:nvSpPr>
            <p:cNvPr id="619" name=""/>
            <p:cNvSpPr/>
            <p:nvPr/>
          </p:nvSpPr>
          <p:spPr>
            <a:xfrm>
              <a:off x="4330800" y="3527280"/>
              <a:ext cx="1440" cy="27766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0" name=""/>
            <p:cNvSpPr/>
            <p:nvPr/>
          </p:nvSpPr>
          <p:spPr>
            <a:xfrm>
              <a:off x="1847520" y="5572080"/>
              <a:ext cx="3736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S1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1" name=""/>
            <p:cNvSpPr/>
            <p:nvPr/>
          </p:nvSpPr>
          <p:spPr>
            <a:xfrm>
              <a:off x="6657840" y="5645160"/>
              <a:ext cx="3902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D1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2" name=""/>
            <p:cNvSpPr/>
            <p:nvPr/>
          </p:nvSpPr>
          <p:spPr>
            <a:xfrm>
              <a:off x="6402240" y="1401840"/>
              <a:ext cx="3736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S1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3" name=""/>
            <p:cNvSpPr/>
            <p:nvPr/>
          </p:nvSpPr>
          <p:spPr>
            <a:xfrm>
              <a:off x="1995480" y="1322280"/>
              <a:ext cx="3902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D1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4" name=""/>
            <p:cNvSpPr/>
            <p:nvPr/>
          </p:nvSpPr>
          <p:spPr>
            <a:xfrm>
              <a:off x="637920" y="3316320"/>
              <a:ext cx="3736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P1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5" name=""/>
            <p:cNvSpPr/>
            <p:nvPr/>
          </p:nvSpPr>
          <p:spPr>
            <a:xfrm>
              <a:off x="4230720" y="3062160"/>
              <a:ext cx="2206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6" name=""/>
            <p:cNvSpPr/>
            <p:nvPr/>
          </p:nvSpPr>
          <p:spPr>
            <a:xfrm flipH="1">
              <a:off x="2030040" y="1700280"/>
              <a:ext cx="4359240" cy="3895560"/>
            </a:xfrm>
            <a:prstGeom prst="line">
              <a:avLst/>
            </a:prstGeom>
            <a:ln w="5724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7" name=""/>
            <p:cNvSpPr/>
            <p:nvPr/>
          </p:nvSpPr>
          <p:spPr>
            <a:xfrm>
              <a:off x="2217600" y="1644480"/>
              <a:ext cx="4554720" cy="4013280"/>
            </a:xfrm>
            <a:prstGeom prst="line">
              <a:avLst/>
            </a:prstGeom>
            <a:ln w="57240">
              <a:solidFill>
                <a:srgbClr val="66cc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8" name=""/>
            <p:cNvSpPr/>
            <p:nvPr/>
          </p:nvSpPr>
          <p:spPr>
            <a:xfrm flipH="1">
              <a:off x="1147680" y="3516480"/>
              <a:ext cx="318312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9" name=""/>
            <p:cNvSpPr/>
            <p:nvPr/>
          </p:nvSpPr>
          <p:spPr>
            <a:xfrm>
              <a:off x="4152600" y="6375240"/>
              <a:ext cx="40716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Q1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30" name=""/>
          <p:cNvGrpSpPr/>
          <p:nvPr/>
        </p:nvGrpSpPr>
        <p:grpSpPr>
          <a:xfrm>
            <a:off x="610920" y="1728720"/>
            <a:ext cx="6831720" cy="5006520"/>
            <a:chOff x="610920" y="1728720"/>
            <a:chExt cx="6831720" cy="5006520"/>
          </a:xfrm>
        </p:grpSpPr>
        <p:sp>
          <p:nvSpPr>
            <p:cNvPr id="631" name=""/>
            <p:cNvSpPr/>
            <p:nvPr/>
          </p:nvSpPr>
          <p:spPr>
            <a:xfrm>
              <a:off x="610920" y="3816360"/>
              <a:ext cx="3736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632" name=""/>
            <p:cNvGrpSpPr/>
            <p:nvPr/>
          </p:nvGrpSpPr>
          <p:grpSpPr>
            <a:xfrm>
              <a:off x="1141560" y="1728720"/>
              <a:ext cx="6301080" cy="5006520"/>
              <a:chOff x="1141560" y="1728720"/>
              <a:chExt cx="6301080" cy="5006520"/>
            </a:xfrm>
          </p:grpSpPr>
          <p:sp>
            <p:nvSpPr>
              <p:cNvPr id="633" name=""/>
              <p:cNvSpPr/>
              <p:nvPr/>
            </p:nvSpPr>
            <p:spPr>
              <a:xfrm flipH="1" flipV="1">
                <a:off x="4276440" y="3627000"/>
                <a:ext cx="189000" cy="4680"/>
              </a:xfrm>
              <a:prstGeom prst="line">
                <a:avLst/>
              </a:prstGeom>
              <a:ln w="2844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2120" bIns="-4212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34" name=""/>
              <p:cNvSpPr/>
              <p:nvPr/>
            </p:nvSpPr>
            <p:spPr>
              <a:xfrm>
                <a:off x="5100480" y="3871800"/>
                <a:ext cx="22068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B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grpSp>
            <p:nvGrpSpPr>
              <p:cNvPr id="635" name=""/>
              <p:cNvGrpSpPr/>
              <p:nvPr/>
            </p:nvGrpSpPr>
            <p:grpSpPr>
              <a:xfrm>
                <a:off x="4370400" y="3448080"/>
                <a:ext cx="484200" cy="523800"/>
                <a:chOff x="4370400" y="3448080"/>
                <a:chExt cx="484200" cy="523800"/>
              </a:xfrm>
            </p:grpSpPr>
            <p:sp>
              <p:nvSpPr>
                <p:cNvPr id="636" name=""/>
                <p:cNvSpPr/>
                <p:nvPr/>
              </p:nvSpPr>
              <p:spPr>
                <a:xfrm>
                  <a:off x="4465800" y="3448080"/>
                  <a:ext cx="6120" cy="173160"/>
                </a:xfrm>
                <a:prstGeom prst="line">
                  <a:avLst/>
                </a:prstGeom>
                <a:ln w="2844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37" name=""/>
                <p:cNvSpPr/>
                <p:nvPr/>
              </p:nvSpPr>
              <p:spPr>
                <a:xfrm>
                  <a:off x="4565520" y="3559320"/>
                  <a:ext cx="6480" cy="177480"/>
                </a:xfrm>
                <a:prstGeom prst="line">
                  <a:avLst/>
                </a:prstGeom>
                <a:ln w="2844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38" name=""/>
                <p:cNvSpPr/>
                <p:nvPr/>
              </p:nvSpPr>
              <p:spPr>
                <a:xfrm>
                  <a:off x="4667400" y="3632040"/>
                  <a:ext cx="12600" cy="179640"/>
                </a:xfrm>
                <a:prstGeom prst="line">
                  <a:avLst/>
                </a:prstGeom>
                <a:ln w="2844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39" name=""/>
                <p:cNvSpPr/>
                <p:nvPr/>
              </p:nvSpPr>
              <p:spPr>
                <a:xfrm>
                  <a:off x="4767120" y="3719520"/>
                  <a:ext cx="7920" cy="177840"/>
                </a:xfrm>
                <a:prstGeom prst="line">
                  <a:avLst/>
                </a:prstGeom>
                <a:ln w="2844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40" name=""/>
                <p:cNvSpPr/>
                <p:nvPr/>
              </p:nvSpPr>
              <p:spPr>
                <a:xfrm>
                  <a:off x="4848120" y="3786120"/>
                  <a:ext cx="6480" cy="179280"/>
                </a:xfrm>
                <a:prstGeom prst="line">
                  <a:avLst/>
                </a:prstGeom>
                <a:ln w="2844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46800" bIns="4680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41" name=""/>
                <p:cNvSpPr/>
                <p:nvPr/>
              </p:nvSpPr>
              <p:spPr>
                <a:xfrm flipH="1" flipV="1">
                  <a:off x="4370400" y="3706560"/>
                  <a:ext cx="195120" cy="6120"/>
                </a:xfrm>
                <a:prstGeom prst="line">
                  <a:avLst/>
                </a:prstGeom>
                <a:ln w="2844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680" bIns="-4068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42" name=""/>
                <p:cNvSpPr/>
                <p:nvPr/>
              </p:nvSpPr>
              <p:spPr>
                <a:xfrm flipH="1" flipV="1">
                  <a:off x="4471560" y="3798720"/>
                  <a:ext cx="189000" cy="6480"/>
                </a:xfrm>
                <a:prstGeom prst="line">
                  <a:avLst/>
                </a:prstGeom>
                <a:ln w="2844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43" name=""/>
                <p:cNvSpPr/>
                <p:nvPr/>
              </p:nvSpPr>
              <p:spPr>
                <a:xfrm flipH="1" flipV="1">
                  <a:off x="4565160" y="3890880"/>
                  <a:ext cx="189000" cy="6480"/>
                </a:xfrm>
                <a:prstGeom prst="line">
                  <a:avLst/>
                </a:prstGeom>
                <a:ln w="2844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  <p:sp>
              <p:nvSpPr>
                <p:cNvPr id="644" name=""/>
                <p:cNvSpPr/>
                <p:nvPr/>
              </p:nvSpPr>
              <p:spPr>
                <a:xfrm flipH="1" flipV="1">
                  <a:off x="4667400" y="3965400"/>
                  <a:ext cx="187200" cy="6480"/>
                </a:xfrm>
                <a:prstGeom prst="line">
                  <a:avLst/>
                </a:prstGeom>
                <a:ln w="28440">
                  <a:solidFill>
                    <a:srgbClr val="ffffff"/>
                  </a:solidFill>
                  <a:miter/>
                </a:ln>
              </p:spPr>
              <p:style>
                <a:lnRef idx="0"/>
                <a:fillRef idx="0"/>
                <a:effectRef idx="0"/>
                <a:fontRef idx="minor"/>
              </p:style>
              <p:txBody>
                <a:bodyPr lIns="90000" rIns="90000" tIns="-40320" bIns="-40320" anchor="t">
                  <a:noAutofit/>
                </a:bodyPr>
                <a:p>
                  <a:endParaRPr b="0" lang="en-US" sz="2400" strike="noStrike" u="none">
                    <a:solidFill>
                      <a:srgbClr val="ffffff"/>
                    </a:solidFill>
                    <a:effectLst/>
                    <a:uFillTx/>
                    <a:latin typeface="Times New Roman"/>
                  </a:endParaRPr>
                </a:p>
              </p:txBody>
            </p:sp>
          </p:grpSp>
          <p:sp>
            <p:nvSpPr>
              <p:cNvPr id="645" name=""/>
              <p:cNvSpPr/>
              <p:nvPr/>
            </p:nvSpPr>
            <p:spPr>
              <a:xfrm flipH="1">
                <a:off x="2788920" y="2057400"/>
                <a:ext cx="4359240" cy="3902040"/>
              </a:xfrm>
              <a:prstGeom prst="line">
                <a:avLst/>
              </a:prstGeom>
              <a:ln w="57240">
                <a:solidFill>
                  <a:srgbClr val="ffff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6" name=""/>
              <p:cNvSpPr/>
              <p:nvPr/>
            </p:nvSpPr>
            <p:spPr>
              <a:xfrm>
                <a:off x="7068960" y="1728720"/>
                <a:ext cx="37368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S2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7" name=""/>
              <p:cNvSpPr/>
              <p:nvPr/>
            </p:nvSpPr>
            <p:spPr>
              <a:xfrm>
                <a:off x="2495160" y="5954760"/>
                <a:ext cx="37368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00"/>
                    </a:solidFill>
                    <a:effectLst/>
                    <a:uFillTx/>
                    <a:latin typeface="Arial"/>
                  </a:rPr>
                  <a:t>S2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8" name=""/>
              <p:cNvSpPr/>
              <p:nvPr/>
            </p:nvSpPr>
            <p:spPr>
              <a:xfrm flipH="1">
                <a:off x="1141560" y="4032360"/>
                <a:ext cx="3774960" cy="1440"/>
              </a:xfrm>
              <a:prstGeom prst="line">
                <a:avLst/>
              </a:prstGeom>
              <a:ln w="5724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49" name=""/>
              <p:cNvSpPr/>
              <p:nvPr/>
            </p:nvSpPr>
            <p:spPr>
              <a:xfrm>
                <a:off x="4923000" y="4044960"/>
                <a:ext cx="1440" cy="2254320"/>
              </a:xfrm>
              <a:prstGeom prst="line">
                <a:avLst/>
              </a:prstGeom>
              <a:ln w="5724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50" name=""/>
              <p:cNvSpPr/>
              <p:nvPr/>
            </p:nvSpPr>
            <p:spPr>
              <a:xfrm>
                <a:off x="4717800" y="6369120"/>
                <a:ext cx="40716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Q2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1" name=""/>
          <p:cNvSpPr/>
          <p:nvPr/>
        </p:nvSpPr>
        <p:spPr>
          <a:xfrm>
            <a:off x="222120" y="252360"/>
            <a:ext cx="66060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2" name=""/>
          <p:cNvSpPr/>
          <p:nvPr/>
        </p:nvSpPr>
        <p:spPr>
          <a:xfrm>
            <a:off x="195120" y="244440"/>
            <a:ext cx="95580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3" name=""/>
          <p:cNvSpPr/>
          <p:nvPr/>
        </p:nvSpPr>
        <p:spPr>
          <a:xfrm>
            <a:off x="2268360" y="96840"/>
            <a:ext cx="4816800" cy="97596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Actual Impact of B2B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Supply &amp; Demand Shock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4" name=""/>
          <p:cNvSpPr/>
          <p:nvPr/>
        </p:nvSpPr>
        <p:spPr>
          <a:xfrm flipH="1">
            <a:off x="1298520" y="6443640"/>
            <a:ext cx="6251760" cy="1440"/>
          </a:xfrm>
          <a:prstGeom prst="line">
            <a:avLst/>
          </a:prstGeom>
          <a:ln w="57240">
            <a:solidFill>
              <a:srgbClr val="ffffff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5" name=""/>
          <p:cNvSpPr/>
          <p:nvPr/>
        </p:nvSpPr>
        <p:spPr>
          <a:xfrm>
            <a:off x="1292400" y="1643040"/>
            <a:ext cx="1440" cy="4800600"/>
          </a:xfrm>
          <a:prstGeom prst="line">
            <a:avLst/>
          </a:prstGeom>
          <a:ln w="57240">
            <a:solidFill>
              <a:srgbClr val="ffffff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6" name=""/>
          <p:cNvSpPr/>
          <p:nvPr/>
        </p:nvSpPr>
        <p:spPr>
          <a:xfrm>
            <a:off x="7620840" y="6264360"/>
            <a:ext cx="2379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Q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7" name=""/>
          <p:cNvSpPr/>
          <p:nvPr/>
        </p:nvSpPr>
        <p:spPr>
          <a:xfrm>
            <a:off x="1206000" y="1198440"/>
            <a:ext cx="20412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58" name=""/>
          <p:cNvGrpSpPr/>
          <p:nvPr/>
        </p:nvGrpSpPr>
        <p:grpSpPr>
          <a:xfrm>
            <a:off x="852120" y="1635120"/>
            <a:ext cx="6202440" cy="5155560"/>
            <a:chOff x="852120" y="1635120"/>
            <a:chExt cx="6202440" cy="5155560"/>
          </a:xfrm>
        </p:grpSpPr>
        <p:sp>
          <p:nvSpPr>
            <p:cNvPr id="659" name=""/>
            <p:cNvSpPr/>
            <p:nvPr/>
          </p:nvSpPr>
          <p:spPr>
            <a:xfrm>
              <a:off x="4181040" y="6424560"/>
              <a:ext cx="40716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Q1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0" name=""/>
            <p:cNvSpPr/>
            <p:nvPr/>
          </p:nvSpPr>
          <p:spPr>
            <a:xfrm flipH="1">
              <a:off x="2150640" y="1987560"/>
              <a:ext cx="4251240" cy="3765600"/>
            </a:xfrm>
            <a:prstGeom prst="line">
              <a:avLst/>
            </a:prstGeom>
            <a:ln w="5724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1" name=""/>
            <p:cNvSpPr/>
            <p:nvPr/>
          </p:nvSpPr>
          <p:spPr>
            <a:xfrm>
              <a:off x="2335320" y="1940040"/>
              <a:ext cx="4440240" cy="3871800"/>
            </a:xfrm>
            <a:prstGeom prst="line">
              <a:avLst/>
            </a:prstGeom>
            <a:ln w="5724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2" name=""/>
            <p:cNvSpPr/>
            <p:nvPr/>
          </p:nvSpPr>
          <p:spPr>
            <a:xfrm>
              <a:off x="6414840" y="1736640"/>
              <a:ext cx="3736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S1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3" name=""/>
            <p:cNvSpPr/>
            <p:nvPr/>
          </p:nvSpPr>
          <p:spPr>
            <a:xfrm>
              <a:off x="1974600" y="5729400"/>
              <a:ext cx="3736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S1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4" name=""/>
            <p:cNvSpPr/>
            <p:nvPr/>
          </p:nvSpPr>
          <p:spPr>
            <a:xfrm>
              <a:off x="2119320" y="1635120"/>
              <a:ext cx="3902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D1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5" name=""/>
            <p:cNvSpPr/>
            <p:nvPr/>
          </p:nvSpPr>
          <p:spPr>
            <a:xfrm>
              <a:off x="6664320" y="5807160"/>
              <a:ext cx="3902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D1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6" name=""/>
            <p:cNvSpPr/>
            <p:nvPr/>
          </p:nvSpPr>
          <p:spPr>
            <a:xfrm flipH="1">
              <a:off x="1292400" y="3747960"/>
              <a:ext cx="3109680" cy="1800"/>
            </a:xfrm>
            <a:prstGeom prst="line">
              <a:avLst/>
            </a:prstGeom>
            <a:ln w="5724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7" name=""/>
            <p:cNvSpPr/>
            <p:nvPr/>
          </p:nvSpPr>
          <p:spPr>
            <a:xfrm>
              <a:off x="4309920" y="3286080"/>
              <a:ext cx="2206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8" name=""/>
            <p:cNvSpPr/>
            <p:nvPr/>
          </p:nvSpPr>
          <p:spPr>
            <a:xfrm>
              <a:off x="852120" y="3587760"/>
              <a:ext cx="3736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P1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69" name=""/>
            <p:cNvSpPr/>
            <p:nvPr/>
          </p:nvSpPr>
          <p:spPr>
            <a:xfrm>
              <a:off x="4402080" y="3754440"/>
              <a:ext cx="1800" cy="2682720"/>
            </a:xfrm>
            <a:prstGeom prst="line">
              <a:avLst/>
            </a:prstGeom>
            <a:ln w="5724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70" name=""/>
          <p:cNvGrpSpPr/>
          <p:nvPr/>
        </p:nvGrpSpPr>
        <p:grpSpPr>
          <a:xfrm>
            <a:off x="812520" y="2014560"/>
            <a:ext cx="6625440" cy="4782600"/>
            <a:chOff x="812520" y="2014560"/>
            <a:chExt cx="6625440" cy="4782600"/>
          </a:xfrm>
        </p:grpSpPr>
        <p:sp>
          <p:nvSpPr>
            <p:cNvPr id="671" name=""/>
            <p:cNvSpPr/>
            <p:nvPr/>
          </p:nvSpPr>
          <p:spPr>
            <a:xfrm flipH="1">
              <a:off x="2892240" y="2332080"/>
              <a:ext cx="4251240" cy="3771720"/>
            </a:xfrm>
            <a:prstGeom prst="line">
              <a:avLst/>
            </a:prstGeom>
            <a:ln w="57240">
              <a:solidFill>
                <a:srgbClr val="ffff00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2" name=""/>
            <p:cNvSpPr/>
            <p:nvPr/>
          </p:nvSpPr>
          <p:spPr>
            <a:xfrm>
              <a:off x="7064280" y="2014560"/>
              <a:ext cx="3736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S2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73" name=""/>
            <p:cNvSpPr/>
            <p:nvPr/>
          </p:nvSpPr>
          <p:spPr>
            <a:xfrm>
              <a:off x="2649240" y="6045120"/>
              <a:ext cx="3736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S2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674" name=""/>
            <p:cNvGrpSpPr/>
            <p:nvPr/>
          </p:nvGrpSpPr>
          <p:grpSpPr>
            <a:xfrm>
              <a:off x="812520" y="4092480"/>
              <a:ext cx="4543560" cy="2704680"/>
              <a:chOff x="812520" y="4092480"/>
              <a:chExt cx="4543560" cy="2704680"/>
            </a:xfrm>
          </p:grpSpPr>
          <p:sp>
            <p:nvSpPr>
              <p:cNvPr id="675" name=""/>
              <p:cNvSpPr/>
              <p:nvPr/>
            </p:nvSpPr>
            <p:spPr>
              <a:xfrm flipH="1">
                <a:off x="1292040" y="4241880"/>
                <a:ext cx="3679560" cy="1440"/>
              </a:xfrm>
              <a:prstGeom prst="line">
                <a:avLst/>
              </a:prstGeom>
              <a:ln w="5724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-45360" bIns="-4536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6" name=""/>
              <p:cNvSpPr/>
              <p:nvPr/>
            </p:nvSpPr>
            <p:spPr>
              <a:xfrm>
                <a:off x="5135400" y="4111560"/>
                <a:ext cx="22068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B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7" name=""/>
              <p:cNvSpPr/>
              <p:nvPr/>
            </p:nvSpPr>
            <p:spPr>
              <a:xfrm>
                <a:off x="812520" y="4092480"/>
                <a:ext cx="37368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P2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8" name=""/>
              <p:cNvSpPr/>
              <p:nvPr/>
            </p:nvSpPr>
            <p:spPr>
              <a:xfrm>
                <a:off x="4971960" y="4259160"/>
                <a:ext cx="1800" cy="2178000"/>
              </a:xfrm>
              <a:prstGeom prst="line">
                <a:avLst/>
              </a:prstGeom>
              <a:ln w="57240">
                <a:solidFill>
                  <a:srgbClr val="ffffff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679" name=""/>
              <p:cNvSpPr/>
              <p:nvPr/>
            </p:nvSpPr>
            <p:spPr>
              <a:xfrm>
                <a:off x="4765320" y="6431040"/>
                <a:ext cx="40716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Q2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</p:grpSp>
      <p:sp>
        <p:nvSpPr>
          <p:cNvPr id="680" name=""/>
          <p:cNvSpPr/>
          <p:nvPr/>
        </p:nvSpPr>
        <p:spPr>
          <a:xfrm>
            <a:off x="4467240" y="3479760"/>
            <a:ext cx="1050840" cy="252360"/>
          </a:xfrm>
          <a:custGeom>
            <a:avLst/>
            <a:gdLst/>
            <a:ahLst/>
            <a:rect l="l" t="t" r="r" b="b"/>
            <a:pathLst>
              <a:path w="662" h="159">
                <a:moveTo>
                  <a:pt x="662" y="159"/>
                </a:moveTo>
                <a:cubicBezTo>
                  <a:pt x="567" y="80"/>
                  <a:pt x="472" y="2"/>
                  <a:pt x="362" y="1"/>
                </a:cubicBezTo>
                <a:cubicBezTo>
                  <a:pt x="252" y="0"/>
                  <a:pt x="27" y="118"/>
                  <a:pt x="0" y="154"/>
                </a:cubicBezTo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81" name=""/>
          <p:cNvGrpSpPr/>
          <p:nvPr/>
        </p:nvGrpSpPr>
        <p:grpSpPr>
          <a:xfrm>
            <a:off x="2728800" y="1219320"/>
            <a:ext cx="4975200" cy="5571360"/>
            <a:chOff x="2728800" y="1219320"/>
            <a:chExt cx="4975200" cy="5571360"/>
          </a:xfrm>
        </p:grpSpPr>
        <p:sp>
          <p:nvSpPr>
            <p:cNvPr id="682" name=""/>
            <p:cNvSpPr/>
            <p:nvPr/>
          </p:nvSpPr>
          <p:spPr>
            <a:xfrm>
              <a:off x="2990880" y="1500120"/>
              <a:ext cx="4433760" cy="3878280"/>
            </a:xfrm>
            <a:prstGeom prst="line">
              <a:avLst/>
            </a:prstGeom>
            <a:ln w="57240">
              <a:solidFill>
                <a:srgbClr val="66ccff"/>
              </a:solidFill>
              <a:prstDash val="sysDot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3" name=""/>
            <p:cNvSpPr/>
            <p:nvPr/>
          </p:nvSpPr>
          <p:spPr>
            <a:xfrm>
              <a:off x="5464080" y="3325680"/>
              <a:ext cx="2206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D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4" name=""/>
            <p:cNvSpPr/>
            <p:nvPr/>
          </p:nvSpPr>
          <p:spPr>
            <a:xfrm>
              <a:off x="2728800" y="1219320"/>
              <a:ext cx="3902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D2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5" name=""/>
            <p:cNvSpPr/>
            <p:nvPr/>
          </p:nvSpPr>
          <p:spPr>
            <a:xfrm>
              <a:off x="7313760" y="5348160"/>
              <a:ext cx="3902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D2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6" name=""/>
            <p:cNvSpPr/>
            <p:nvPr/>
          </p:nvSpPr>
          <p:spPr>
            <a:xfrm>
              <a:off x="4888080" y="3424320"/>
              <a:ext cx="2206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C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7" name=""/>
            <p:cNvSpPr/>
            <p:nvPr/>
          </p:nvSpPr>
          <p:spPr>
            <a:xfrm>
              <a:off x="5543640" y="3741840"/>
              <a:ext cx="1440" cy="2689200"/>
            </a:xfrm>
            <a:prstGeom prst="line">
              <a:avLst/>
            </a:prstGeom>
            <a:ln w="57240">
              <a:solidFill>
                <a:srgbClr val="66cc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8" name=""/>
            <p:cNvSpPr/>
            <p:nvPr/>
          </p:nvSpPr>
          <p:spPr>
            <a:xfrm>
              <a:off x="5360760" y="6424560"/>
              <a:ext cx="40716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Q3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89" name=""/>
            <p:cNvSpPr/>
            <p:nvPr/>
          </p:nvSpPr>
          <p:spPr>
            <a:xfrm>
              <a:off x="4402080" y="3747960"/>
              <a:ext cx="114156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0" name=""/>
            <p:cNvSpPr/>
            <p:nvPr/>
          </p:nvSpPr>
          <p:spPr>
            <a:xfrm>
              <a:off x="4489560" y="3446640"/>
              <a:ext cx="1011240" cy="280800"/>
            </a:xfrm>
            <a:custGeom>
              <a:avLst/>
              <a:gdLst/>
              <a:ahLst/>
              <a:rect l="l" t="t" r="r" b="b"/>
              <a:pathLst>
                <a:path w="637" h="177">
                  <a:moveTo>
                    <a:pt x="637" y="177"/>
                  </a:moveTo>
                  <a:cubicBezTo>
                    <a:pt x="534" y="89"/>
                    <a:pt x="431" y="2"/>
                    <a:pt x="325" y="1"/>
                  </a:cubicBezTo>
                  <a:cubicBezTo>
                    <a:pt x="219" y="0"/>
                    <a:pt x="109" y="86"/>
                    <a:pt x="0" y="172"/>
                  </a:cubicBezTo>
                </a:path>
              </a:pathLst>
            </a:custGeom>
            <a:noFill/>
            <a:ln w="284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1" name=""/>
            <p:cNvSpPr/>
            <p:nvPr/>
          </p:nvSpPr>
          <p:spPr>
            <a:xfrm>
              <a:off x="5116680" y="3416400"/>
              <a:ext cx="50760" cy="7776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2" name=""/>
            <p:cNvSpPr/>
            <p:nvPr/>
          </p:nvSpPr>
          <p:spPr>
            <a:xfrm flipH="1">
              <a:off x="5106600" y="3483000"/>
              <a:ext cx="58680" cy="6516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3" name=""/>
            <p:cNvSpPr/>
            <p:nvPr/>
          </p:nvSpPr>
          <p:spPr>
            <a:xfrm>
              <a:off x="4838760" y="3422520"/>
              <a:ext cx="55440" cy="5076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94" name=""/>
            <p:cNvSpPr/>
            <p:nvPr/>
          </p:nvSpPr>
          <p:spPr>
            <a:xfrm flipH="1">
              <a:off x="4854240" y="3467160"/>
              <a:ext cx="44280" cy="84240"/>
            </a:xfrm>
            <a:prstGeom prst="line">
              <a:avLst/>
            </a:prstGeom>
            <a:ln w="381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ctr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" name=""/>
          <p:cNvSpPr/>
          <p:nvPr/>
        </p:nvSpPr>
        <p:spPr>
          <a:xfrm>
            <a:off x="222120" y="138240"/>
            <a:ext cx="660600" cy="58392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6" name=""/>
          <p:cNvSpPr/>
          <p:nvPr/>
        </p:nvSpPr>
        <p:spPr>
          <a:xfrm>
            <a:off x="189000" y="130320"/>
            <a:ext cx="95544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14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7" name=""/>
          <p:cNvSpPr/>
          <p:nvPr/>
        </p:nvSpPr>
        <p:spPr>
          <a:xfrm>
            <a:off x="1111320" y="7920"/>
            <a:ext cx="7326720" cy="48816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Initial B2B Cost Savings by Industries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8" name=""/>
          <p:cNvSpPr/>
          <p:nvPr/>
        </p:nvSpPr>
        <p:spPr>
          <a:xfrm>
            <a:off x="1600200" y="647640"/>
            <a:ext cx="6134040" cy="5803920"/>
          </a:xfrm>
          <a:prstGeom prst="rect">
            <a:avLst/>
          </a:prstGeom>
          <a:noFill/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9" name=""/>
          <p:cNvSpPr/>
          <p:nvPr/>
        </p:nvSpPr>
        <p:spPr>
          <a:xfrm>
            <a:off x="1589760" y="6505560"/>
            <a:ext cx="22082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Source: GS B2B report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0" name=""/>
          <p:cNvSpPr/>
          <p:nvPr/>
        </p:nvSpPr>
        <p:spPr>
          <a:xfrm>
            <a:off x="2703600" y="754200"/>
            <a:ext cx="10047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Industry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1" name=""/>
          <p:cNvSpPr/>
          <p:nvPr/>
        </p:nvSpPr>
        <p:spPr>
          <a:xfrm>
            <a:off x="5738760" y="754200"/>
            <a:ext cx="1613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Cost Savings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02" name=""/>
          <p:cNvGrpSpPr/>
          <p:nvPr/>
        </p:nvGrpSpPr>
        <p:grpSpPr>
          <a:xfrm>
            <a:off x="1906560" y="1182600"/>
            <a:ext cx="4842000" cy="244080"/>
            <a:chOff x="1906560" y="1182600"/>
            <a:chExt cx="4842000" cy="244080"/>
          </a:xfrm>
        </p:grpSpPr>
        <p:sp>
          <p:nvSpPr>
            <p:cNvPr id="703" name=""/>
            <p:cNvSpPr/>
            <p:nvPr/>
          </p:nvSpPr>
          <p:spPr>
            <a:xfrm>
              <a:off x="1906560" y="1182600"/>
              <a:ext cx="220860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Aerospace Machinings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4" name=""/>
            <p:cNvSpPr/>
            <p:nvPr/>
          </p:nvSpPr>
          <p:spPr>
            <a:xfrm>
              <a:off x="6342120" y="1182600"/>
              <a:ext cx="40644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11%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05" name=""/>
          <p:cNvGrpSpPr/>
          <p:nvPr/>
        </p:nvGrpSpPr>
        <p:grpSpPr>
          <a:xfrm>
            <a:off x="1905480" y="1449360"/>
            <a:ext cx="4843080" cy="244080"/>
            <a:chOff x="1905480" y="1449360"/>
            <a:chExt cx="4843080" cy="244080"/>
          </a:xfrm>
        </p:grpSpPr>
        <p:sp>
          <p:nvSpPr>
            <p:cNvPr id="706" name=""/>
            <p:cNvSpPr/>
            <p:nvPr/>
          </p:nvSpPr>
          <p:spPr>
            <a:xfrm>
              <a:off x="1905480" y="1449360"/>
              <a:ext cx="101484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Chemicals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07" name=""/>
            <p:cNvSpPr/>
            <p:nvPr/>
          </p:nvSpPr>
          <p:spPr>
            <a:xfrm>
              <a:off x="6342120" y="1449360"/>
              <a:ext cx="40644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10%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08" name=""/>
          <p:cNvGrpSpPr/>
          <p:nvPr/>
        </p:nvGrpSpPr>
        <p:grpSpPr>
          <a:xfrm>
            <a:off x="1905120" y="1716120"/>
            <a:ext cx="4786200" cy="244080"/>
            <a:chOff x="1905120" y="1716120"/>
            <a:chExt cx="4786200" cy="244080"/>
          </a:xfrm>
        </p:grpSpPr>
        <p:sp>
          <p:nvSpPr>
            <p:cNvPr id="709" name=""/>
            <p:cNvSpPr/>
            <p:nvPr/>
          </p:nvSpPr>
          <p:spPr>
            <a:xfrm>
              <a:off x="1905120" y="1716120"/>
              <a:ext cx="43992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Coal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0" name=""/>
            <p:cNvSpPr/>
            <p:nvPr/>
          </p:nvSpPr>
          <p:spPr>
            <a:xfrm>
              <a:off x="6397560" y="1716120"/>
              <a:ext cx="29376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2%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11" name=""/>
          <p:cNvGrpSpPr/>
          <p:nvPr/>
        </p:nvGrpSpPr>
        <p:grpSpPr>
          <a:xfrm>
            <a:off x="1908720" y="1995480"/>
            <a:ext cx="4929840" cy="244080"/>
            <a:chOff x="1908720" y="1995480"/>
            <a:chExt cx="4929840" cy="244080"/>
          </a:xfrm>
        </p:grpSpPr>
        <p:sp>
          <p:nvSpPr>
            <p:cNvPr id="712" name=""/>
            <p:cNvSpPr/>
            <p:nvPr/>
          </p:nvSpPr>
          <p:spPr>
            <a:xfrm>
              <a:off x="1908720" y="1995480"/>
              <a:ext cx="279324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Communications/ Bandwidth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3" name=""/>
            <p:cNvSpPr/>
            <p:nvPr/>
          </p:nvSpPr>
          <p:spPr>
            <a:xfrm>
              <a:off x="6251760" y="1995480"/>
              <a:ext cx="58680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5-15%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14" name=""/>
          <p:cNvGrpSpPr/>
          <p:nvPr/>
        </p:nvGrpSpPr>
        <p:grpSpPr>
          <a:xfrm>
            <a:off x="1905480" y="2287440"/>
            <a:ext cx="4988160" cy="244080"/>
            <a:chOff x="1905480" y="2287440"/>
            <a:chExt cx="4988160" cy="244080"/>
          </a:xfrm>
        </p:grpSpPr>
        <p:sp>
          <p:nvSpPr>
            <p:cNvPr id="715" name=""/>
            <p:cNvSpPr/>
            <p:nvPr/>
          </p:nvSpPr>
          <p:spPr>
            <a:xfrm>
              <a:off x="1905480" y="2287440"/>
              <a:ext cx="10702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Computing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6" name=""/>
            <p:cNvSpPr/>
            <p:nvPr/>
          </p:nvSpPr>
          <p:spPr>
            <a:xfrm>
              <a:off x="6194160" y="2287440"/>
              <a:ext cx="6994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11-20%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17" name=""/>
          <p:cNvGrpSpPr/>
          <p:nvPr/>
        </p:nvGrpSpPr>
        <p:grpSpPr>
          <a:xfrm>
            <a:off x="1906920" y="2604960"/>
            <a:ext cx="4986720" cy="244080"/>
            <a:chOff x="1906920" y="2604960"/>
            <a:chExt cx="4986720" cy="244080"/>
          </a:xfrm>
        </p:grpSpPr>
        <p:sp>
          <p:nvSpPr>
            <p:cNvPr id="718" name=""/>
            <p:cNvSpPr/>
            <p:nvPr/>
          </p:nvSpPr>
          <p:spPr>
            <a:xfrm>
              <a:off x="1906920" y="2604960"/>
              <a:ext cx="227556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Electronic Components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19" name=""/>
            <p:cNvSpPr/>
            <p:nvPr/>
          </p:nvSpPr>
          <p:spPr>
            <a:xfrm>
              <a:off x="6194160" y="2604960"/>
              <a:ext cx="6994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29-39%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20" name=""/>
          <p:cNvGrpSpPr/>
          <p:nvPr/>
        </p:nvGrpSpPr>
        <p:grpSpPr>
          <a:xfrm>
            <a:off x="1906200" y="2897280"/>
            <a:ext cx="4874760" cy="244080"/>
            <a:chOff x="1906200" y="2897280"/>
            <a:chExt cx="4874760" cy="244080"/>
          </a:xfrm>
        </p:grpSpPr>
        <p:sp>
          <p:nvSpPr>
            <p:cNvPr id="721" name=""/>
            <p:cNvSpPr/>
            <p:nvPr/>
          </p:nvSpPr>
          <p:spPr>
            <a:xfrm>
              <a:off x="1906200" y="2897280"/>
              <a:ext cx="164484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Food Ingredients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2" name=""/>
            <p:cNvSpPr/>
            <p:nvPr/>
          </p:nvSpPr>
          <p:spPr>
            <a:xfrm>
              <a:off x="6307200" y="2897280"/>
              <a:ext cx="47376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3-5%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23" name=""/>
          <p:cNvGrpSpPr/>
          <p:nvPr/>
        </p:nvGrpSpPr>
        <p:grpSpPr>
          <a:xfrm>
            <a:off x="1906200" y="3214800"/>
            <a:ext cx="4989600" cy="244080"/>
            <a:chOff x="1906200" y="3214800"/>
            <a:chExt cx="4989600" cy="244080"/>
          </a:xfrm>
        </p:grpSpPr>
        <p:sp>
          <p:nvSpPr>
            <p:cNvPr id="724" name=""/>
            <p:cNvSpPr/>
            <p:nvPr/>
          </p:nvSpPr>
          <p:spPr>
            <a:xfrm>
              <a:off x="1906200" y="3214800"/>
              <a:ext cx="155484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Forest Products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5" name=""/>
            <p:cNvSpPr/>
            <p:nvPr/>
          </p:nvSpPr>
          <p:spPr>
            <a:xfrm>
              <a:off x="6196320" y="3214800"/>
              <a:ext cx="6994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15-25%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26" name=""/>
          <p:cNvGrpSpPr/>
          <p:nvPr/>
        </p:nvGrpSpPr>
        <p:grpSpPr>
          <a:xfrm>
            <a:off x="1906920" y="3506760"/>
            <a:ext cx="4988880" cy="244080"/>
            <a:chOff x="1906920" y="3506760"/>
            <a:chExt cx="4988880" cy="244080"/>
          </a:xfrm>
        </p:grpSpPr>
        <p:sp>
          <p:nvSpPr>
            <p:cNvPr id="727" name=""/>
            <p:cNvSpPr/>
            <p:nvPr/>
          </p:nvSpPr>
          <p:spPr>
            <a:xfrm>
              <a:off x="1906920" y="3506760"/>
              <a:ext cx="168984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Freight Transport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28" name=""/>
            <p:cNvSpPr/>
            <p:nvPr/>
          </p:nvSpPr>
          <p:spPr>
            <a:xfrm>
              <a:off x="6196320" y="3506760"/>
              <a:ext cx="6994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15-20%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29" name=""/>
          <p:cNvGrpSpPr/>
          <p:nvPr/>
        </p:nvGrpSpPr>
        <p:grpSpPr>
          <a:xfrm>
            <a:off x="1905480" y="3760920"/>
            <a:ext cx="4785840" cy="244080"/>
            <a:chOff x="1905480" y="3760920"/>
            <a:chExt cx="4785840" cy="244080"/>
          </a:xfrm>
        </p:grpSpPr>
        <p:sp>
          <p:nvSpPr>
            <p:cNvPr id="730" name=""/>
            <p:cNvSpPr/>
            <p:nvPr/>
          </p:nvSpPr>
          <p:spPr>
            <a:xfrm>
              <a:off x="1905480" y="3760920"/>
              <a:ext cx="103716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Healthcare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1" name=""/>
            <p:cNvSpPr/>
            <p:nvPr/>
          </p:nvSpPr>
          <p:spPr>
            <a:xfrm>
              <a:off x="6397560" y="3760920"/>
              <a:ext cx="29376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5%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32" name=""/>
          <p:cNvGrpSpPr/>
          <p:nvPr/>
        </p:nvGrpSpPr>
        <p:grpSpPr>
          <a:xfrm>
            <a:off x="1906200" y="4052880"/>
            <a:ext cx="4989600" cy="244080"/>
            <a:chOff x="1906200" y="4052880"/>
            <a:chExt cx="4989600" cy="244080"/>
          </a:xfrm>
        </p:grpSpPr>
        <p:sp>
          <p:nvSpPr>
            <p:cNvPr id="733" name=""/>
            <p:cNvSpPr/>
            <p:nvPr/>
          </p:nvSpPr>
          <p:spPr>
            <a:xfrm>
              <a:off x="1906200" y="4052880"/>
              <a:ext cx="11836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Life Science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4" name=""/>
            <p:cNvSpPr/>
            <p:nvPr/>
          </p:nvSpPr>
          <p:spPr>
            <a:xfrm>
              <a:off x="6196320" y="4052880"/>
              <a:ext cx="6994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12-19%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35" name=""/>
          <p:cNvGrpSpPr/>
          <p:nvPr/>
        </p:nvGrpSpPr>
        <p:grpSpPr>
          <a:xfrm>
            <a:off x="1908360" y="4332240"/>
            <a:ext cx="4840200" cy="244080"/>
            <a:chOff x="1908360" y="4332240"/>
            <a:chExt cx="4840200" cy="244080"/>
          </a:xfrm>
        </p:grpSpPr>
        <p:sp>
          <p:nvSpPr>
            <p:cNvPr id="736" name=""/>
            <p:cNvSpPr/>
            <p:nvPr/>
          </p:nvSpPr>
          <p:spPr>
            <a:xfrm>
              <a:off x="1908360" y="4332240"/>
              <a:ext cx="19378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Machinings (Metals)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37" name=""/>
            <p:cNvSpPr/>
            <p:nvPr/>
          </p:nvSpPr>
          <p:spPr>
            <a:xfrm>
              <a:off x="6342120" y="4332240"/>
              <a:ext cx="40644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22%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38" name=""/>
          <p:cNvGrpSpPr/>
          <p:nvPr/>
        </p:nvGrpSpPr>
        <p:grpSpPr>
          <a:xfrm>
            <a:off x="1907640" y="4611600"/>
            <a:ext cx="4988160" cy="244080"/>
            <a:chOff x="1907640" y="4611600"/>
            <a:chExt cx="4988160" cy="244080"/>
          </a:xfrm>
        </p:grpSpPr>
        <p:sp>
          <p:nvSpPr>
            <p:cNvPr id="739" name=""/>
            <p:cNvSpPr/>
            <p:nvPr/>
          </p:nvSpPr>
          <p:spPr>
            <a:xfrm>
              <a:off x="1907640" y="4611600"/>
              <a:ext cx="194904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Media &amp; Advertising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0" name=""/>
            <p:cNvSpPr/>
            <p:nvPr/>
          </p:nvSpPr>
          <p:spPr>
            <a:xfrm>
              <a:off x="6196320" y="4611600"/>
              <a:ext cx="6994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10-15%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41" name=""/>
          <p:cNvGrpSpPr/>
          <p:nvPr/>
        </p:nvGrpSpPr>
        <p:grpSpPr>
          <a:xfrm>
            <a:off x="1905480" y="4929120"/>
            <a:ext cx="4843080" cy="244080"/>
            <a:chOff x="1905480" y="4929120"/>
            <a:chExt cx="4843080" cy="244080"/>
          </a:xfrm>
        </p:grpSpPr>
        <p:sp>
          <p:nvSpPr>
            <p:cNvPr id="742" name=""/>
            <p:cNvSpPr/>
            <p:nvPr/>
          </p:nvSpPr>
          <p:spPr>
            <a:xfrm>
              <a:off x="1905480" y="4929120"/>
              <a:ext cx="47376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MRO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3" name=""/>
            <p:cNvSpPr/>
            <p:nvPr/>
          </p:nvSpPr>
          <p:spPr>
            <a:xfrm>
              <a:off x="6342120" y="4929120"/>
              <a:ext cx="40644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10%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44" name=""/>
          <p:cNvGrpSpPr/>
          <p:nvPr/>
        </p:nvGrpSpPr>
        <p:grpSpPr>
          <a:xfrm>
            <a:off x="1907280" y="5234040"/>
            <a:ext cx="4931280" cy="244080"/>
            <a:chOff x="1907280" y="5234040"/>
            <a:chExt cx="4931280" cy="244080"/>
          </a:xfrm>
        </p:grpSpPr>
        <p:sp>
          <p:nvSpPr>
            <p:cNvPr id="745" name=""/>
            <p:cNvSpPr/>
            <p:nvPr/>
          </p:nvSpPr>
          <p:spPr>
            <a:xfrm>
              <a:off x="1907280" y="5234040"/>
              <a:ext cx="91296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Oil &amp; Gas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6" name=""/>
            <p:cNvSpPr/>
            <p:nvPr/>
          </p:nvSpPr>
          <p:spPr>
            <a:xfrm>
              <a:off x="6251760" y="5234040"/>
              <a:ext cx="58680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5-15%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47" name=""/>
          <p:cNvGrpSpPr/>
          <p:nvPr/>
        </p:nvGrpSpPr>
        <p:grpSpPr>
          <a:xfrm>
            <a:off x="1904760" y="5513400"/>
            <a:ext cx="4843800" cy="244080"/>
            <a:chOff x="1904760" y="5513400"/>
            <a:chExt cx="4843800" cy="244080"/>
          </a:xfrm>
        </p:grpSpPr>
        <p:sp>
          <p:nvSpPr>
            <p:cNvPr id="748" name=""/>
            <p:cNvSpPr/>
            <p:nvPr/>
          </p:nvSpPr>
          <p:spPr>
            <a:xfrm>
              <a:off x="1904760" y="5513400"/>
              <a:ext cx="56412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Paper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49" name=""/>
            <p:cNvSpPr/>
            <p:nvPr/>
          </p:nvSpPr>
          <p:spPr>
            <a:xfrm>
              <a:off x="6342120" y="5513400"/>
              <a:ext cx="40644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10%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750" name=""/>
          <p:cNvGrpSpPr/>
          <p:nvPr/>
        </p:nvGrpSpPr>
        <p:grpSpPr>
          <a:xfrm>
            <a:off x="1905120" y="5830920"/>
            <a:ext cx="4843440" cy="244080"/>
            <a:chOff x="1905120" y="5830920"/>
            <a:chExt cx="4843440" cy="244080"/>
          </a:xfrm>
        </p:grpSpPr>
        <p:sp>
          <p:nvSpPr>
            <p:cNvPr id="751" name=""/>
            <p:cNvSpPr/>
            <p:nvPr/>
          </p:nvSpPr>
          <p:spPr>
            <a:xfrm>
              <a:off x="1905120" y="5830920"/>
              <a:ext cx="48528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Steel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52" name=""/>
            <p:cNvSpPr/>
            <p:nvPr/>
          </p:nvSpPr>
          <p:spPr>
            <a:xfrm>
              <a:off x="6342120" y="5830920"/>
              <a:ext cx="40644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11%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53" name=""/>
          <p:cNvSpPr/>
          <p:nvPr/>
        </p:nvSpPr>
        <p:spPr>
          <a:xfrm>
            <a:off x="1892160" y="6122880"/>
            <a:ext cx="5749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Autos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4" name=""/>
          <p:cNvSpPr/>
          <p:nvPr/>
        </p:nvSpPr>
        <p:spPr>
          <a:xfrm>
            <a:off x="6388200" y="6126120"/>
            <a:ext cx="2937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5%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5" name=""/>
          <p:cNvSpPr/>
          <p:nvPr/>
        </p:nvSpPr>
        <p:spPr>
          <a:xfrm>
            <a:off x="222120" y="252360"/>
            <a:ext cx="66060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6" name=""/>
          <p:cNvSpPr/>
          <p:nvPr/>
        </p:nvSpPr>
        <p:spPr>
          <a:xfrm>
            <a:off x="198360" y="244440"/>
            <a:ext cx="95580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7" name=""/>
          <p:cNvSpPr/>
          <p:nvPr/>
        </p:nvSpPr>
        <p:spPr>
          <a:xfrm>
            <a:off x="1426680" y="426960"/>
            <a:ext cx="6897240" cy="97596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Potential Impact of B2B Commerce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on Inflation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8" name=""/>
          <p:cNvSpPr/>
          <p:nvPr/>
        </p:nvSpPr>
        <p:spPr>
          <a:xfrm>
            <a:off x="231840" y="1828800"/>
            <a:ext cx="8737560" cy="4305240"/>
          </a:xfrm>
          <a:prstGeom prst="rect">
            <a:avLst/>
          </a:prstGeom>
          <a:noFill/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9" name=""/>
          <p:cNvSpPr/>
          <p:nvPr/>
        </p:nvSpPr>
        <p:spPr>
          <a:xfrm>
            <a:off x="330120" y="5632560"/>
            <a:ext cx="8006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Average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0" name=""/>
          <p:cNvSpPr/>
          <p:nvPr/>
        </p:nvSpPr>
        <p:spPr>
          <a:xfrm>
            <a:off x="6740640" y="2517840"/>
            <a:ext cx="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1" name=""/>
          <p:cNvSpPr/>
          <p:nvPr/>
        </p:nvSpPr>
        <p:spPr>
          <a:xfrm>
            <a:off x="6733800" y="2225520"/>
            <a:ext cx="18043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On GDP Deflator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2" name=""/>
          <p:cNvSpPr/>
          <p:nvPr/>
        </p:nvSpPr>
        <p:spPr>
          <a:xfrm>
            <a:off x="6498720" y="1863720"/>
            <a:ext cx="21470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Total impact of B2B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3" name=""/>
          <p:cNvSpPr/>
          <p:nvPr/>
        </p:nvSpPr>
        <p:spPr>
          <a:xfrm>
            <a:off x="5699160" y="2178000"/>
            <a:ext cx="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64" name=""/>
          <p:cNvGrpSpPr/>
          <p:nvPr/>
        </p:nvGrpSpPr>
        <p:grpSpPr>
          <a:xfrm>
            <a:off x="6496200" y="730080"/>
            <a:ext cx="184320" cy="1100160"/>
            <a:chOff x="6496200" y="730080"/>
            <a:chExt cx="184320" cy="1100160"/>
          </a:xfrm>
        </p:grpSpPr>
        <p:sp>
          <p:nvSpPr>
            <p:cNvPr id="765" name=""/>
            <p:cNvSpPr/>
            <p:nvPr/>
          </p:nvSpPr>
          <p:spPr>
            <a:xfrm>
              <a:off x="6572160" y="996840"/>
              <a:ext cx="360" cy="2743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6" name=""/>
            <p:cNvSpPr/>
            <p:nvPr/>
          </p:nvSpPr>
          <p:spPr>
            <a:xfrm>
              <a:off x="6629400" y="1288800"/>
              <a:ext cx="36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7" name=""/>
            <p:cNvSpPr/>
            <p:nvPr/>
          </p:nvSpPr>
          <p:spPr>
            <a:xfrm>
              <a:off x="6496200" y="730080"/>
              <a:ext cx="36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68" name=""/>
            <p:cNvSpPr/>
            <p:nvPr/>
          </p:nvSpPr>
          <p:spPr>
            <a:xfrm>
              <a:off x="6680160" y="1555560"/>
              <a:ext cx="36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769" name=""/>
          <p:cNvSpPr/>
          <p:nvPr/>
        </p:nvSpPr>
        <p:spPr>
          <a:xfrm>
            <a:off x="3467160" y="1847880"/>
            <a:ext cx="3240" cy="426096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0" name=""/>
          <p:cNvSpPr/>
          <p:nvPr/>
        </p:nvSpPr>
        <p:spPr>
          <a:xfrm>
            <a:off x="6232680" y="1847880"/>
            <a:ext cx="0" cy="428004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1" name=""/>
          <p:cNvSpPr/>
          <p:nvPr/>
        </p:nvSpPr>
        <p:spPr>
          <a:xfrm>
            <a:off x="241200" y="3238560"/>
            <a:ext cx="8737560" cy="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2" name=""/>
          <p:cNvSpPr/>
          <p:nvPr/>
        </p:nvSpPr>
        <p:spPr>
          <a:xfrm>
            <a:off x="254160" y="5499000"/>
            <a:ext cx="8737560" cy="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3" name=""/>
          <p:cNvSpPr/>
          <p:nvPr/>
        </p:nvSpPr>
        <p:spPr>
          <a:xfrm>
            <a:off x="330840" y="4260960"/>
            <a:ext cx="8794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Germany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4" name=""/>
          <p:cNvSpPr/>
          <p:nvPr/>
        </p:nvSpPr>
        <p:spPr>
          <a:xfrm>
            <a:off x="329400" y="3397320"/>
            <a:ext cx="4287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USA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5" name=""/>
          <p:cNvSpPr/>
          <p:nvPr/>
        </p:nvSpPr>
        <p:spPr>
          <a:xfrm>
            <a:off x="330120" y="4692600"/>
            <a:ext cx="6652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France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6" name=""/>
          <p:cNvSpPr/>
          <p:nvPr/>
        </p:nvSpPr>
        <p:spPr>
          <a:xfrm>
            <a:off x="329760" y="3816360"/>
            <a:ext cx="5864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Japan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7" name=""/>
          <p:cNvSpPr/>
          <p:nvPr/>
        </p:nvSpPr>
        <p:spPr>
          <a:xfrm>
            <a:off x="329760" y="5124600"/>
            <a:ext cx="2934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UK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8" name=""/>
          <p:cNvSpPr/>
          <p:nvPr/>
        </p:nvSpPr>
        <p:spPr>
          <a:xfrm>
            <a:off x="6667200" y="4260960"/>
            <a:ext cx="521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3.7%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9" name=""/>
          <p:cNvSpPr/>
          <p:nvPr/>
        </p:nvSpPr>
        <p:spPr>
          <a:xfrm>
            <a:off x="6667200" y="3397320"/>
            <a:ext cx="521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3.4%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0" name=""/>
          <p:cNvSpPr/>
          <p:nvPr/>
        </p:nvSpPr>
        <p:spPr>
          <a:xfrm>
            <a:off x="6667200" y="4692600"/>
            <a:ext cx="521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4.0%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1" name=""/>
          <p:cNvSpPr/>
          <p:nvPr/>
        </p:nvSpPr>
        <p:spPr>
          <a:xfrm>
            <a:off x="6667200" y="3816360"/>
            <a:ext cx="521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3.5%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2" name=""/>
          <p:cNvSpPr/>
          <p:nvPr/>
        </p:nvSpPr>
        <p:spPr>
          <a:xfrm>
            <a:off x="6667200" y="5124600"/>
            <a:ext cx="521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4.0%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3" name=""/>
          <p:cNvSpPr/>
          <p:nvPr/>
        </p:nvSpPr>
        <p:spPr>
          <a:xfrm>
            <a:off x="6667200" y="5632560"/>
            <a:ext cx="521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3.6%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4" name=""/>
          <p:cNvSpPr/>
          <p:nvPr/>
        </p:nvSpPr>
        <p:spPr>
          <a:xfrm>
            <a:off x="1431720" y="1863720"/>
            <a:ext cx="1740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No of Industries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5" name=""/>
          <p:cNvSpPr/>
          <p:nvPr/>
        </p:nvSpPr>
        <p:spPr>
          <a:xfrm>
            <a:off x="1180800" y="2225520"/>
            <a:ext cx="9151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Affected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6" name=""/>
          <p:cNvSpPr/>
          <p:nvPr/>
        </p:nvSpPr>
        <p:spPr>
          <a:xfrm>
            <a:off x="1079280" y="2549520"/>
            <a:ext cx="11185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by Narrow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7" name=""/>
          <p:cNvSpPr/>
          <p:nvPr/>
        </p:nvSpPr>
        <p:spPr>
          <a:xfrm>
            <a:off x="1510920" y="4260960"/>
            <a:ext cx="254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23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8" name=""/>
          <p:cNvSpPr/>
          <p:nvPr/>
        </p:nvSpPr>
        <p:spPr>
          <a:xfrm>
            <a:off x="1510920" y="3397320"/>
            <a:ext cx="254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36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9" name=""/>
          <p:cNvSpPr/>
          <p:nvPr/>
        </p:nvSpPr>
        <p:spPr>
          <a:xfrm>
            <a:off x="1510920" y="4692600"/>
            <a:ext cx="254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0" name=""/>
          <p:cNvSpPr/>
          <p:nvPr/>
        </p:nvSpPr>
        <p:spPr>
          <a:xfrm>
            <a:off x="1510920" y="3816360"/>
            <a:ext cx="254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14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1" name=""/>
          <p:cNvSpPr/>
          <p:nvPr/>
        </p:nvSpPr>
        <p:spPr>
          <a:xfrm>
            <a:off x="2781000" y="2225520"/>
            <a:ext cx="2037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2" name=""/>
          <p:cNvSpPr/>
          <p:nvPr/>
        </p:nvSpPr>
        <p:spPr>
          <a:xfrm>
            <a:off x="2368080" y="2549520"/>
            <a:ext cx="1029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Economy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3" name=""/>
          <p:cNvSpPr/>
          <p:nvPr/>
        </p:nvSpPr>
        <p:spPr>
          <a:xfrm>
            <a:off x="2755440" y="4260960"/>
            <a:ext cx="254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58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4" name=""/>
          <p:cNvSpPr/>
          <p:nvPr/>
        </p:nvSpPr>
        <p:spPr>
          <a:xfrm>
            <a:off x="2755440" y="3397320"/>
            <a:ext cx="254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93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5" name=""/>
          <p:cNvSpPr/>
          <p:nvPr/>
        </p:nvSpPr>
        <p:spPr>
          <a:xfrm>
            <a:off x="2755440" y="4692600"/>
            <a:ext cx="254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36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6" name=""/>
          <p:cNvSpPr/>
          <p:nvPr/>
        </p:nvSpPr>
        <p:spPr>
          <a:xfrm>
            <a:off x="2755440" y="3816360"/>
            <a:ext cx="254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32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7" name=""/>
          <p:cNvSpPr/>
          <p:nvPr/>
        </p:nvSpPr>
        <p:spPr>
          <a:xfrm>
            <a:off x="2692080" y="5124600"/>
            <a:ext cx="3819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123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8" name=""/>
          <p:cNvSpPr/>
          <p:nvPr/>
        </p:nvSpPr>
        <p:spPr>
          <a:xfrm>
            <a:off x="1510920" y="5124600"/>
            <a:ext cx="254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45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9" name=""/>
          <p:cNvSpPr/>
          <p:nvPr/>
        </p:nvSpPr>
        <p:spPr>
          <a:xfrm>
            <a:off x="1294920" y="2835360"/>
            <a:ext cx="6868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Shock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0" name=""/>
          <p:cNvSpPr/>
          <p:nvPr/>
        </p:nvSpPr>
        <p:spPr>
          <a:xfrm>
            <a:off x="4298400" y="2225520"/>
            <a:ext cx="14490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Cost Savings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1" name=""/>
          <p:cNvSpPr/>
          <p:nvPr/>
        </p:nvSpPr>
        <p:spPr>
          <a:xfrm>
            <a:off x="3945960" y="1863720"/>
            <a:ext cx="21348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Average Initial Cost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2" name=""/>
          <p:cNvSpPr/>
          <p:nvPr/>
        </p:nvSpPr>
        <p:spPr>
          <a:xfrm>
            <a:off x="3908160" y="5632560"/>
            <a:ext cx="521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5.0%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3" name=""/>
          <p:cNvSpPr/>
          <p:nvPr/>
        </p:nvSpPr>
        <p:spPr>
          <a:xfrm>
            <a:off x="5271480" y="5632560"/>
            <a:ext cx="6490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15.2%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4" name=""/>
          <p:cNvSpPr/>
          <p:nvPr/>
        </p:nvSpPr>
        <p:spPr>
          <a:xfrm>
            <a:off x="3908160" y="4260960"/>
            <a:ext cx="521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5.1%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5" name=""/>
          <p:cNvSpPr/>
          <p:nvPr/>
        </p:nvSpPr>
        <p:spPr>
          <a:xfrm>
            <a:off x="5366880" y="4260960"/>
            <a:ext cx="458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21%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6" name=""/>
          <p:cNvSpPr/>
          <p:nvPr/>
        </p:nvSpPr>
        <p:spPr>
          <a:xfrm>
            <a:off x="3908160" y="3397320"/>
            <a:ext cx="521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5.4%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7" name=""/>
          <p:cNvSpPr/>
          <p:nvPr/>
        </p:nvSpPr>
        <p:spPr>
          <a:xfrm>
            <a:off x="5366880" y="3397320"/>
            <a:ext cx="458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8" name=""/>
          <p:cNvSpPr/>
          <p:nvPr/>
        </p:nvSpPr>
        <p:spPr>
          <a:xfrm>
            <a:off x="3908160" y="4692600"/>
            <a:ext cx="521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5.0%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9" name=""/>
          <p:cNvSpPr/>
          <p:nvPr/>
        </p:nvSpPr>
        <p:spPr>
          <a:xfrm>
            <a:off x="5366880" y="4692600"/>
            <a:ext cx="458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14%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0" name=""/>
          <p:cNvSpPr/>
          <p:nvPr/>
        </p:nvSpPr>
        <p:spPr>
          <a:xfrm>
            <a:off x="3908160" y="3816360"/>
            <a:ext cx="521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4.3%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1" name=""/>
          <p:cNvSpPr/>
          <p:nvPr/>
        </p:nvSpPr>
        <p:spPr>
          <a:xfrm>
            <a:off x="5366880" y="3816360"/>
            <a:ext cx="458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17%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2" name=""/>
          <p:cNvSpPr/>
          <p:nvPr/>
        </p:nvSpPr>
        <p:spPr>
          <a:xfrm>
            <a:off x="3908160" y="5124600"/>
            <a:ext cx="5216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4.2%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3" name=""/>
          <p:cNvSpPr/>
          <p:nvPr/>
        </p:nvSpPr>
        <p:spPr>
          <a:xfrm>
            <a:off x="5366880" y="5124600"/>
            <a:ext cx="458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4" name=""/>
          <p:cNvSpPr/>
          <p:nvPr/>
        </p:nvSpPr>
        <p:spPr>
          <a:xfrm>
            <a:off x="4247640" y="2549520"/>
            <a:ext cx="14234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by Industries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5" name=""/>
          <p:cNvSpPr/>
          <p:nvPr/>
        </p:nvSpPr>
        <p:spPr>
          <a:xfrm>
            <a:off x="3569040" y="2835360"/>
            <a:ext cx="11995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Narrow Shock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6" name=""/>
          <p:cNvSpPr/>
          <p:nvPr/>
        </p:nvSpPr>
        <p:spPr>
          <a:xfrm>
            <a:off x="5045040" y="2835360"/>
            <a:ext cx="11005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Broad Shock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7" name=""/>
          <p:cNvSpPr/>
          <p:nvPr/>
        </p:nvSpPr>
        <p:spPr>
          <a:xfrm>
            <a:off x="6328080" y="2835360"/>
            <a:ext cx="11995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Narrow Shock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8" name=""/>
          <p:cNvSpPr/>
          <p:nvPr/>
        </p:nvSpPr>
        <p:spPr>
          <a:xfrm>
            <a:off x="7765920" y="2835360"/>
            <a:ext cx="11005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Broad Shock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9" name=""/>
          <p:cNvSpPr/>
          <p:nvPr/>
        </p:nvSpPr>
        <p:spPr>
          <a:xfrm>
            <a:off x="8086320" y="4260960"/>
            <a:ext cx="458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14%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0" name=""/>
          <p:cNvSpPr/>
          <p:nvPr/>
        </p:nvSpPr>
        <p:spPr>
          <a:xfrm>
            <a:off x="8150040" y="3397320"/>
            <a:ext cx="3312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1" name=""/>
          <p:cNvSpPr/>
          <p:nvPr/>
        </p:nvSpPr>
        <p:spPr>
          <a:xfrm>
            <a:off x="8086320" y="4692600"/>
            <a:ext cx="458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2" name=""/>
          <p:cNvSpPr/>
          <p:nvPr/>
        </p:nvSpPr>
        <p:spPr>
          <a:xfrm>
            <a:off x="8086320" y="3816360"/>
            <a:ext cx="458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3" name=""/>
          <p:cNvSpPr/>
          <p:nvPr/>
        </p:nvSpPr>
        <p:spPr>
          <a:xfrm>
            <a:off x="8086320" y="5124600"/>
            <a:ext cx="458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4" name=""/>
          <p:cNvSpPr/>
          <p:nvPr/>
        </p:nvSpPr>
        <p:spPr>
          <a:xfrm>
            <a:off x="8086320" y="5632560"/>
            <a:ext cx="458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" name=""/>
          <p:cNvSpPr/>
          <p:nvPr/>
        </p:nvSpPr>
        <p:spPr>
          <a:xfrm>
            <a:off x="227160" y="95400"/>
            <a:ext cx="95544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16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6" name=""/>
          <p:cNvSpPr/>
          <p:nvPr/>
        </p:nvSpPr>
        <p:spPr>
          <a:xfrm>
            <a:off x="1412640" y="677880"/>
            <a:ext cx="6693480" cy="48816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B2B and Industrialised Economies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7" name=""/>
          <p:cNvSpPr/>
          <p:nvPr/>
        </p:nvSpPr>
        <p:spPr>
          <a:xfrm>
            <a:off x="270000" y="114480"/>
            <a:ext cx="691920" cy="59184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8" name=""/>
          <p:cNvSpPr/>
          <p:nvPr/>
        </p:nvSpPr>
        <p:spPr>
          <a:xfrm>
            <a:off x="413640" y="5475240"/>
            <a:ext cx="28954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* Percentage points deviation.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9" name=""/>
          <p:cNvSpPr/>
          <p:nvPr/>
        </p:nvSpPr>
        <p:spPr>
          <a:xfrm>
            <a:off x="385200" y="5783400"/>
            <a:ext cx="69051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** Long-term value refer to deviations from the baseline of the CPI level.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0" name=""/>
          <p:cNvSpPr/>
          <p:nvPr/>
        </p:nvSpPr>
        <p:spPr>
          <a:xfrm>
            <a:off x="390600" y="1473120"/>
            <a:ext cx="8585280" cy="3902040"/>
          </a:xfrm>
          <a:prstGeom prst="rect">
            <a:avLst/>
          </a:prstGeom>
          <a:noFill/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1" name=""/>
          <p:cNvSpPr/>
          <p:nvPr/>
        </p:nvSpPr>
        <p:spPr>
          <a:xfrm>
            <a:off x="461160" y="2133720"/>
            <a:ext cx="31402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% deviation from baseline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2" name=""/>
          <p:cNvSpPr/>
          <p:nvPr/>
        </p:nvSpPr>
        <p:spPr>
          <a:xfrm>
            <a:off x="7940160" y="1576440"/>
            <a:ext cx="707400" cy="61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Long-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term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3" name=""/>
          <p:cNvSpPr/>
          <p:nvPr/>
        </p:nvSpPr>
        <p:spPr>
          <a:xfrm>
            <a:off x="463320" y="2774880"/>
            <a:ext cx="2631240" cy="61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2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G5 Weighted Average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4" name=""/>
          <p:cNvSpPr/>
          <p:nvPr/>
        </p:nvSpPr>
        <p:spPr>
          <a:xfrm>
            <a:off x="504000" y="3195720"/>
            <a:ext cx="552240" cy="61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2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GDP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5" name=""/>
          <p:cNvSpPr/>
          <p:nvPr/>
        </p:nvSpPr>
        <p:spPr>
          <a:xfrm>
            <a:off x="8081640" y="331776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4.9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6" name=""/>
          <p:cNvSpPr/>
          <p:nvPr/>
        </p:nvSpPr>
        <p:spPr>
          <a:xfrm>
            <a:off x="498960" y="4221000"/>
            <a:ext cx="2928240" cy="61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2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Short-term interest rate*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7" name=""/>
          <p:cNvSpPr/>
          <p:nvPr/>
        </p:nvSpPr>
        <p:spPr>
          <a:xfrm>
            <a:off x="8030880" y="4343400"/>
            <a:ext cx="5259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-0.1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8" name=""/>
          <p:cNvSpPr/>
          <p:nvPr/>
        </p:nvSpPr>
        <p:spPr>
          <a:xfrm>
            <a:off x="501480" y="4707000"/>
            <a:ext cx="1683360" cy="61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2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CPI Inflation**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9" name=""/>
          <p:cNvSpPr/>
          <p:nvPr/>
        </p:nvSpPr>
        <p:spPr>
          <a:xfrm>
            <a:off x="4347360" y="1886040"/>
            <a:ext cx="5670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0" name=""/>
          <p:cNvSpPr/>
          <p:nvPr/>
        </p:nvSpPr>
        <p:spPr>
          <a:xfrm>
            <a:off x="4410000" y="331776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0.6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1" name=""/>
          <p:cNvSpPr/>
          <p:nvPr/>
        </p:nvSpPr>
        <p:spPr>
          <a:xfrm>
            <a:off x="4410000" y="434340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0.2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2" name=""/>
          <p:cNvSpPr/>
          <p:nvPr/>
        </p:nvSpPr>
        <p:spPr>
          <a:xfrm>
            <a:off x="4410000" y="482904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0.3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3" name=""/>
          <p:cNvSpPr/>
          <p:nvPr/>
        </p:nvSpPr>
        <p:spPr>
          <a:xfrm>
            <a:off x="5190480" y="1886040"/>
            <a:ext cx="5670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4" name=""/>
          <p:cNvSpPr/>
          <p:nvPr/>
        </p:nvSpPr>
        <p:spPr>
          <a:xfrm>
            <a:off x="5252760" y="331776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0.6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5" name=""/>
          <p:cNvSpPr/>
          <p:nvPr/>
        </p:nvSpPr>
        <p:spPr>
          <a:xfrm>
            <a:off x="5252760" y="434340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0.4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6" name=""/>
          <p:cNvSpPr/>
          <p:nvPr/>
        </p:nvSpPr>
        <p:spPr>
          <a:xfrm>
            <a:off x="5252760" y="482904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0.4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7" name=""/>
          <p:cNvSpPr/>
          <p:nvPr/>
        </p:nvSpPr>
        <p:spPr>
          <a:xfrm>
            <a:off x="6144480" y="1873080"/>
            <a:ext cx="5670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2004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8" name=""/>
          <p:cNvSpPr/>
          <p:nvPr/>
        </p:nvSpPr>
        <p:spPr>
          <a:xfrm>
            <a:off x="6206760" y="331776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1.2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9" name=""/>
          <p:cNvSpPr/>
          <p:nvPr/>
        </p:nvSpPr>
        <p:spPr>
          <a:xfrm>
            <a:off x="6206760" y="434340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0.1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0" name=""/>
          <p:cNvSpPr/>
          <p:nvPr/>
        </p:nvSpPr>
        <p:spPr>
          <a:xfrm>
            <a:off x="6217560" y="4829040"/>
            <a:ext cx="10173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0.0      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1" name=""/>
          <p:cNvSpPr/>
          <p:nvPr/>
        </p:nvSpPr>
        <p:spPr>
          <a:xfrm>
            <a:off x="7054200" y="1873080"/>
            <a:ext cx="5670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2009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2" name=""/>
          <p:cNvSpPr/>
          <p:nvPr/>
        </p:nvSpPr>
        <p:spPr>
          <a:xfrm>
            <a:off x="7116480" y="331776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2.5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53" name=""/>
          <p:cNvGrpSpPr/>
          <p:nvPr/>
        </p:nvGrpSpPr>
        <p:grpSpPr>
          <a:xfrm>
            <a:off x="502200" y="3745080"/>
            <a:ext cx="8003880" cy="610200"/>
            <a:chOff x="502200" y="3745080"/>
            <a:chExt cx="8003880" cy="610200"/>
          </a:xfrm>
        </p:grpSpPr>
        <p:sp>
          <p:nvSpPr>
            <p:cNvPr id="854" name=""/>
            <p:cNvSpPr/>
            <p:nvPr/>
          </p:nvSpPr>
          <p:spPr>
            <a:xfrm>
              <a:off x="502200" y="3745080"/>
              <a:ext cx="1697760" cy="6102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2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Potential GDP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5" name=""/>
            <p:cNvSpPr/>
            <p:nvPr/>
          </p:nvSpPr>
          <p:spPr>
            <a:xfrm>
              <a:off x="8081640" y="3867120"/>
              <a:ext cx="4244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4.9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6" name=""/>
            <p:cNvSpPr/>
            <p:nvPr/>
          </p:nvSpPr>
          <p:spPr>
            <a:xfrm>
              <a:off x="4410000" y="3867120"/>
              <a:ext cx="4244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0.0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7" name=""/>
            <p:cNvSpPr/>
            <p:nvPr/>
          </p:nvSpPr>
          <p:spPr>
            <a:xfrm>
              <a:off x="5252760" y="3867120"/>
              <a:ext cx="4244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0.1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8" name=""/>
            <p:cNvSpPr/>
            <p:nvPr/>
          </p:nvSpPr>
          <p:spPr>
            <a:xfrm>
              <a:off x="6206760" y="3867120"/>
              <a:ext cx="4244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1.2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59" name=""/>
            <p:cNvSpPr/>
            <p:nvPr/>
          </p:nvSpPr>
          <p:spPr>
            <a:xfrm>
              <a:off x="7116480" y="3867120"/>
              <a:ext cx="4244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3.4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60" name=""/>
          <p:cNvSpPr/>
          <p:nvPr/>
        </p:nvSpPr>
        <p:spPr>
          <a:xfrm>
            <a:off x="7092720" y="4343400"/>
            <a:ext cx="5259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-1.7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1" name=""/>
          <p:cNvSpPr/>
          <p:nvPr/>
        </p:nvSpPr>
        <p:spPr>
          <a:xfrm>
            <a:off x="7116480" y="482904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0.0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2" name=""/>
          <p:cNvSpPr/>
          <p:nvPr/>
        </p:nvSpPr>
        <p:spPr>
          <a:xfrm>
            <a:off x="8030880" y="4829040"/>
            <a:ext cx="5259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-0.9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3" name=""/>
          <p:cNvSpPr/>
          <p:nvPr/>
        </p:nvSpPr>
        <p:spPr>
          <a:xfrm>
            <a:off x="393840" y="2540160"/>
            <a:ext cx="8572320" cy="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"/>
          <p:cNvSpPr/>
          <p:nvPr/>
        </p:nvSpPr>
        <p:spPr>
          <a:xfrm>
            <a:off x="222120" y="252360"/>
            <a:ext cx="66060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5" name=""/>
          <p:cNvSpPr/>
          <p:nvPr/>
        </p:nvSpPr>
        <p:spPr>
          <a:xfrm>
            <a:off x="189000" y="244440"/>
            <a:ext cx="95544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17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6" name=""/>
          <p:cNvSpPr/>
          <p:nvPr/>
        </p:nvSpPr>
        <p:spPr>
          <a:xfrm>
            <a:off x="871920" y="299880"/>
            <a:ext cx="7822800" cy="97596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Industrialised Countries - GDP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and Potential GDP Following B2B Shock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7" name=""/>
          <p:cNvSpPr/>
          <p:nvPr/>
        </p:nvSpPr>
        <p:spPr>
          <a:xfrm>
            <a:off x="1343160" y="1539720"/>
            <a:ext cx="7191360" cy="4743720"/>
          </a:xfrm>
          <a:custGeom>
            <a:avLst/>
            <a:gdLst/>
            <a:ahLst/>
            <a:rect l="l" t="t" r="r" b="b"/>
            <a:pathLst>
              <a:path w="4530" h="2988">
                <a:moveTo>
                  <a:pt x="0" y="0"/>
                </a:moveTo>
                <a:lnTo>
                  <a:pt x="4530" y="0"/>
                </a:lnTo>
                <a:lnTo>
                  <a:pt x="4530" y="2988"/>
                </a:lnTo>
                <a:lnTo>
                  <a:pt x="0" y="298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 w="57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8" name=""/>
          <p:cNvSpPr/>
          <p:nvPr/>
        </p:nvSpPr>
        <p:spPr>
          <a:xfrm>
            <a:off x="1676520" y="3063960"/>
            <a:ext cx="5878440" cy="3182760"/>
          </a:xfrm>
          <a:custGeom>
            <a:avLst/>
            <a:gdLst/>
            <a:ahLst/>
            <a:rect l="l" t="t" r="r" b="b"/>
            <a:pathLst>
              <a:path w="3703" h="2005">
                <a:moveTo>
                  <a:pt x="0" y="2005"/>
                </a:moveTo>
                <a:lnTo>
                  <a:pt x="407" y="1947"/>
                </a:lnTo>
                <a:lnTo>
                  <a:pt x="821" y="1804"/>
                </a:lnTo>
                <a:lnTo>
                  <a:pt x="1234" y="1585"/>
                </a:lnTo>
                <a:lnTo>
                  <a:pt x="1642" y="1287"/>
                </a:lnTo>
                <a:lnTo>
                  <a:pt x="2061" y="907"/>
                </a:lnTo>
                <a:lnTo>
                  <a:pt x="2469" y="448"/>
                </a:lnTo>
                <a:lnTo>
                  <a:pt x="2882" y="184"/>
                </a:lnTo>
                <a:lnTo>
                  <a:pt x="3296" y="46"/>
                </a:lnTo>
                <a:lnTo>
                  <a:pt x="3703" y="0"/>
                </a:lnTo>
              </a:path>
            </a:pathLst>
          </a:custGeom>
          <a:noFill/>
          <a:ln w="57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9" name=""/>
          <p:cNvSpPr/>
          <p:nvPr/>
        </p:nvSpPr>
        <p:spPr>
          <a:xfrm>
            <a:off x="1676520" y="3811680"/>
            <a:ext cx="5878440" cy="1923840"/>
          </a:xfrm>
          <a:custGeom>
            <a:avLst/>
            <a:gdLst/>
            <a:ahLst/>
            <a:rect l="l" t="t" r="r" b="b"/>
            <a:pathLst>
              <a:path w="3703" h="1212">
                <a:moveTo>
                  <a:pt x="0" y="1172"/>
                </a:moveTo>
                <a:lnTo>
                  <a:pt x="407" y="1212"/>
                </a:lnTo>
                <a:lnTo>
                  <a:pt x="821" y="1189"/>
                </a:lnTo>
                <a:lnTo>
                  <a:pt x="1234" y="1074"/>
                </a:lnTo>
                <a:lnTo>
                  <a:pt x="1642" y="850"/>
                </a:lnTo>
                <a:lnTo>
                  <a:pt x="2061" y="557"/>
                </a:lnTo>
                <a:lnTo>
                  <a:pt x="2469" y="247"/>
                </a:lnTo>
                <a:lnTo>
                  <a:pt x="2882" y="46"/>
                </a:lnTo>
                <a:lnTo>
                  <a:pt x="3296" y="0"/>
                </a:lnTo>
                <a:lnTo>
                  <a:pt x="3703" y="80"/>
                </a:lnTo>
              </a:path>
            </a:pathLst>
          </a:custGeom>
          <a:noFill/>
          <a:ln w="5724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0" name=""/>
          <p:cNvSpPr/>
          <p:nvPr/>
        </p:nvSpPr>
        <p:spPr>
          <a:xfrm>
            <a:off x="1333440" y="6273720"/>
            <a:ext cx="719136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1" name=""/>
          <p:cNvSpPr/>
          <p:nvPr/>
        </p:nvSpPr>
        <p:spPr>
          <a:xfrm>
            <a:off x="1333440" y="1531800"/>
            <a:ext cx="1800" cy="47419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2" name=""/>
          <p:cNvSpPr/>
          <p:nvPr/>
        </p:nvSpPr>
        <p:spPr>
          <a:xfrm>
            <a:off x="1265400" y="6273720"/>
            <a:ext cx="6804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3" name=""/>
          <p:cNvSpPr/>
          <p:nvPr/>
        </p:nvSpPr>
        <p:spPr>
          <a:xfrm>
            <a:off x="1265400" y="5326200"/>
            <a:ext cx="680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4" name=""/>
          <p:cNvSpPr/>
          <p:nvPr/>
        </p:nvSpPr>
        <p:spPr>
          <a:xfrm>
            <a:off x="1265400" y="4376880"/>
            <a:ext cx="680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5" name=""/>
          <p:cNvSpPr/>
          <p:nvPr/>
        </p:nvSpPr>
        <p:spPr>
          <a:xfrm>
            <a:off x="1265400" y="3429000"/>
            <a:ext cx="680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6" name=""/>
          <p:cNvSpPr/>
          <p:nvPr/>
        </p:nvSpPr>
        <p:spPr>
          <a:xfrm>
            <a:off x="1265400" y="2479680"/>
            <a:ext cx="680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7" name=""/>
          <p:cNvSpPr/>
          <p:nvPr/>
        </p:nvSpPr>
        <p:spPr>
          <a:xfrm>
            <a:off x="1265400" y="1531800"/>
            <a:ext cx="6804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8" name=""/>
          <p:cNvSpPr/>
          <p:nvPr/>
        </p:nvSpPr>
        <p:spPr>
          <a:xfrm flipV="1">
            <a:off x="1333440" y="6273360"/>
            <a:ext cx="180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9" name=""/>
          <p:cNvSpPr/>
          <p:nvPr/>
        </p:nvSpPr>
        <p:spPr>
          <a:xfrm flipV="1">
            <a:off x="1989000" y="6273360"/>
            <a:ext cx="180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0" name=""/>
          <p:cNvSpPr/>
          <p:nvPr/>
        </p:nvSpPr>
        <p:spPr>
          <a:xfrm flipV="1">
            <a:off x="2646360" y="6273360"/>
            <a:ext cx="144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1" name=""/>
          <p:cNvSpPr/>
          <p:nvPr/>
        </p:nvSpPr>
        <p:spPr>
          <a:xfrm flipV="1">
            <a:off x="3301920" y="6273360"/>
            <a:ext cx="180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2" name=""/>
          <p:cNvSpPr/>
          <p:nvPr/>
        </p:nvSpPr>
        <p:spPr>
          <a:xfrm flipV="1">
            <a:off x="3949560" y="6273360"/>
            <a:ext cx="180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3" name=""/>
          <p:cNvSpPr/>
          <p:nvPr/>
        </p:nvSpPr>
        <p:spPr>
          <a:xfrm flipV="1">
            <a:off x="4605480" y="6273360"/>
            <a:ext cx="144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4" name=""/>
          <p:cNvSpPr/>
          <p:nvPr/>
        </p:nvSpPr>
        <p:spPr>
          <a:xfrm flipV="1">
            <a:off x="5262480" y="6273360"/>
            <a:ext cx="180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5" name=""/>
          <p:cNvSpPr/>
          <p:nvPr/>
        </p:nvSpPr>
        <p:spPr>
          <a:xfrm flipV="1">
            <a:off x="5908680" y="6273360"/>
            <a:ext cx="144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6" name=""/>
          <p:cNvSpPr/>
          <p:nvPr/>
        </p:nvSpPr>
        <p:spPr>
          <a:xfrm flipV="1">
            <a:off x="6566040" y="6273360"/>
            <a:ext cx="144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7" name=""/>
          <p:cNvSpPr/>
          <p:nvPr/>
        </p:nvSpPr>
        <p:spPr>
          <a:xfrm flipV="1">
            <a:off x="7221600" y="6273360"/>
            <a:ext cx="144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8" name=""/>
          <p:cNvSpPr/>
          <p:nvPr/>
        </p:nvSpPr>
        <p:spPr>
          <a:xfrm flipV="1">
            <a:off x="7878600" y="6273360"/>
            <a:ext cx="180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9" name=""/>
          <p:cNvSpPr/>
          <p:nvPr/>
        </p:nvSpPr>
        <p:spPr>
          <a:xfrm flipV="1">
            <a:off x="8524800" y="6273360"/>
            <a:ext cx="180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0" name=""/>
          <p:cNvSpPr/>
          <p:nvPr/>
        </p:nvSpPr>
        <p:spPr>
          <a:xfrm>
            <a:off x="1274760" y="6283440"/>
            <a:ext cx="6840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1" name=""/>
          <p:cNvSpPr/>
          <p:nvPr/>
        </p:nvSpPr>
        <p:spPr>
          <a:xfrm>
            <a:off x="1274760" y="5334120"/>
            <a:ext cx="6840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2" name=""/>
          <p:cNvSpPr/>
          <p:nvPr/>
        </p:nvSpPr>
        <p:spPr>
          <a:xfrm>
            <a:off x="1274760" y="4386240"/>
            <a:ext cx="6840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3" name=""/>
          <p:cNvSpPr/>
          <p:nvPr/>
        </p:nvSpPr>
        <p:spPr>
          <a:xfrm>
            <a:off x="1274760" y="3436920"/>
            <a:ext cx="6840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4" name=""/>
          <p:cNvSpPr/>
          <p:nvPr/>
        </p:nvSpPr>
        <p:spPr>
          <a:xfrm>
            <a:off x="1274760" y="2489040"/>
            <a:ext cx="6840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5" name=""/>
          <p:cNvSpPr/>
          <p:nvPr/>
        </p:nvSpPr>
        <p:spPr>
          <a:xfrm>
            <a:off x="1274760" y="1539720"/>
            <a:ext cx="6840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6" name=""/>
          <p:cNvSpPr/>
          <p:nvPr/>
        </p:nvSpPr>
        <p:spPr>
          <a:xfrm flipV="1">
            <a:off x="1343160" y="6283080"/>
            <a:ext cx="144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7" name=""/>
          <p:cNvSpPr/>
          <p:nvPr/>
        </p:nvSpPr>
        <p:spPr>
          <a:xfrm flipV="1">
            <a:off x="2000160" y="6283080"/>
            <a:ext cx="180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8" name=""/>
          <p:cNvSpPr/>
          <p:nvPr/>
        </p:nvSpPr>
        <p:spPr>
          <a:xfrm flipV="1">
            <a:off x="2655720" y="6283080"/>
            <a:ext cx="180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9" name=""/>
          <p:cNvSpPr/>
          <p:nvPr/>
        </p:nvSpPr>
        <p:spPr>
          <a:xfrm flipV="1">
            <a:off x="3313080" y="6283080"/>
            <a:ext cx="180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0" name=""/>
          <p:cNvSpPr/>
          <p:nvPr/>
        </p:nvSpPr>
        <p:spPr>
          <a:xfrm flipV="1">
            <a:off x="3959280" y="6283080"/>
            <a:ext cx="144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1" name=""/>
          <p:cNvSpPr/>
          <p:nvPr/>
        </p:nvSpPr>
        <p:spPr>
          <a:xfrm flipV="1">
            <a:off x="4614840" y="6283080"/>
            <a:ext cx="144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2" name=""/>
          <p:cNvSpPr/>
          <p:nvPr/>
        </p:nvSpPr>
        <p:spPr>
          <a:xfrm flipV="1">
            <a:off x="5272200" y="6283080"/>
            <a:ext cx="144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3" name=""/>
          <p:cNvSpPr/>
          <p:nvPr/>
        </p:nvSpPr>
        <p:spPr>
          <a:xfrm flipV="1">
            <a:off x="5918040" y="6283080"/>
            <a:ext cx="180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4" name=""/>
          <p:cNvSpPr/>
          <p:nvPr/>
        </p:nvSpPr>
        <p:spPr>
          <a:xfrm flipV="1">
            <a:off x="6575400" y="6283080"/>
            <a:ext cx="144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5" name=""/>
          <p:cNvSpPr/>
          <p:nvPr/>
        </p:nvSpPr>
        <p:spPr>
          <a:xfrm flipV="1">
            <a:off x="7230960" y="6283080"/>
            <a:ext cx="180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6" name=""/>
          <p:cNvSpPr/>
          <p:nvPr/>
        </p:nvSpPr>
        <p:spPr>
          <a:xfrm flipV="1">
            <a:off x="7888320" y="6283080"/>
            <a:ext cx="144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7" name=""/>
          <p:cNvSpPr/>
          <p:nvPr/>
        </p:nvSpPr>
        <p:spPr>
          <a:xfrm flipV="1">
            <a:off x="8534520" y="6283080"/>
            <a:ext cx="144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08" name=""/>
          <p:cNvGrpSpPr/>
          <p:nvPr/>
        </p:nvGrpSpPr>
        <p:grpSpPr>
          <a:xfrm>
            <a:off x="755280" y="1347840"/>
            <a:ext cx="424440" cy="5109480"/>
            <a:chOff x="755280" y="1347840"/>
            <a:chExt cx="424440" cy="5109480"/>
          </a:xfrm>
        </p:grpSpPr>
        <p:sp>
          <p:nvSpPr>
            <p:cNvPr id="909" name=""/>
            <p:cNvSpPr/>
            <p:nvPr/>
          </p:nvSpPr>
          <p:spPr>
            <a:xfrm>
              <a:off x="755280" y="6091200"/>
              <a:ext cx="4244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0.0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0" name=""/>
            <p:cNvSpPr/>
            <p:nvPr/>
          </p:nvSpPr>
          <p:spPr>
            <a:xfrm>
              <a:off x="755280" y="5141880"/>
              <a:ext cx="4244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1.0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1" name=""/>
            <p:cNvSpPr/>
            <p:nvPr/>
          </p:nvSpPr>
          <p:spPr>
            <a:xfrm>
              <a:off x="755280" y="4194000"/>
              <a:ext cx="4244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2.0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2" name=""/>
            <p:cNvSpPr/>
            <p:nvPr/>
          </p:nvSpPr>
          <p:spPr>
            <a:xfrm>
              <a:off x="755280" y="3244680"/>
              <a:ext cx="4244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3.0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3" name=""/>
            <p:cNvSpPr/>
            <p:nvPr/>
          </p:nvSpPr>
          <p:spPr>
            <a:xfrm>
              <a:off x="755280" y="2297160"/>
              <a:ext cx="4244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4.0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4" name=""/>
            <p:cNvSpPr/>
            <p:nvPr/>
          </p:nvSpPr>
          <p:spPr>
            <a:xfrm>
              <a:off x="755280" y="1347840"/>
              <a:ext cx="4244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5.0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15" name=""/>
          <p:cNvSpPr/>
          <p:nvPr/>
        </p:nvSpPr>
        <p:spPr>
          <a:xfrm>
            <a:off x="1336680" y="6372360"/>
            <a:ext cx="6789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16" name=""/>
          <p:cNvGrpSpPr/>
          <p:nvPr/>
        </p:nvGrpSpPr>
        <p:grpSpPr>
          <a:xfrm>
            <a:off x="2160720" y="6372360"/>
            <a:ext cx="5572440" cy="366120"/>
            <a:chOff x="2160720" y="6372360"/>
            <a:chExt cx="5572440" cy="366120"/>
          </a:xfrm>
        </p:grpSpPr>
        <p:sp>
          <p:nvSpPr>
            <p:cNvPr id="917" name=""/>
            <p:cNvSpPr/>
            <p:nvPr/>
          </p:nvSpPr>
          <p:spPr>
            <a:xfrm>
              <a:off x="2160720" y="63723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01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8" name=""/>
            <p:cNvSpPr/>
            <p:nvPr/>
          </p:nvSpPr>
          <p:spPr>
            <a:xfrm>
              <a:off x="2818080" y="63723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19" name=""/>
            <p:cNvSpPr/>
            <p:nvPr/>
          </p:nvSpPr>
          <p:spPr>
            <a:xfrm>
              <a:off x="3473640" y="63723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03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0" name=""/>
            <p:cNvSpPr/>
            <p:nvPr/>
          </p:nvSpPr>
          <p:spPr>
            <a:xfrm>
              <a:off x="4119840" y="63723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04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1" name=""/>
            <p:cNvSpPr/>
            <p:nvPr/>
          </p:nvSpPr>
          <p:spPr>
            <a:xfrm>
              <a:off x="4776840" y="63723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05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2" name=""/>
            <p:cNvSpPr/>
            <p:nvPr/>
          </p:nvSpPr>
          <p:spPr>
            <a:xfrm>
              <a:off x="5432760" y="63723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06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3" name=""/>
            <p:cNvSpPr/>
            <p:nvPr/>
          </p:nvSpPr>
          <p:spPr>
            <a:xfrm>
              <a:off x="6089760" y="63723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07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4" name=""/>
            <p:cNvSpPr/>
            <p:nvPr/>
          </p:nvSpPr>
          <p:spPr>
            <a:xfrm>
              <a:off x="6735960" y="63723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08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25" name=""/>
            <p:cNvSpPr/>
            <p:nvPr/>
          </p:nvSpPr>
          <p:spPr>
            <a:xfrm>
              <a:off x="7393320" y="63723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09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26" name=""/>
          <p:cNvSpPr/>
          <p:nvPr/>
        </p:nvSpPr>
        <p:spPr>
          <a:xfrm>
            <a:off x="4467600" y="2862360"/>
            <a:ext cx="203292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Potential GDP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7" name=""/>
          <p:cNvSpPr/>
          <p:nvPr/>
        </p:nvSpPr>
        <p:spPr>
          <a:xfrm>
            <a:off x="6260760" y="4330800"/>
            <a:ext cx="66132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GDP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8" name=""/>
          <p:cNvSpPr/>
          <p:nvPr/>
        </p:nvSpPr>
        <p:spPr>
          <a:xfrm>
            <a:off x="1463760" y="1636560"/>
            <a:ext cx="12060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% Deviation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9" name=""/>
          <p:cNvSpPr/>
          <p:nvPr/>
        </p:nvSpPr>
        <p:spPr>
          <a:xfrm>
            <a:off x="1463760" y="1928880"/>
            <a:ext cx="13410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from Baseline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0" name=""/>
          <p:cNvSpPr/>
          <p:nvPr/>
        </p:nvSpPr>
        <p:spPr>
          <a:xfrm>
            <a:off x="8259840" y="1595520"/>
            <a:ext cx="1191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*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1" name=""/>
          <p:cNvSpPr/>
          <p:nvPr/>
        </p:nvSpPr>
        <p:spPr>
          <a:xfrm flipH="1">
            <a:off x="7937640" y="1805040"/>
            <a:ext cx="380880" cy="5475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2" name=""/>
          <p:cNvSpPr/>
          <p:nvPr/>
        </p:nvSpPr>
        <p:spPr>
          <a:xfrm>
            <a:off x="7162200" y="2454120"/>
            <a:ext cx="11174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Long-run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3" name=""/>
          <p:cNvSpPr/>
          <p:nvPr/>
        </p:nvSpPr>
        <p:spPr>
          <a:xfrm>
            <a:off x="7387200" y="2746440"/>
            <a:ext cx="651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Level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4" name=""/>
          <p:cNvSpPr/>
          <p:nvPr/>
        </p:nvSpPr>
        <p:spPr>
          <a:xfrm>
            <a:off x="189000" y="244440"/>
            <a:ext cx="955440" cy="64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5" name=""/>
          <p:cNvSpPr/>
          <p:nvPr/>
        </p:nvSpPr>
        <p:spPr>
          <a:xfrm>
            <a:off x="1458720" y="201600"/>
            <a:ext cx="6683760" cy="121932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New Global Economy - 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Impact of B2B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6" name=""/>
          <p:cNvSpPr/>
          <p:nvPr/>
        </p:nvSpPr>
        <p:spPr>
          <a:xfrm>
            <a:off x="374760" y="404640"/>
            <a:ext cx="66024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7" name=""/>
          <p:cNvSpPr/>
          <p:nvPr/>
        </p:nvSpPr>
        <p:spPr>
          <a:xfrm>
            <a:off x="341280" y="396720"/>
            <a:ext cx="95580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18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8" name=""/>
          <p:cNvSpPr/>
          <p:nvPr/>
        </p:nvSpPr>
        <p:spPr>
          <a:xfrm>
            <a:off x="1504800" y="2309760"/>
            <a:ext cx="702972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just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Will boost real GDP by 5% in the long-run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9" name=""/>
          <p:cNvSpPr/>
          <p:nvPr/>
        </p:nvSpPr>
        <p:spPr>
          <a:xfrm>
            <a:off x="1523880" y="3057480"/>
            <a:ext cx="7010640" cy="73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just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Growth at least 0.25% per annum higher for 10 years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0" name=""/>
          <p:cNvSpPr/>
          <p:nvPr/>
        </p:nvSpPr>
        <p:spPr>
          <a:xfrm>
            <a:off x="1504800" y="4043520"/>
            <a:ext cx="7029720" cy="365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just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Inflation unchanged, bond yields unaffected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1" name=""/>
          <p:cNvSpPr/>
          <p:nvPr/>
        </p:nvSpPr>
        <p:spPr>
          <a:xfrm>
            <a:off x="1504800" y="4662360"/>
            <a:ext cx="7029720" cy="730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algn="just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Equity markets benefit despite profits being  squeezed in intermediate sectors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2" name=""/>
          <p:cNvSpPr/>
          <p:nvPr/>
        </p:nvSpPr>
        <p:spPr>
          <a:xfrm>
            <a:off x="1512000" y="5729400"/>
            <a:ext cx="69966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Some risk of higher short rates, especially in US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3" name=""/>
          <p:cNvSpPr/>
          <p:nvPr/>
        </p:nvSpPr>
        <p:spPr>
          <a:xfrm>
            <a:off x="1123920" y="241632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4" name=""/>
          <p:cNvSpPr/>
          <p:nvPr/>
        </p:nvSpPr>
        <p:spPr>
          <a:xfrm>
            <a:off x="1123920" y="3162240"/>
            <a:ext cx="152280" cy="152640"/>
          </a:xfrm>
          <a:prstGeom prst="ellipse">
            <a:avLst/>
          </a:prstGeom>
          <a:solidFill>
            <a:srgbClr val="ffff00"/>
          </a:solidFill>
          <a:ln w="93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5" name=""/>
          <p:cNvSpPr/>
          <p:nvPr/>
        </p:nvSpPr>
        <p:spPr>
          <a:xfrm>
            <a:off x="1123920" y="414972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6" name=""/>
          <p:cNvSpPr/>
          <p:nvPr/>
        </p:nvSpPr>
        <p:spPr>
          <a:xfrm>
            <a:off x="1123920" y="473868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7" name=""/>
          <p:cNvSpPr/>
          <p:nvPr/>
        </p:nvSpPr>
        <p:spPr>
          <a:xfrm>
            <a:off x="1123920" y="5835600"/>
            <a:ext cx="152280" cy="152280"/>
          </a:xfrm>
          <a:prstGeom prst="ellipse">
            <a:avLst/>
          </a:prstGeom>
          <a:solidFill>
            <a:srgbClr val="ffff00"/>
          </a:solidFill>
          <a:ln w="93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8" name=""/>
          <p:cNvSpPr/>
          <p:nvPr/>
        </p:nvSpPr>
        <p:spPr>
          <a:xfrm>
            <a:off x="781200" y="1847880"/>
            <a:ext cx="8010360" cy="4638600"/>
          </a:xfrm>
          <a:prstGeom prst="rect">
            <a:avLst/>
          </a:prstGeom>
          <a:noFill/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"/>
          <p:cNvSpPr/>
          <p:nvPr/>
        </p:nvSpPr>
        <p:spPr>
          <a:xfrm>
            <a:off x="222120" y="138240"/>
            <a:ext cx="660600" cy="58392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309600" y="130320"/>
            <a:ext cx="95580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2220120" y="182520"/>
            <a:ext cx="4963680" cy="121932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New Economy - 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 Stability of GDP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711440" y="1805040"/>
            <a:ext cx="6176880" cy="4352760"/>
          </a:xfrm>
          <a:custGeom>
            <a:avLst/>
            <a:gdLst/>
            <a:ahLst/>
            <a:rect l="l" t="t" r="r" b="b"/>
            <a:pathLst>
              <a:path w="3891" h="2742">
                <a:moveTo>
                  <a:pt x="0" y="0"/>
                </a:moveTo>
                <a:lnTo>
                  <a:pt x="0" y="2742"/>
                </a:lnTo>
                <a:lnTo>
                  <a:pt x="3891" y="2742"/>
                </a:lnTo>
              </a:path>
            </a:pathLst>
          </a:custGeom>
          <a:noFill/>
          <a:ln w="57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891720" y="1812960"/>
            <a:ext cx="66132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GDP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833040" y="2082960"/>
            <a:ext cx="78012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6825960" y="6216480"/>
            <a:ext cx="7120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Time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1778760" y="5332320"/>
            <a:ext cx="6209280" cy="61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 Economy is more stable, but level and growth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of GDP is unchanged in the long run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2184480" y="5770440"/>
            <a:ext cx="17683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                    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8" name=""/>
          <p:cNvGrpSpPr/>
          <p:nvPr/>
        </p:nvGrpSpPr>
        <p:grpSpPr>
          <a:xfrm>
            <a:off x="1720800" y="3040200"/>
            <a:ext cx="5862600" cy="2211120"/>
            <a:chOff x="1720800" y="3040200"/>
            <a:chExt cx="5862600" cy="2211120"/>
          </a:xfrm>
        </p:grpSpPr>
        <p:sp>
          <p:nvSpPr>
            <p:cNvPr id="59" name=""/>
            <p:cNvSpPr/>
            <p:nvPr/>
          </p:nvSpPr>
          <p:spPr>
            <a:xfrm>
              <a:off x="1720800" y="3040200"/>
              <a:ext cx="5691240" cy="2211120"/>
            </a:xfrm>
            <a:custGeom>
              <a:avLst/>
              <a:gdLst/>
              <a:ahLst/>
              <a:rect l="l" t="t" r="r" b="b"/>
              <a:pathLst>
                <a:path w="3585" h="1393">
                  <a:moveTo>
                    <a:pt x="0" y="1393"/>
                  </a:moveTo>
                  <a:lnTo>
                    <a:pt x="43" y="1292"/>
                  </a:lnTo>
                  <a:lnTo>
                    <a:pt x="91" y="1207"/>
                  </a:lnTo>
                  <a:lnTo>
                    <a:pt x="139" y="1123"/>
                  </a:lnTo>
                  <a:lnTo>
                    <a:pt x="192" y="1048"/>
                  </a:lnTo>
                  <a:lnTo>
                    <a:pt x="241" y="980"/>
                  </a:lnTo>
                  <a:lnTo>
                    <a:pt x="294" y="916"/>
                  </a:lnTo>
                  <a:lnTo>
                    <a:pt x="342" y="863"/>
                  </a:lnTo>
                  <a:lnTo>
                    <a:pt x="396" y="816"/>
                  </a:lnTo>
                  <a:lnTo>
                    <a:pt x="449" y="773"/>
                  </a:lnTo>
                  <a:lnTo>
                    <a:pt x="503" y="741"/>
                  </a:lnTo>
                  <a:lnTo>
                    <a:pt x="562" y="715"/>
                  </a:lnTo>
                  <a:lnTo>
                    <a:pt x="621" y="694"/>
                  </a:lnTo>
                  <a:lnTo>
                    <a:pt x="647" y="688"/>
                  </a:lnTo>
                  <a:lnTo>
                    <a:pt x="706" y="688"/>
                  </a:lnTo>
                  <a:lnTo>
                    <a:pt x="765" y="704"/>
                  </a:lnTo>
                  <a:lnTo>
                    <a:pt x="829" y="731"/>
                  </a:lnTo>
                  <a:lnTo>
                    <a:pt x="888" y="773"/>
                  </a:lnTo>
                  <a:lnTo>
                    <a:pt x="952" y="826"/>
                  </a:lnTo>
                  <a:lnTo>
                    <a:pt x="1017" y="879"/>
                  </a:lnTo>
                  <a:lnTo>
                    <a:pt x="1086" y="932"/>
                  </a:lnTo>
                  <a:lnTo>
                    <a:pt x="1150" y="985"/>
                  </a:lnTo>
                  <a:lnTo>
                    <a:pt x="1215" y="1027"/>
                  </a:lnTo>
                  <a:lnTo>
                    <a:pt x="1279" y="1059"/>
                  </a:lnTo>
                  <a:lnTo>
                    <a:pt x="1343" y="1080"/>
                  </a:lnTo>
                  <a:lnTo>
                    <a:pt x="1407" y="1080"/>
                  </a:lnTo>
                  <a:lnTo>
                    <a:pt x="1439" y="1075"/>
                  </a:lnTo>
                  <a:lnTo>
                    <a:pt x="1504" y="1043"/>
                  </a:lnTo>
                  <a:lnTo>
                    <a:pt x="1568" y="996"/>
                  </a:lnTo>
                  <a:lnTo>
                    <a:pt x="1632" y="927"/>
                  </a:lnTo>
                  <a:lnTo>
                    <a:pt x="1696" y="847"/>
                  </a:lnTo>
                  <a:lnTo>
                    <a:pt x="1761" y="763"/>
                  </a:lnTo>
                  <a:lnTo>
                    <a:pt x="1825" y="667"/>
                  </a:lnTo>
                  <a:lnTo>
                    <a:pt x="1889" y="572"/>
                  </a:lnTo>
                  <a:lnTo>
                    <a:pt x="1948" y="482"/>
                  </a:lnTo>
                  <a:lnTo>
                    <a:pt x="2012" y="397"/>
                  </a:lnTo>
                  <a:lnTo>
                    <a:pt x="2076" y="328"/>
                  </a:lnTo>
                  <a:lnTo>
                    <a:pt x="2135" y="265"/>
                  </a:lnTo>
                  <a:lnTo>
                    <a:pt x="2194" y="228"/>
                  </a:lnTo>
                  <a:lnTo>
                    <a:pt x="2221" y="212"/>
                  </a:lnTo>
                  <a:lnTo>
                    <a:pt x="2280" y="207"/>
                  </a:lnTo>
                  <a:lnTo>
                    <a:pt x="2333" y="217"/>
                  </a:lnTo>
                  <a:lnTo>
                    <a:pt x="2387" y="244"/>
                  </a:lnTo>
                  <a:lnTo>
                    <a:pt x="2440" y="286"/>
                  </a:lnTo>
                  <a:lnTo>
                    <a:pt x="2494" y="334"/>
                  </a:lnTo>
                  <a:lnTo>
                    <a:pt x="2542" y="387"/>
                  </a:lnTo>
                  <a:lnTo>
                    <a:pt x="2595" y="440"/>
                  </a:lnTo>
                  <a:lnTo>
                    <a:pt x="2644" y="493"/>
                  </a:lnTo>
                  <a:lnTo>
                    <a:pt x="2697" y="540"/>
                  </a:lnTo>
                  <a:lnTo>
                    <a:pt x="2751" y="583"/>
                  </a:lnTo>
                  <a:lnTo>
                    <a:pt x="2799" y="609"/>
                  </a:lnTo>
                  <a:lnTo>
                    <a:pt x="2852" y="620"/>
                  </a:lnTo>
                  <a:lnTo>
                    <a:pt x="2879" y="614"/>
                  </a:lnTo>
                  <a:lnTo>
                    <a:pt x="2938" y="604"/>
                  </a:lnTo>
                  <a:lnTo>
                    <a:pt x="2991" y="588"/>
                  </a:lnTo>
                  <a:lnTo>
                    <a:pt x="3045" y="561"/>
                  </a:lnTo>
                  <a:lnTo>
                    <a:pt x="3104" y="530"/>
                  </a:lnTo>
                  <a:lnTo>
                    <a:pt x="3157" y="493"/>
                  </a:lnTo>
                  <a:lnTo>
                    <a:pt x="3216" y="445"/>
                  </a:lnTo>
                  <a:lnTo>
                    <a:pt x="3270" y="397"/>
                  </a:lnTo>
                  <a:lnTo>
                    <a:pt x="3329" y="339"/>
                  </a:lnTo>
                  <a:lnTo>
                    <a:pt x="3382" y="276"/>
                  </a:lnTo>
                  <a:lnTo>
                    <a:pt x="3441" y="207"/>
                  </a:lnTo>
                  <a:lnTo>
                    <a:pt x="3500" y="127"/>
                  </a:lnTo>
                  <a:lnTo>
                    <a:pt x="3559" y="43"/>
                  </a:lnTo>
                  <a:lnTo>
                    <a:pt x="3585" y="0"/>
                  </a:lnTo>
                </a:path>
              </a:pathLst>
            </a:custGeom>
            <a:noFill/>
            <a:ln w="5724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5618160" y="4157640"/>
              <a:ext cx="19652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Old Economy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61" name=""/>
          <p:cNvGrpSpPr/>
          <p:nvPr/>
        </p:nvGrpSpPr>
        <p:grpSpPr>
          <a:xfrm>
            <a:off x="1797120" y="2828880"/>
            <a:ext cx="5403960" cy="2371680"/>
            <a:chOff x="1797120" y="2828880"/>
            <a:chExt cx="5403960" cy="2371680"/>
          </a:xfrm>
        </p:grpSpPr>
        <p:sp>
          <p:nvSpPr>
            <p:cNvPr id="62" name=""/>
            <p:cNvSpPr/>
            <p:nvPr/>
          </p:nvSpPr>
          <p:spPr>
            <a:xfrm>
              <a:off x="1797120" y="3251160"/>
              <a:ext cx="5403960" cy="1949400"/>
            </a:xfrm>
            <a:custGeom>
              <a:avLst/>
              <a:gdLst/>
              <a:ahLst/>
              <a:rect l="l" t="t" r="r" b="b"/>
              <a:pathLst>
                <a:path w="3404" h="1228">
                  <a:moveTo>
                    <a:pt x="0" y="1228"/>
                  </a:moveTo>
                  <a:lnTo>
                    <a:pt x="37" y="1191"/>
                  </a:lnTo>
                  <a:lnTo>
                    <a:pt x="75" y="1154"/>
                  </a:lnTo>
                  <a:lnTo>
                    <a:pt x="118" y="1117"/>
                  </a:lnTo>
                  <a:lnTo>
                    <a:pt x="160" y="1080"/>
                  </a:lnTo>
                  <a:lnTo>
                    <a:pt x="203" y="1048"/>
                  </a:lnTo>
                  <a:lnTo>
                    <a:pt x="246" y="1021"/>
                  </a:lnTo>
                  <a:lnTo>
                    <a:pt x="294" y="990"/>
                  </a:lnTo>
                  <a:lnTo>
                    <a:pt x="342" y="968"/>
                  </a:lnTo>
                  <a:lnTo>
                    <a:pt x="391" y="942"/>
                  </a:lnTo>
                  <a:lnTo>
                    <a:pt x="439" y="921"/>
                  </a:lnTo>
                  <a:lnTo>
                    <a:pt x="492" y="900"/>
                  </a:lnTo>
                  <a:lnTo>
                    <a:pt x="546" y="878"/>
                  </a:lnTo>
                  <a:lnTo>
                    <a:pt x="573" y="873"/>
                  </a:lnTo>
                  <a:lnTo>
                    <a:pt x="626" y="857"/>
                  </a:lnTo>
                  <a:lnTo>
                    <a:pt x="685" y="852"/>
                  </a:lnTo>
                  <a:lnTo>
                    <a:pt x="744" y="847"/>
                  </a:lnTo>
                  <a:lnTo>
                    <a:pt x="803" y="847"/>
                  </a:lnTo>
                  <a:lnTo>
                    <a:pt x="867" y="847"/>
                  </a:lnTo>
                  <a:lnTo>
                    <a:pt x="931" y="847"/>
                  </a:lnTo>
                  <a:lnTo>
                    <a:pt x="995" y="852"/>
                  </a:lnTo>
                  <a:lnTo>
                    <a:pt x="1060" y="852"/>
                  </a:lnTo>
                  <a:lnTo>
                    <a:pt x="1124" y="852"/>
                  </a:lnTo>
                  <a:lnTo>
                    <a:pt x="1188" y="847"/>
                  </a:lnTo>
                  <a:lnTo>
                    <a:pt x="1252" y="841"/>
                  </a:lnTo>
                  <a:lnTo>
                    <a:pt x="1316" y="825"/>
                  </a:lnTo>
                  <a:lnTo>
                    <a:pt x="1349" y="820"/>
                  </a:lnTo>
                  <a:lnTo>
                    <a:pt x="1407" y="794"/>
                  </a:lnTo>
                  <a:lnTo>
                    <a:pt x="1472" y="767"/>
                  </a:lnTo>
                  <a:lnTo>
                    <a:pt x="1531" y="735"/>
                  </a:lnTo>
                  <a:lnTo>
                    <a:pt x="1595" y="698"/>
                  </a:lnTo>
                  <a:lnTo>
                    <a:pt x="1654" y="661"/>
                  </a:lnTo>
                  <a:lnTo>
                    <a:pt x="1713" y="624"/>
                  </a:lnTo>
                  <a:lnTo>
                    <a:pt x="1777" y="582"/>
                  </a:lnTo>
                  <a:lnTo>
                    <a:pt x="1836" y="545"/>
                  </a:lnTo>
                  <a:lnTo>
                    <a:pt x="1894" y="508"/>
                  </a:lnTo>
                  <a:lnTo>
                    <a:pt x="1959" y="471"/>
                  </a:lnTo>
                  <a:lnTo>
                    <a:pt x="2018" y="444"/>
                  </a:lnTo>
                  <a:lnTo>
                    <a:pt x="2076" y="418"/>
                  </a:lnTo>
                  <a:lnTo>
                    <a:pt x="2103" y="413"/>
                  </a:lnTo>
                  <a:lnTo>
                    <a:pt x="2162" y="397"/>
                  </a:lnTo>
                  <a:lnTo>
                    <a:pt x="2226" y="391"/>
                  </a:lnTo>
                  <a:lnTo>
                    <a:pt x="2285" y="386"/>
                  </a:lnTo>
                  <a:lnTo>
                    <a:pt x="2344" y="386"/>
                  </a:lnTo>
                  <a:lnTo>
                    <a:pt x="2403" y="391"/>
                  </a:lnTo>
                  <a:lnTo>
                    <a:pt x="2462" y="397"/>
                  </a:lnTo>
                  <a:lnTo>
                    <a:pt x="2515" y="402"/>
                  </a:lnTo>
                  <a:lnTo>
                    <a:pt x="2574" y="407"/>
                  </a:lnTo>
                  <a:lnTo>
                    <a:pt x="2633" y="413"/>
                  </a:lnTo>
                  <a:lnTo>
                    <a:pt x="2687" y="413"/>
                  </a:lnTo>
                  <a:lnTo>
                    <a:pt x="2740" y="407"/>
                  </a:lnTo>
                  <a:lnTo>
                    <a:pt x="2794" y="397"/>
                  </a:lnTo>
                  <a:lnTo>
                    <a:pt x="2820" y="391"/>
                  </a:lnTo>
                  <a:lnTo>
                    <a:pt x="2874" y="370"/>
                  </a:lnTo>
                  <a:lnTo>
                    <a:pt x="2922" y="354"/>
                  </a:lnTo>
                  <a:lnTo>
                    <a:pt x="2976" y="328"/>
                  </a:lnTo>
                  <a:lnTo>
                    <a:pt x="3024" y="307"/>
                  </a:lnTo>
                  <a:lnTo>
                    <a:pt x="3072" y="280"/>
                  </a:lnTo>
                  <a:lnTo>
                    <a:pt x="3120" y="248"/>
                  </a:lnTo>
                  <a:lnTo>
                    <a:pt x="3163" y="217"/>
                  </a:lnTo>
                  <a:lnTo>
                    <a:pt x="3211" y="185"/>
                  </a:lnTo>
                  <a:lnTo>
                    <a:pt x="3254" y="148"/>
                  </a:lnTo>
                  <a:lnTo>
                    <a:pt x="3302" y="105"/>
                  </a:lnTo>
                  <a:lnTo>
                    <a:pt x="3345" y="63"/>
                  </a:lnTo>
                  <a:lnTo>
                    <a:pt x="3388" y="21"/>
                  </a:lnTo>
                  <a:lnTo>
                    <a:pt x="3404" y="0"/>
                  </a:lnTo>
                </a:path>
              </a:pathLst>
            </a:custGeom>
            <a:noFill/>
            <a:ln w="57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4942800" y="2828880"/>
              <a:ext cx="20840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New Economy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9" name=""/>
          <p:cNvSpPr/>
          <p:nvPr/>
        </p:nvSpPr>
        <p:spPr>
          <a:xfrm>
            <a:off x="212760" y="138240"/>
            <a:ext cx="660240" cy="58392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0" name=""/>
          <p:cNvSpPr/>
          <p:nvPr/>
        </p:nvSpPr>
        <p:spPr>
          <a:xfrm>
            <a:off x="179280" y="130320"/>
            <a:ext cx="95580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1" name=""/>
          <p:cNvSpPr/>
          <p:nvPr/>
        </p:nvSpPr>
        <p:spPr>
          <a:xfrm>
            <a:off x="2080440" y="27000"/>
            <a:ext cx="5386320" cy="170712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Productivity and 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Labour Force Growth</a:t>
            </a: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 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2" name=""/>
          <p:cNvSpPr/>
          <p:nvPr/>
        </p:nvSpPr>
        <p:spPr>
          <a:xfrm>
            <a:off x="317520" y="1308240"/>
            <a:ext cx="8508960" cy="5384520"/>
          </a:xfrm>
          <a:prstGeom prst="rect">
            <a:avLst/>
          </a:prstGeom>
          <a:noFill/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3" name=""/>
          <p:cNvSpPr/>
          <p:nvPr/>
        </p:nvSpPr>
        <p:spPr>
          <a:xfrm>
            <a:off x="403560" y="1606680"/>
            <a:ext cx="17683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(% per annum)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4" name=""/>
          <p:cNvSpPr/>
          <p:nvPr/>
        </p:nvSpPr>
        <p:spPr>
          <a:xfrm>
            <a:off x="4240080" y="1352520"/>
            <a:ext cx="1217880" cy="61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1977-1995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(actual)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5" name=""/>
          <p:cNvSpPr/>
          <p:nvPr/>
        </p:nvSpPr>
        <p:spPr>
          <a:xfrm>
            <a:off x="7402680" y="1362240"/>
            <a:ext cx="1301760" cy="61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2000-2005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(Expected)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6" name=""/>
          <p:cNvSpPr/>
          <p:nvPr/>
        </p:nvSpPr>
        <p:spPr>
          <a:xfrm>
            <a:off x="5674320" y="1362240"/>
            <a:ext cx="1386720" cy="61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1995-2000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(Estimated)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7" name=""/>
          <p:cNvSpPr/>
          <p:nvPr/>
        </p:nvSpPr>
        <p:spPr>
          <a:xfrm>
            <a:off x="363240" y="2060640"/>
            <a:ext cx="33660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Labour Productivity Growth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8" name=""/>
          <p:cNvSpPr/>
          <p:nvPr/>
        </p:nvSpPr>
        <p:spPr>
          <a:xfrm>
            <a:off x="3962520" y="1308240"/>
            <a:ext cx="0" cy="534672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9" name=""/>
          <p:cNvSpPr/>
          <p:nvPr/>
        </p:nvSpPr>
        <p:spPr>
          <a:xfrm flipH="1">
            <a:off x="317520" y="2006640"/>
            <a:ext cx="8508960" cy="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0" name=""/>
          <p:cNvSpPr/>
          <p:nvPr/>
        </p:nvSpPr>
        <p:spPr>
          <a:xfrm>
            <a:off x="364680" y="4346640"/>
            <a:ext cx="25884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Labour Force Growth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1" name=""/>
          <p:cNvSpPr/>
          <p:nvPr/>
        </p:nvSpPr>
        <p:spPr>
          <a:xfrm>
            <a:off x="367920" y="2762280"/>
            <a:ext cx="6613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Japan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2" name=""/>
          <p:cNvSpPr/>
          <p:nvPr/>
        </p:nvSpPr>
        <p:spPr>
          <a:xfrm>
            <a:off x="367920" y="2428920"/>
            <a:ext cx="3182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3" name=""/>
          <p:cNvSpPr/>
          <p:nvPr/>
        </p:nvSpPr>
        <p:spPr>
          <a:xfrm>
            <a:off x="367920" y="3089160"/>
            <a:ext cx="9918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Germany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4" name=""/>
          <p:cNvSpPr/>
          <p:nvPr/>
        </p:nvSpPr>
        <p:spPr>
          <a:xfrm>
            <a:off x="367920" y="3381480"/>
            <a:ext cx="7502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France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5" name=""/>
          <p:cNvSpPr/>
          <p:nvPr/>
        </p:nvSpPr>
        <p:spPr>
          <a:xfrm>
            <a:off x="367920" y="3686040"/>
            <a:ext cx="3308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UK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6" name=""/>
          <p:cNvSpPr/>
          <p:nvPr/>
        </p:nvSpPr>
        <p:spPr>
          <a:xfrm>
            <a:off x="367560" y="4029120"/>
            <a:ext cx="29354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OECD (average of above 5)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7" name=""/>
          <p:cNvSpPr/>
          <p:nvPr/>
        </p:nvSpPr>
        <p:spPr>
          <a:xfrm>
            <a:off x="367920" y="5035680"/>
            <a:ext cx="6613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Japan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8" name=""/>
          <p:cNvSpPr/>
          <p:nvPr/>
        </p:nvSpPr>
        <p:spPr>
          <a:xfrm>
            <a:off x="367920" y="4702320"/>
            <a:ext cx="3182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US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9" name=""/>
          <p:cNvSpPr/>
          <p:nvPr/>
        </p:nvSpPr>
        <p:spPr>
          <a:xfrm>
            <a:off x="367920" y="5349960"/>
            <a:ext cx="9918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Germany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0" name=""/>
          <p:cNvSpPr/>
          <p:nvPr/>
        </p:nvSpPr>
        <p:spPr>
          <a:xfrm>
            <a:off x="367920" y="5667480"/>
            <a:ext cx="7502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France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1" name=""/>
          <p:cNvSpPr/>
          <p:nvPr/>
        </p:nvSpPr>
        <p:spPr>
          <a:xfrm>
            <a:off x="367920" y="5985000"/>
            <a:ext cx="3308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UK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2" name=""/>
          <p:cNvSpPr/>
          <p:nvPr/>
        </p:nvSpPr>
        <p:spPr>
          <a:xfrm>
            <a:off x="367560" y="6327720"/>
            <a:ext cx="29354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OECD (average of above 5)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3" name=""/>
          <p:cNvSpPr/>
          <p:nvPr/>
        </p:nvSpPr>
        <p:spPr>
          <a:xfrm>
            <a:off x="4689000" y="2428920"/>
            <a:ext cx="318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1.4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4" name=""/>
          <p:cNvSpPr/>
          <p:nvPr/>
        </p:nvSpPr>
        <p:spPr>
          <a:xfrm>
            <a:off x="4689000" y="4029120"/>
            <a:ext cx="318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1.8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5" name=""/>
          <p:cNvSpPr/>
          <p:nvPr/>
        </p:nvSpPr>
        <p:spPr>
          <a:xfrm>
            <a:off x="4689000" y="3686040"/>
            <a:ext cx="318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1.9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6" name=""/>
          <p:cNvSpPr/>
          <p:nvPr/>
        </p:nvSpPr>
        <p:spPr>
          <a:xfrm>
            <a:off x="4689000" y="3381480"/>
            <a:ext cx="318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1.6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7" name=""/>
          <p:cNvSpPr/>
          <p:nvPr/>
        </p:nvSpPr>
        <p:spPr>
          <a:xfrm>
            <a:off x="4689000" y="3089160"/>
            <a:ext cx="318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1.9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8" name=""/>
          <p:cNvSpPr/>
          <p:nvPr/>
        </p:nvSpPr>
        <p:spPr>
          <a:xfrm>
            <a:off x="4689000" y="2762280"/>
            <a:ext cx="318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2.6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9" name=""/>
          <p:cNvSpPr/>
          <p:nvPr/>
        </p:nvSpPr>
        <p:spPr>
          <a:xfrm>
            <a:off x="4689000" y="4702320"/>
            <a:ext cx="318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1.7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0" name=""/>
          <p:cNvSpPr/>
          <p:nvPr/>
        </p:nvSpPr>
        <p:spPr>
          <a:xfrm>
            <a:off x="4689000" y="5035680"/>
            <a:ext cx="318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1.1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1" name=""/>
          <p:cNvSpPr/>
          <p:nvPr/>
        </p:nvSpPr>
        <p:spPr>
          <a:xfrm>
            <a:off x="4689000" y="5349960"/>
            <a:ext cx="318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0.5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2" name=""/>
          <p:cNvSpPr/>
          <p:nvPr/>
        </p:nvSpPr>
        <p:spPr>
          <a:xfrm>
            <a:off x="4689000" y="5667480"/>
            <a:ext cx="318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0.5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3" name=""/>
          <p:cNvSpPr/>
          <p:nvPr/>
        </p:nvSpPr>
        <p:spPr>
          <a:xfrm>
            <a:off x="4689000" y="5985000"/>
            <a:ext cx="318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0.2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4" name=""/>
          <p:cNvSpPr/>
          <p:nvPr/>
        </p:nvSpPr>
        <p:spPr>
          <a:xfrm>
            <a:off x="4689000" y="6327720"/>
            <a:ext cx="318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1.2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5" name=""/>
          <p:cNvSpPr/>
          <p:nvPr/>
        </p:nvSpPr>
        <p:spPr>
          <a:xfrm>
            <a:off x="6208200" y="2428920"/>
            <a:ext cx="318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2.2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6" name=""/>
          <p:cNvSpPr/>
          <p:nvPr/>
        </p:nvSpPr>
        <p:spPr>
          <a:xfrm>
            <a:off x="6208200" y="4029120"/>
            <a:ext cx="318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7" name=""/>
          <p:cNvSpPr/>
          <p:nvPr/>
        </p:nvSpPr>
        <p:spPr>
          <a:xfrm>
            <a:off x="6208200" y="3686040"/>
            <a:ext cx="318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1.5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8" name=""/>
          <p:cNvSpPr/>
          <p:nvPr/>
        </p:nvSpPr>
        <p:spPr>
          <a:xfrm>
            <a:off x="6208200" y="3381480"/>
            <a:ext cx="318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1.8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9" name=""/>
          <p:cNvSpPr/>
          <p:nvPr/>
        </p:nvSpPr>
        <p:spPr>
          <a:xfrm>
            <a:off x="6208200" y="3089160"/>
            <a:ext cx="318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1.8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0" name=""/>
          <p:cNvSpPr/>
          <p:nvPr/>
        </p:nvSpPr>
        <p:spPr>
          <a:xfrm>
            <a:off x="6208200" y="2762280"/>
            <a:ext cx="318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2.0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1" name=""/>
          <p:cNvSpPr/>
          <p:nvPr/>
        </p:nvSpPr>
        <p:spPr>
          <a:xfrm>
            <a:off x="6208200" y="4702320"/>
            <a:ext cx="318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1.2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2" name=""/>
          <p:cNvSpPr/>
          <p:nvPr/>
        </p:nvSpPr>
        <p:spPr>
          <a:xfrm>
            <a:off x="6208200" y="5035680"/>
            <a:ext cx="318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0.3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3" name=""/>
          <p:cNvSpPr/>
          <p:nvPr/>
        </p:nvSpPr>
        <p:spPr>
          <a:xfrm>
            <a:off x="6170400" y="5349960"/>
            <a:ext cx="3945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-0.3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4" name=""/>
          <p:cNvSpPr/>
          <p:nvPr/>
        </p:nvSpPr>
        <p:spPr>
          <a:xfrm>
            <a:off x="6208200" y="5667480"/>
            <a:ext cx="318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0.6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5" name=""/>
          <p:cNvSpPr/>
          <p:nvPr/>
        </p:nvSpPr>
        <p:spPr>
          <a:xfrm>
            <a:off x="6208200" y="5985000"/>
            <a:ext cx="318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0.2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6" name=""/>
          <p:cNvSpPr/>
          <p:nvPr/>
        </p:nvSpPr>
        <p:spPr>
          <a:xfrm>
            <a:off x="6208200" y="6327720"/>
            <a:ext cx="318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0.7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7" name=""/>
          <p:cNvSpPr/>
          <p:nvPr/>
        </p:nvSpPr>
        <p:spPr>
          <a:xfrm>
            <a:off x="7894080" y="2428920"/>
            <a:ext cx="318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2.7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8" name=""/>
          <p:cNvSpPr/>
          <p:nvPr/>
        </p:nvSpPr>
        <p:spPr>
          <a:xfrm>
            <a:off x="7894080" y="4029120"/>
            <a:ext cx="318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2.5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9" name=""/>
          <p:cNvSpPr/>
          <p:nvPr/>
        </p:nvSpPr>
        <p:spPr>
          <a:xfrm>
            <a:off x="7894080" y="3686040"/>
            <a:ext cx="318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2.3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0" name=""/>
          <p:cNvSpPr/>
          <p:nvPr/>
        </p:nvSpPr>
        <p:spPr>
          <a:xfrm>
            <a:off x="7894080" y="3381480"/>
            <a:ext cx="318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2.6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1" name=""/>
          <p:cNvSpPr/>
          <p:nvPr/>
        </p:nvSpPr>
        <p:spPr>
          <a:xfrm>
            <a:off x="7894080" y="3089160"/>
            <a:ext cx="318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2.8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2" name=""/>
          <p:cNvSpPr/>
          <p:nvPr/>
        </p:nvSpPr>
        <p:spPr>
          <a:xfrm>
            <a:off x="7894080" y="2762280"/>
            <a:ext cx="318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2.6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3" name=""/>
          <p:cNvSpPr/>
          <p:nvPr/>
        </p:nvSpPr>
        <p:spPr>
          <a:xfrm>
            <a:off x="7894080" y="4702320"/>
            <a:ext cx="318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0.7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4" name=""/>
          <p:cNvSpPr/>
          <p:nvPr/>
        </p:nvSpPr>
        <p:spPr>
          <a:xfrm>
            <a:off x="7856280" y="5035680"/>
            <a:ext cx="3945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-0.3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5" name=""/>
          <p:cNvSpPr/>
          <p:nvPr/>
        </p:nvSpPr>
        <p:spPr>
          <a:xfrm>
            <a:off x="7856280" y="5349960"/>
            <a:ext cx="3945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-0.3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6" name=""/>
          <p:cNvSpPr/>
          <p:nvPr/>
        </p:nvSpPr>
        <p:spPr>
          <a:xfrm>
            <a:off x="7894080" y="5667480"/>
            <a:ext cx="318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0.5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7" name=""/>
          <p:cNvSpPr/>
          <p:nvPr/>
        </p:nvSpPr>
        <p:spPr>
          <a:xfrm>
            <a:off x="7894080" y="5985000"/>
            <a:ext cx="318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0.2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8" name=""/>
          <p:cNvSpPr/>
          <p:nvPr/>
        </p:nvSpPr>
        <p:spPr>
          <a:xfrm>
            <a:off x="7894080" y="6327720"/>
            <a:ext cx="3186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0.4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9" name=""/>
          <p:cNvSpPr/>
          <p:nvPr/>
        </p:nvSpPr>
        <p:spPr>
          <a:xfrm>
            <a:off x="330120" y="4343400"/>
            <a:ext cx="8496360" cy="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0" name=""/>
          <p:cNvSpPr/>
          <p:nvPr/>
        </p:nvSpPr>
        <p:spPr>
          <a:xfrm>
            <a:off x="1723320" y="-6480"/>
            <a:ext cx="6021360" cy="1097640"/>
          </a:xfrm>
          <a:prstGeom prst="rect">
            <a:avLst/>
          </a:prstGeom>
          <a:noFill/>
          <a:ln w="0">
            <a:noFill/>
          </a:ln>
          <a:effectLst>
            <a:outerShdw dist="119669" dir="191813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New Global Economy - 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Next Five Years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1" name=""/>
          <p:cNvSpPr/>
          <p:nvPr/>
        </p:nvSpPr>
        <p:spPr>
          <a:xfrm>
            <a:off x="189000" y="109440"/>
            <a:ext cx="66024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2" name=""/>
          <p:cNvSpPr/>
          <p:nvPr/>
        </p:nvSpPr>
        <p:spPr>
          <a:xfrm>
            <a:off x="132840" y="136440"/>
            <a:ext cx="63612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20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3" name=""/>
          <p:cNvSpPr/>
          <p:nvPr/>
        </p:nvSpPr>
        <p:spPr>
          <a:xfrm>
            <a:off x="600120" y="1852560"/>
            <a:ext cx="2263680" cy="48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Long Run GDP Growth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(1977 - 95)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4" name=""/>
          <p:cNvSpPr/>
          <p:nvPr/>
        </p:nvSpPr>
        <p:spPr>
          <a:xfrm>
            <a:off x="524520" y="5808600"/>
            <a:ext cx="2241720" cy="48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Resulting GDP Growth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Next 5 Years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5" name=""/>
          <p:cNvSpPr/>
          <p:nvPr/>
        </p:nvSpPr>
        <p:spPr>
          <a:xfrm>
            <a:off x="597960" y="3541680"/>
            <a:ext cx="21294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Caused by Change in: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6" name=""/>
          <p:cNvSpPr/>
          <p:nvPr/>
        </p:nvSpPr>
        <p:spPr>
          <a:xfrm>
            <a:off x="431640" y="1152360"/>
            <a:ext cx="8293320" cy="5162760"/>
          </a:xfrm>
          <a:prstGeom prst="rect">
            <a:avLst/>
          </a:prstGeom>
          <a:noFill/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7" name=""/>
          <p:cNvSpPr/>
          <p:nvPr/>
        </p:nvSpPr>
        <p:spPr>
          <a:xfrm>
            <a:off x="3778200" y="1155600"/>
            <a:ext cx="9720" cy="51595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8" name=""/>
          <p:cNvSpPr/>
          <p:nvPr/>
        </p:nvSpPr>
        <p:spPr>
          <a:xfrm>
            <a:off x="444600" y="1685880"/>
            <a:ext cx="8267760" cy="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9" name=""/>
          <p:cNvSpPr/>
          <p:nvPr/>
        </p:nvSpPr>
        <p:spPr>
          <a:xfrm>
            <a:off x="3876480" y="1270080"/>
            <a:ext cx="4834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USA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0" name=""/>
          <p:cNvSpPr/>
          <p:nvPr/>
        </p:nvSpPr>
        <p:spPr>
          <a:xfrm>
            <a:off x="4047840" y="1852560"/>
            <a:ext cx="142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1" name=""/>
          <p:cNvSpPr/>
          <p:nvPr/>
        </p:nvSpPr>
        <p:spPr>
          <a:xfrm>
            <a:off x="4516200" y="1270080"/>
            <a:ext cx="6613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Japan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2" name=""/>
          <p:cNvSpPr/>
          <p:nvPr/>
        </p:nvSpPr>
        <p:spPr>
          <a:xfrm>
            <a:off x="4669200" y="185256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3½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3" name=""/>
          <p:cNvSpPr/>
          <p:nvPr/>
        </p:nvSpPr>
        <p:spPr>
          <a:xfrm>
            <a:off x="5365440" y="1270080"/>
            <a:ext cx="9918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Germany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4" name=""/>
          <p:cNvSpPr/>
          <p:nvPr/>
        </p:nvSpPr>
        <p:spPr>
          <a:xfrm>
            <a:off x="5683680" y="185256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2¼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5" name=""/>
          <p:cNvSpPr/>
          <p:nvPr/>
        </p:nvSpPr>
        <p:spPr>
          <a:xfrm>
            <a:off x="6514920" y="1270080"/>
            <a:ext cx="7502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France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6" name=""/>
          <p:cNvSpPr/>
          <p:nvPr/>
        </p:nvSpPr>
        <p:spPr>
          <a:xfrm>
            <a:off x="6712560" y="185256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2¼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7" name=""/>
          <p:cNvSpPr/>
          <p:nvPr/>
        </p:nvSpPr>
        <p:spPr>
          <a:xfrm>
            <a:off x="7468920" y="1270080"/>
            <a:ext cx="3308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UK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8" name=""/>
          <p:cNvSpPr/>
          <p:nvPr/>
        </p:nvSpPr>
        <p:spPr>
          <a:xfrm>
            <a:off x="7457040" y="185256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2¼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9" name=""/>
          <p:cNvSpPr/>
          <p:nvPr/>
        </p:nvSpPr>
        <p:spPr>
          <a:xfrm>
            <a:off x="7999200" y="1270080"/>
            <a:ext cx="6613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OECD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0" name=""/>
          <p:cNvSpPr/>
          <p:nvPr/>
        </p:nvSpPr>
        <p:spPr>
          <a:xfrm>
            <a:off x="8257680" y="1852560"/>
            <a:ext cx="142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1" name=""/>
          <p:cNvSpPr/>
          <p:nvPr/>
        </p:nvSpPr>
        <p:spPr>
          <a:xfrm>
            <a:off x="3942360" y="580860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3¼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2" name=""/>
          <p:cNvSpPr/>
          <p:nvPr/>
        </p:nvSpPr>
        <p:spPr>
          <a:xfrm>
            <a:off x="4626000" y="5808600"/>
            <a:ext cx="425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2¾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3" name=""/>
          <p:cNvSpPr/>
          <p:nvPr/>
        </p:nvSpPr>
        <p:spPr>
          <a:xfrm>
            <a:off x="5683680" y="580860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3¼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4" name=""/>
          <p:cNvSpPr/>
          <p:nvPr/>
        </p:nvSpPr>
        <p:spPr>
          <a:xfrm>
            <a:off x="6712560" y="580860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3½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5" name=""/>
          <p:cNvSpPr/>
          <p:nvPr/>
        </p:nvSpPr>
        <p:spPr>
          <a:xfrm>
            <a:off x="7457040" y="580860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2¾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6" name=""/>
          <p:cNvSpPr/>
          <p:nvPr/>
        </p:nvSpPr>
        <p:spPr>
          <a:xfrm>
            <a:off x="8257680" y="5808600"/>
            <a:ext cx="142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7" name=""/>
          <p:cNvSpPr/>
          <p:nvPr/>
        </p:nvSpPr>
        <p:spPr>
          <a:xfrm>
            <a:off x="601200" y="2494080"/>
            <a:ext cx="2850480" cy="731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Change in GDP Growth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 Next 5 Years (compared to 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1977-95 averages)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8" name=""/>
          <p:cNvSpPr/>
          <p:nvPr/>
        </p:nvSpPr>
        <p:spPr>
          <a:xfrm>
            <a:off x="4047840" y="2708280"/>
            <a:ext cx="142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9" name=""/>
          <p:cNvSpPr/>
          <p:nvPr/>
        </p:nvSpPr>
        <p:spPr>
          <a:xfrm>
            <a:off x="4698000" y="2708280"/>
            <a:ext cx="2977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-¾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40" name=""/>
          <p:cNvSpPr/>
          <p:nvPr/>
        </p:nvSpPr>
        <p:spPr>
          <a:xfrm>
            <a:off x="5789160" y="2708280"/>
            <a:ext cx="142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41" name=""/>
          <p:cNvSpPr/>
          <p:nvPr/>
        </p:nvSpPr>
        <p:spPr>
          <a:xfrm>
            <a:off x="6712560" y="270828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1¼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42" name=""/>
          <p:cNvSpPr/>
          <p:nvPr/>
        </p:nvSpPr>
        <p:spPr>
          <a:xfrm>
            <a:off x="7526880" y="2708280"/>
            <a:ext cx="2131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½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43" name=""/>
          <p:cNvSpPr/>
          <p:nvPr/>
        </p:nvSpPr>
        <p:spPr>
          <a:xfrm>
            <a:off x="8257680" y="2708280"/>
            <a:ext cx="142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44" name=""/>
          <p:cNvSpPr/>
          <p:nvPr/>
        </p:nvSpPr>
        <p:spPr>
          <a:xfrm>
            <a:off x="590040" y="5210280"/>
            <a:ext cx="1804320" cy="42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 Cyclical change in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 economic ‘slack’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45" name=""/>
          <p:cNvSpPr/>
          <p:nvPr/>
        </p:nvSpPr>
        <p:spPr>
          <a:xfrm>
            <a:off x="590400" y="4270320"/>
            <a:ext cx="1932480" cy="427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 Labour force growth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  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46" name=""/>
          <p:cNvSpPr/>
          <p:nvPr/>
        </p:nvSpPr>
        <p:spPr>
          <a:xfrm>
            <a:off x="590760" y="3860640"/>
            <a:ext cx="187308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 Productivity growth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47" name=""/>
          <p:cNvSpPr/>
          <p:nvPr/>
        </p:nvSpPr>
        <p:spPr>
          <a:xfrm>
            <a:off x="3969360" y="5210280"/>
            <a:ext cx="2977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-¼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48" name=""/>
          <p:cNvSpPr/>
          <p:nvPr/>
        </p:nvSpPr>
        <p:spPr>
          <a:xfrm>
            <a:off x="4004640" y="4270320"/>
            <a:ext cx="227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49" name=""/>
          <p:cNvSpPr/>
          <p:nvPr/>
        </p:nvSpPr>
        <p:spPr>
          <a:xfrm>
            <a:off x="3942360" y="379404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1¼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50" name=""/>
          <p:cNvSpPr/>
          <p:nvPr/>
        </p:nvSpPr>
        <p:spPr>
          <a:xfrm>
            <a:off x="4012200" y="4721400"/>
            <a:ext cx="2131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¼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51" name=""/>
          <p:cNvSpPr/>
          <p:nvPr/>
        </p:nvSpPr>
        <p:spPr>
          <a:xfrm>
            <a:off x="4739400" y="5210280"/>
            <a:ext cx="2131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½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52" name=""/>
          <p:cNvSpPr/>
          <p:nvPr/>
        </p:nvSpPr>
        <p:spPr>
          <a:xfrm>
            <a:off x="4627800" y="4270320"/>
            <a:ext cx="439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-1½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53" name=""/>
          <p:cNvSpPr/>
          <p:nvPr/>
        </p:nvSpPr>
        <p:spPr>
          <a:xfrm>
            <a:off x="4774680" y="3794040"/>
            <a:ext cx="142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54" name=""/>
          <p:cNvSpPr/>
          <p:nvPr/>
        </p:nvSpPr>
        <p:spPr>
          <a:xfrm>
            <a:off x="4739400" y="4721400"/>
            <a:ext cx="2131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¼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55" name=""/>
          <p:cNvSpPr/>
          <p:nvPr/>
        </p:nvSpPr>
        <p:spPr>
          <a:xfrm>
            <a:off x="5755320" y="5210280"/>
            <a:ext cx="2131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¼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56" name=""/>
          <p:cNvSpPr/>
          <p:nvPr/>
        </p:nvSpPr>
        <p:spPr>
          <a:xfrm>
            <a:off x="5712480" y="4270320"/>
            <a:ext cx="2977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-¾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57" name=""/>
          <p:cNvSpPr/>
          <p:nvPr/>
        </p:nvSpPr>
        <p:spPr>
          <a:xfrm>
            <a:off x="5790960" y="3794040"/>
            <a:ext cx="142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58" name=""/>
          <p:cNvSpPr/>
          <p:nvPr/>
        </p:nvSpPr>
        <p:spPr>
          <a:xfrm>
            <a:off x="5753880" y="4721400"/>
            <a:ext cx="2131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½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59" name=""/>
          <p:cNvSpPr/>
          <p:nvPr/>
        </p:nvSpPr>
        <p:spPr>
          <a:xfrm>
            <a:off x="6782400" y="5210280"/>
            <a:ext cx="2131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0" name=""/>
          <p:cNvSpPr/>
          <p:nvPr/>
        </p:nvSpPr>
        <p:spPr>
          <a:xfrm>
            <a:off x="6818040" y="4270320"/>
            <a:ext cx="142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1" name=""/>
          <p:cNvSpPr/>
          <p:nvPr/>
        </p:nvSpPr>
        <p:spPr>
          <a:xfrm>
            <a:off x="6784200" y="3794040"/>
            <a:ext cx="2131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¾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2" name=""/>
          <p:cNvSpPr/>
          <p:nvPr/>
        </p:nvSpPr>
        <p:spPr>
          <a:xfrm>
            <a:off x="6782400" y="4721400"/>
            <a:ext cx="2131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½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3" name=""/>
          <p:cNvSpPr/>
          <p:nvPr/>
        </p:nvSpPr>
        <p:spPr>
          <a:xfrm>
            <a:off x="7563960" y="5210280"/>
            <a:ext cx="142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4" name=""/>
          <p:cNvSpPr/>
          <p:nvPr/>
        </p:nvSpPr>
        <p:spPr>
          <a:xfrm>
            <a:off x="7563960" y="4270320"/>
            <a:ext cx="142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5" name=""/>
          <p:cNvSpPr/>
          <p:nvPr/>
        </p:nvSpPr>
        <p:spPr>
          <a:xfrm>
            <a:off x="7526880" y="3794040"/>
            <a:ext cx="2131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¼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6" name=""/>
          <p:cNvSpPr/>
          <p:nvPr/>
        </p:nvSpPr>
        <p:spPr>
          <a:xfrm>
            <a:off x="7528680" y="4721400"/>
            <a:ext cx="2131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¼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7" name=""/>
          <p:cNvSpPr/>
          <p:nvPr/>
        </p:nvSpPr>
        <p:spPr>
          <a:xfrm>
            <a:off x="847080" y="4721400"/>
            <a:ext cx="147672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Change in NAIRU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8" name=""/>
          <p:cNvSpPr/>
          <p:nvPr/>
        </p:nvSpPr>
        <p:spPr>
          <a:xfrm>
            <a:off x="8257680" y="5210280"/>
            <a:ext cx="142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9" name=""/>
          <p:cNvSpPr/>
          <p:nvPr/>
        </p:nvSpPr>
        <p:spPr>
          <a:xfrm>
            <a:off x="8216280" y="4270320"/>
            <a:ext cx="227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0" name=""/>
          <p:cNvSpPr/>
          <p:nvPr/>
        </p:nvSpPr>
        <p:spPr>
          <a:xfrm>
            <a:off x="8222400" y="3794040"/>
            <a:ext cx="2131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¾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1" name=""/>
          <p:cNvSpPr/>
          <p:nvPr/>
        </p:nvSpPr>
        <p:spPr>
          <a:xfrm>
            <a:off x="8223840" y="4721400"/>
            <a:ext cx="2131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¼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2" name=""/>
          <p:cNvSpPr/>
          <p:nvPr/>
        </p:nvSpPr>
        <p:spPr>
          <a:xfrm>
            <a:off x="406080" y="6394320"/>
            <a:ext cx="833292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Note: These figures assume no “hard landing” shock in the US, continuing supply-side reforms and a “technology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catch-up” in Europe and Japan, and significant global effects from the spread of B2B commerce.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3" name=""/>
          <p:cNvSpPr/>
          <p:nvPr/>
        </p:nvSpPr>
        <p:spPr>
          <a:xfrm>
            <a:off x="4429080" y="1162080"/>
            <a:ext cx="0" cy="514332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4" name=""/>
          <p:cNvSpPr/>
          <p:nvPr/>
        </p:nvSpPr>
        <p:spPr>
          <a:xfrm>
            <a:off x="5267160" y="1152360"/>
            <a:ext cx="0" cy="516276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5" name=""/>
          <p:cNvSpPr/>
          <p:nvPr/>
        </p:nvSpPr>
        <p:spPr>
          <a:xfrm>
            <a:off x="6438960" y="1152360"/>
            <a:ext cx="0" cy="515304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6" name=""/>
          <p:cNvSpPr/>
          <p:nvPr/>
        </p:nvSpPr>
        <p:spPr>
          <a:xfrm>
            <a:off x="7324560" y="1152360"/>
            <a:ext cx="0" cy="516276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7" name=""/>
          <p:cNvSpPr/>
          <p:nvPr/>
        </p:nvSpPr>
        <p:spPr>
          <a:xfrm>
            <a:off x="7953480" y="1152360"/>
            <a:ext cx="0" cy="517212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8" name=""/>
          <p:cNvSpPr/>
          <p:nvPr/>
        </p:nvSpPr>
        <p:spPr>
          <a:xfrm>
            <a:off x="419040" y="2457360"/>
            <a:ext cx="8315280" cy="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9" name=""/>
          <p:cNvSpPr/>
          <p:nvPr/>
        </p:nvSpPr>
        <p:spPr>
          <a:xfrm>
            <a:off x="428760" y="3400560"/>
            <a:ext cx="8277120" cy="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80" name=""/>
          <p:cNvSpPr/>
          <p:nvPr/>
        </p:nvSpPr>
        <p:spPr>
          <a:xfrm>
            <a:off x="419040" y="5734080"/>
            <a:ext cx="8286840" cy="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"/>
          <p:cNvSpPr/>
          <p:nvPr/>
        </p:nvSpPr>
        <p:spPr>
          <a:xfrm>
            <a:off x="1723320" y="0"/>
            <a:ext cx="6021360" cy="1097640"/>
          </a:xfrm>
          <a:prstGeom prst="rect">
            <a:avLst/>
          </a:prstGeom>
          <a:noFill/>
          <a:ln w="0">
            <a:noFill/>
          </a:ln>
          <a:effectLst>
            <a:outerShdw dist="119669" dir="191813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New Global Economy - 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Next Five Years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82" name=""/>
          <p:cNvSpPr/>
          <p:nvPr/>
        </p:nvSpPr>
        <p:spPr>
          <a:xfrm>
            <a:off x="189000" y="115920"/>
            <a:ext cx="66024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83" name=""/>
          <p:cNvSpPr/>
          <p:nvPr/>
        </p:nvSpPr>
        <p:spPr>
          <a:xfrm>
            <a:off x="132840" y="142920"/>
            <a:ext cx="63612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21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84" name=""/>
          <p:cNvSpPr/>
          <p:nvPr/>
        </p:nvSpPr>
        <p:spPr>
          <a:xfrm>
            <a:off x="1143000" y="1295280"/>
            <a:ext cx="7400880" cy="5191200"/>
          </a:xfrm>
          <a:prstGeom prst="rect">
            <a:avLst/>
          </a:prstGeom>
          <a:noFill/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85" name=""/>
          <p:cNvGrpSpPr/>
          <p:nvPr/>
        </p:nvGrpSpPr>
        <p:grpSpPr>
          <a:xfrm>
            <a:off x="1552680" y="2000160"/>
            <a:ext cx="6053040" cy="610200"/>
            <a:chOff x="1552680" y="2000160"/>
            <a:chExt cx="6053040" cy="610200"/>
          </a:xfrm>
        </p:grpSpPr>
        <p:grpSp>
          <p:nvGrpSpPr>
            <p:cNvPr id="1086" name=""/>
            <p:cNvGrpSpPr/>
            <p:nvPr/>
          </p:nvGrpSpPr>
          <p:grpSpPr>
            <a:xfrm>
              <a:off x="1552680" y="2000160"/>
              <a:ext cx="6053040" cy="610200"/>
              <a:chOff x="1552680" y="2000160"/>
              <a:chExt cx="6053040" cy="610200"/>
            </a:xfrm>
          </p:grpSpPr>
          <p:sp>
            <p:nvSpPr>
              <p:cNvPr id="1087" name=""/>
              <p:cNvSpPr/>
              <p:nvPr/>
            </p:nvSpPr>
            <p:spPr>
              <a:xfrm>
                <a:off x="1552680" y="2152800"/>
                <a:ext cx="360" cy="30456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88" name=""/>
              <p:cNvSpPr/>
              <p:nvPr/>
            </p:nvSpPr>
            <p:spPr>
              <a:xfrm>
                <a:off x="2103840" y="2000160"/>
                <a:ext cx="5501880" cy="610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Global growth has potential to reach 3% p.a., 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assuming enlightened policy shifts.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089" name=""/>
            <p:cNvSpPr/>
            <p:nvPr/>
          </p:nvSpPr>
          <p:spPr>
            <a:xfrm>
              <a:off x="1771560" y="2057400"/>
              <a:ext cx="162000" cy="171360"/>
            </a:xfrm>
            <a:prstGeom prst="ellipse">
              <a:avLst/>
            </a:prstGeom>
            <a:solidFill>
              <a:srgbClr val="ffff00"/>
            </a:solidFill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90" name=""/>
          <p:cNvGrpSpPr/>
          <p:nvPr/>
        </p:nvGrpSpPr>
        <p:grpSpPr>
          <a:xfrm>
            <a:off x="1600200" y="3014640"/>
            <a:ext cx="6108480" cy="610200"/>
            <a:chOff x="1600200" y="3014640"/>
            <a:chExt cx="6108480" cy="610200"/>
          </a:xfrm>
        </p:grpSpPr>
        <p:grpSp>
          <p:nvGrpSpPr>
            <p:cNvPr id="1091" name=""/>
            <p:cNvGrpSpPr/>
            <p:nvPr/>
          </p:nvGrpSpPr>
          <p:grpSpPr>
            <a:xfrm>
              <a:off x="1600200" y="3014640"/>
              <a:ext cx="6108480" cy="610200"/>
              <a:chOff x="1600200" y="3014640"/>
              <a:chExt cx="6108480" cy="610200"/>
            </a:xfrm>
          </p:grpSpPr>
          <p:sp>
            <p:nvSpPr>
              <p:cNvPr id="1092" name=""/>
              <p:cNvSpPr/>
              <p:nvPr/>
            </p:nvSpPr>
            <p:spPr>
              <a:xfrm>
                <a:off x="1600200" y="3166920"/>
                <a:ext cx="360" cy="304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3" name=""/>
              <p:cNvSpPr/>
              <p:nvPr/>
            </p:nvSpPr>
            <p:spPr>
              <a:xfrm>
                <a:off x="2094120" y="3014640"/>
                <a:ext cx="5614560" cy="610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US slows from 4% growth to 3%, partly due to 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labour force deceleration.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094" name=""/>
            <p:cNvSpPr/>
            <p:nvPr/>
          </p:nvSpPr>
          <p:spPr>
            <a:xfrm>
              <a:off x="1771560" y="3076560"/>
              <a:ext cx="162000" cy="171360"/>
            </a:xfrm>
            <a:prstGeom prst="ellipse">
              <a:avLst/>
            </a:prstGeom>
            <a:solidFill>
              <a:srgbClr val="ffff00"/>
            </a:solidFill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095" name=""/>
          <p:cNvGrpSpPr/>
          <p:nvPr/>
        </p:nvGrpSpPr>
        <p:grpSpPr>
          <a:xfrm>
            <a:off x="1638360" y="3900600"/>
            <a:ext cx="6294960" cy="610200"/>
            <a:chOff x="1638360" y="3900600"/>
            <a:chExt cx="6294960" cy="610200"/>
          </a:xfrm>
        </p:grpSpPr>
        <p:grpSp>
          <p:nvGrpSpPr>
            <p:cNvPr id="1096" name=""/>
            <p:cNvGrpSpPr/>
            <p:nvPr/>
          </p:nvGrpSpPr>
          <p:grpSpPr>
            <a:xfrm>
              <a:off x="1638360" y="3900600"/>
              <a:ext cx="6294960" cy="610200"/>
              <a:chOff x="1638360" y="3900600"/>
              <a:chExt cx="6294960" cy="610200"/>
            </a:xfrm>
          </p:grpSpPr>
          <p:sp>
            <p:nvSpPr>
              <p:cNvPr id="1097" name=""/>
              <p:cNvSpPr/>
              <p:nvPr/>
            </p:nvSpPr>
            <p:spPr>
              <a:xfrm>
                <a:off x="1638360" y="4052880"/>
                <a:ext cx="360" cy="304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098" name=""/>
              <p:cNvSpPr/>
              <p:nvPr/>
            </p:nvSpPr>
            <p:spPr>
              <a:xfrm>
                <a:off x="2106000" y="3900600"/>
                <a:ext cx="5827320" cy="610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Japan rebounds to 2¾% as productivity returns 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to normal and slack is absorbed.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099" name=""/>
            <p:cNvSpPr/>
            <p:nvPr/>
          </p:nvSpPr>
          <p:spPr>
            <a:xfrm>
              <a:off x="1771560" y="3962520"/>
              <a:ext cx="162000" cy="171360"/>
            </a:xfrm>
            <a:prstGeom prst="ellipse">
              <a:avLst/>
            </a:prstGeom>
            <a:solidFill>
              <a:srgbClr val="ffff00"/>
            </a:solidFill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00" name=""/>
          <p:cNvGrpSpPr/>
          <p:nvPr/>
        </p:nvGrpSpPr>
        <p:grpSpPr>
          <a:xfrm>
            <a:off x="1552680" y="5029200"/>
            <a:ext cx="5870880" cy="610200"/>
            <a:chOff x="1552680" y="5029200"/>
            <a:chExt cx="5870880" cy="610200"/>
          </a:xfrm>
        </p:grpSpPr>
        <p:grpSp>
          <p:nvGrpSpPr>
            <p:cNvPr id="1101" name=""/>
            <p:cNvGrpSpPr/>
            <p:nvPr/>
          </p:nvGrpSpPr>
          <p:grpSpPr>
            <a:xfrm>
              <a:off x="1552680" y="5029200"/>
              <a:ext cx="5870880" cy="610200"/>
              <a:chOff x="1552680" y="5029200"/>
              <a:chExt cx="5870880" cy="610200"/>
            </a:xfrm>
          </p:grpSpPr>
          <p:sp>
            <p:nvSpPr>
              <p:cNvPr id="1102" name=""/>
              <p:cNvSpPr/>
              <p:nvPr/>
            </p:nvSpPr>
            <p:spPr>
              <a:xfrm>
                <a:off x="1552680" y="5181480"/>
                <a:ext cx="360" cy="304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3" name=""/>
              <p:cNvSpPr/>
              <p:nvPr/>
            </p:nvSpPr>
            <p:spPr>
              <a:xfrm>
                <a:off x="2106360" y="5029200"/>
                <a:ext cx="5317200" cy="6102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Continental Europe jumps to 3¼% owing to 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productivity catch-up and lower NAIRU.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104" name=""/>
            <p:cNvSpPr/>
            <p:nvPr/>
          </p:nvSpPr>
          <p:spPr>
            <a:xfrm>
              <a:off x="1771560" y="5095800"/>
              <a:ext cx="162000" cy="171360"/>
            </a:xfrm>
            <a:prstGeom prst="ellipse">
              <a:avLst/>
            </a:prstGeom>
            <a:solidFill>
              <a:srgbClr val="ffff00"/>
            </a:solidFill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105" name=""/>
          <p:cNvGrpSpPr/>
          <p:nvPr/>
        </p:nvGrpSpPr>
        <p:grpSpPr>
          <a:xfrm>
            <a:off x="1638360" y="5962680"/>
            <a:ext cx="2692800" cy="305280"/>
            <a:chOff x="1638360" y="5962680"/>
            <a:chExt cx="2692800" cy="305280"/>
          </a:xfrm>
        </p:grpSpPr>
        <p:grpSp>
          <p:nvGrpSpPr>
            <p:cNvPr id="1106" name=""/>
            <p:cNvGrpSpPr/>
            <p:nvPr/>
          </p:nvGrpSpPr>
          <p:grpSpPr>
            <a:xfrm>
              <a:off x="1638360" y="5962680"/>
              <a:ext cx="2692800" cy="305280"/>
              <a:chOff x="1638360" y="5962680"/>
              <a:chExt cx="2692800" cy="305280"/>
            </a:xfrm>
          </p:grpSpPr>
          <p:sp>
            <p:nvSpPr>
              <p:cNvPr id="1107" name=""/>
              <p:cNvSpPr/>
              <p:nvPr/>
            </p:nvSpPr>
            <p:spPr>
              <a:xfrm>
                <a:off x="1638360" y="5962680"/>
                <a:ext cx="360" cy="3049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108" name=""/>
              <p:cNvSpPr/>
              <p:nvPr/>
            </p:nvSpPr>
            <p:spPr>
              <a:xfrm>
                <a:off x="2082240" y="5962680"/>
                <a:ext cx="224892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UK slightly higher.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109" name=""/>
            <p:cNvSpPr/>
            <p:nvPr/>
          </p:nvSpPr>
          <p:spPr>
            <a:xfrm>
              <a:off x="1771560" y="6039000"/>
              <a:ext cx="162000" cy="171360"/>
            </a:xfrm>
            <a:prstGeom prst="ellipse">
              <a:avLst/>
            </a:prstGeom>
            <a:solidFill>
              <a:srgbClr val="ffff00"/>
            </a:solidFill>
            <a:ln w="936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ctr">
              <a:sp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0" name=""/>
          <p:cNvSpPr/>
          <p:nvPr/>
        </p:nvSpPr>
        <p:spPr>
          <a:xfrm>
            <a:off x="4065120" y="522360"/>
            <a:ext cx="705600" cy="609840"/>
          </a:xfrm>
          <a:prstGeom prst="rect">
            <a:avLst/>
          </a:prstGeom>
          <a:noFill/>
          <a:ln w="0">
            <a:noFill/>
          </a:ln>
          <a:effectLst>
            <a:outerShdw dist="119669" dir="191813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11" name=""/>
          <p:cNvSpPr/>
          <p:nvPr/>
        </p:nvSpPr>
        <p:spPr>
          <a:xfrm>
            <a:off x="189000" y="115920"/>
            <a:ext cx="66024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12" name=""/>
          <p:cNvSpPr/>
          <p:nvPr/>
        </p:nvSpPr>
        <p:spPr>
          <a:xfrm>
            <a:off x="132840" y="142920"/>
            <a:ext cx="63612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22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13" name=""/>
          <p:cNvSpPr/>
          <p:nvPr/>
        </p:nvSpPr>
        <p:spPr>
          <a:xfrm>
            <a:off x="1117440" y="1298520"/>
            <a:ext cx="7523280" cy="4729320"/>
          </a:xfrm>
          <a:custGeom>
            <a:avLst/>
            <a:gdLst/>
            <a:ahLst/>
            <a:rect l="l" t="t" r="r" b="b"/>
            <a:pathLst>
              <a:path w="4739" h="2979">
                <a:moveTo>
                  <a:pt x="0" y="0"/>
                </a:moveTo>
                <a:lnTo>
                  <a:pt x="4739" y="0"/>
                </a:lnTo>
                <a:lnTo>
                  <a:pt x="4739" y="2979"/>
                </a:lnTo>
                <a:lnTo>
                  <a:pt x="0" y="2979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 w="57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14" name=""/>
          <p:cNvSpPr/>
          <p:nvPr/>
        </p:nvSpPr>
        <p:spPr>
          <a:xfrm>
            <a:off x="1170000" y="1317600"/>
            <a:ext cx="7050240" cy="4256280"/>
          </a:xfrm>
          <a:custGeom>
            <a:avLst/>
            <a:gdLst/>
            <a:ahLst/>
            <a:rect l="l" t="t" r="r" b="b"/>
            <a:pathLst>
              <a:path w="4441" h="2681">
                <a:moveTo>
                  <a:pt x="0" y="0"/>
                </a:moveTo>
                <a:lnTo>
                  <a:pt x="19" y="916"/>
                </a:lnTo>
                <a:lnTo>
                  <a:pt x="51" y="1581"/>
                </a:lnTo>
                <a:lnTo>
                  <a:pt x="77" y="1420"/>
                </a:lnTo>
                <a:lnTo>
                  <a:pt x="103" y="1214"/>
                </a:lnTo>
                <a:lnTo>
                  <a:pt x="129" y="1495"/>
                </a:lnTo>
                <a:lnTo>
                  <a:pt x="155" y="1764"/>
                </a:lnTo>
                <a:lnTo>
                  <a:pt x="181" y="1638"/>
                </a:lnTo>
                <a:lnTo>
                  <a:pt x="206" y="2056"/>
                </a:lnTo>
                <a:lnTo>
                  <a:pt x="232" y="2119"/>
                </a:lnTo>
                <a:lnTo>
                  <a:pt x="258" y="2039"/>
                </a:lnTo>
                <a:lnTo>
                  <a:pt x="284" y="1856"/>
                </a:lnTo>
                <a:lnTo>
                  <a:pt x="310" y="1810"/>
                </a:lnTo>
                <a:lnTo>
                  <a:pt x="335" y="1644"/>
                </a:lnTo>
                <a:lnTo>
                  <a:pt x="361" y="1329"/>
                </a:lnTo>
                <a:lnTo>
                  <a:pt x="387" y="1174"/>
                </a:lnTo>
                <a:lnTo>
                  <a:pt x="419" y="1260"/>
                </a:lnTo>
                <a:lnTo>
                  <a:pt x="445" y="1191"/>
                </a:lnTo>
                <a:lnTo>
                  <a:pt x="471" y="1105"/>
                </a:lnTo>
                <a:lnTo>
                  <a:pt x="497" y="762"/>
                </a:lnTo>
                <a:lnTo>
                  <a:pt x="523" y="1117"/>
                </a:lnTo>
                <a:lnTo>
                  <a:pt x="548" y="1008"/>
                </a:lnTo>
                <a:lnTo>
                  <a:pt x="574" y="1220"/>
                </a:lnTo>
                <a:lnTo>
                  <a:pt x="600" y="1701"/>
                </a:lnTo>
                <a:lnTo>
                  <a:pt x="626" y="1799"/>
                </a:lnTo>
                <a:lnTo>
                  <a:pt x="652" y="1701"/>
                </a:lnTo>
                <a:lnTo>
                  <a:pt x="678" y="1581"/>
                </a:lnTo>
                <a:lnTo>
                  <a:pt x="703" y="1546"/>
                </a:lnTo>
                <a:lnTo>
                  <a:pt x="729" y="1615"/>
                </a:lnTo>
                <a:lnTo>
                  <a:pt x="762" y="1403"/>
                </a:lnTo>
                <a:lnTo>
                  <a:pt x="787" y="1203"/>
                </a:lnTo>
                <a:lnTo>
                  <a:pt x="813" y="1151"/>
                </a:lnTo>
                <a:lnTo>
                  <a:pt x="839" y="1375"/>
                </a:lnTo>
                <a:lnTo>
                  <a:pt x="865" y="1254"/>
                </a:lnTo>
                <a:lnTo>
                  <a:pt x="891" y="1191"/>
                </a:lnTo>
                <a:lnTo>
                  <a:pt x="916" y="1569"/>
                </a:lnTo>
                <a:lnTo>
                  <a:pt x="942" y="1478"/>
                </a:lnTo>
                <a:lnTo>
                  <a:pt x="968" y="1426"/>
                </a:lnTo>
                <a:lnTo>
                  <a:pt x="994" y="1300"/>
                </a:lnTo>
                <a:lnTo>
                  <a:pt x="1020" y="1329"/>
                </a:lnTo>
                <a:lnTo>
                  <a:pt x="1046" y="1747"/>
                </a:lnTo>
                <a:lnTo>
                  <a:pt x="1071" y="1965"/>
                </a:lnTo>
                <a:lnTo>
                  <a:pt x="1104" y="2148"/>
                </a:lnTo>
                <a:lnTo>
                  <a:pt x="1129" y="2429"/>
                </a:lnTo>
                <a:lnTo>
                  <a:pt x="1155" y="2664"/>
                </a:lnTo>
                <a:lnTo>
                  <a:pt x="1181" y="2681"/>
                </a:lnTo>
                <a:lnTo>
                  <a:pt x="1207" y="2532"/>
                </a:lnTo>
                <a:lnTo>
                  <a:pt x="1233" y="1375"/>
                </a:lnTo>
                <a:lnTo>
                  <a:pt x="1259" y="1317"/>
                </a:lnTo>
                <a:lnTo>
                  <a:pt x="1284" y="1266"/>
                </a:lnTo>
                <a:lnTo>
                  <a:pt x="1310" y="1168"/>
                </a:lnTo>
                <a:lnTo>
                  <a:pt x="1336" y="1375"/>
                </a:lnTo>
                <a:lnTo>
                  <a:pt x="1362" y="1466"/>
                </a:lnTo>
                <a:lnTo>
                  <a:pt x="1394" y="1460"/>
                </a:lnTo>
                <a:lnTo>
                  <a:pt x="1414" y="1191"/>
                </a:lnTo>
                <a:lnTo>
                  <a:pt x="1446" y="1214"/>
                </a:lnTo>
                <a:lnTo>
                  <a:pt x="1472" y="1283"/>
                </a:lnTo>
                <a:lnTo>
                  <a:pt x="1497" y="1334"/>
                </a:lnTo>
                <a:lnTo>
                  <a:pt x="1523" y="1415"/>
                </a:lnTo>
                <a:lnTo>
                  <a:pt x="1549" y="1460"/>
                </a:lnTo>
                <a:lnTo>
                  <a:pt x="1575" y="1294"/>
                </a:lnTo>
                <a:lnTo>
                  <a:pt x="1601" y="1312"/>
                </a:lnTo>
                <a:lnTo>
                  <a:pt x="1627" y="1369"/>
                </a:lnTo>
                <a:lnTo>
                  <a:pt x="1652" y="1352"/>
                </a:lnTo>
                <a:lnTo>
                  <a:pt x="1678" y="1231"/>
                </a:lnTo>
                <a:lnTo>
                  <a:pt x="1704" y="1300"/>
                </a:lnTo>
                <a:lnTo>
                  <a:pt x="1730" y="1472"/>
                </a:lnTo>
                <a:lnTo>
                  <a:pt x="1756" y="1650"/>
                </a:lnTo>
                <a:lnTo>
                  <a:pt x="1782" y="1701"/>
                </a:lnTo>
                <a:lnTo>
                  <a:pt x="1814" y="1621"/>
                </a:lnTo>
                <a:lnTo>
                  <a:pt x="1833" y="1947"/>
                </a:lnTo>
                <a:lnTo>
                  <a:pt x="1865" y="1724"/>
                </a:lnTo>
                <a:lnTo>
                  <a:pt x="1891" y="1598"/>
                </a:lnTo>
                <a:lnTo>
                  <a:pt x="1917" y="1460"/>
                </a:lnTo>
                <a:lnTo>
                  <a:pt x="1943" y="1478"/>
                </a:lnTo>
                <a:lnTo>
                  <a:pt x="1969" y="1592"/>
                </a:lnTo>
                <a:lnTo>
                  <a:pt x="1995" y="1690"/>
                </a:lnTo>
                <a:lnTo>
                  <a:pt x="2020" y="1907"/>
                </a:lnTo>
                <a:lnTo>
                  <a:pt x="2046" y="1867"/>
                </a:lnTo>
                <a:lnTo>
                  <a:pt x="2072" y="1999"/>
                </a:lnTo>
                <a:lnTo>
                  <a:pt x="2098" y="1787"/>
                </a:lnTo>
                <a:lnTo>
                  <a:pt x="2124" y="1564"/>
                </a:lnTo>
                <a:lnTo>
                  <a:pt x="2156" y="1678"/>
                </a:lnTo>
                <a:lnTo>
                  <a:pt x="2175" y="1942"/>
                </a:lnTo>
                <a:lnTo>
                  <a:pt x="2208" y="2079"/>
                </a:lnTo>
                <a:lnTo>
                  <a:pt x="2233" y="2108"/>
                </a:lnTo>
                <a:lnTo>
                  <a:pt x="2259" y="2102"/>
                </a:lnTo>
                <a:lnTo>
                  <a:pt x="2285" y="2056"/>
                </a:lnTo>
                <a:lnTo>
                  <a:pt x="2311" y="2234"/>
                </a:lnTo>
                <a:lnTo>
                  <a:pt x="2337" y="2268"/>
                </a:lnTo>
                <a:lnTo>
                  <a:pt x="2363" y="2429"/>
                </a:lnTo>
                <a:lnTo>
                  <a:pt x="2388" y="2475"/>
                </a:lnTo>
                <a:lnTo>
                  <a:pt x="2414" y="2469"/>
                </a:lnTo>
                <a:lnTo>
                  <a:pt x="2440" y="2171"/>
                </a:lnTo>
                <a:lnTo>
                  <a:pt x="2466" y="2171"/>
                </a:lnTo>
                <a:lnTo>
                  <a:pt x="2498" y="2297"/>
                </a:lnTo>
                <a:lnTo>
                  <a:pt x="2517" y="2051"/>
                </a:lnTo>
                <a:lnTo>
                  <a:pt x="2550" y="1747"/>
                </a:lnTo>
                <a:lnTo>
                  <a:pt x="2576" y="1604"/>
                </a:lnTo>
                <a:lnTo>
                  <a:pt x="2601" y="1564"/>
                </a:lnTo>
                <a:lnTo>
                  <a:pt x="2627" y="1449"/>
                </a:lnTo>
                <a:lnTo>
                  <a:pt x="2653" y="1575"/>
                </a:lnTo>
                <a:lnTo>
                  <a:pt x="2679" y="1535"/>
                </a:lnTo>
                <a:lnTo>
                  <a:pt x="2705" y="1375"/>
                </a:lnTo>
                <a:lnTo>
                  <a:pt x="2730" y="1277"/>
                </a:lnTo>
                <a:lnTo>
                  <a:pt x="2756" y="1226"/>
                </a:lnTo>
                <a:lnTo>
                  <a:pt x="2782" y="1312"/>
                </a:lnTo>
                <a:lnTo>
                  <a:pt x="2808" y="1426"/>
                </a:lnTo>
                <a:lnTo>
                  <a:pt x="2840" y="1615"/>
                </a:lnTo>
                <a:lnTo>
                  <a:pt x="2860" y="1575"/>
                </a:lnTo>
                <a:lnTo>
                  <a:pt x="2892" y="1701"/>
                </a:lnTo>
                <a:lnTo>
                  <a:pt x="2918" y="2056"/>
                </a:lnTo>
                <a:lnTo>
                  <a:pt x="2944" y="2119"/>
                </a:lnTo>
                <a:lnTo>
                  <a:pt x="2969" y="2010"/>
                </a:lnTo>
                <a:lnTo>
                  <a:pt x="2995" y="2068"/>
                </a:lnTo>
                <a:lnTo>
                  <a:pt x="3021" y="1993"/>
                </a:lnTo>
                <a:lnTo>
                  <a:pt x="3047" y="2062"/>
                </a:lnTo>
                <a:lnTo>
                  <a:pt x="3073" y="2182"/>
                </a:lnTo>
                <a:lnTo>
                  <a:pt x="3098" y="2182"/>
                </a:lnTo>
                <a:lnTo>
                  <a:pt x="3124" y="2177"/>
                </a:lnTo>
                <a:lnTo>
                  <a:pt x="3150" y="1896"/>
                </a:lnTo>
                <a:lnTo>
                  <a:pt x="3176" y="1713"/>
                </a:lnTo>
                <a:lnTo>
                  <a:pt x="3202" y="1604"/>
                </a:lnTo>
                <a:lnTo>
                  <a:pt x="3228" y="1524"/>
                </a:lnTo>
                <a:lnTo>
                  <a:pt x="3260" y="1524"/>
                </a:lnTo>
                <a:lnTo>
                  <a:pt x="3286" y="1529"/>
                </a:lnTo>
                <a:lnTo>
                  <a:pt x="3311" y="1455"/>
                </a:lnTo>
                <a:lnTo>
                  <a:pt x="3337" y="1695"/>
                </a:lnTo>
                <a:lnTo>
                  <a:pt x="3363" y="1821"/>
                </a:lnTo>
                <a:lnTo>
                  <a:pt x="3389" y="1999"/>
                </a:lnTo>
                <a:lnTo>
                  <a:pt x="3415" y="1816"/>
                </a:lnTo>
                <a:lnTo>
                  <a:pt x="3441" y="1821"/>
                </a:lnTo>
                <a:lnTo>
                  <a:pt x="3466" y="1776"/>
                </a:lnTo>
                <a:lnTo>
                  <a:pt x="3492" y="1518"/>
                </a:lnTo>
                <a:lnTo>
                  <a:pt x="3518" y="1667"/>
                </a:lnTo>
                <a:lnTo>
                  <a:pt x="3544" y="1701"/>
                </a:lnTo>
                <a:lnTo>
                  <a:pt x="3570" y="1753"/>
                </a:lnTo>
                <a:lnTo>
                  <a:pt x="3602" y="2016"/>
                </a:lnTo>
                <a:lnTo>
                  <a:pt x="3628" y="1839"/>
                </a:lnTo>
                <a:lnTo>
                  <a:pt x="3654" y="1879"/>
                </a:lnTo>
                <a:lnTo>
                  <a:pt x="3679" y="2016"/>
                </a:lnTo>
                <a:lnTo>
                  <a:pt x="3705" y="1988"/>
                </a:lnTo>
                <a:lnTo>
                  <a:pt x="3731" y="1953"/>
                </a:lnTo>
                <a:lnTo>
                  <a:pt x="3757" y="2062"/>
                </a:lnTo>
                <a:lnTo>
                  <a:pt x="3783" y="1976"/>
                </a:lnTo>
                <a:lnTo>
                  <a:pt x="3809" y="1793"/>
                </a:lnTo>
                <a:lnTo>
                  <a:pt x="3834" y="1839"/>
                </a:lnTo>
                <a:lnTo>
                  <a:pt x="3860" y="1896"/>
                </a:lnTo>
                <a:lnTo>
                  <a:pt x="3886" y="1993"/>
                </a:lnTo>
                <a:lnTo>
                  <a:pt x="3912" y="1976"/>
                </a:lnTo>
                <a:lnTo>
                  <a:pt x="3944" y="2205"/>
                </a:lnTo>
                <a:lnTo>
                  <a:pt x="3970" y="2463"/>
                </a:lnTo>
                <a:lnTo>
                  <a:pt x="3996" y="2417"/>
                </a:lnTo>
                <a:lnTo>
                  <a:pt x="4022" y="2337"/>
                </a:lnTo>
                <a:lnTo>
                  <a:pt x="4047" y="2400"/>
                </a:lnTo>
                <a:lnTo>
                  <a:pt x="4073" y="2343"/>
                </a:lnTo>
                <a:lnTo>
                  <a:pt x="4099" y="2033"/>
                </a:lnTo>
                <a:lnTo>
                  <a:pt x="4125" y="1953"/>
                </a:lnTo>
                <a:lnTo>
                  <a:pt x="4151" y="1947"/>
                </a:lnTo>
                <a:lnTo>
                  <a:pt x="4177" y="1770"/>
                </a:lnTo>
                <a:lnTo>
                  <a:pt x="4202" y="1667"/>
                </a:lnTo>
                <a:lnTo>
                  <a:pt x="4235" y="1672"/>
                </a:lnTo>
                <a:lnTo>
                  <a:pt x="4254" y="1621"/>
                </a:lnTo>
                <a:lnTo>
                  <a:pt x="4286" y="1684"/>
                </a:lnTo>
                <a:lnTo>
                  <a:pt x="4312" y="1672"/>
                </a:lnTo>
                <a:lnTo>
                  <a:pt x="4338" y="1592"/>
                </a:lnTo>
                <a:lnTo>
                  <a:pt x="4364" y="1512"/>
                </a:lnTo>
                <a:lnTo>
                  <a:pt x="4390" y="1466"/>
                </a:lnTo>
                <a:lnTo>
                  <a:pt x="4415" y="1455"/>
                </a:lnTo>
                <a:lnTo>
                  <a:pt x="4441" y="1713"/>
                </a:lnTo>
              </a:path>
            </a:pathLst>
          </a:custGeom>
          <a:noFill/>
          <a:ln w="5724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15" name=""/>
          <p:cNvSpPr/>
          <p:nvPr/>
        </p:nvSpPr>
        <p:spPr>
          <a:xfrm>
            <a:off x="1117440" y="4000680"/>
            <a:ext cx="710280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16" name=""/>
          <p:cNvSpPr/>
          <p:nvPr/>
        </p:nvSpPr>
        <p:spPr>
          <a:xfrm>
            <a:off x="1117440" y="3317760"/>
            <a:ext cx="710280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17" name=""/>
          <p:cNvSpPr/>
          <p:nvPr/>
        </p:nvSpPr>
        <p:spPr>
          <a:xfrm>
            <a:off x="1117440" y="4681440"/>
            <a:ext cx="710280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18" name=""/>
          <p:cNvSpPr/>
          <p:nvPr/>
        </p:nvSpPr>
        <p:spPr>
          <a:xfrm>
            <a:off x="1108080" y="6019920"/>
            <a:ext cx="752148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19" name=""/>
          <p:cNvSpPr/>
          <p:nvPr/>
        </p:nvSpPr>
        <p:spPr>
          <a:xfrm>
            <a:off x="1108080" y="1289160"/>
            <a:ext cx="1440" cy="47307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0" name=""/>
          <p:cNvSpPr/>
          <p:nvPr/>
        </p:nvSpPr>
        <p:spPr>
          <a:xfrm>
            <a:off x="1046160" y="6027840"/>
            <a:ext cx="7128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1" name=""/>
          <p:cNvSpPr/>
          <p:nvPr/>
        </p:nvSpPr>
        <p:spPr>
          <a:xfrm>
            <a:off x="1046160" y="5237280"/>
            <a:ext cx="7128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2" name=""/>
          <p:cNvSpPr/>
          <p:nvPr/>
        </p:nvSpPr>
        <p:spPr>
          <a:xfrm>
            <a:off x="1046160" y="4454640"/>
            <a:ext cx="7128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3" name=""/>
          <p:cNvSpPr/>
          <p:nvPr/>
        </p:nvSpPr>
        <p:spPr>
          <a:xfrm>
            <a:off x="1046160" y="3664080"/>
            <a:ext cx="7128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4" name=""/>
          <p:cNvSpPr/>
          <p:nvPr/>
        </p:nvSpPr>
        <p:spPr>
          <a:xfrm>
            <a:off x="1046160" y="2871720"/>
            <a:ext cx="7128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5" name=""/>
          <p:cNvSpPr/>
          <p:nvPr/>
        </p:nvSpPr>
        <p:spPr>
          <a:xfrm>
            <a:off x="1046160" y="2089080"/>
            <a:ext cx="7128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6" name=""/>
          <p:cNvSpPr/>
          <p:nvPr/>
        </p:nvSpPr>
        <p:spPr>
          <a:xfrm>
            <a:off x="1046160" y="1298520"/>
            <a:ext cx="7128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27" name=""/>
          <p:cNvGrpSpPr/>
          <p:nvPr/>
        </p:nvGrpSpPr>
        <p:grpSpPr>
          <a:xfrm>
            <a:off x="842760" y="1108080"/>
            <a:ext cx="170280" cy="5095440"/>
            <a:chOff x="842760" y="1108080"/>
            <a:chExt cx="170280" cy="5095440"/>
          </a:xfrm>
        </p:grpSpPr>
        <p:sp>
          <p:nvSpPr>
            <p:cNvPr id="1128" name=""/>
            <p:cNvSpPr/>
            <p:nvPr/>
          </p:nvSpPr>
          <p:spPr>
            <a:xfrm>
              <a:off x="842760" y="583740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9" name=""/>
            <p:cNvSpPr/>
            <p:nvPr/>
          </p:nvSpPr>
          <p:spPr>
            <a:xfrm>
              <a:off x="842760" y="504684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0" name=""/>
            <p:cNvSpPr/>
            <p:nvPr/>
          </p:nvSpPr>
          <p:spPr>
            <a:xfrm>
              <a:off x="842760" y="426420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3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1" name=""/>
            <p:cNvSpPr/>
            <p:nvPr/>
          </p:nvSpPr>
          <p:spPr>
            <a:xfrm>
              <a:off x="842760" y="347328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4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2" name=""/>
            <p:cNvSpPr/>
            <p:nvPr/>
          </p:nvSpPr>
          <p:spPr>
            <a:xfrm>
              <a:off x="842760" y="268128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5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3" name=""/>
            <p:cNvSpPr/>
            <p:nvPr/>
          </p:nvSpPr>
          <p:spPr>
            <a:xfrm>
              <a:off x="842760" y="189864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6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4" name=""/>
            <p:cNvSpPr/>
            <p:nvPr/>
          </p:nvSpPr>
          <p:spPr>
            <a:xfrm>
              <a:off x="842760" y="110808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7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35" name=""/>
          <p:cNvSpPr/>
          <p:nvPr/>
        </p:nvSpPr>
        <p:spPr>
          <a:xfrm>
            <a:off x="1036800" y="6019920"/>
            <a:ext cx="7128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36" name=""/>
          <p:cNvSpPr/>
          <p:nvPr/>
        </p:nvSpPr>
        <p:spPr>
          <a:xfrm>
            <a:off x="1036800" y="5227560"/>
            <a:ext cx="7128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37" name=""/>
          <p:cNvSpPr/>
          <p:nvPr/>
        </p:nvSpPr>
        <p:spPr>
          <a:xfrm>
            <a:off x="1036800" y="4444920"/>
            <a:ext cx="7128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38" name=""/>
          <p:cNvSpPr/>
          <p:nvPr/>
        </p:nvSpPr>
        <p:spPr>
          <a:xfrm>
            <a:off x="1036800" y="3654360"/>
            <a:ext cx="7128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39" name=""/>
          <p:cNvSpPr/>
          <p:nvPr/>
        </p:nvSpPr>
        <p:spPr>
          <a:xfrm>
            <a:off x="1036800" y="2862360"/>
            <a:ext cx="7128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0" name=""/>
          <p:cNvSpPr/>
          <p:nvPr/>
        </p:nvSpPr>
        <p:spPr>
          <a:xfrm>
            <a:off x="1036800" y="2081160"/>
            <a:ext cx="7128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1" name=""/>
          <p:cNvSpPr/>
          <p:nvPr/>
        </p:nvSpPr>
        <p:spPr>
          <a:xfrm>
            <a:off x="1036800" y="1289160"/>
            <a:ext cx="7128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2" name=""/>
          <p:cNvSpPr/>
          <p:nvPr/>
        </p:nvSpPr>
        <p:spPr>
          <a:xfrm>
            <a:off x="1036800" y="6019920"/>
            <a:ext cx="7128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3" name=""/>
          <p:cNvSpPr/>
          <p:nvPr/>
        </p:nvSpPr>
        <p:spPr>
          <a:xfrm>
            <a:off x="1036800" y="5227560"/>
            <a:ext cx="7128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4" name=""/>
          <p:cNvSpPr/>
          <p:nvPr/>
        </p:nvSpPr>
        <p:spPr>
          <a:xfrm>
            <a:off x="1036800" y="4444920"/>
            <a:ext cx="7128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5" name=""/>
          <p:cNvSpPr/>
          <p:nvPr/>
        </p:nvSpPr>
        <p:spPr>
          <a:xfrm>
            <a:off x="1036800" y="3654360"/>
            <a:ext cx="7128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6" name=""/>
          <p:cNvSpPr/>
          <p:nvPr/>
        </p:nvSpPr>
        <p:spPr>
          <a:xfrm>
            <a:off x="1036800" y="2862360"/>
            <a:ext cx="7128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7" name=""/>
          <p:cNvSpPr/>
          <p:nvPr/>
        </p:nvSpPr>
        <p:spPr>
          <a:xfrm>
            <a:off x="1036800" y="2081160"/>
            <a:ext cx="7128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8" name=""/>
          <p:cNvSpPr/>
          <p:nvPr/>
        </p:nvSpPr>
        <p:spPr>
          <a:xfrm>
            <a:off x="1036800" y="1289160"/>
            <a:ext cx="7128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9" name=""/>
          <p:cNvSpPr/>
          <p:nvPr/>
        </p:nvSpPr>
        <p:spPr>
          <a:xfrm flipV="1">
            <a:off x="1117440" y="6027480"/>
            <a:ext cx="180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0" name=""/>
          <p:cNvSpPr/>
          <p:nvPr/>
        </p:nvSpPr>
        <p:spPr>
          <a:xfrm flipV="1">
            <a:off x="1620720" y="6027480"/>
            <a:ext cx="180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1" name=""/>
          <p:cNvSpPr/>
          <p:nvPr/>
        </p:nvSpPr>
        <p:spPr>
          <a:xfrm flipV="1">
            <a:off x="2122560" y="6027480"/>
            <a:ext cx="144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2" name=""/>
          <p:cNvSpPr/>
          <p:nvPr/>
        </p:nvSpPr>
        <p:spPr>
          <a:xfrm flipV="1">
            <a:off x="2624040" y="6027480"/>
            <a:ext cx="180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3" name=""/>
          <p:cNvSpPr/>
          <p:nvPr/>
        </p:nvSpPr>
        <p:spPr>
          <a:xfrm flipV="1">
            <a:off x="3127320" y="6027480"/>
            <a:ext cx="180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4" name=""/>
          <p:cNvSpPr/>
          <p:nvPr/>
        </p:nvSpPr>
        <p:spPr>
          <a:xfrm flipV="1">
            <a:off x="3629160" y="6027480"/>
            <a:ext cx="144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5" name=""/>
          <p:cNvSpPr/>
          <p:nvPr/>
        </p:nvSpPr>
        <p:spPr>
          <a:xfrm flipV="1">
            <a:off x="4130640" y="6027480"/>
            <a:ext cx="180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6" name=""/>
          <p:cNvSpPr/>
          <p:nvPr/>
        </p:nvSpPr>
        <p:spPr>
          <a:xfrm flipV="1">
            <a:off x="4622760" y="6027480"/>
            <a:ext cx="180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7" name=""/>
          <p:cNvSpPr/>
          <p:nvPr/>
        </p:nvSpPr>
        <p:spPr>
          <a:xfrm flipV="1">
            <a:off x="5135400" y="6027480"/>
            <a:ext cx="180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8" name=""/>
          <p:cNvSpPr/>
          <p:nvPr/>
        </p:nvSpPr>
        <p:spPr>
          <a:xfrm flipV="1">
            <a:off x="5627520" y="6027480"/>
            <a:ext cx="180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9" name=""/>
          <p:cNvSpPr/>
          <p:nvPr/>
        </p:nvSpPr>
        <p:spPr>
          <a:xfrm flipV="1">
            <a:off x="6129360" y="6027480"/>
            <a:ext cx="144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60" name=""/>
          <p:cNvSpPr/>
          <p:nvPr/>
        </p:nvSpPr>
        <p:spPr>
          <a:xfrm flipV="1">
            <a:off x="6632640" y="6027480"/>
            <a:ext cx="144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61" name=""/>
          <p:cNvSpPr/>
          <p:nvPr/>
        </p:nvSpPr>
        <p:spPr>
          <a:xfrm flipV="1">
            <a:off x="7134120" y="6027480"/>
            <a:ext cx="180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62" name=""/>
          <p:cNvSpPr/>
          <p:nvPr/>
        </p:nvSpPr>
        <p:spPr>
          <a:xfrm flipV="1">
            <a:off x="7635960" y="6027480"/>
            <a:ext cx="144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63" name=""/>
          <p:cNvSpPr/>
          <p:nvPr/>
        </p:nvSpPr>
        <p:spPr>
          <a:xfrm flipV="1">
            <a:off x="8139240" y="6027480"/>
            <a:ext cx="144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64" name=""/>
          <p:cNvSpPr/>
          <p:nvPr/>
        </p:nvSpPr>
        <p:spPr>
          <a:xfrm flipV="1">
            <a:off x="8640720" y="6027480"/>
            <a:ext cx="180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65" name=""/>
          <p:cNvGrpSpPr/>
          <p:nvPr/>
        </p:nvGrpSpPr>
        <p:grpSpPr>
          <a:xfrm>
            <a:off x="968400" y="6105600"/>
            <a:ext cx="7861320" cy="366120"/>
            <a:chOff x="968400" y="6105600"/>
            <a:chExt cx="7861320" cy="366120"/>
          </a:xfrm>
        </p:grpSpPr>
        <p:sp>
          <p:nvSpPr>
            <p:cNvPr id="1166" name=""/>
            <p:cNvSpPr/>
            <p:nvPr/>
          </p:nvSpPr>
          <p:spPr>
            <a:xfrm>
              <a:off x="968400" y="610560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86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7" name=""/>
            <p:cNvSpPr/>
            <p:nvPr/>
          </p:nvSpPr>
          <p:spPr>
            <a:xfrm>
              <a:off x="1469880" y="610560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87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8" name=""/>
            <p:cNvSpPr/>
            <p:nvPr/>
          </p:nvSpPr>
          <p:spPr>
            <a:xfrm>
              <a:off x="1973160" y="610560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88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9" name=""/>
            <p:cNvSpPr/>
            <p:nvPr/>
          </p:nvSpPr>
          <p:spPr>
            <a:xfrm>
              <a:off x="2475000" y="610560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89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0" name=""/>
            <p:cNvSpPr/>
            <p:nvPr/>
          </p:nvSpPr>
          <p:spPr>
            <a:xfrm>
              <a:off x="2976480" y="610560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1" name=""/>
            <p:cNvSpPr/>
            <p:nvPr/>
          </p:nvSpPr>
          <p:spPr>
            <a:xfrm>
              <a:off x="3479760" y="610560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91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2" name=""/>
            <p:cNvSpPr/>
            <p:nvPr/>
          </p:nvSpPr>
          <p:spPr>
            <a:xfrm>
              <a:off x="3981600" y="610560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3" name=""/>
            <p:cNvSpPr/>
            <p:nvPr/>
          </p:nvSpPr>
          <p:spPr>
            <a:xfrm>
              <a:off x="4473720" y="610560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93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4" name=""/>
            <p:cNvSpPr/>
            <p:nvPr/>
          </p:nvSpPr>
          <p:spPr>
            <a:xfrm>
              <a:off x="4986360" y="610560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94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5" name=""/>
            <p:cNvSpPr/>
            <p:nvPr/>
          </p:nvSpPr>
          <p:spPr>
            <a:xfrm>
              <a:off x="5477040" y="610560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95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6" name=""/>
            <p:cNvSpPr/>
            <p:nvPr/>
          </p:nvSpPr>
          <p:spPr>
            <a:xfrm>
              <a:off x="5979960" y="610560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96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7" name=""/>
            <p:cNvSpPr/>
            <p:nvPr/>
          </p:nvSpPr>
          <p:spPr>
            <a:xfrm>
              <a:off x="6481800" y="610560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97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8" name=""/>
            <p:cNvSpPr/>
            <p:nvPr/>
          </p:nvSpPr>
          <p:spPr>
            <a:xfrm>
              <a:off x="6983280" y="610560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98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9" name=""/>
            <p:cNvSpPr/>
            <p:nvPr/>
          </p:nvSpPr>
          <p:spPr>
            <a:xfrm>
              <a:off x="7486560" y="610560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99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0" name=""/>
            <p:cNvSpPr/>
            <p:nvPr/>
          </p:nvSpPr>
          <p:spPr>
            <a:xfrm>
              <a:off x="7988400" y="610560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1" name=""/>
            <p:cNvSpPr/>
            <p:nvPr/>
          </p:nvSpPr>
          <p:spPr>
            <a:xfrm>
              <a:off x="8489880" y="610560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01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182" name=""/>
          <p:cNvSpPr/>
          <p:nvPr/>
        </p:nvSpPr>
        <p:spPr>
          <a:xfrm>
            <a:off x="1036800" y="6019920"/>
            <a:ext cx="7128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3" name=""/>
          <p:cNvSpPr/>
          <p:nvPr/>
        </p:nvSpPr>
        <p:spPr>
          <a:xfrm>
            <a:off x="1036800" y="5227560"/>
            <a:ext cx="7128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4" name=""/>
          <p:cNvSpPr/>
          <p:nvPr/>
        </p:nvSpPr>
        <p:spPr>
          <a:xfrm>
            <a:off x="1036800" y="4444920"/>
            <a:ext cx="7128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5" name=""/>
          <p:cNvSpPr/>
          <p:nvPr/>
        </p:nvSpPr>
        <p:spPr>
          <a:xfrm>
            <a:off x="1036800" y="3654360"/>
            <a:ext cx="7128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6" name=""/>
          <p:cNvSpPr/>
          <p:nvPr/>
        </p:nvSpPr>
        <p:spPr>
          <a:xfrm>
            <a:off x="1036800" y="2862360"/>
            <a:ext cx="7128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7" name=""/>
          <p:cNvSpPr/>
          <p:nvPr/>
        </p:nvSpPr>
        <p:spPr>
          <a:xfrm>
            <a:off x="1036800" y="2081160"/>
            <a:ext cx="7128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8" name=""/>
          <p:cNvSpPr/>
          <p:nvPr/>
        </p:nvSpPr>
        <p:spPr>
          <a:xfrm>
            <a:off x="1036800" y="1289160"/>
            <a:ext cx="7128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9" name=""/>
          <p:cNvSpPr/>
          <p:nvPr/>
        </p:nvSpPr>
        <p:spPr>
          <a:xfrm>
            <a:off x="1251000" y="1335240"/>
            <a:ext cx="2718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%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0" name=""/>
          <p:cNvSpPr/>
          <p:nvPr/>
        </p:nvSpPr>
        <p:spPr>
          <a:xfrm>
            <a:off x="5983920" y="2917800"/>
            <a:ext cx="22028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Plus 1 Std Dev.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1" name=""/>
          <p:cNvSpPr/>
          <p:nvPr/>
        </p:nvSpPr>
        <p:spPr>
          <a:xfrm>
            <a:off x="6846120" y="3648240"/>
            <a:ext cx="10051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Average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2" name=""/>
          <p:cNvSpPr/>
          <p:nvPr/>
        </p:nvSpPr>
        <p:spPr>
          <a:xfrm>
            <a:off x="5061240" y="5094360"/>
            <a:ext cx="243972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Minus 1 Std Dev.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3" name=""/>
          <p:cNvSpPr/>
          <p:nvPr/>
        </p:nvSpPr>
        <p:spPr>
          <a:xfrm>
            <a:off x="2079720" y="2279520"/>
            <a:ext cx="41500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REAL 10 YEAR BOND YIELD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4" name=""/>
          <p:cNvSpPr/>
          <p:nvPr/>
        </p:nvSpPr>
        <p:spPr>
          <a:xfrm>
            <a:off x="222120" y="138240"/>
            <a:ext cx="660600" cy="58392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5" name=""/>
          <p:cNvSpPr/>
          <p:nvPr/>
        </p:nvSpPr>
        <p:spPr>
          <a:xfrm>
            <a:off x="208080" y="130320"/>
            <a:ext cx="95544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23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6" name=""/>
          <p:cNvSpPr/>
          <p:nvPr/>
        </p:nvSpPr>
        <p:spPr>
          <a:xfrm>
            <a:off x="950760" y="179280"/>
            <a:ext cx="7642800" cy="97596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New Economy -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IV Market Wrongly Extrapolates Growth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7" name=""/>
          <p:cNvSpPr/>
          <p:nvPr/>
        </p:nvSpPr>
        <p:spPr>
          <a:xfrm>
            <a:off x="1015920" y="1523880"/>
            <a:ext cx="6956640" cy="4722840"/>
          </a:xfrm>
          <a:custGeom>
            <a:avLst/>
            <a:gdLst/>
            <a:ahLst/>
            <a:rect l="l" t="t" r="r" b="b"/>
            <a:pathLst>
              <a:path w="4382" h="2975">
                <a:moveTo>
                  <a:pt x="0" y="0"/>
                </a:moveTo>
                <a:lnTo>
                  <a:pt x="0" y="2975"/>
                </a:lnTo>
                <a:lnTo>
                  <a:pt x="4382" y="2975"/>
                </a:lnTo>
              </a:path>
            </a:pathLst>
          </a:custGeom>
          <a:noFill/>
          <a:ln w="57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8" name=""/>
          <p:cNvSpPr/>
          <p:nvPr/>
        </p:nvSpPr>
        <p:spPr>
          <a:xfrm>
            <a:off x="215640" y="1587600"/>
            <a:ext cx="66132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GDP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9" name=""/>
          <p:cNvSpPr/>
          <p:nvPr/>
        </p:nvSpPr>
        <p:spPr>
          <a:xfrm>
            <a:off x="177480" y="1879560"/>
            <a:ext cx="78012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00" name=""/>
          <p:cNvSpPr/>
          <p:nvPr/>
        </p:nvSpPr>
        <p:spPr>
          <a:xfrm>
            <a:off x="6776640" y="6310440"/>
            <a:ext cx="7120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Time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01" name=""/>
          <p:cNvGrpSpPr/>
          <p:nvPr/>
        </p:nvGrpSpPr>
        <p:grpSpPr>
          <a:xfrm>
            <a:off x="1274760" y="4049280"/>
            <a:ext cx="7034400" cy="1841400"/>
            <a:chOff x="1274760" y="4049280"/>
            <a:chExt cx="7034400" cy="1841400"/>
          </a:xfrm>
        </p:grpSpPr>
        <p:sp>
          <p:nvSpPr>
            <p:cNvPr id="1202" name=""/>
            <p:cNvSpPr/>
            <p:nvPr/>
          </p:nvSpPr>
          <p:spPr>
            <a:xfrm>
              <a:off x="6343920" y="4275000"/>
              <a:ext cx="19652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Old Economy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3" name=""/>
            <p:cNvSpPr/>
            <p:nvPr/>
          </p:nvSpPr>
          <p:spPr>
            <a:xfrm flipV="1">
              <a:off x="1274760" y="4049280"/>
              <a:ext cx="5797440" cy="1841400"/>
            </a:xfrm>
            <a:prstGeom prst="line">
              <a:avLst/>
            </a:prstGeom>
            <a:ln w="5724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04" name=""/>
          <p:cNvGrpSpPr/>
          <p:nvPr/>
        </p:nvGrpSpPr>
        <p:grpSpPr>
          <a:xfrm>
            <a:off x="1293840" y="3201840"/>
            <a:ext cx="7125480" cy="2671920"/>
            <a:chOff x="1293840" y="3201840"/>
            <a:chExt cx="7125480" cy="2671920"/>
          </a:xfrm>
        </p:grpSpPr>
        <p:sp>
          <p:nvSpPr>
            <p:cNvPr id="1205" name=""/>
            <p:cNvSpPr/>
            <p:nvPr/>
          </p:nvSpPr>
          <p:spPr>
            <a:xfrm>
              <a:off x="6335280" y="3376440"/>
              <a:ext cx="20840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New Economy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6" name=""/>
            <p:cNvSpPr/>
            <p:nvPr/>
          </p:nvSpPr>
          <p:spPr>
            <a:xfrm>
              <a:off x="1293840" y="3201840"/>
              <a:ext cx="5607000" cy="2671920"/>
            </a:xfrm>
            <a:custGeom>
              <a:avLst/>
              <a:gdLst/>
              <a:ahLst/>
              <a:rect l="l" t="t" r="r" b="b"/>
              <a:pathLst>
                <a:path w="3532" h="1683">
                  <a:moveTo>
                    <a:pt x="0" y="1683"/>
                  </a:moveTo>
                  <a:lnTo>
                    <a:pt x="1447" y="1229"/>
                  </a:lnTo>
                  <a:lnTo>
                    <a:pt x="2284" y="396"/>
                  </a:lnTo>
                  <a:lnTo>
                    <a:pt x="3532" y="0"/>
                  </a:lnTo>
                </a:path>
              </a:pathLst>
            </a:custGeom>
            <a:noFill/>
            <a:ln w="57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07" name=""/>
          <p:cNvSpPr/>
          <p:nvPr/>
        </p:nvSpPr>
        <p:spPr>
          <a:xfrm>
            <a:off x="4919760" y="2664000"/>
            <a:ext cx="1440" cy="35827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08" name=""/>
          <p:cNvSpPr/>
          <p:nvPr/>
        </p:nvSpPr>
        <p:spPr>
          <a:xfrm>
            <a:off x="3629160" y="2644920"/>
            <a:ext cx="1440" cy="360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09" name=""/>
          <p:cNvGrpSpPr/>
          <p:nvPr/>
        </p:nvGrpSpPr>
        <p:grpSpPr>
          <a:xfrm>
            <a:off x="3701880" y="5143680"/>
            <a:ext cx="1002600" cy="980280"/>
            <a:chOff x="3701880" y="5143680"/>
            <a:chExt cx="1002600" cy="980280"/>
          </a:xfrm>
        </p:grpSpPr>
        <p:sp>
          <p:nvSpPr>
            <p:cNvPr id="1210" name=""/>
            <p:cNvSpPr/>
            <p:nvPr/>
          </p:nvSpPr>
          <p:spPr>
            <a:xfrm>
              <a:off x="3701880" y="5143680"/>
              <a:ext cx="98136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Adjustment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1" name=""/>
            <p:cNvSpPr/>
            <p:nvPr/>
          </p:nvSpPr>
          <p:spPr>
            <a:xfrm>
              <a:off x="3702960" y="5398920"/>
              <a:ext cx="68436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Phase - 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2" name=""/>
            <p:cNvSpPr/>
            <p:nvPr/>
          </p:nvSpPr>
          <p:spPr>
            <a:xfrm>
              <a:off x="3702960" y="5654520"/>
              <a:ext cx="100152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Higher GDP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3" name=""/>
            <p:cNvSpPr/>
            <p:nvPr/>
          </p:nvSpPr>
          <p:spPr>
            <a:xfrm>
              <a:off x="3703320" y="5910120"/>
              <a:ext cx="62460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Growth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14" name=""/>
          <p:cNvGrpSpPr/>
          <p:nvPr/>
        </p:nvGrpSpPr>
        <p:grpSpPr>
          <a:xfrm>
            <a:off x="5021280" y="5370480"/>
            <a:ext cx="3663720" cy="844920"/>
            <a:chOff x="5021280" y="5370480"/>
            <a:chExt cx="3663720" cy="844920"/>
          </a:xfrm>
        </p:grpSpPr>
        <p:sp>
          <p:nvSpPr>
            <p:cNvPr id="1215" name=""/>
            <p:cNvSpPr/>
            <p:nvPr/>
          </p:nvSpPr>
          <p:spPr>
            <a:xfrm>
              <a:off x="5022720" y="5370480"/>
              <a:ext cx="294192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Long Run Steady State -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6" name=""/>
            <p:cNvSpPr/>
            <p:nvPr/>
          </p:nvSpPr>
          <p:spPr>
            <a:xfrm>
              <a:off x="5021280" y="5638680"/>
              <a:ext cx="366372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Higher GDP level, Unchanged 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7" name=""/>
            <p:cNvSpPr/>
            <p:nvPr/>
          </p:nvSpPr>
          <p:spPr>
            <a:xfrm>
              <a:off x="5024160" y="5910120"/>
              <a:ext cx="89136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Growth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218" name=""/>
          <p:cNvGrpSpPr/>
          <p:nvPr/>
        </p:nvGrpSpPr>
        <p:grpSpPr>
          <a:xfrm>
            <a:off x="4929120" y="1946160"/>
            <a:ext cx="4031280" cy="1884600"/>
            <a:chOff x="4929120" y="1946160"/>
            <a:chExt cx="4031280" cy="1884600"/>
          </a:xfrm>
        </p:grpSpPr>
        <p:sp>
          <p:nvSpPr>
            <p:cNvPr id="1219" name=""/>
            <p:cNvSpPr/>
            <p:nvPr/>
          </p:nvSpPr>
          <p:spPr>
            <a:xfrm flipV="1">
              <a:off x="4929120" y="2490840"/>
              <a:ext cx="1339920" cy="1339920"/>
            </a:xfrm>
            <a:prstGeom prst="line">
              <a:avLst/>
            </a:prstGeom>
            <a:ln w="57240">
              <a:solidFill>
                <a:srgbClr val="66ff33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0" name=""/>
            <p:cNvSpPr/>
            <p:nvPr/>
          </p:nvSpPr>
          <p:spPr>
            <a:xfrm>
              <a:off x="6343920" y="1946160"/>
              <a:ext cx="166968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66ff33"/>
                  </a:solidFill>
                  <a:effectLst/>
                  <a:uFillTx/>
                  <a:latin typeface="Arial"/>
                </a:rPr>
                <a:t>Equity Market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1" name=""/>
            <p:cNvSpPr/>
            <p:nvPr/>
          </p:nvSpPr>
          <p:spPr>
            <a:xfrm>
              <a:off x="6343560" y="2227320"/>
              <a:ext cx="261684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66ff33"/>
                  </a:solidFill>
                  <a:effectLst/>
                  <a:uFillTx/>
                  <a:latin typeface="Arial"/>
                </a:rPr>
                <a:t>Wrongly Extrapolates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2" name=""/>
            <p:cNvSpPr/>
            <p:nvPr/>
          </p:nvSpPr>
          <p:spPr>
            <a:xfrm>
              <a:off x="6343200" y="2508120"/>
              <a:ext cx="2390400" cy="3052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000" strike="noStrike" u="none">
                  <a:solidFill>
                    <a:srgbClr val="66ff33"/>
                  </a:solidFill>
                  <a:effectLst/>
                  <a:uFillTx/>
                  <a:latin typeface="Arial"/>
                </a:rPr>
                <a:t>Higher Growth Rate</a:t>
              </a:r>
              <a:endParaRPr b="0" lang="en-US" sz="20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3" name=""/>
          <p:cNvSpPr/>
          <p:nvPr/>
        </p:nvSpPr>
        <p:spPr>
          <a:xfrm>
            <a:off x="222120" y="138240"/>
            <a:ext cx="660600" cy="58392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4" name=""/>
          <p:cNvSpPr/>
          <p:nvPr/>
        </p:nvSpPr>
        <p:spPr>
          <a:xfrm>
            <a:off x="208080" y="130320"/>
            <a:ext cx="95544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24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5" name=""/>
          <p:cNvSpPr/>
          <p:nvPr/>
        </p:nvSpPr>
        <p:spPr>
          <a:xfrm>
            <a:off x="1337400" y="676440"/>
            <a:ext cx="6708960" cy="85428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New Economy Effect on Current Equity 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Valuations (% point contributions)</a:t>
            </a:r>
            <a:endParaRPr b="0" lang="en-US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6" name=""/>
          <p:cNvSpPr/>
          <p:nvPr/>
        </p:nvSpPr>
        <p:spPr>
          <a:xfrm>
            <a:off x="637560" y="2178000"/>
            <a:ext cx="7966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Index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7" name=""/>
          <p:cNvSpPr/>
          <p:nvPr/>
        </p:nvSpPr>
        <p:spPr>
          <a:xfrm>
            <a:off x="628560" y="2997360"/>
            <a:ext cx="318492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New Economy Effects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8" name=""/>
          <p:cNvSpPr/>
          <p:nvPr/>
        </p:nvSpPr>
        <p:spPr>
          <a:xfrm>
            <a:off x="3399120" y="2178000"/>
            <a:ext cx="3082680" cy="73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Re-based, 1994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Earnings Component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9" name=""/>
          <p:cNvSpPr/>
          <p:nvPr/>
        </p:nvSpPr>
        <p:spPr>
          <a:xfrm>
            <a:off x="3399480" y="3730680"/>
            <a:ext cx="1948320" cy="109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Productivity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NAIRU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Labour Force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30" name=""/>
          <p:cNvSpPr/>
          <p:nvPr/>
        </p:nvSpPr>
        <p:spPr>
          <a:xfrm>
            <a:off x="7880400" y="2178000"/>
            <a:ext cx="509400" cy="73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164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31" name=""/>
          <p:cNvSpPr/>
          <p:nvPr/>
        </p:nvSpPr>
        <p:spPr>
          <a:xfrm>
            <a:off x="5614920" y="3727440"/>
            <a:ext cx="348120" cy="109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+6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+2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-8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32" name=""/>
          <p:cNvGrpSpPr/>
          <p:nvPr/>
        </p:nvGrpSpPr>
        <p:grpSpPr>
          <a:xfrm>
            <a:off x="613080" y="5622840"/>
            <a:ext cx="7824240" cy="834480"/>
            <a:chOff x="613080" y="5622840"/>
            <a:chExt cx="7824240" cy="834480"/>
          </a:xfrm>
        </p:grpSpPr>
        <p:sp>
          <p:nvSpPr>
            <p:cNvPr id="1233" name=""/>
            <p:cNvSpPr/>
            <p:nvPr/>
          </p:nvSpPr>
          <p:spPr>
            <a:xfrm>
              <a:off x="613080" y="5622840"/>
              <a:ext cx="513216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Combined Earnings and Valuations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4" name=""/>
            <p:cNvSpPr/>
            <p:nvPr/>
          </p:nvSpPr>
          <p:spPr>
            <a:xfrm>
              <a:off x="3368160" y="6060960"/>
              <a:ext cx="18302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Actual Value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5" name=""/>
            <p:cNvSpPr/>
            <p:nvPr/>
          </p:nvSpPr>
          <p:spPr>
            <a:xfrm>
              <a:off x="7867800" y="5670360"/>
              <a:ext cx="509400" cy="731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235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6" name=""/>
            <p:cNvSpPr/>
            <p:nvPr/>
          </p:nvSpPr>
          <p:spPr>
            <a:xfrm flipH="1">
              <a:off x="7898760" y="6091200"/>
              <a:ext cx="5382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253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237" name=""/>
          <p:cNvSpPr/>
          <p:nvPr/>
        </p:nvSpPr>
        <p:spPr>
          <a:xfrm>
            <a:off x="275040" y="6519960"/>
            <a:ext cx="234360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Source: Goldman Sachs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38" name=""/>
          <p:cNvSpPr/>
          <p:nvPr/>
        </p:nvSpPr>
        <p:spPr>
          <a:xfrm>
            <a:off x="291960" y="1905120"/>
            <a:ext cx="8661600" cy="4559040"/>
          </a:xfrm>
          <a:prstGeom prst="rect">
            <a:avLst/>
          </a:prstGeom>
          <a:noFill/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39" name=""/>
          <p:cNvSpPr/>
          <p:nvPr/>
        </p:nvSpPr>
        <p:spPr>
          <a:xfrm>
            <a:off x="1942200" y="3321000"/>
            <a:ext cx="24562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Higher Earnings: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0" name=""/>
          <p:cNvSpPr/>
          <p:nvPr/>
        </p:nvSpPr>
        <p:spPr>
          <a:xfrm>
            <a:off x="1928880" y="4921200"/>
            <a:ext cx="4032000" cy="73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Lower Equity Risk Premium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Lower Real Interest Rate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1" name=""/>
          <p:cNvSpPr/>
          <p:nvPr/>
        </p:nvSpPr>
        <p:spPr>
          <a:xfrm>
            <a:off x="7912080" y="4476600"/>
            <a:ext cx="1702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2" name=""/>
          <p:cNvSpPr/>
          <p:nvPr/>
        </p:nvSpPr>
        <p:spPr>
          <a:xfrm>
            <a:off x="7861320" y="4908600"/>
            <a:ext cx="3398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3" name=""/>
          <p:cNvSpPr/>
          <p:nvPr/>
        </p:nvSpPr>
        <p:spPr>
          <a:xfrm>
            <a:off x="7873920" y="5302080"/>
            <a:ext cx="3398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28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4" name=""/>
          <p:cNvSpPr/>
          <p:nvPr/>
        </p:nvSpPr>
        <p:spPr>
          <a:xfrm>
            <a:off x="222120" y="138240"/>
            <a:ext cx="660600" cy="58392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5" name=""/>
          <p:cNvSpPr/>
          <p:nvPr/>
        </p:nvSpPr>
        <p:spPr>
          <a:xfrm>
            <a:off x="208080" y="130320"/>
            <a:ext cx="95544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25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6" name=""/>
          <p:cNvSpPr/>
          <p:nvPr/>
        </p:nvSpPr>
        <p:spPr>
          <a:xfrm>
            <a:off x="2388960" y="131760"/>
            <a:ext cx="4704120" cy="97596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Required Real Earnings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Growth Rates (% pa)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7" name=""/>
          <p:cNvSpPr/>
          <p:nvPr/>
        </p:nvSpPr>
        <p:spPr>
          <a:xfrm>
            <a:off x="657360" y="1238400"/>
            <a:ext cx="7962840" cy="5229000"/>
          </a:xfrm>
          <a:prstGeom prst="rect">
            <a:avLst/>
          </a:prstGeom>
          <a:noFill/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8" name=""/>
          <p:cNvSpPr/>
          <p:nvPr/>
        </p:nvSpPr>
        <p:spPr>
          <a:xfrm>
            <a:off x="808560" y="1333440"/>
            <a:ext cx="637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1. US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9" name=""/>
          <p:cNvSpPr/>
          <p:nvPr/>
        </p:nvSpPr>
        <p:spPr>
          <a:xfrm>
            <a:off x="4683240" y="1333440"/>
            <a:ext cx="1316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Temporary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0" name=""/>
          <p:cNvSpPr/>
          <p:nvPr/>
        </p:nvSpPr>
        <p:spPr>
          <a:xfrm>
            <a:off x="808920" y="1914480"/>
            <a:ext cx="11030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Non-TMT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1" name=""/>
          <p:cNvSpPr/>
          <p:nvPr/>
        </p:nvSpPr>
        <p:spPr>
          <a:xfrm>
            <a:off x="808920" y="2209680"/>
            <a:ext cx="5238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TMT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2" name=""/>
          <p:cNvSpPr/>
          <p:nvPr/>
        </p:nvSpPr>
        <p:spPr>
          <a:xfrm>
            <a:off x="807840" y="2517840"/>
            <a:ext cx="821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3" name=""/>
          <p:cNvSpPr/>
          <p:nvPr/>
        </p:nvSpPr>
        <p:spPr>
          <a:xfrm>
            <a:off x="2427480" y="1638360"/>
            <a:ext cx="1316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Permanent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4" name=""/>
          <p:cNvSpPr/>
          <p:nvPr/>
        </p:nvSpPr>
        <p:spPr>
          <a:xfrm>
            <a:off x="4232160" y="1638360"/>
            <a:ext cx="8071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0 to 15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5" name=""/>
          <p:cNvSpPr/>
          <p:nvPr/>
        </p:nvSpPr>
        <p:spPr>
          <a:xfrm>
            <a:off x="5692680" y="1638360"/>
            <a:ext cx="9482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After 15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6" name=""/>
          <p:cNvSpPr/>
          <p:nvPr/>
        </p:nvSpPr>
        <p:spPr>
          <a:xfrm>
            <a:off x="7265880" y="1638360"/>
            <a:ext cx="9482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Historic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7" name=""/>
          <p:cNvSpPr/>
          <p:nvPr/>
        </p:nvSpPr>
        <p:spPr>
          <a:xfrm>
            <a:off x="789120" y="3162240"/>
            <a:ext cx="11602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2. Europe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8" name=""/>
          <p:cNvSpPr/>
          <p:nvPr/>
        </p:nvSpPr>
        <p:spPr>
          <a:xfrm>
            <a:off x="808920" y="3800520"/>
            <a:ext cx="11030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Non-TMT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9" name=""/>
          <p:cNvSpPr/>
          <p:nvPr/>
        </p:nvSpPr>
        <p:spPr>
          <a:xfrm>
            <a:off x="808920" y="4095720"/>
            <a:ext cx="5238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TMT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0" name=""/>
          <p:cNvSpPr/>
          <p:nvPr/>
        </p:nvSpPr>
        <p:spPr>
          <a:xfrm>
            <a:off x="807840" y="4410000"/>
            <a:ext cx="821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1" name=""/>
          <p:cNvSpPr/>
          <p:nvPr/>
        </p:nvSpPr>
        <p:spPr>
          <a:xfrm>
            <a:off x="4695840" y="3162240"/>
            <a:ext cx="1316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Temporary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2" name=""/>
          <p:cNvSpPr/>
          <p:nvPr/>
        </p:nvSpPr>
        <p:spPr>
          <a:xfrm>
            <a:off x="2427480" y="3495600"/>
            <a:ext cx="1316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Permanent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3" name=""/>
          <p:cNvSpPr/>
          <p:nvPr/>
        </p:nvSpPr>
        <p:spPr>
          <a:xfrm>
            <a:off x="4232160" y="3495600"/>
            <a:ext cx="8071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0 to 15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4" name=""/>
          <p:cNvSpPr/>
          <p:nvPr/>
        </p:nvSpPr>
        <p:spPr>
          <a:xfrm>
            <a:off x="5692680" y="3495600"/>
            <a:ext cx="9482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After 15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5" name=""/>
          <p:cNvSpPr/>
          <p:nvPr/>
        </p:nvSpPr>
        <p:spPr>
          <a:xfrm>
            <a:off x="7265880" y="3495600"/>
            <a:ext cx="9482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Historic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6" name=""/>
          <p:cNvSpPr/>
          <p:nvPr/>
        </p:nvSpPr>
        <p:spPr>
          <a:xfrm>
            <a:off x="807480" y="4924440"/>
            <a:ext cx="10047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3. World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7" name=""/>
          <p:cNvSpPr/>
          <p:nvPr/>
        </p:nvSpPr>
        <p:spPr>
          <a:xfrm>
            <a:off x="4708440" y="4924440"/>
            <a:ext cx="1316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Temporary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8" name=""/>
          <p:cNvSpPr/>
          <p:nvPr/>
        </p:nvSpPr>
        <p:spPr>
          <a:xfrm>
            <a:off x="2427480" y="5200560"/>
            <a:ext cx="1316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Permanent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9" name=""/>
          <p:cNvSpPr/>
          <p:nvPr/>
        </p:nvSpPr>
        <p:spPr>
          <a:xfrm>
            <a:off x="4232160" y="5200560"/>
            <a:ext cx="8071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0 to 15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0" name=""/>
          <p:cNvSpPr/>
          <p:nvPr/>
        </p:nvSpPr>
        <p:spPr>
          <a:xfrm>
            <a:off x="5692680" y="5200560"/>
            <a:ext cx="9482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After 15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1" name=""/>
          <p:cNvSpPr/>
          <p:nvPr/>
        </p:nvSpPr>
        <p:spPr>
          <a:xfrm>
            <a:off x="7265880" y="5200560"/>
            <a:ext cx="9482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Historic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2" name=""/>
          <p:cNvSpPr/>
          <p:nvPr/>
        </p:nvSpPr>
        <p:spPr>
          <a:xfrm>
            <a:off x="2907360" y="191448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2.8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3" name=""/>
          <p:cNvSpPr/>
          <p:nvPr/>
        </p:nvSpPr>
        <p:spPr>
          <a:xfrm>
            <a:off x="7561800" y="220968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8.3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4" name=""/>
          <p:cNvSpPr/>
          <p:nvPr/>
        </p:nvSpPr>
        <p:spPr>
          <a:xfrm>
            <a:off x="7561800" y="191448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3.5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5" name=""/>
          <p:cNvSpPr/>
          <p:nvPr/>
        </p:nvSpPr>
        <p:spPr>
          <a:xfrm>
            <a:off x="5990040" y="220968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6" name=""/>
          <p:cNvSpPr/>
          <p:nvPr/>
        </p:nvSpPr>
        <p:spPr>
          <a:xfrm>
            <a:off x="5918760" y="1914480"/>
            <a:ext cx="4960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2.75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7" name=""/>
          <p:cNvSpPr/>
          <p:nvPr/>
        </p:nvSpPr>
        <p:spPr>
          <a:xfrm>
            <a:off x="4388400" y="2209680"/>
            <a:ext cx="4960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10.5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8" name=""/>
          <p:cNvSpPr/>
          <p:nvPr/>
        </p:nvSpPr>
        <p:spPr>
          <a:xfrm>
            <a:off x="4458240" y="191448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9" name=""/>
          <p:cNvSpPr/>
          <p:nvPr/>
        </p:nvSpPr>
        <p:spPr>
          <a:xfrm>
            <a:off x="2907360" y="220968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4.4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0" name=""/>
          <p:cNvSpPr/>
          <p:nvPr/>
        </p:nvSpPr>
        <p:spPr>
          <a:xfrm>
            <a:off x="7561800" y="251784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4.6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1" name=""/>
          <p:cNvSpPr/>
          <p:nvPr/>
        </p:nvSpPr>
        <p:spPr>
          <a:xfrm>
            <a:off x="2907360" y="380052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3.5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2" name=""/>
          <p:cNvSpPr/>
          <p:nvPr/>
        </p:nvSpPr>
        <p:spPr>
          <a:xfrm>
            <a:off x="7561800" y="409572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7.0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3" name=""/>
          <p:cNvSpPr/>
          <p:nvPr/>
        </p:nvSpPr>
        <p:spPr>
          <a:xfrm>
            <a:off x="7563240" y="380052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4" name=""/>
          <p:cNvSpPr/>
          <p:nvPr/>
        </p:nvSpPr>
        <p:spPr>
          <a:xfrm>
            <a:off x="5988600" y="409572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5" name=""/>
          <p:cNvSpPr/>
          <p:nvPr/>
        </p:nvSpPr>
        <p:spPr>
          <a:xfrm>
            <a:off x="5918760" y="3800520"/>
            <a:ext cx="4960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2.75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6" name=""/>
          <p:cNvSpPr/>
          <p:nvPr/>
        </p:nvSpPr>
        <p:spPr>
          <a:xfrm>
            <a:off x="4388400" y="4095720"/>
            <a:ext cx="4960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15.0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7" name=""/>
          <p:cNvSpPr/>
          <p:nvPr/>
        </p:nvSpPr>
        <p:spPr>
          <a:xfrm>
            <a:off x="4458240" y="380052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5.4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8" name=""/>
          <p:cNvSpPr/>
          <p:nvPr/>
        </p:nvSpPr>
        <p:spPr>
          <a:xfrm>
            <a:off x="2907360" y="409572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4.9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89" name=""/>
          <p:cNvSpPr/>
          <p:nvPr/>
        </p:nvSpPr>
        <p:spPr>
          <a:xfrm>
            <a:off x="7563240" y="441000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2.9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0" name=""/>
          <p:cNvSpPr/>
          <p:nvPr/>
        </p:nvSpPr>
        <p:spPr>
          <a:xfrm>
            <a:off x="808920" y="5524560"/>
            <a:ext cx="11030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Non-TMT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1" name=""/>
          <p:cNvSpPr/>
          <p:nvPr/>
        </p:nvSpPr>
        <p:spPr>
          <a:xfrm>
            <a:off x="2907360" y="552456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2.9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2" name=""/>
          <p:cNvSpPr/>
          <p:nvPr/>
        </p:nvSpPr>
        <p:spPr>
          <a:xfrm>
            <a:off x="7563240" y="552456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3" name=""/>
          <p:cNvSpPr/>
          <p:nvPr/>
        </p:nvSpPr>
        <p:spPr>
          <a:xfrm>
            <a:off x="5918760" y="5524560"/>
            <a:ext cx="4960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2.75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4" name=""/>
          <p:cNvSpPr/>
          <p:nvPr/>
        </p:nvSpPr>
        <p:spPr>
          <a:xfrm>
            <a:off x="4458240" y="552456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3.3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5" name=""/>
          <p:cNvSpPr/>
          <p:nvPr/>
        </p:nvSpPr>
        <p:spPr>
          <a:xfrm>
            <a:off x="808920" y="5800680"/>
            <a:ext cx="5238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TMT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6" name=""/>
          <p:cNvSpPr/>
          <p:nvPr/>
        </p:nvSpPr>
        <p:spPr>
          <a:xfrm>
            <a:off x="7561800" y="580068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7.5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7" name=""/>
          <p:cNvSpPr/>
          <p:nvPr/>
        </p:nvSpPr>
        <p:spPr>
          <a:xfrm>
            <a:off x="5988600" y="580068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8" name=""/>
          <p:cNvSpPr/>
          <p:nvPr/>
        </p:nvSpPr>
        <p:spPr>
          <a:xfrm>
            <a:off x="4388400" y="5800680"/>
            <a:ext cx="4960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11.1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99" name=""/>
          <p:cNvSpPr/>
          <p:nvPr/>
        </p:nvSpPr>
        <p:spPr>
          <a:xfrm>
            <a:off x="2907360" y="580068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4.4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0" name=""/>
          <p:cNvSpPr/>
          <p:nvPr/>
        </p:nvSpPr>
        <p:spPr>
          <a:xfrm>
            <a:off x="807840" y="6105600"/>
            <a:ext cx="8211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1" name=""/>
          <p:cNvSpPr/>
          <p:nvPr/>
        </p:nvSpPr>
        <p:spPr>
          <a:xfrm>
            <a:off x="7563240" y="610560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3.7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2" name=""/>
          <p:cNvSpPr/>
          <p:nvPr/>
        </p:nvSpPr>
        <p:spPr>
          <a:xfrm>
            <a:off x="660240" y="2959200"/>
            <a:ext cx="7963200" cy="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3" name=""/>
          <p:cNvSpPr/>
          <p:nvPr/>
        </p:nvSpPr>
        <p:spPr>
          <a:xfrm>
            <a:off x="660240" y="4813200"/>
            <a:ext cx="7975800" cy="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4" name=""/>
          <p:cNvSpPr/>
          <p:nvPr/>
        </p:nvSpPr>
        <p:spPr>
          <a:xfrm>
            <a:off x="2907360" y="251784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3.3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5" name=""/>
          <p:cNvSpPr/>
          <p:nvPr/>
        </p:nvSpPr>
        <p:spPr>
          <a:xfrm>
            <a:off x="4458240" y="251784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5.5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6" name=""/>
          <p:cNvSpPr/>
          <p:nvPr/>
        </p:nvSpPr>
        <p:spPr>
          <a:xfrm>
            <a:off x="5990040" y="251784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2.8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7" name=""/>
          <p:cNvSpPr/>
          <p:nvPr/>
        </p:nvSpPr>
        <p:spPr>
          <a:xfrm>
            <a:off x="2907360" y="441000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3.7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8" name=""/>
          <p:cNvSpPr/>
          <p:nvPr/>
        </p:nvSpPr>
        <p:spPr>
          <a:xfrm>
            <a:off x="4458240" y="441000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6.9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09" name=""/>
          <p:cNvSpPr/>
          <p:nvPr/>
        </p:nvSpPr>
        <p:spPr>
          <a:xfrm>
            <a:off x="5988600" y="441000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2.8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10" name=""/>
          <p:cNvSpPr/>
          <p:nvPr/>
        </p:nvSpPr>
        <p:spPr>
          <a:xfrm>
            <a:off x="2908800" y="610560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3.3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11" name=""/>
          <p:cNvSpPr/>
          <p:nvPr/>
        </p:nvSpPr>
        <p:spPr>
          <a:xfrm>
            <a:off x="4458240" y="610560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5.4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12" name=""/>
          <p:cNvSpPr/>
          <p:nvPr/>
        </p:nvSpPr>
        <p:spPr>
          <a:xfrm>
            <a:off x="5988600" y="610560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2.8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3" name=""/>
          <p:cNvSpPr/>
          <p:nvPr/>
        </p:nvSpPr>
        <p:spPr>
          <a:xfrm>
            <a:off x="222120" y="138240"/>
            <a:ext cx="660600" cy="58392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14" name=""/>
          <p:cNvSpPr/>
          <p:nvPr/>
        </p:nvSpPr>
        <p:spPr>
          <a:xfrm>
            <a:off x="208080" y="130320"/>
            <a:ext cx="95544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26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15" name=""/>
          <p:cNvSpPr/>
          <p:nvPr/>
        </p:nvSpPr>
        <p:spPr>
          <a:xfrm>
            <a:off x="1686600" y="372960"/>
            <a:ext cx="6129360" cy="97596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Global: Required Real Earnings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to Generate a 2% Risk Premium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16" name=""/>
          <p:cNvGrpSpPr/>
          <p:nvPr/>
        </p:nvGrpSpPr>
        <p:grpSpPr>
          <a:xfrm>
            <a:off x="812520" y="1251000"/>
            <a:ext cx="340200" cy="5052240"/>
            <a:chOff x="812520" y="1251000"/>
            <a:chExt cx="340200" cy="5052240"/>
          </a:xfrm>
        </p:grpSpPr>
        <p:sp>
          <p:nvSpPr>
            <p:cNvPr id="1317" name=""/>
            <p:cNvSpPr/>
            <p:nvPr/>
          </p:nvSpPr>
          <p:spPr>
            <a:xfrm>
              <a:off x="812520" y="593712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8" name=""/>
            <p:cNvSpPr/>
            <p:nvPr/>
          </p:nvSpPr>
          <p:spPr>
            <a:xfrm>
              <a:off x="812520" y="527040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9" name=""/>
            <p:cNvSpPr/>
            <p:nvPr/>
          </p:nvSpPr>
          <p:spPr>
            <a:xfrm>
              <a:off x="812520" y="460368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4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0" name=""/>
            <p:cNvSpPr/>
            <p:nvPr/>
          </p:nvSpPr>
          <p:spPr>
            <a:xfrm>
              <a:off x="812520" y="392760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6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1" name=""/>
            <p:cNvSpPr/>
            <p:nvPr/>
          </p:nvSpPr>
          <p:spPr>
            <a:xfrm>
              <a:off x="812520" y="326088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2" name=""/>
            <p:cNvSpPr/>
            <p:nvPr/>
          </p:nvSpPr>
          <p:spPr>
            <a:xfrm>
              <a:off x="812880" y="259380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3" name=""/>
            <p:cNvSpPr/>
            <p:nvPr/>
          </p:nvSpPr>
          <p:spPr>
            <a:xfrm>
              <a:off x="812880" y="192708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24" name=""/>
            <p:cNvSpPr/>
            <p:nvPr/>
          </p:nvSpPr>
          <p:spPr>
            <a:xfrm>
              <a:off x="812880" y="125100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14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25" name=""/>
          <p:cNvSpPr/>
          <p:nvPr/>
        </p:nvSpPr>
        <p:spPr>
          <a:xfrm rot="16200000">
            <a:off x="-2420280" y="3635640"/>
            <a:ext cx="56232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Required Cash Flow Growth, caagr (%)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26" name=""/>
          <p:cNvSpPr/>
          <p:nvPr/>
        </p:nvSpPr>
        <p:spPr>
          <a:xfrm>
            <a:off x="1262160" y="1440000"/>
            <a:ext cx="7419960" cy="4686120"/>
          </a:xfrm>
          <a:custGeom>
            <a:avLst/>
            <a:gdLst/>
            <a:ahLst/>
            <a:rect l="l" t="t" r="r" b="b"/>
            <a:pathLst>
              <a:path w="4674" h="2952">
                <a:moveTo>
                  <a:pt x="0" y="0"/>
                </a:moveTo>
                <a:lnTo>
                  <a:pt x="4674" y="0"/>
                </a:lnTo>
                <a:lnTo>
                  <a:pt x="4674" y="2952"/>
                </a:lnTo>
                <a:lnTo>
                  <a:pt x="0" y="295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 w="57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27" name=""/>
          <p:cNvSpPr/>
          <p:nvPr/>
        </p:nvSpPr>
        <p:spPr>
          <a:xfrm>
            <a:off x="1433520" y="5018040"/>
            <a:ext cx="696960" cy="1098720"/>
          </a:xfrm>
          <a:custGeom>
            <a:avLst/>
            <a:gdLst/>
            <a:ahLst/>
            <a:rect l="l" t="t" r="r" b="b"/>
            <a:pathLst>
              <a:path w="439" h="692">
                <a:moveTo>
                  <a:pt x="0" y="0"/>
                </a:moveTo>
                <a:lnTo>
                  <a:pt x="439" y="0"/>
                </a:lnTo>
                <a:lnTo>
                  <a:pt x="439" y="692"/>
                </a:lnTo>
                <a:lnTo>
                  <a:pt x="0" y="69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28" name=""/>
          <p:cNvSpPr/>
          <p:nvPr/>
        </p:nvSpPr>
        <p:spPr>
          <a:xfrm>
            <a:off x="2130480" y="4305240"/>
            <a:ext cx="708120" cy="1811520"/>
          </a:xfrm>
          <a:custGeom>
            <a:avLst/>
            <a:gdLst/>
            <a:ahLst/>
            <a:rect l="l" t="t" r="r" b="b"/>
            <a:pathLst>
              <a:path w="446" h="1141">
                <a:moveTo>
                  <a:pt x="0" y="0"/>
                </a:moveTo>
                <a:lnTo>
                  <a:pt x="446" y="0"/>
                </a:lnTo>
                <a:lnTo>
                  <a:pt x="446" y="1141"/>
                </a:lnTo>
                <a:lnTo>
                  <a:pt x="0" y="114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29" name=""/>
          <p:cNvSpPr/>
          <p:nvPr/>
        </p:nvSpPr>
        <p:spPr>
          <a:xfrm>
            <a:off x="2838600" y="4883040"/>
            <a:ext cx="698400" cy="1233720"/>
          </a:xfrm>
          <a:custGeom>
            <a:avLst/>
            <a:gdLst/>
            <a:ahLst/>
            <a:rect l="l" t="t" r="r" b="b"/>
            <a:pathLst>
              <a:path w="440" h="777">
                <a:moveTo>
                  <a:pt x="0" y="0"/>
                </a:moveTo>
                <a:lnTo>
                  <a:pt x="440" y="0"/>
                </a:lnTo>
                <a:lnTo>
                  <a:pt x="440" y="777"/>
                </a:lnTo>
                <a:lnTo>
                  <a:pt x="0" y="777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0" name=""/>
          <p:cNvSpPr/>
          <p:nvPr/>
        </p:nvSpPr>
        <p:spPr>
          <a:xfrm>
            <a:off x="3909960" y="4648320"/>
            <a:ext cx="698400" cy="1468440"/>
          </a:xfrm>
          <a:custGeom>
            <a:avLst/>
            <a:gdLst/>
            <a:ahLst/>
            <a:rect l="l" t="t" r="r" b="b"/>
            <a:pathLst>
              <a:path w="440" h="925">
                <a:moveTo>
                  <a:pt x="0" y="0"/>
                </a:moveTo>
                <a:lnTo>
                  <a:pt x="440" y="0"/>
                </a:lnTo>
                <a:lnTo>
                  <a:pt x="440" y="925"/>
                </a:lnTo>
                <a:lnTo>
                  <a:pt x="0" y="92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1" name=""/>
          <p:cNvSpPr/>
          <p:nvPr/>
        </p:nvSpPr>
        <p:spPr>
          <a:xfrm>
            <a:off x="4608360" y="2403360"/>
            <a:ext cx="696960" cy="3713400"/>
          </a:xfrm>
          <a:custGeom>
            <a:avLst/>
            <a:gdLst/>
            <a:ahLst/>
            <a:rect l="l" t="t" r="r" b="b"/>
            <a:pathLst>
              <a:path w="439" h="2339">
                <a:moveTo>
                  <a:pt x="0" y="0"/>
                </a:moveTo>
                <a:lnTo>
                  <a:pt x="439" y="0"/>
                </a:lnTo>
                <a:lnTo>
                  <a:pt x="439" y="2339"/>
                </a:lnTo>
                <a:lnTo>
                  <a:pt x="0" y="2339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2" name=""/>
          <p:cNvSpPr/>
          <p:nvPr/>
        </p:nvSpPr>
        <p:spPr>
          <a:xfrm>
            <a:off x="5305320" y="3611520"/>
            <a:ext cx="708120" cy="2505240"/>
          </a:xfrm>
          <a:custGeom>
            <a:avLst/>
            <a:gdLst/>
            <a:ahLst/>
            <a:rect l="l" t="t" r="r" b="b"/>
            <a:pathLst>
              <a:path w="446" h="1578">
                <a:moveTo>
                  <a:pt x="0" y="0"/>
                </a:moveTo>
                <a:lnTo>
                  <a:pt x="446" y="0"/>
                </a:lnTo>
                <a:lnTo>
                  <a:pt x="446" y="1578"/>
                </a:lnTo>
                <a:lnTo>
                  <a:pt x="0" y="157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3" name=""/>
          <p:cNvSpPr/>
          <p:nvPr/>
        </p:nvSpPr>
        <p:spPr>
          <a:xfrm>
            <a:off x="6386400" y="5143680"/>
            <a:ext cx="698760" cy="973080"/>
          </a:xfrm>
          <a:custGeom>
            <a:avLst/>
            <a:gdLst/>
            <a:ahLst/>
            <a:rect l="l" t="t" r="r" b="b"/>
            <a:pathLst>
              <a:path w="440" h="613">
                <a:moveTo>
                  <a:pt x="0" y="0"/>
                </a:moveTo>
                <a:lnTo>
                  <a:pt x="440" y="0"/>
                </a:lnTo>
                <a:lnTo>
                  <a:pt x="440" y="613"/>
                </a:lnTo>
                <a:lnTo>
                  <a:pt x="0" y="61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4" name=""/>
          <p:cNvSpPr/>
          <p:nvPr/>
        </p:nvSpPr>
        <p:spPr>
          <a:xfrm>
            <a:off x="7085160" y="5018040"/>
            <a:ext cx="696600" cy="1098720"/>
          </a:xfrm>
          <a:custGeom>
            <a:avLst/>
            <a:gdLst/>
            <a:ahLst/>
            <a:rect l="l" t="t" r="r" b="b"/>
            <a:pathLst>
              <a:path w="439" h="692">
                <a:moveTo>
                  <a:pt x="0" y="0"/>
                </a:moveTo>
                <a:lnTo>
                  <a:pt x="439" y="0"/>
                </a:lnTo>
                <a:lnTo>
                  <a:pt x="439" y="692"/>
                </a:lnTo>
                <a:lnTo>
                  <a:pt x="0" y="69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5" name=""/>
          <p:cNvSpPr/>
          <p:nvPr/>
        </p:nvSpPr>
        <p:spPr>
          <a:xfrm>
            <a:off x="7781760" y="5116680"/>
            <a:ext cx="708120" cy="1000080"/>
          </a:xfrm>
          <a:custGeom>
            <a:avLst/>
            <a:gdLst/>
            <a:ahLst/>
            <a:rect l="l" t="t" r="r" b="b"/>
            <a:pathLst>
              <a:path w="446" h="630">
                <a:moveTo>
                  <a:pt x="0" y="0"/>
                </a:moveTo>
                <a:lnTo>
                  <a:pt x="446" y="0"/>
                </a:lnTo>
                <a:lnTo>
                  <a:pt x="446" y="630"/>
                </a:lnTo>
                <a:lnTo>
                  <a:pt x="0" y="63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6" name=""/>
          <p:cNvSpPr/>
          <p:nvPr/>
        </p:nvSpPr>
        <p:spPr>
          <a:xfrm>
            <a:off x="1251000" y="6116760"/>
            <a:ext cx="742140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7" name=""/>
          <p:cNvSpPr/>
          <p:nvPr/>
        </p:nvSpPr>
        <p:spPr>
          <a:xfrm>
            <a:off x="1251000" y="1430280"/>
            <a:ext cx="1440" cy="46864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8" name=""/>
          <p:cNvSpPr/>
          <p:nvPr/>
        </p:nvSpPr>
        <p:spPr>
          <a:xfrm>
            <a:off x="1181160" y="6126120"/>
            <a:ext cx="8100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39" name=""/>
          <p:cNvSpPr/>
          <p:nvPr/>
        </p:nvSpPr>
        <p:spPr>
          <a:xfrm>
            <a:off x="1181160" y="5459400"/>
            <a:ext cx="8100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0" name=""/>
          <p:cNvSpPr/>
          <p:nvPr/>
        </p:nvSpPr>
        <p:spPr>
          <a:xfrm>
            <a:off x="1181160" y="4792680"/>
            <a:ext cx="8100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1" name=""/>
          <p:cNvSpPr/>
          <p:nvPr/>
        </p:nvSpPr>
        <p:spPr>
          <a:xfrm>
            <a:off x="1181160" y="4116240"/>
            <a:ext cx="8100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2" name=""/>
          <p:cNvSpPr/>
          <p:nvPr/>
        </p:nvSpPr>
        <p:spPr>
          <a:xfrm>
            <a:off x="1181160" y="3449520"/>
            <a:ext cx="8100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3" name=""/>
          <p:cNvSpPr/>
          <p:nvPr/>
        </p:nvSpPr>
        <p:spPr>
          <a:xfrm>
            <a:off x="1181160" y="2782800"/>
            <a:ext cx="8100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4" name=""/>
          <p:cNvSpPr/>
          <p:nvPr/>
        </p:nvSpPr>
        <p:spPr>
          <a:xfrm>
            <a:off x="1181160" y="2106720"/>
            <a:ext cx="8100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5" name=""/>
          <p:cNvSpPr/>
          <p:nvPr/>
        </p:nvSpPr>
        <p:spPr>
          <a:xfrm>
            <a:off x="1181160" y="1440000"/>
            <a:ext cx="8100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6" name=""/>
          <p:cNvSpPr/>
          <p:nvPr/>
        </p:nvSpPr>
        <p:spPr>
          <a:xfrm flipV="1">
            <a:off x="1262160" y="6125760"/>
            <a:ext cx="1440" cy="716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840" bIns="248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7" name=""/>
          <p:cNvSpPr/>
          <p:nvPr/>
        </p:nvSpPr>
        <p:spPr>
          <a:xfrm flipV="1">
            <a:off x="3728880" y="6125760"/>
            <a:ext cx="1800" cy="716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840" bIns="248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8" name=""/>
          <p:cNvSpPr/>
          <p:nvPr/>
        </p:nvSpPr>
        <p:spPr>
          <a:xfrm flipV="1">
            <a:off x="6205680" y="6125760"/>
            <a:ext cx="1440" cy="716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840" bIns="248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49" name=""/>
          <p:cNvSpPr/>
          <p:nvPr/>
        </p:nvSpPr>
        <p:spPr>
          <a:xfrm flipV="1">
            <a:off x="8682120" y="6125760"/>
            <a:ext cx="1440" cy="716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840" bIns="248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0" name=""/>
          <p:cNvSpPr/>
          <p:nvPr/>
        </p:nvSpPr>
        <p:spPr>
          <a:xfrm>
            <a:off x="2121120" y="6207120"/>
            <a:ext cx="9831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Market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1" name=""/>
          <p:cNvSpPr/>
          <p:nvPr/>
        </p:nvSpPr>
        <p:spPr>
          <a:xfrm>
            <a:off x="4749120" y="6226200"/>
            <a:ext cx="62712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TMT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2" name=""/>
          <p:cNvSpPr/>
          <p:nvPr/>
        </p:nvSpPr>
        <p:spPr>
          <a:xfrm>
            <a:off x="6882840" y="6226200"/>
            <a:ext cx="13208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Non-TMT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3" name=""/>
          <p:cNvSpPr/>
          <p:nvPr/>
        </p:nvSpPr>
        <p:spPr>
          <a:xfrm>
            <a:off x="1486080" y="2016000"/>
            <a:ext cx="312480" cy="225720"/>
          </a:xfrm>
          <a:custGeom>
            <a:avLst/>
            <a:gdLst/>
            <a:ahLst/>
            <a:rect l="l" t="t" r="r" b="b"/>
            <a:pathLst>
              <a:path w="197" h="142">
                <a:moveTo>
                  <a:pt x="0" y="0"/>
                </a:moveTo>
                <a:lnTo>
                  <a:pt x="197" y="0"/>
                </a:lnTo>
                <a:lnTo>
                  <a:pt x="197" y="142"/>
                </a:lnTo>
                <a:lnTo>
                  <a:pt x="0" y="1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4" name=""/>
          <p:cNvSpPr/>
          <p:nvPr/>
        </p:nvSpPr>
        <p:spPr>
          <a:xfrm>
            <a:off x="1887480" y="2765520"/>
            <a:ext cx="1135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Historic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5" name=""/>
          <p:cNvSpPr/>
          <p:nvPr/>
        </p:nvSpPr>
        <p:spPr>
          <a:xfrm>
            <a:off x="1504800" y="2395440"/>
            <a:ext cx="312840" cy="225360"/>
          </a:xfrm>
          <a:custGeom>
            <a:avLst/>
            <a:gdLst/>
            <a:ahLst/>
            <a:rect l="l" t="t" r="r" b="b"/>
            <a:pathLst>
              <a:path w="197" h="142">
                <a:moveTo>
                  <a:pt x="0" y="0"/>
                </a:moveTo>
                <a:lnTo>
                  <a:pt x="197" y="0"/>
                </a:lnTo>
                <a:lnTo>
                  <a:pt x="197" y="142"/>
                </a:lnTo>
                <a:lnTo>
                  <a:pt x="0" y="1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00"/>
          </a:solidFill>
          <a:ln w="936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6" name=""/>
          <p:cNvSpPr/>
          <p:nvPr/>
        </p:nvSpPr>
        <p:spPr>
          <a:xfrm>
            <a:off x="1486080" y="2840040"/>
            <a:ext cx="314280" cy="225360"/>
          </a:xfrm>
          <a:custGeom>
            <a:avLst/>
            <a:gdLst/>
            <a:ahLst/>
            <a:rect l="l" t="t" r="r" b="b"/>
            <a:pathLst>
              <a:path w="198" h="142">
                <a:moveTo>
                  <a:pt x="0" y="0"/>
                </a:moveTo>
                <a:lnTo>
                  <a:pt x="198" y="0"/>
                </a:lnTo>
                <a:lnTo>
                  <a:pt x="198" y="142"/>
                </a:lnTo>
                <a:lnTo>
                  <a:pt x="0" y="1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7" name=""/>
          <p:cNvSpPr/>
          <p:nvPr/>
        </p:nvSpPr>
        <p:spPr>
          <a:xfrm>
            <a:off x="1903320" y="2341440"/>
            <a:ext cx="15760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Temporary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8" name=""/>
          <p:cNvSpPr/>
          <p:nvPr/>
        </p:nvSpPr>
        <p:spPr>
          <a:xfrm>
            <a:off x="1889280" y="1971720"/>
            <a:ext cx="15760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Permanent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9" name=""/>
          <p:cNvSpPr/>
          <p:nvPr/>
        </p:nvSpPr>
        <p:spPr>
          <a:xfrm>
            <a:off x="5476680" y="327816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7.5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60" name=""/>
          <p:cNvSpPr/>
          <p:nvPr/>
        </p:nvSpPr>
        <p:spPr>
          <a:xfrm>
            <a:off x="1590480" y="468648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3.3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61" name=""/>
          <p:cNvSpPr/>
          <p:nvPr/>
        </p:nvSpPr>
        <p:spPr>
          <a:xfrm>
            <a:off x="2257200" y="396072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5.4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62" name=""/>
          <p:cNvSpPr/>
          <p:nvPr/>
        </p:nvSpPr>
        <p:spPr>
          <a:xfrm>
            <a:off x="2984400" y="453060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3.7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63" name=""/>
          <p:cNvSpPr/>
          <p:nvPr/>
        </p:nvSpPr>
        <p:spPr>
          <a:xfrm>
            <a:off x="4059000" y="432576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4.4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64" name=""/>
          <p:cNvSpPr/>
          <p:nvPr/>
        </p:nvSpPr>
        <p:spPr>
          <a:xfrm>
            <a:off x="4665600" y="2063880"/>
            <a:ext cx="594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11.1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65" name=""/>
          <p:cNvSpPr/>
          <p:nvPr/>
        </p:nvSpPr>
        <p:spPr>
          <a:xfrm>
            <a:off x="6522840" y="480852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2.9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66" name=""/>
          <p:cNvSpPr/>
          <p:nvPr/>
        </p:nvSpPr>
        <p:spPr>
          <a:xfrm>
            <a:off x="7196040" y="470052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3.3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67" name=""/>
          <p:cNvSpPr/>
          <p:nvPr/>
        </p:nvSpPr>
        <p:spPr>
          <a:xfrm>
            <a:off x="7893000" y="478800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3.0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8" name=""/>
          <p:cNvSpPr/>
          <p:nvPr/>
        </p:nvSpPr>
        <p:spPr>
          <a:xfrm>
            <a:off x="222120" y="138240"/>
            <a:ext cx="660600" cy="58392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69" name=""/>
          <p:cNvSpPr/>
          <p:nvPr/>
        </p:nvSpPr>
        <p:spPr>
          <a:xfrm>
            <a:off x="208080" y="130320"/>
            <a:ext cx="95544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27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0" name=""/>
          <p:cNvSpPr/>
          <p:nvPr/>
        </p:nvSpPr>
        <p:spPr>
          <a:xfrm>
            <a:off x="971640" y="487440"/>
            <a:ext cx="7959600" cy="97596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Required Real Earnings Growth Rates to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Produce 2% pa Equity Risk Premium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1" name=""/>
          <p:cNvSpPr/>
          <p:nvPr/>
        </p:nvSpPr>
        <p:spPr>
          <a:xfrm>
            <a:off x="546120" y="1866960"/>
            <a:ext cx="8267760" cy="3568680"/>
          </a:xfrm>
          <a:prstGeom prst="rect">
            <a:avLst/>
          </a:prstGeom>
          <a:noFill/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2" name=""/>
          <p:cNvSpPr/>
          <p:nvPr/>
        </p:nvSpPr>
        <p:spPr>
          <a:xfrm>
            <a:off x="627120" y="5676840"/>
            <a:ext cx="801216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Note: Since March 27, the day that Nasdaq peaked, Global TMT has fallen 17%, but non-TMT is unchanged.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We have assumed no change in bond yields since March 27 in order to isolate the impact of changes in equity 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prices on required cash flow growth rates (n.b US 10 year bond yields are 7bp lower since March 27).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3" name=""/>
          <p:cNvSpPr/>
          <p:nvPr/>
        </p:nvSpPr>
        <p:spPr>
          <a:xfrm>
            <a:off x="810360" y="2000160"/>
            <a:ext cx="199872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1. Global TMT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4" name=""/>
          <p:cNvSpPr/>
          <p:nvPr/>
        </p:nvSpPr>
        <p:spPr>
          <a:xfrm>
            <a:off x="786240" y="3905280"/>
            <a:ext cx="23547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2.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Global</a:t>
            </a: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</a:t>
            </a: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Market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5" name=""/>
          <p:cNvSpPr/>
          <p:nvPr/>
        </p:nvSpPr>
        <p:spPr>
          <a:xfrm>
            <a:off x="914400" y="3214800"/>
            <a:ext cx="15760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Temporary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6" name=""/>
          <p:cNvSpPr/>
          <p:nvPr/>
        </p:nvSpPr>
        <p:spPr>
          <a:xfrm>
            <a:off x="901800" y="2693880"/>
            <a:ext cx="15760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Permanent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7" name=""/>
          <p:cNvSpPr/>
          <p:nvPr/>
        </p:nvSpPr>
        <p:spPr>
          <a:xfrm>
            <a:off x="914400" y="4946760"/>
            <a:ext cx="15760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Temporary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8" name=""/>
          <p:cNvSpPr/>
          <p:nvPr/>
        </p:nvSpPr>
        <p:spPr>
          <a:xfrm>
            <a:off x="901800" y="4425840"/>
            <a:ext cx="15760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Permanent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79" name=""/>
          <p:cNvSpPr/>
          <p:nvPr/>
        </p:nvSpPr>
        <p:spPr>
          <a:xfrm>
            <a:off x="5505120" y="2254320"/>
            <a:ext cx="6440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Now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0" name=""/>
          <p:cNvSpPr/>
          <p:nvPr/>
        </p:nvSpPr>
        <p:spPr>
          <a:xfrm>
            <a:off x="6985440" y="2266920"/>
            <a:ext cx="144072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March 27*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1" name=""/>
          <p:cNvSpPr/>
          <p:nvPr/>
        </p:nvSpPr>
        <p:spPr>
          <a:xfrm>
            <a:off x="5616360" y="270684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4.4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2" name=""/>
          <p:cNvSpPr/>
          <p:nvPr/>
        </p:nvSpPr>
        <p:spPr>
          <a:xfrm>
            <a:off x="5530680" y="3214800"/>
            <a:ext cx="594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11.1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3" name=""/>
          <p:cNvSpPr/>
          <p:nvPr/>
        </p:nvSpPr>
        <p:spPr>
          <a:xfrm>
            <a:off x="7492680" y="270684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4.6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4" name=""/>
          <p:cNvSpPr/>
          <p:nvPr/>
        </p:nvSpPr>
        <p:spPr>
          <a:xfrm>
            <a:off x="7408800" y="3214800"/>
            <a:ext cx="594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12.9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5" name=""/>
          <p:cNvSpPr/>
          <p:nvPr/>
        </p:nvSpPr>
        <p:spPr>
          <a:xfrm>
            <a:off x="5614920" y="4425840"/>
            <a:ext cx="594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3.25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6" name=""/>
          <p:cNvSpPr/>
          <p:nvPr/>
        </p:nvSpPr>
        <p:spPr>
          <a:xfrm>
            <a:off x="5614920" y="494676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4.9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7" name=""/>
          <p:cNvSpPr/>
          <p:nvPr/>
        </p:nvSpPr>
        <p:spPr>
          <a:xfrm>
            <a:off x="7408800" y="442584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3.3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88" name=""/>
          <p:cNvSpPr/>
          <p:nvPr/>
        </p:nvSpPr>
        <p:spPr>
          <a:xfrm>
            <a:off x="7494480" y="494676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5.4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9" name=""/>
          <p:cNvSpPr/>
          <p:nvPr/>
        </p:nvSpPr>
        <p:spPr>
          <a:xfrm>
            <a:off x="222120" y="138240"/>
            <a:ext cx="660600" cy="58392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0" name=""/>
          <p:cNvSpPr/>
          <p:nvPr/>
        </p:nvSpPr>
        <p:spPr>
          <a:xfrm>
            <a:off x="208080" y="130320"/>
            <a:ext cx="95544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28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1" name=""/>
          <p:cNvSpPr/>
          <p:nvPr/>
        </p:nvSpPr>
        <p:spPr>
          <a:xfrm>
            <a:off x="2247480" y="131760"/>
            <a:ext cx="5020920" cy="97596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Sectoral Shares in Equity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Market Capitalisation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2" name=""/>
          <p:cNvSpPr/>
          <p:nvPr/>
        </p:nvSpPr>
        <p:spPr>
          <a:xfrm>
            <a:off x="1569960" y="5005440"/>
            <a:ext cx="874800" cy="757080"/>
          </a:xfrm>
          <a:prstGeom prst="rect">
            <a:avLst/>
          </a:prstGeom>
          <a:solidFill>
            <a:srgbClr val="3399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3" name=""/>
          <p:cNvSpPr/>
          <p:nvPr/>
        </p:nvSpPr>
        <p:spPr>
          <a:xfrm>
            <a:off x="3057480" y="5202360"/>
            <a:ext cx="866880" cy="560160"/>
          </a:xfrm>
          <a:prstGeom prst="rect">
            <a:avLst/>
          </a:prstGeom>
          <a:solidFill>
            <a:srgbClr val="3399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4" name=""/>
          <p:cNvSpPr/>
          <p:nvPr/>
        </p:nvSpPr>
        <p:spPr>
          <a:xfrm>
            <a:off x="4535640" y="4651200"/>
            <a:ext cx="874440" cy="1111320"/>
          </a:xfrm>
          <a:prstGeom prst="rect">
            <a:avLst/>
          </a:prstGeom>
          <a:solidFill>
            <a:srgbClr val="3399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5" name=""/>
          <p:cNvSpPr/>
          <p:nvPr/>
        </p:nvSpPr>
        <p:spPr>
          <a:xfrm>
            <a:off x="6022800" y="4848120"/>
            <a:ext cx="866880" cy="914400"/>
          </a:xfrm>
          <a:prstGeom prst="rect">
            <a:avLst/>
          </a:prstGeom>
          <a:solidFill>
            <a:srgbClr val="3399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6" name=""/>
          <p:cNvSpPr/>
          <p:nvPr/>
        </p:nvSpPr>
        <p:spPr>
          <a:xfrm>
            <a:off x="7500960" y="5014800"/>
            <a:ext cx="874800" cy="747720"/>
          </a:xfrm>
          <a:prstGeom prst="rect">
            <a:avLst/>
          </a:prstGeom>
          <a:solidFill>
            <a:srgbClr val="339966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7" name=""/>
          <p:cNvSpPr/>
          <p:nvPr/>
        </p:nvSpPr>
        <p:spPr>
          <a:xfrm>
            <a:off x="1569960" y="4622760"/>
            <a:ext cx="874800" cy="382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8" name=""/>
          <p:cNvSpPr/>
          <p:nvPr/>
        </p:nvSpPr>
        <p:spPr>
          <a:xfrm>
            <a:off x="3057480" y="4651200"/>
            <a:ext cx="866880" cy="5511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99" name=""/>
          <p:cNvSpPr/>
          <p:nvPr/>
        </p:nvSpPr>
        <p:spPr>
          <a:xfrm>
            <a:off x="4535640" y="4287960"/>
            <a:ext cx="874440" cy="363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0" name=""/>
          <p:cNvSpPr/>
          <p:nvPr/>
        </p:nvSpPr>
        <p:spPr>
          <a:xfrm>
            <a:off x="6022800" y="4307040"/>
            <a:ext cx="866880" cy="5410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1" name=""/>
          <p:cNvSpPr/>
          <p:nvPr/>
        </p:nvSpPr>
        <p:spPr>
          <a:xfrm>
            <a:off x="7500960" y="4749840"/>
            <a:ext cx="874800" cy="264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2" name=""/>
          <p:cNvSpPr/>
          <p:nvPr/>
        </p:nvSpPr>
        <p:spPr>
          <a:xfrm>
            <a:off x="1569960" y="3146400"/>
            <a:ext cx="874800" cy="147636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3" name=""/>
          <p:cNvSpPr/>
          <p:nvPr/>
        </p:nvSpPr>
        <p:spPr>
          <a:xfrm>
            <a:off x="3057480" y="3451320"/>
            <a:ext cx="866880" cy="119988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4" name=""/>
          <p:cNvSpPr/>
          <p:nvPr/>
        </p:nvSpPr>
        <p:spPr>
          <a:xfrm>
            <a:off x="4535640" y="2762280"/>
            <a:ext cx="874440" cy="152568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5" name=""/>
          <p:cNvSpPr/>
          <p:nvPr/>
        </p:nvSpPr>
        <p:spPr>
          <a:xfrm>
            <a:off x="6022800" y="2851200"/>
            <a:ext cx="866880" cy="145584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6" name=""/>
          <p:cNvSpPr/>
          <p:nvPr/>
        </p:nvSpPr>
        <p:spPr>
          <a:xfrm>
            <a:off x="7500960" y="2724120"/>
            <a:ext cx="874800" cy="2025720"/>
          </a:xfrm>
          <a:prstGeom prst="rect">
            <a:avLst/>
          </a:prstGeom>
          <a:solidFill>
            <a:srgbClr val="00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7" name=""/>
          <p:cNvSpPr/>
          <p:nvPr/>
        </p:nvSpPr>
        <p:spPr>
          <a:xfrm>
            <a:off x="1569960" y="2232000"/>
            <a:ext cx="874800" cy="91440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8" name=""/>
          <p:cNvSpPr/>
          <p:nvPr/>
        </p:nvSpPr>
        <p:spPr>
          <a:xfrm>
            <a:off x="3057480" y="2124000"/>
            <a:ext cx="866880" cy="132732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09" name=""/>
          <p:cNvSpPr/>
          <p:nvPr/>
        </p:nvSpPr>
        <p:spPr>
          <a:xfrm>
            <a:off x="4535640" y="2241720"/>
            <a:ext cx="874440" cy="52056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0" name=""/>
          <p:cNvSpPr/>
          <p:nvPr/>
        </p:nvSpPr>
        <p:spPr>
          <a:xfrm>
            <a:off x="6022800" y="2832120"/>
            <a:ext cx="866880" cy="1908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27720" bIns="-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1" name=""/>
          <p:cNvSpPr/>
          <p:nvPr/>
        </p:nvSpPr>
        <p:spPr>
          <a:xfrm>
            <a:off x="7500960" y="2065320"/>
            <a:ext cx="874800" cy="658800"/>
          </a:xfrm>
          <a:prstGeom prst="rect">
            <a:avLst/>
          </a:prstGeom>
          <a:solidFill>
            <a:srgbClr val="00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2" name=""/>
          <p:cNvSpPr/>
          <p:nvPr/>
        </p:nvSpPr>
        <p:spPr>
          <a:xfrm>
            <a:off x="1569960" y="2103480"/>
            <a:ext cx="874800" cy="128520"/>
          </a:xfrm>
          <a:prstGeom prst="rect">
            <a:avLst/>
          </a:prstGeom>
          <a:solidFill>
            <a:srgbClr val="ff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3" name=""/>
          <p:cNvSpPr/>
          <p:nvPr/>
        </p:nvSpPr>
        <p:spPr>
          <a:xfrm>
            <a:off x="3057480" y="2004840"/>
            <a:ext cx="866880" cy="119160"/>
          </a:xfrm>
          <a:prstGeom prst="rect">
            <a:avLst/>
          </a:prstGeom>
          <a:solidFill>
            <a:srgbClr val="ff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4" name=""/>
          <p:cNvSpPr/>
          <p:nvPr/>
        </p:nvSpPr>
        <p:spPr>
          <a:xfrm>
            <a:off x="4535640" y="2152800"/>
            <a:ext cx="874440" cy="88920"/>
          </a:xfrm>
          <a:prstGeom prst="rect">
            <a:avLst/>
          </a:prstGeom>
          <a:solidFill>
            <a:srgbClr val="ff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5" name=""/>
          <p:cNvSpPr/>
          <p:nvPr/>
        </p:nvSpPr>
        <p:spPr>
          <a:xfrm>
            <a:off x="6022800" y="2585880"/>
            <a:ext cx="866880" cy="246240"/>
          </a:xfrm>
          <a:prstGeom prst="rect">
            <a:avLst/>
          </a:prstGeom>
          <a:solidFill>
            <a:srgbClr val="ff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6" name=""/>
          <p:cNvSpPr/>
          <p:nvPr/>
        </p:nvSpPr>
        <p:spPr>
          <a:xfrm>
            <a:off x="7500960" y="1995480"/>
            <a:ext cx="874800" cy="69840"/>
          </a:xfrm>
          <a:prstGeom prst="rect">
            <a:avLst/>
          </a:prstGeom>
          <a:solidFill>
            <a:srgbClr val="ff00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3040" bIns="2304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7" name=""/>
          <p:cNvSpPr/>
          <p:nvPr/>
        </p:nvSpPr>
        <p:spPr>
          <a:xfrm>
            <a:off x="1569960" y="1681200"/>
            <a:ext cx="874800" cy="42228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8" name=""/>
          <p:cNvSpPr/>
          <p:nvPr/>
        </p:nvSpPr>
        <p:spPr>
          <a:xfrm>
            <a:off x="3057480" y="1681200"/>
            <a:ext cx="866880" cy="32364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19" name=""/>
          <p:cNvSpPr/>
          <p:nvPr/>
        </p:nvSpPr>
        <p:spPr>
          <a:xfrm>
            <a:off x="4535640" y="1681200"/>
            <a:ext cx="874440" cy="47160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0" name=""/>
          <p:cNvSpPr/>
          <p:nvPr/>
        </p:nvSpPr>
        <p:spPr>
          <a:xfrm>
            <a:off x="6022800" y="1681200"/>
            <a:ext cx="866880" cy="90468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1" name=""/>
          <p:cNvSpPr/>
          <p:nvPr/>
        </p:nvSpPr>
        <p:spPr>
          <a:xfrm>
            <a:off x="7500960" y="1681200"/>
            <a:ext cx="874800" cy="314280"/>
          </a:xfrm>
          <a:prstGeom prst="rect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2" name=""/>
          <p:cNvSpPr/>
          <p:nvPr/>
        </p:nvSpPr>
        <p:spPr>
          <a:xfrm>
            <a:off x="1263600" y="1681200"/>
            <a:ext cx="1800" cy="40813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3" name=""/>
          <p:cNvSpPr/>
          <p:nvPr/>
        </p:nvSpPr>
        <p:spPr>
          <a:xfrm>
            <a:off x="1185840" y="5762520"/>
            <a:ext cx="7776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4" name=""/>
          <p:cNvSpPr/>
          <p:nvPr/>
        </p:nvSpPr>
        <p:spPr>
          <a:xfrm>
            <a:off x="1185840" y="4946760"/>
            <a:ext cx="777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5" name=""/>
          <p:cNvSpPr/>
          <p:nvPr/>
        </p:nvSpPr>
        <p:spPr>
          <a:xfrm>
            <a:off x="1185840" y="4130640"/>
            <a:ext cx="7776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6" name=""/>
          <p:cNvSpPr/>
          <p:nvPr/>
        </p:nvSpPr>
        <p:spPr>
          <a:xfrm>
            <a:off x="1185840" y="3313080"/>
            <a:ext cx="7776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7" name=""/>
          <p:cNvSpPr/>
          <p:nvPr/>
        </p:nvSpPr>
        <p:spPr>
          <a:xfrm>
            <a:off x="1185840" y="2496960"/>
            <a:ext cx="7776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8" name=""/>
          <p:cNvSpPr/>
          <p:nvPr/>
        </p:nvSpPr>
        <p:spPr>
          <a:xfrm>
            <a:off x="1185840" y="1681200"/>
            <a:ext cx="777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29" name=""/>
          <p:cNvSpPr/>
          <p:nvPr/>
        </p:nvSpPr>
        <p:spPr>
          <a:xfrm>
            <a:off x="1263600" y="5762520"/>
            <a:ext cx="741852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0" name=""/>
          <p:cNvSpPr/>
          <p:nvPr/>
        </p:nvSpPr>
        <p:spPr>
          <a:xfrm flipV="1">
            <a:off x="1263600" y="5762160"/>
            <a:ext cx="1800" cy="889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1" name=""/>
          <p:cNvSpPr/>
          <p:nvPr/>
        </p:nvSpPr>
        <p:spPr>
          <a:xfrm flipV="1">
            <a:off x="2751120" y="5762160"/>
            <a:ext cx="1440" cy="889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2" name=""/>
          <p:cNvSpPr/>
          <p:nvPr/>
        </p:nvSpPr>
        <p:spPr>
          <a:xfrm flipV="1">
            <a:off x="4229280" y="5762160"/>
            <a:ext cx="1440" cy="889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3" name=""/>
          <p:cNvSpPr/>
          <p:nvPr/>
        </p:nvSpPr>
        <p:spPr>
          <a:xfrm flipV="1">
            <a:off x="5716440" y="5762160"/>
            <a:ext cx="1800" cy="889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4" name=""/>
          <p:cNvSpPr/>
          <p:nvPr/>
        </p:nvSpPr>
        <p:spPr>
          <a:xfrm flipV="1">
            <a:off x="7196040" y="5762160"/>
            <a:ext cx="1800" cy="889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5" name=""/>
          <p:cNvSpPr/>
          <p:nvPr/>
        </p:nvSpPr>
        <p:spPr>
          <a:xfrm flipV="1">
            <a:off x="8682120" y="5762160"/>
            <a:ext cx="1440" cy="889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6" name=""/>
          <p:cNvSpPr/>
          <p:nvPr/>
        </p:nvSpPr>
        <p:spPr>
          <a:xfrm>
            <a:off x="6203880" y="5232240"/>
            <a:ext cx="5068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7" name=""/>
          <p:cNvSpPr/>
          <p:nvPr/>
        </p:nvSpPr>
        <p:spPr>
          <a:xfrm>
            <a:off x="4725720" y="5133960"/>
            <a:ext cx="5068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8" name=""/>
          <p:cNvSpPr/>
          <p:nvPr/>
        </p:nvSpPr>
        <p:spPr>
          <a:xfrm>
            <a:off x="3225600" y="5408640"/>
            <a:ext cx="5068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39" name=""/>
          <p:cNvSpPr/>
          <p:nvPr/>
        </p:nvSpPr>
        <p:spPr>
          <a:xfrm>
            <a:off x="1738080" y="5310360"/>
            <a:ext cx="5068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0" name=""/>
          <p:cNvSpPr/>
          <p:nvPr/>
        </p:nvSpPr>
        <p:spPr>
          <a:xfrm>
            <a:off x="7696080" y="5321160"/>
            <a:ext cx="5068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1" name=""/>
          <p:cNvSpPr/>
          <p:nvPr/>
        </p:nvSpPr>
        <p:spPr>
          <a:xfrm>
            <a:off x="6013800" y="4503600"/>
            <a:ext cx="8722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Growth ex TMT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2" name=""/>
          <p:cNvSpPr/>
          <p:nvPr/>
        </p:nvSpPr>
        <p:spPr>
          <a:xfrm>
            <a:off x="4523040" y="4395960"/>
            <a:ext cx="8722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Growth ex TMT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3" name=""/>
          <p:cNvSpPr/>
          <p:nvPr/>
        </p:nvSpPr>
        <p:spPr>
          <a:xfrm>
            <a:off x="3048480" y="4848120"/>
            <a:ext cx="8722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Growth ex TMT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4" name=""/>
          <p:cNvSpPr/>
          <p:nvPr/>
        </p:nvSpPr>
        <p:spPr>
          <a:xfrm>
            <a:off x="1573560" y="4740120"/>
            <a:ext cx="8722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Growth ex TMT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5" name=""/>
          <p:cNvSpPr/>
          <p:nvPr/>
        </p:nvSpPr>
        <p:spPr>
          <a:xfrm>
            <a:off x="7493400" y="4808520"/>
            <a:ext cx="8722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Growth ex TMT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6" name=""/>
          <p:cNvSpPr/>
          <p:nvPr/>
        </p:nvSpPr>
        <p:spPr>
          <a:xfrm>
            <a:off x="6198480" y="3432240"/>
            <a:ext cx="5842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Old 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7" name=""/>
          <p:cNvSpPr/>
          <p:nvPr/>
        </p:nvSpPr>
        <p:spPr>
          <a:xfrm>
            <a:off x="6208200" y="3570120"/>
            <a:ext cx="5281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Economy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8" name=""/>
          <p:cNvSpPr/>
          <p:nvPr/>
        </p:nvSpPr>
        <p:spPr>
          <a:xfrm>
            <a:off x="4708080" y="3373560"/>
            <a:ext cx="5490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Old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49" name=""/>
          <p:cNvSpPr/>
          <p:nvPr/>
        </p:nvSpPr>
        <p:spPr>
          <a:xfrm>
            <a:off x="4704840" y="3510000"/>
            <a:ext cx="5281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Economy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0" name=""/>
          <p:cNvSpPr/>
          <p:nvPr/>
        </p:nvSpPr>
        <p:spPr>
          <a:xfrm>
            <a:off x="3220560" y="3894120"/>
            <a:ext cx="5490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Old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1" name=""/>
          <p:cNvSpPr/>
          <p:nvPr/>
        </p:nvSpPr>
        <p:spPr>
          <a:xfrm>
            <a:off x="3217680" y="4032360"/>
            <a:ext cx="5281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Economy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2" name=""/>
          <p:cNvSpPr/>
          <p:nvPr/>
        </p:nvSpPr>
        <p:spPr>
          <a:xfrm>
            <a:off x="1732680" y="3736800"/>
            <a:ext cx="58428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Old 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3" name=""/>
          <p:cNvSpPr/>
          <p:nvPr/>
        </p:nvSpPr>
        <p:spPr>
          <a:xfrm>
            <a:off x="1755360" y="3875040"/>
            <a:ext cx="47700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Economy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4" name=""/>
          <p:cNvSpPr/>
          <p:nvPr/>
        </p:nvSpPr>
        <p:spPr>
          <a:xfrm>
            <a:off x="7665480" y="3579840"/>
            <a:ext cx="54900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Other Old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5" name=""/>
          <p:cNvSpPr/>
          <p:nvPr/>
        </p:nvSpPr>
        <p:spPr>
          <a:xfrm>
            <a:off x="7686360" y="3718080"/>
            <a:ext cx="52812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Economy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6" name=""/>
          <p:cNvSpPr/>
          <p:nvPr/>
        </p:nvSpPr>
        <p:spPr>
          <a:xfrm>
            <a:off x="7634880" y="2300400"/>
            <a:ext cx="6548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7" name=""/>
          <p:cNvSpPr/>
          <p:nvPr/>
        </p:nvSpPr>
        <p:spPr>
          <a:xfrm>
            <a:off x="4631400" y="2457360"/>
            <a:ext cx="6548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8" name=""/>
          <p:cNvSpPr/>
          <p:nvPr/>
        </p:nvSpPr>
        <p:spPr>
          <a:xfrm>
            <a:off x="4795560" y="2124000"/>
            <a:ext cx="3452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Media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59" name=""/>
          <p:cNvSpPr/>
          <p:nvPr/>
        </p:nvSpPr>
        <p:spPr>
          <a:xfrm>
            <a:off x="3177000" y="2725560"/>
            <a:ext cx="6548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60" name=""/>
          <p:cNvSpPr/>
          <p:nvPr/>
        </p:nvSpPr>
        <p:spPr>
          <a:xfrm>
            <a:off x="1689480" y="2616120"/>
            <a:ext cx="6548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61" name=""/>
          <p:cNvSpPr/>
          <p:nvPr/>
        </p:nvSpPr>
        <p:spPr>
          <a:xfrm>
            <a:off x="7806960" y="1955880"/>
            <a:ext cx="3452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Media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62" name=""/>
          <p:cNvSpPr/>
          <p:nvPr/>
        </p:nvSpPr>
        <p:spPr>
          <a:xfrm>
            <a:off x="6278040" y="2635200"/>
            <a:ext cx="3452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Media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63" name=""/>
          <p:cNvSpPr/>
          <p:nvPr/>
        </p:nvSpPr>
        <p:spPr>
          <a:xfrm>
            <a:off x="3315960" y="1995480"/>
            <a:ext cx="3452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Media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64" name=""/>
          <p:cNvSpPr/>
          <p:nvPr/>
        </p:nvSpPr>
        <p:spPr>
          <a:xfrm>
            <a:off x="1758960" y="1887480"/>
            <a:ext cx="4856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Telecom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65" name=""/>
          <p:cNvSpPr/>
          <p:nvPr/>
        </p:nvSpPr>
        <p:spPr>
          <a:xfrm>
            <a:off x="1858680" y="2093760"/>
            <a:ext cx="3452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Media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66" name=""/>
          <p:cNvSpPr/>
          <p:nvPr/>
        </p:nvSpPr>
        <p:spPr>
          <a:xfrm>
            <a:off x="7716600" y="1758960"/>
            <a:ext cx="43884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Telecom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67" name=""/>
          <p:cNvSpPr/>
          <p:nvPr/>
        </p:nvSpPr>
        <p:spPr>
          <a:xfrm>
            <a:off x="6213600" y="2054160"/>
            <a:ext cx="4856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Telecom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68" name=""/>
          <p:cNvSpPr/>
          <p:nvPr/>
        </p:nvSpPr>
        <p:spPr>
          <a:xfrm>
            <a:off x="4710240" y="1838160"/>
            <a:ext cx="4856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Telecom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69" name=""/>
          <p:cNvSpPr/>
          <p:nvPr/>
        </p:nvSpPr>
        <p:spPr>
          <a:xfrm>
            <a:off x="3235320" y="1770120"/>
            <a:ext cx="485640" cy="15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Telecom</a:t>
            </a:r>
            <a:endParaRPr b="0" lang="en-US" sz="1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70" name=""/>
          <p:cNvGrpSpPr/>
          <p:nvPr/>
        </p:nvGrpSpPr>
        <p:grpSpPr>
          <a:xfrm>
            <a:off x="1610280" y="5889600"/>
            <a:ext cx="6768000" cy="350640"/>
            <a:chOff x="1610280" y="5889600"/>
            <a:chExt cx="6768000" cy="350640"/>
          </a:xfrm>
        </p:grpSpPr>
        <p:sp>
          <p:nvSpPr>
            <p:cNvPr id="1471" name=""/>
            <p:cNvSpPr/>
            <p:nvPr/>
          </p:nvSpPr>
          <p:spPr>
            <a:xfrm>
              <a:off x="1610280" y="5889600"/>
              <a:ext cx="829440" cy="350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3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World</a:t>
              </a:r>
              <a:endParaRPr b="0" lang="en-US" sz="23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2" name=""/>
            <p:cNvSpPr/>
            <p:nvPr/>
          </p:nvSpPr>
          <p:spPr>
            <a:xfrm>
              <a:off x="3273120" y="5889600"/>
              <a:ext cx="407160" cy="350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3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US</a:t>
              </a:r>
              <a:endParaRPr b="0" lang="en-US" sz="23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3" name=""/>
            <p:cNvSpPr/>
            <p:nvPr/>
          </p:nvSpPr>
          <p:spPr>
            <a:xfrm>
              <a:off x="4760640" y="5889600"/>
              <a:ext cx="407160" cy="350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3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EU</a:t>
              </a:r>
              <a:endParaRPr b="0" lang="en-US" sz="23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4" name=""/>
            <p:cNvSpPr/>
            <p:nvPr/>
          </p:nvSpPr>
          <p:spPr>
            <a:xfrm>
              <a:off x="6238440" y="5889600"/>
              <a:ext cx="423360" cy="350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3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UK</a:t>
              </a:r>
              <a:endParaRPr b="0" lang="en-US" sz="23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5" name=""/>
            <p:cNvSpPr/>
            <p:nvPr/>
          </p:nvSpPr>
          <p:spPr>
            <a:xfrm>
              <a:off x="7531920" y="5889600"/>
              <a:ext cx="846360" cy="350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3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Japan</a:t>
              </a:r>
              <a:endParaRPr b="0" lang="en-US" sz="23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76" name=""/>
          <p:cNvSpPr/>
          <p:nvPr/>
        </p:nvSpPr>
        <p:spPr>
          <a:xfrm>
            <a:off x="5489640" y="2989440"/>
            <a:ext cx="560160" cy="18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77" name=""/>
          <p:cNvSpPr/>
          <p:nvPr/>
        </p:nvSpPr>
        <p:spPr>
          <a:xfrm>
            <a:off x="5457600" y="3070080"/>
            <a:ext cx="5914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Technology</a:t>
            </a:r>
            <a:endParaRPr b="0" lang="en-US" sz="9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78" name=""/>
          <p:cNvGrpSpPr/>
          <p:nvPr/>
        </p:nvGrpSpPr>
        <p:grpSpPr>
          <a:xfrm>
            <a:off x="5856120" y="2822400"/>
            <a:ext cx="176400" cy="176040"/>
            <a:chOff x="5856120" y="2822400"/>
            <a:chExt cx="176400" cy="176040"/>
          </a:xfrm>
        </p:grpSpPr>
        <p:sp>
          <p:nvSpPr>
            <p:cNvPr id="1479" name=""/>
            <p:cNvSpPr/>
            <p:nvPr/>
          </p:nvSpPr>
          <p:spPr>
            <a:xfrm flipV="1">
              <a:off x="5856120" y="2871360"/>
              <a:ext cx="131760" cy="127080"/>
            </a:xfrm>
            <a:prstGeom prst="line">
              <a:avLst/>
            </a:prstGeom>
            <a:ln cap="rnd" w="936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0" name=""/>
            <p:cNvSpPr/>
            <p:nvPr/>
          </p:nvSpPr>
          <p:spPr>
            <a:xfrm>
              <a:off x="5935680" y="2822400"/>
              <a:ext cx="96840" cy="108000"/>
            </a:xfrm>
            <a:custGeom>
              <a:avLst/>
              <a:gdLst/>
              <a:ahLst/>
              <a:rect l="l" t="t" r="r" b="b"/>
              <a:pathLst>
                <a:path w="61" h="68">
                  <a:moveTo>
                    <a:pt x="44" y="68"/>
                  </a:moveTo>
                  <a:lnTo>
                    <a:pt x="61" y="0"/>
                  </a:lnTo>
                  <a:lnTo>
                    <a:pt x="0" y="24"/>
                  </a:lnTo>
                  <a:lnTo>
                    <a:pt x="44" y="68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481" name=""/>
          <p:cNvSpPr/>
          <p:nvPr/>
        </p:nvSpPr>
        <p:spPr>
          <a:xfrm>
            <a:off x="405000" y="1530360"/>
            <a:ext cx="749160" cy="35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100%</a:t>
            </a:r>
            <a:endParaRPr b="0" lang="en-US" sz="2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82" name=""/>
          <p:cNvSpPr/>
          <p:nvPr/>
        </p:nvSpPr>
        <p:spPr>
          <a:xfrm>
            <a:off x="545040" y="2343240"/>
            <a:ext cx="586440" cy="35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80%</a:t>
            </a:r>
            <a:endParaRPr b="0" lang="en-US" sz="2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83" name=""/>
          <p:cNvSpPr/>
          <p:nvPr/>
        </p:nvSpPr>
        <p:spPr>
          <a:xfrm>
            <a:off x="557640" y="3130560"/>
            <a:ext cx="586440" cy="35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60%</a:t>
            </a:r>
            <a:endParaRPr b="0" lang="en-US" sz="2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84" name=""/>
          <p:cNvSpPr/>
          <p:nvPr/>
        </p:nvSpPr>
        <p:spPr>
          <a:xfrm>
            <a:off x="557640" y="3956040"/>
            <a:ext cx="586440" cy="35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40%</a:t>
            </a:r>
            <a:endParaRPr b="0" lang="en-US" sz="2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85" name=""/>
          <p:cNvSpPr/>
          <p:nvPr/>
        </p:nvSpPr>
        <p:spPr>
          <a:xfrm>
            <a:off x="557640" y="4781520"/>
            <a:ext cx="586440" cy="35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20%</a:t>
            </a:r>
            <a:endParaRPr b="0" lang="en-US" sz="2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86" name=""/>
          <p:cNvSpPr/>
          <p:nvPr/>
        </p:nvSpPr>
        <p:spPr>
          <a:xfrm>
            <a:off x="723240" y="5568840"/>
            <a:ext cx="423720" cy="35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3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0%</a:t>
            </a:r>
            <a:endParaRPr b="0" lang="en-US" sz="23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87" name=""/>
          <p:cNvSpPr/>
          <p:nvPr/>
        </p:nvSpPr>
        <p:spPr>
          <a:xfrm>
            <a:off x="1203840" y="6453360"/>
            <a:ext cx="635328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Note: Market indices are FTSE World Large Capitalisation Indices.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"/>
          <p:cNvSpPr/>
          <p:nvPr/>
        </p:nvSpPr>
        <p:spPr>
          <a:xfrm>
            <a:off x="222120" y="138240"/>
            <a:ext cx="660600" cy="58392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344520" y="130320"/>
            <a:ext cx="95580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1157760" y="396720"/>
            <a:ext cx="7215840" cy="54900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6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Variability of the Macro Economy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266760" y="1346040"/>
            <a:ext cx="8648640" cy="4838760"/>
          </a:xfrm>
          <a:prstGeom prst="rect">
            <a:avLst/>
          </a:prstGeom>
          <a:noFill/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428040" y="1488960"/>
            <a:ext cx="2490120" cy="91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Standard Deviations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of 5-year percentage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changes</a:t>
            </a:r>
            <a:r>
              <a:rPr b="1" lang="en-US" sz="2000" strike="noStrike" u="none" baseline="30000">
                <a:solidFill>
                  <a:srgbClr val="ffff00"/>
                </a:solidFill>
                <a:effectLst/>
                <a:uFillTx/>
                <a:latin typeface="Arial"/>
              </a:rPr>
              <a:t>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920040" y="1488960"/>
            <a:ext cx="1513440" cy="91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Variability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of Real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GDP Growth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6781320" y="1488960"/>
            <a:ext cx="1683720" cy="91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Variability of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Consumer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Price Inflation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215600" y="2581200"/>
            <a:ext cx="5670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1999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3288600" y="2581200"/>
            <a:ext cx="5670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1989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118120" y="2581200"/>
            <a:ext cx="9338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Change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7924680" y="2581200"/>
            <a:ext cx="9338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Change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7174800" y="2581200"/>
            <a:ext cx="5670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1999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6349320" y="2581200"/>
            <a:ext cx="5670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1989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404640" y="5699160"/>
            <a:ext cx="3682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UK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03920" y="5241960"/>
            <a:ext cx="835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France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402840" y="4683240"/>
            <a:ext cx="11041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Germany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404280" y="3997440"/>
            <a:ext cx="736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Japan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404640" y="3387600"/>
            <a:ext cx="3542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3124080" y="1359000"/>
            <a:ext cx="0" cy="483876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210360" y="1359000"/>
            <a:ext cx="0" cy="482580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239760" y="3048120"/>
            <a:ext cx="8663040" cy="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137040" y="2463840"/>
            <a:ext cx="5752800" cy="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4064040" y="2463840"/>
            <a:ext cx="0" cy="372096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4978440" y="2463840"/>
            <a:ext cx="0" cy="372096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7086600" y="2463840"/>
            <a:ext cx="0" cy="370836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7861320" y="2463840"/>
            <a:ext cx="0" cy="370836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334800" y="6338880"/>
            <a:ext cx="648684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Five year moving average of trailing five year standard deviations.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3394440" y="399744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394440" y="338760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394440" y="468324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394440" y="524196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0.9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3394440" y="569916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1.3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4321800" y="399744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2.2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4321800" y="338760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0.9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321800" y="468324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1.2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321800" y="524196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1.2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321800" y="569916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1.3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332680" y="3997440"/>
            <a:ext cx="5032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+1.2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5364720" y="3387600"/>
            <a:ext cx="439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-1.1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5332680" y="4683240"/>
            <a:ext cx="5032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+0.1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5332680" y="5241960"/>
            <a:ext cx="5032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+0.3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5407560" y="569916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6455160" y="399744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6455160" y="338760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1.5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6455160" y="468324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1.5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6455160" y="524196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2.6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455160" y="569916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1.5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7280640" y="399744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0.9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7280640" y="338760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0.4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7280640" y="468324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7280640" y="524196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0.5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7280640" y="5699160"/>
            <a:ext cx="354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0.7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8172720" y="3997440"/>
            <a:ext cx="439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-0.1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8172720" y="3387600"/>
            <a:ext cx="439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-1.1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8172720" y="4683240"/>
            <a:ext cx="439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-0.4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8172720" y="5241960"/>
            <a:ext cx="439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-2.1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8172720" y="5699160"/>
            <a:ext cx="439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-0.8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8" name=""/>
          <p:cNvSpPr/>
          <p:nvPr/>
        </p:nvSpPr>
        <p:spPr>
          <a:xfrm>
            <a:off x="222120" y="138240"/>
            <a:ext cx="660600" cy="58392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89" name=""/>
          <p:cNvSpPr/>
          <p:nvPr/>
        </p:nvSpPr>
        <p:spPr>
          <a:xfrm>
            <a:off x="208080" y="130320"/>
            <a:ext cx="95544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29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0" name=""/>
          <p:cNvSpPr/>
          <p:nvPr/>
        </p:nvSpPr>
        <p:spPr>
          <a:xfrm>
            <a:off x="2383560" y="131760"/>
            <a:ext cx="4748760" cy="97596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US Software Profits and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Economic Activity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1" name=""/>
          <p:cNvSpPr/>
          <p:nvPr/>
        </p:nvSpPr>
        <p:spPr>
          <a:xfrm>
            <a:off x="998640" y="1184400"/>
            <a:ext cx="7253280" cy="4848120"/>
          </a:xfrm>
          <a:custGeom>
            <a:avLst/>
            <a:gdLst/>
            <a:ahLst/>
            <a:rect l="l" t="t" r="r" b="b"/>
            <a:pathLst>
              <a:path w="4569" h="3054">
                <a:moveTo>
                  <a:pt x="0" y="0"/>
                </a:moveTo>
                <a:lnTo>
                  <a:pt x="4569" y="0"/>
                </a:lnTo>
                <a:lnTo>
                  <a:pt x="4569" y="3054"/>
                </a:lnTo>
                <a:lnTo>
                  <a:pt x="0" y="3054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 w="57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2" name=""/>
          <p:cNvSpPr/>
          <p:nvPr/>
        </p:nvSpPr>
        <p:spPr>
          <a:xfrm>
            <a:off x="998640" y="1986120"/>
            <a:ext cx="6897600" cy="2433600"/>
          </a:xfrm>
          <a:custGeom>
            <a:avLst/>
            <a:gdLst/>
            <a:ahLst/>
            <a:rect l="l" t="t" r="r" b="b"/>
            <a:pathLst>
              <a:path w="4345" h="1533">
                <a:moveTo>
                  <a:pt x="0" y="0"/>
                </a:moveTo>
                <a:lnTo>
                  <a:pt x="230" y="259"/>
                </a:lnTo>
                <a:lnTo>
                  <a:pt x="460" y="1492"/>
                </a:lnTo>
                <a:lnTo>
                  <a:pt x="684" y="1533"/>
                </a:lnTo>
                <a:lnTo>
                  <a:pt x="915" y="1363"/>
                </a:lnTo>
                <a:lnTo>
                  <a:pt x="1145" y="517"/>
                </a:lnTo>
                <a:lnTo>
                  <a:pt x="1369" y="353"/>
                </a:lnTo>
                <a:lnTo>
                  <a:pt x="1599" y="206"/>
                </a:lnTo>
                <a:lnTo>
                  <a:pt x="1830" y="182"/>
                </a:lnTo>
                <a:lnTo>
                  <a:pt x="2054" y="358"/>
                </a:lnTo>
                <a:lnTo>
                  <a:pt x="2284" y="47"/>
                </a:lnTo>
                <a:lnTo>
                  <a:pt x="2514" y="388"/>
                </a:lnTo>
                <a:lnTo>
                  <a:pt x="2739" y="599"/>
                </a:lnTo>
                <a:lnTo>
                  <a:pt x="2969" y="1468"/>
                </a:lnTo>
                <a:lnTo>
                  <a:pt x="3199" y="881"/>
                </a:lnTo>
                <a:lnTo>
                  <a:pt x="3429" y="1292"/>
                </a:lnTo>
                <a:lnTo>
                  <a:pt x="3654" y="816"/>
                </a:lnTo>
                <a:lnTo>
                  <a:pt x="3884" y="1075"/>
                </a:lnTo>
                <a:lnTo>
                  <a:pt x="4114" y="664"/>
                </a:lnTo>
                <a:lnTo>
                  <a:pt x="4345" y="599"/>
                </a:lnTo>
              </a:path>
            </a:pathLst>
          </a:custGeom>
          <a:noFill/>
          <a:ln w="5724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3" name=""/>
          <p:cNvSpPr/>
          <p:nvPr/>
        </p:nvSpPr>
        <p:spPr>
          <a:xfrm>
            <a:off x="998640" y="1352520"/>
            <a:ext cx="6897600" cy="4557600"/>
          </a:xfrm>
          <a:custGeom>
            <a:avLst/>
            <a:gdLst/>
            <a:ahLst/>
            <a:rect l="l" t="t" r="r" b="b"/>
            <a:pathLst>
              <a:path w="4345" h="2871">
                <a:moveTo>
                  <a:pt x="0" y="2108"/>
                </a:moveTo>
                <a:lnTo>
                  <a:pt x="230" y="1644"/>
                </a:lnTo>
                <a:lnTo>
                  <a:pt x="460" y="1597"/>
                </a:lnTo>
                <a:lnTo>
                  <a:pt x="684" y="2537"/>
                </a:lnTo>
                <a:lnTo>
                  <a:pt x="915" y="2683"/>
                </a:lnTo>
                <a:lnTo>
                  <a:pt x="1145" y="2742"/>
                </a:lnTo>
                <a:lnTo>
                  <a:pt x="1369" y="499"/>
                </a:lnTo>
                <a:lnTo>
                  <a:pt x="1599" y="229"/>
                </a:lnTo>
                <a:lnTo>
                  <a:pt x="1830" y="0"/>
                </a:lnTo>
                <a:lnTo>
                  <a:pt x="2054" y="1086"/>
                </a:lnTo>
                <a:lnTo>
                  <a:pt x="2284" y="998"/>
                </a:lnTo>
                <a:lnTo>
                  <a:pt x="2514" y="2531"/>
                </a:lnTo>
                <a:lnTo>
                  <a:pt x="2739" y="2079"/>
                </a:lnTo>
                <a:lnTo>
                  <a:pt x="2969" y="2871"/>
                </a:lnTo>
                <a:lnTo>
                  <a:pt x="3199" y="1938"/>
                </a:lnTo>
                <a:lnTo>
                  <a:pt x="3429" y="1580"/>
                </a:lnTo>
                <a:lnTo>
                  <a:pt x="3654" y="2184"/>
                </a:lnTo>
                <a:lnTo>
                  <a:pt x="3884" y="1873"/>
                </a:lnTo>
                <a:lnTo>
                  <a:pt x="4114" y="1709"/>
                </a:lnTo>
                <a:lnTo>
                  <a:pt x="4345" y="1621"/>
                </a:lnTo>
              </a:path>
            </a:pathLst>
          </a:custGeom>
          <a:noFill/>
          <a:ln w="5724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4" name=""/>
          <p:cNvSpPr/>
          <p:nvPr/>
        </p:nvSpPr>
        <p:spPr>
          <a:xfrm>
            <a:off x="987480" y="6022800"/>
            <a:ext cx="725328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5" name=""/>
          <p:cNvSpPr/>
          <p:nvPr/>
        </p:nvSpPr>
        <p:spPr>
          <a:xfrm>
            <a:off x="987480" y="1174680"/>
            <a:ext cx="1440" cy="48481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6" name=""/>
          <p:cNvSpPr/>
          <p:nvPr/>
        </p:nvSpPr>
        <p:spPr>
          <a:xfrm>
            <a:off x="919080" y="6032520"/>
            <a:ext cx="795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7" name=""/>
          <p:cNvSpPr/>
          <p:nvPr/>
        </p:nvSpPr>
        <p:spPr>
          <a:xfrm>
            <a:off x="919080" y="5221440"/>
            <a:ext cx="795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8" name=""/>
          <p:cNvSpPr/>
          <p:nvPr/>
        </p:nvSpPr>
        <p:spPr>
          <a:xfrm>
            <a:off x="919080" y="4419720"/>
            <a:ext cx="795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9" name=""/>
          <p:cNvSpPr/>
          <p:nvPr/>
        </p:nvSpPr>
        <p:spPr>
          <a:xfrm>
            <a:off x="919080" y="3608280"/>
            <a:ext cx="7956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0" name=""/>
          <p:cNvSpPr/>
          <p:nvPr/>
        </p:nvSpPr>
        <p:spPr>
          <a:xfrm>
            <a:off x="919080" y="2806560"/>
            <a:ext cx="7956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1" name=""/>
          <p:cNvSpPr/>
          <p:nvPr/>
        </p:nvSpPr>
        <p:spPr>
          <a:xfrm>
            <a:off x="919080" y="1995480"/>
            <a:ext cx="795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2" name=""/>
          <p:cNvSpPr/>
          <p:nvPr/>
        </p:nvSpPr>
        <p:spPr>
          <a:xfrm>
            <a:off x="919080" y="1184400"/>
            <a:ext cx="795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3" name=""/>
          <p:cNvSpPr/>
          <p:nvPr/>
        </p:nvSpPr>
        <p:spPr>
          <a:xfrm flipV="1">
            <a:off x="998640" y="6032160"/>
            <a:ext cx="1440" cy="745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4" name=""/>
          <p:cNvSpPr/>
          <p:nvPr/>
        </p:nvSpPr>
        <p:spPr>
          <a:xfrm flipV="1">
            <a:off x="1363680" y="6032160"/>
            <a:ext cx="1440" cy="745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5" name=""/>
          <p:cNvSpPr/>
          <p:nvPr/>
        </p:nvSpPr>
        <p:spPr>
          <a:xfrm flipV="1">
            <a:off x="1728720" y="6032160"/>
            <a:ext cx="1800" cy="745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6" name=""/>
          <p:cNvSpPr/>
          <p:nvPr/>
        </p:nvSpPr>
        <p:spPr>
          <a:xfrm flipV="1">
            <a:off x="2084400" y="6032160"/>
            <a:ext cx="1440" cy="745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7" name=""/>
          <p:cNvSpPr/>
          <p:nvPr/>
        </p:nvSpPr>
        <p:spPr>
          <a:xfrm flipV="1">
            <a:off x="2451240" y="6032160"/>
            <a:ext cx="1440" cy="745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8" name=""/>
          <p:cNvSpPr/>
          <p:nvPr/>
        </p:nvSpPr>
        <p:spPr>
          <a:xfrm flipV="1">
            <a:off x="2816280" y="6032160"/>
            <a:ext cx="1440" cy="745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9" name=""/>
          <p:cNvSpPr/>
          <p:nvPr/>
        </p:nvSpPr>
        <p:spPr>
          <a:xfrm flipV="1">
            <a:off x="3171960" y="6032160"/>
            <a:ext cx="1440" cy="745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10" name=""/>
          <p:cNvSpPr/>
          <p:nvPr/>
        </p:nvSpPr>
        <p:spPr>
          <a:xfrm flipV="1">
            <a:off x="3537000" y="6032160"/>
            <a:ext cx="1440" cy="745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11" name=""/>
          <p:cNvSpPr/>
          <p:nvPr/>
        </p:nvSpPr>
        <p:spPr>
          <a:xfrm flipV="1">
            <a:off x="3903840" y="6032160"/>
            <a:ext cx="1440" cy="745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12" name=""/>
          <p:cNvSpPr/>
          <p:nvPr/>
        </p:nvSpPr>
        <p:spPr>
          <a:xfrm flipV="1">
            <a:off x="4259160" y="6032160"/>
            <a:ext cx="1800" cy="745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13" name=""/>
          <p:cNvSpPr/>
          <p:nvPr/>
        </p:nvSpPr>
        <p:spPr>
          <a:xfrm flipV="1">
            <a:off x="4624560" y="6032160"/>
            <a:ext cx="1440" cy="745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14" name=""/>
          <p:cNvSpPr/>
          <p:nvPr/>
        </p:nvSpPr>
        <p:spPr>
          <a:xfrm flipV="1">
            <a:off x="4989600" y="6032160"/>
            <a:ext cx="1440" cy="745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15" name=""/>
          <p:cNvSpPr/>
          <p:nvPr/>
        </p:nvSpPr>
        <p:spPr>
          <a:xfrm flipV="1">
            <a:off x="5346720" y="6032160"/>
            <a:ext cx="1440" cy="745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16" name=""/>
          <p:cNvSpPr/>
          <p:nvPr/>
        </p:nvSpPr>
        <p:spPr>
          <a:xfrm flipV="1">
            <a:off x="5711760" y="6032160"/>
            <a:ext cx="1800" cy="745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17" name=""/>
          <p:cNvSpPr/>
          <p:nvPr/>
        </p:nvSpPr>
        <p:spPr>
          <a:xfrm flipV="1">
            <a:off x="6076800" y="6032160"/>
            <a:ext cx="1800" cy="745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18" name=""/>
          <p:cNvSpPr/>
          <p:nvPr/>
        </p:nvSpPr>
        <p:spPr>
          <a:xfrm flipV="1">
            <a:off x="6442200" y="6032160"/>
            <a:ext cx="1440" cy="745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19" name=""/>
          <p:cNvSpPr/>
          <p:nvPr/>
        </p:nvSpPr>
        <p:spPr>
          <a:xfrm flipV="1">
            <a:off x="6799320" y="6032160"/>
            <a:ext cx="1440" cy="745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20" name=""/>
          <p:cNvSpPr/>
          <p:nvPr/>
        </p:nvSpPr>
        <p:spPr>
          <a:xfrm flipV="1">
            <a:off x="7164360" y="6032160"/>
            <a:ext cx="1440" cy="745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21" name=""/>
          <p:cNvSpPr/>
          <p:nvPr/>
        </p:nvSpPr>
        <p:spPr>
          <a:xfrm flipV="1">
            <a:off x="7529400" y="6032160"/>
            <a:ext cx="1800" cy="745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22" name=""/>
          <p:cNvSpPr/>
          <p:nvPr/>
        </p:nvSpPr>
        <p:spPr>
          <a:xfrm flipV="1">
            <a:off x="7896240" y="6032160"/>
            <a:ext cx="1440" cy="745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23" name=""/>
          <p:cNvSpPr/>
          <p:nvPr/>
        </p:nvSpPr>
        <p:spPr>
          <a:xfrm flipV="1">
            <a:off x="8251920" y="6032160"/>
            <a:ext cx="1440" cy="745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7720" bIns="2772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24" name=""/>
          <p:cNvGrpSpPr/>
          <p:nvPr/>
        </p:nvGrpSpPr>
        <p:grpSpPr>
          <a:xfrm>
            <a:off x="650880" y="988920"/>
            <a:ext cx="271800" cy="5214600"/>
            <a:chOff x="650880" y="988920"/>
            <a:chExt cx="271800" cy="5214600"/>
          </a:xfrm>
        </p:grpSpPr>
        <p:sp>
          <p:nvSpPr>
            <p:cNvPr id="1525" name=""/>
            <p:cNvSpPr/>
            <p:nvPr/>
          </p:nvSpPr>
          <p:spPr>
            <a:xfrm>
              <a:off x="650880" y="5837400"/>
              <a:ext cx="2718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-1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6" name=""/>
            <p:cNvSpPr/>
            <p:nvPr/>
          </p:nvSpPr>
          <p:spPr>
            <a:xfrm>
              <a:off x="650880" y="502596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7" name=""/>
            <p:cNvSpPr/>
            <p:nvPr/>
          </p:nvSpPr>
          <p:spPr>
            <a:xfrm>
              <a:off x="650880" y="422424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1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8" name=""/>
            <p:cNvSpPr/>
            <p:nvPr/>
          </p:nvSpPr>
          <p:spPr>
            <a:xfrm>
              <a:off x="650880" y="341316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9" name=""/>
            <p:cNvSpPr/>
            <p:nvPr/>
          </p:nvSpPr>
          <p:spPr>
            <a:xfrm>
              <a:off x="650880" y="261144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3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0" name=""/>
            <p:cNvSpPr/>
            <p:nvPr/>
          </p:nvSpPr>
          <p:spPr>
            <a:xfrm>
              <a:off x="650880" y="180036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4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1" name=""/>
            <p:cNvSpPr/>
            <p:nvPr/>
          </p:nvSpPr>
          <p:spPr>
            <a:xfrm>
              <a:off x="650880" y="98892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5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32" name=""/>
          <p:cNvSpPr/>
          <p:nvPr/>
        </p:nvSpPr>
        <p:spPr>
          <a:xfrm>
            <a:off x="987480" y="6022800"/>
            <a:ext cx="725328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33" name=""/>
          <p:cNvSpPr/>
          <p:nvPr/>
        </p:nvSpPr>
        <p:spPr>
          <a:xfrm>
            <a:off x="8240760" y="1174680"/>
            <a:ext cx="1440" cy="48481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34" name=""/>
          <p:cNvSpPr/>
          <p:nvPr/>
        </p:nvSpPr>
        <p:spPr>
          <a:xfrm flipH="1">
            <a:off x="8240760" y="6022800"/>
            <a:ext cx="7920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35" name=""/>
          <p:cNvSpPr/>
          <p:nvPr/>
        </p:nvSpPr>
        <p:spPr>
          <a:xfrm flipH="1">
            <a:off x="8240760" y="5416560"/>
            <a:ext cx="7920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36" name=""/>
          <p:cNvSpPr/>
          <p:nvPr/>
        </p:nvSpPr>
        <p:spPr>
          <a:xfrm flipH="1">
            <a:off x="8240760" y="4809960"/>
            <a:ext cx="7920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37" name=""/>
          <p:cNvSpPr/>
          <p:nvPr/>
        </p:nvSpPr>
        <p:spPr>
          <a:xfrm flipH="1">
            <a:off x="8240760" y="4205160"/>
            <a:ext cx="7920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38" name=""/>
          <p:cNvSpPr/>
          <p:nvPr/>
        </p:nvSpPr>
        <p:spPr>
          <a:xfrm flipH="1">
            <a:off x="8240760" y="3598920"/>
            <a:ext cx="7920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39" name=""/>
          <p:cNvSpPr/>
          <p:nvPr/>
        </p:nvSpPr>
        <p:spPr>
          <a:xfrm flipH="1">
            <a:off x="8240760" y="2992320"/>
            <a:ext cx="7920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40" name=""/>
          <p:cNvSpPr/>
          <p:nvPr/>
        </p:nvSpPr>
        <p:spPr>
          <a:xfrm flipH="1">
            <a:off x="8240760" y="2387520"/>
            <a:ext cx="7920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41" name=""/>
          <p:cNvSpPr/>
          <p:nvPr/>
        </p:nvSpPr>
        <p:spPr>
          <a:xfrm flipH="1">
            <a:off x="8240760" y="1781280"/>
            <a:ext cx="7920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42" name=""/>
          <p:cNvSpPr/>
          <p:nvPr/>
        </p:nvSpPr>
        <p:spPr>
          <a:xfrm flipH="1">
            <a:off x="8240760" y="1174680"/>
            <a:ext cx="7920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43" name=""/>
          <p:cNvSpPr/>
          <p:nvPr/>
        </p:nvSpPr>
        <p:spPr>
          <a:xfrm>
            <a:off x="8359920" y="5837400"/>
            <a:ext cx="4413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-30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44" name=""/>
          <p:cNvSpPr/>
          <p:nvPr/>
        </p:nvSpPr>
        <p:spPr>
          <a:xfrm>
            <a:off x="8359920" y="5230800"/>
            <a:ext cx="4413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-20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45" name=""/>
          <p:cNvSpPr/>
          <p:nvPr/>
        </p:nvSpPr>
        <p:spPr>
          <a:xfrm>
            <a:off x="8359920" y="4624560"/>
            <a:ext cx="4413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-10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46" name=""/>
          <p:cNvSpPr/>
          <p:nvPr/>
        </p:nvSpPr>
        <p:spPr>
          <a:xfrm>
            <a:off x="8359560" y="4019400"/>
            <a:ext cx="1702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47" name=""/>
          <p:cNvSpPr/>
          <p:nvPr/>
        </p:nvSpPr>
        <p:spPr>
          <a:xfrm>
            <a:off x="8359920" y="3413160"/>
            <a:ext cx="3398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10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48" name=""/>
          <p:cNvSpPr/>
          <p:nvPr/>
        </p:nvSpPr>
        <p:spPr>
          <a:xfrm>
            <a:off x="8359920" y="2806560"/>
            <a:ext cx="3398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20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49" name=""/>
          <p:cNvSpPr/>
          <p:nvPr/>
        </p:nvSpPr>
        <p:spPr>
          <a:xfrm>
            <a:off x="8359920" y="2201760"/>
            <a:ext cx="3398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30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50" name=""/>
          <p:cNvSpPr/>
          <p:nvPr/>
        </p:nvSpPr>
        <p:spPr>
          <a:xfrm>
            <a:off x="8359920" y="1604880"/>
            <a:ext cx="3398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40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51" name=""/>
          <p:cNvSpPr/>
          <p:nvPr/>
        </p:nvSpPr>
        <p:spPr>
          <a:xfrm>
            <a:off x="8359920" y="988920"/>
            <a:ext cx="3398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50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52" name=""/>
          <p:cNvSpPr/>
          <p:nvPr/>
        </p:nvSpPr>
        <p:spPr>
          <a:xfrm>
            <a:off x="909720" y="6022800"/>
            <a:ext cx="7776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53" name=""/>
          <p:cNvSpPr/>
          <p:nvPr/>
        </p:nvSpPr>
        <p:spPr>
          <a:xfrm>
            <a:off x="909720" y="5211720"/>
            <a:ext cx="7776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54" name=""/>
          <p:cNvSpPr/>
          <p:nvPr/>
        </p:nvSpPr>
        <p:spPr>
          <a:xfrm>
            <a:off x="909720" y="4410000"/>
            <a:ext cx="7776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55" name=""/>
          <p:cNvSpPr/>
          <p:nvPr/>
        </p:nvSpPr>
        <p:spPr>
          <a:xfrm>
            <a:off x="909720" y="3598920"/>
            <a:ext cx="777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56" name=""/>
          <p:cNvSpPr/>
          <p:nvPr/>
        </p:nvSpPr>
        <p:spPr>
          <a:xfrm>
            <a:off x="909720" y="2797200"/>
            <a:ext cx="777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57" name=""/>
          <p:cNvSpPr/>
          <p:nvPr/>
        </p:nvSpPr>
        <p:spPr>
          <a:xfrm>
            <a:off x="909720" y="1986120"/>
            <a:ext cx="777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58" name=""/>
          <p:cNvSpPr/>
          <p:nvPr/>
        </p:nvSpPr>
        <p:spPr>
          <a:xfrm>
            <a:off x="909720" y="1174680"/>
            <a:ext cx="7776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559" name=""/>
          <p:cNvGrpSpPr/>
          <p:nvPr/>
        </p:nvGrpSpPr>
        <p:grpSpPr>
          <a:xfrm>
            <a:off x="847800" y="6122880"/>
            <a:ext cx="7592760" cy="366120"/>
            <a:chOff x="847800" y="6122880"/>
            <a:chExt cx="7592760" cy="366120"/>
          </a:xfrm>
        </p:grpSpPr>
        <p:sp>
          <p:nvSpPr>
            <p:cNvPr id="1560" name=""/>
            <p:cNvSpPr/>
            <p:nvPr/>
          </p:nvSpPr>
          <p:spPr>
            <a:xfrm>
              <a:off x="847800" y="612288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78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1" name=""/>
            <p:cNvSpPr/>
            <p:nvPr/>
          </p:nvSpPr>
          <p:spPr>
            <a:xfrm>
              <a:off x="1578960" y="612288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2" name=""/>
            <p:cNvSpPr/>
            <p:nvPr/>
          </p:nvSpPr>
          <p:spPr>
            <a:xfrm>
              <a:off x="2299680" y="612288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3" name=""/>
            <p:cNvSpPr/>
            <p:nvPr/>
          </p:nvSpPr>
          <p:spPr>
            <a:xfrm>
              <a:off x="3022200" y="612288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84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4" name=""/>
            <p:cNvSpPr/>
            <p:nvPr/>
          </p:nvSpPr>
          <p:spPr>
            <a:xfrm>
              <a:off x="3754080" y="612288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86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5" name=""/>
            <p:cNvSpPr/>
            <p:nvPr/>
          </p:nvSpPr>
          <p:spPr>
            <a:xfrm>
              <a:off x="4474800" y="612288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88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6" name=""/>
            <p:cNvSpPr/>
            <p:nvPr/>
          </p:nvSpPr>
          <p:spPr>
            <a:xfrm>
              <a:off x="5195520" y="612288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7" name=""/>
            <p:cNvSpPr/>
            <p:nvPr/>
          </p:nvSpPr>
          <p:spPr>
            <a:xfrm>
              <a:off x="5927400" y="612288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8" name=""/>
            <p:cNvSpPr/>
            <p:nvPr/>
          </p:nvSpPr>
          <p:spPr>
            <a:xfrm>
              <a:off x="6648120" y="612288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94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9" name=""/>
            <p:cNvSpPr/>
            <p:nvPr/>
          </p:nvSpPr>
          <p:spPr>
            <a:xfrm>
              <a:off x="7380000" y="612288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96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0" name=""/>
            <p:cNvSpPr/>
            <p:nvPr/>
          </p:nvSpPr>
          <p:spPr>
            <a:xfrm>
              <a:off x="8100720" y="612288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98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571" name=""/>
          <p:cNvSpPr/>
          <p:nvPr/>
        </p:nvSpPr>
        <p:spPr>
          <a:xfrm>
            <a:off x="1131840" y="1276200"/>
            <a:ext cx="2718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%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72" name=""/>
          <p:cNvSpPr/>
          <p:nvPr/>
        </p:nvSpPr>
        <p:spPr>
          <a:xfrm>
            <a:off x="5019480" y="1674720"/>
            <a:ext cx="25581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OECD Consumer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73" name=""/>
          <p:cNvSpPr/>
          <p:nvPr/>
        </p:nvSpPr>
        <p:spPr>
          <a:xfrm>
            <a:off x="5056560" y="2303640"/>
            <a:ext cx="10674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Growth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74" name=""/>
          <p:cNvSpPr/>
          <p:nvPr/>
        </p:nvSpPr>
        <p:spPr>
          <a:xfrm>
            <a:off x="3061800" y="4468680"/>
            <a:ext cx="1330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Software &amp;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75" name=""/>
          <p:cNvSpPr/>
          <p:nvPr/>
        </p:nvSpPr>
        <p:spPr>
          <a:xfrm>
            <a:off x="3072600" y="5011560"/>
            <a:ext cx="17827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Profit Relative 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76" name=""/>
          <p:cNvSpPr/>
          <p:nvPr/>
        </p:nvSpPr>
        <p:spPr>
          <a:xfrm>
            <a:off x="3088080" y="5272200"/>
            <a:ext cx="10188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to Trend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77" name=""/>
          <p:cNvSpPr/>
          <p:nvPr/>
        </p:nvSpPr>
        <p:spPr>
          <a:xfrm>
            <a:off x="7880400" y="1244520"/>
            <a:ext cx="2718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%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78" name=""/>
          <p:cNvSpPr/>
          <p:nvPr/>
        </p:nvSpPr>
        <p:spPr>
          <a:xfrm>
            <a:off x="5027760" y="1974960"/>
            <a:ext cx="13892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Spending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79" name=""/>
          <p:cNvSpPr/>
          <p:nvPr/>
        </p:nvSpPr>
        <p:spPr>
          <a:xfrm>
            <a:off x="3059280" y="4727520"/>
            <a:ext cx="10479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Services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0" name=""/>
          <p:cNvSpPr/>
          <p:nvPr/>
        </p:nvSpPr>
        <p:spPr>
          <a:xfrm>
            <a:off x="222120" y="138240"/>
            <a:ext cx="660600" cy="58392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81" name=""/>
          <p:cNvSpPr/>
          <p:nvPr/>
        </p:nvSpPr>
        <p:spPr>
          <a:xfrm>
            <a:off x="208080" y="130320"/>
            <a:ext cx="95544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30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82" name=""/>
          <p:cNvSpPr/>
          <p:nvPr/>
        </p:nvSpPr>
        <p:spPr>
          <a:xfrm>
            <a:off x="2313720" y="131760"/>
            <a:ext cx="4884840" cy="97596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US Hardware Profits and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Economic Activity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83" name=""/>
          <p:cNvSpPr/>
          <p:nvPr/>
        </p:nvSpPr>
        <p:spPr>
          <a:xfrm>
            <a:off x="860400" y="1246320"/>
            <a:ext cx="7361280" cy="4695840"/>
          </a:xfrm>
          <a:custGeom>
            <a:avLst/>
            <a:gdLst/>
            <a:ahLst/>
            <a:rect l="l" t="t" r="r" b="b"/>
            <a:pathLst>
              <a:path w="4637" h="2958">
                <a:moveTo>
                  <a:pt x="0" y="0"/>
                </a:moveTo>
                <a:lnTo>
                  <a:pt x="4637" y="0"/>
                </a:lnTo>
                <a:lnTo>
                  <a:pt x="4637" y="2958"/>
                </a:lnTo>
                <a:lnTo>
                  <a:pt x="0" y="2958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 w="57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84" name=""/>
          <p:cNvSpPr/>
          <p:nvPr/>
        </p:nvSpPr>
        <p:spPr>
          <a:xfrm>
            <a:off x="860400" y="1662120"/>
            <a:ext cx="7000920" cy="3629160"/>
          </a:xfrm>
          <a:custGeom>
            <a:avLst/>
            <a:gdLst/>
            <a:ahLst/>
            <a:rect l="l" t="t" r="r" b="b"/>
            <a:pathLst>
              <a:path w="4410" h="2286">
                <a:moveTo>
                  <a:pt x="0" y="91"/>
                </a:moveTo>
                <a:lnTo>
                  <a:pt x="234" y="375"/>
                </a:lnTo>
                <a:lnTo>
                  <a:pt x="467" y="1638"/>
                </a:lnTo>
                <a:lnTo>
                  <a:pt x="695" y="1342"/>
                </a:lnTo>
                <a:lnTo>
                  <a:pt x="929" y="2286"/>
                </a:lnTo>
                <a:lnTo>
                  <a:pt x="1162" y="995"/>
                </a:lnTo>
                <a:lnTo>
                  <a:pt x="1390" y="0"/>
                </a:lnTo>
                <a:lnTo>
                  <a:pt x="1624" y="563"/>
                </a:lnTo>
                <a:lnTo>
                  <a:pt x="1857" y="859"/>
                </a:lnTo>
                <a:lnTo>
                  <a:pt x="2085" y="642"/>
                </a:lnTo>
                <a:lnTo>
                  <a:pt x="2319" y="136"/>
                </a:lnTo>
                <a:lnTo>
                  <a:pt x="2552" y="438"/>
                </a:lnTo>
                <a:lnTo>
                  <a:pt x="2786" y="859"/>
                </a:lnTo>
                <a:lnTo>
                  <a:pt x="3014" y="1791"/>
                </a:lnTo>
                <a:lnTo>
                  <a:pt x="3247" y="1302"/>
                </a:lnTo>
                <a:lnTo>
                  <a:pt x="3481" y="1655"/>
                </a:lnTo>
                <a:lnTo>
                  <a:pt x="3715" y="859"/>
                </a:lnTo>
                <a:lnTo>
                  <a:pt x="3942" y="1194"/>
                </a:lnTo>
                <a:lnTo>
                  <a:pt x="4176" y="682"/>
                </a:lnTo>
                <a:lnTo>
                  <a:pt x="4410" y="637"/>
                </a:lnTo>
              </a:path>
            </a:pathLst>
          </a:custGeom>
          <a:noFill/>
          <a:ln w="57240">
            <a:solidFill>
              <a:srgbClr val="ffff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85" name=""/>
          <p:cNvSpPr/>
          <p:nvPr/>
        </p:nvSpPr>
        <p:spPr>
          <a:xfrm>
            <a:off x="860400" y="1733400"/>
            <a:ext cx="7000920" cy="4098960"/>
          </a:xfrm>
          <a:custGeom>
            <a:avLst/>
            <a:gdLst/>
            <a:ahLst/>
            <a:rect l="l" t="t" r="r" b="b"/>
            <a:pathLst>
              <a:path w="4410" h="2582">
                <a:moveTo>
                  <a:pt x="0" y="1775"/>
                </a:moveTo>
                <a:lnTo>
                  <a:pt x="234" y="1667"/>
                </a:lnTo>
                <a:lnTo>
                  <a:pt x="467" y="1502"/>
                </a:lnTo>
                <a:lnTo>
                  <a:pt x="695" y="1445"/>
                </a:lnTo>
                <a:lnTo>
                  <a:pt x="929" y="961"/>
                </a:lnTo>
                <a:lnTo>
                  <a:pt x="1162" y="717"/>
                </a:lnTo>
                <a:lnTo>
                  <a:pt x="1390" y="467"/>
                </a:lnTo>
                <a:lnTo>
                  <a:pt x="1624" y="762"/>
                </a:lnTo>
                <a:lnTo>
                  <a:pt x="1857" y="1331"/>
                </a:lnTo>
                <a:lnTo>
                  <a:pt x="2085" y="825"/>
                </a:lnTo>
                <a:lnTo>
                  <a:pt x="2319" y="290"/>
                </a:lnTo>
                <a:lnTo>
                  <a:pt x="2552" y="398"/>
                </a:lnTo>
                <a:lnTo>
                  <a:pt x="2786" y="0"/>
                </a:lnTo>
                <a:lnTo>
                  <a:pt x="3014" y="1598"/>
                </a:lnTo>
                <a:lnTo>
                  <a:pt x="3247" y="933"/>
                </a:lnTo>
                <a:lnTo>
                  <a:pt x="3481" y="2582"/>
                </a:lnTo>
                <a:lnTo>
                  <a:pt x="3715" y="1894"/>
                </a:lnTo>
                <a:lnTo>
                  <a:pt x="3942" y="1087"/>
                </a:lnTo>
                <a:lnTo>
                  <a:pt x="4176" y="1405"/>
                </a:lnTo>
                <a:lnTo>
                  <a:pt x="4410" y="728"/>
                </a:lnTo>
              </a:path>
            </a:pathLst>
          </a:custGeom>
          <a:noFill/>
          <a:ln w="5724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86" name=""/>
          <p:cNvSpPr/>
          <p:nvPr/>
        </p:nvSpPr>
        <p:spPr>
          <a:xfrm>
            <a:off x="851040" y="5932440"/>
            <a:ext cx="736092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87" name=""/>
          <p:cNvSpPr/>
          <p:nvPr/>
        </p:nvSpPr>
        <p:spPr>
          <a:xfrm>
            <a:off x="851040" y="1236600"/>
            <a:ext cx="1440" cy="46958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88" name=""/>
          <p:cNvSpPr/>
          <p:nvPr/>
        </p:nvSpPr>
        <p:spPr>
          <a:xfrm>
            <a:off x="790560" y="5942160"/>
            <a:ext cx="698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89" name=""/>
          <p:cNvSpPr/>
          <p:nvPr/>
        </p:nvSpPr>
        <p:spPr>
          <a:xfrm>
            <a:off x="790560" y="5156280"/>
            <a:ext cx="698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90" name=""/>
          <p:cNvSpPr/>
          <p:nvPr/>
        </p:nvSpPr>
        <p:spPr>
          <a:xfrm>
            <a:off x="790560" y="4379760"/>
            <a:ext cx="6984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91" name=""/>
          <p:cNvSpPr/>
          <p:nvPr/>
        </p:nvSpPr>
        <p:spPr>
          <a:xfrm>
            <a:off x="790560" y="3594240"/>
            <a:ext cx="698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92" name=""/>
          <p:cNvSpPr/>
          <p:nvPr/>
        </p:nvSpPr>
        <p:spPr>
          <a:xfrm>
            <a:off x="790560" y="2808360"/>
            <a:ext cx="698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93" name=""/>
          <p:cNvSpPr/>
          <p:nvPr/>
        </p:nvSpPr>
        <p:spPr>
          <a:xfrm>
            <a:off x="790560" y="2022480"/>
            <a:ext cx="698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94" name=""/>
          <p:cNvSpPr/>
          <p:nvPr/>
        </p:nvSpPr>
        <p:spPr>
          <a:xfrm>
            <a:off x="790560" y="1246320"/>
            <a:ext cx="698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95" name=""/>
          <p:cNvSpPr/>
          <p:nvPr/>
        </p:nvSpPr>
        <p:spPr>
          <a:xfrm flipV="1">
            <a:off x="860400" y="5942160"/>
            <a:ext cx="1440" cy="712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96" name=""/>
          <p:cNvSpPr/>
          <p:nvPr/>
        </p:nvSpPr>
        <p:spPr>
          <a:xfrm flipV="1">
            <a:off x="1231920" y="5942160"/>
            <a:ext cx="1440" cy="712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97" name=""/>
          <p:cNvSpPr/>
          <p:nvPr/>
        </p:nvSpPr>
        <p:spPr>
          <a:xfrm flipV="1">
            <a:off x="1601640" y="5942160"/>
            <a:ext cx="1800" cy="712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98" name=""/>
          <p:cNvSpPr/>
          <p:nvPr/>
        </p:nvSpPr>
        <p:spPr>
          <a:xfrm flipV="1">
            <a:off x="1963800" y="5942160"/>
            <a:ext cx="1440" cy="712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99" name=""/>
          <p:cNvSpPr/>
          <p:nvPr/>
        </p:nvSpPr>
        <p:spPr>
          <a:xfrm flipV="1">
            <a:off x="2335320" y="5942160"/>
            <a:ext cx="1440" cy="712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00" name=""/>
          <p:cNvSpPr/>
          <p:nvPr/>
        </p:nvSpPr>
        <p:spPr>
          <a:xfrm flipV="1">
            <a:off x="2705040" y="5942160"/>
            <a:ext cx="1800" cy="712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01" name=""/>
          <p:cNvSpPr/>
          <p:nvPr/>
        </p:nvSpPr>
        <p:spPr>
          <a:xfrm flipV="1">
            <a:off x="3067200" y="5942160"/>
            <a:ext cx="1440" cy="712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02" name=""/>
          <p:cNvSpPr/>
          <p:nvPr/>
        </p:nvSpPr>
        <p:spPr>
          <a:xfrm flipV="1">
            <a:off x="3438360" y="5942160"/>
            <a:ext cx="1800" cy="712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03" name=""/>
          <p:cNvSpPr/>
          <p:nvPr/>
        </p:nvSpPr>
        <p:spPr>
          <a:xfrm flipV="1">
            <a:off x="3808440" y="5942160"/>
            <a:ext cx="1440" cy="712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04" name=""/>
          <p:cNvSpPr/>
          <p:nvPr/>
        </p:nvSpPr>
        <p:spPr>
          <a:xfrm flipV="1">
            <a:off x="4170240" y="5942160"/>
            <a:ext cx="1800" cy="712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05" name=""/>
          <p:cNvSpPr/>
          <p:nvPr/>
        </p:nvSpPr>
        <p:spPr>
          <a:xfrm flipV="1">
            <a:off x="4541760" y="5942160"/>
            <a:ext cx="1800" cy="712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06" name=""/>
          <p:cNvSpPr/>
          <p:nvPr/>
        </p:nvSpPr>
        <p:spPr>
          <a:xfrm flipV="1">
            <a:off x="4911840" y="5942160"/>
            <a:ext cx="1440" cy="712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07" name=""/>
          <p:cNvSpPr/>
          <p:nvPr/>
        </p:nvSpPr>
        <p:spPr>
          <a:xfrm flipV="1">
            <a:off x="5283360" y="5942160"/>
            <a:ext cx="1440" cy="712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08" name=""/>
          <p:cNvSpPr/>
          <p:nvPr/>
        </p:nvSpPr>
        <p:spPr>
          <a:xfrm flipV="1">
            <a:off x="5654520" y="5942160"/>
            <a:ext cx="1800" cy="712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09" name=""/>
          <p:cNvSpPr/>
          <p:nvPr/>
        </p:nvSpPr>
        <p:spPr>
          <a:xfrm flipV="1">
            <a:off x="6014880" y="5942160"/>
            <a:ext cx="1800" cy="712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10" name=""/>
          <p:cNvSpPr/>
          <p:nvPr/>
        </p:nvSpPr>
        <p:spPr>
          <a:xfrm flipV="1">
            <a:off x="6386400" y="5942160"/>
            <a:ext cx="1800" cy="712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11" name=""/>
          <p:cNvSpPr/>
          <p:nvPr/>
        </p:nvSpPr>
        <p:spPr>
          <a:xfrm flipV="1">
            <a:off x="6757920" y="5942160"/>
            <a:ext cx="1800" cy="712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12" name=""/>
          <p:cNvSpPr/>
          <p:nvPr/>
        </p:nvSpPr>
        <p:spPr>
          <a:xfrm flipV="1">
            <a:off x="7118280" y="5942160"/>
            <a:ext cx="1800" cy="712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13" name=""/>
          <p:cNvSpPr/>
          <p:nvPr/>
        </p:nvSpPr>
        <p:spPr>
          <a:xfrm flipV="1">
            <a:off x="7489800" y="5942160"/>
            <a:ext cx="1440" cy="712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14" name=""/>
          <p:cNvSpPr/>
          <p:nvPr/>
        </p:nvSpPr>
        <p:spPr>
          <a:xfrm flipV="1">
            <a:off x="7861320" y="5942160"/>
            <a:ext cx="1440" cy="712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15" name=""/>
          <p:cNvSpPr/>
          <p:nvPr/>
        </p:nvSpPr>
        <p:spPr>
          <a:xfrm flipV="1">
            <a:off x="8221680" y="5942160"/>
            <a:ext cx="1440" cy="712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4480" bIns="244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16" name=""/>
          <p:cNvGrpSpPr/>
          <p:nvPr/>
        </p:nvGrpSpPr>
        <p:grpSpPr>
          <a:xfrm>
            <a:off x="498600" y="1057320"/>
            <a:ext cx="271800" cy="5061960"/>
            <a:chOff x="498600" y="1057320"/>
            <a:chExt cx="271800" cy="5061960"/>
          </a:xfrm>
        </p:grpSpPr>
        <p:sp>
          <p:nvSpPr>
            <p:cNvPr id="1617" name=""/>
            <p:cNvSpPr/>
            <p:nvPr/>
          </p:nvSpPr>
          <p:spPr>
            <a:xfrm>
              <a:off x="498600" y="5753160"/>
              <a:ext cx="2718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-1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8" name=""/>
            <p:cNvSpPr/>
            <p:nvPr/>
          </p:nvSpPr>
          <p:spPr>
            <a:xfrm>
              <a:off x="498600" y="496728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9" name=""/>
            <p:cNvSpPr/>
            <p:nvPr/>
          </p:nvSpPr>
          <p:spPr>
            <a:xfrm>
              <a:off x="498600" y="419112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1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0" name=""/>
            <p:cNvSpPr/>
            <p:nvPr/>
          </p:nvSpPr>
          <p:spPr>
            <a:xfrm>
              <a:off x="498600" y="340524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1" name=""/>
            <p:cNvSpPr/>
            <p:nvPr/>
          </p:nvSpPr>
          <p:spPr>
            <a:xfrm>
              <a:off x="498600" y="261936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3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2" name=""/>
            <p:cNvSpPr/>
            <p:nvPr/>
          </p:nvSpPr>
          <p:spPr>
            <a:xfrm>
              <a:off x="498600" y="184320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4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3" name=""/>
            <p:cNvSpPr/>
            <p:nvPr/>
          </p:nvSpPr>
          <p:spPr>
            <a:xfrm>
              <a:off x="498600" y="105732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5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24" name=""/>
          <p:cNvSpPr/>
          <p:nvPr/>
        </p:nvSpPr>
        <p:spPr>
          <a:xfrm>
            <a:off x="851040" y="5932440"/>
            <a:ext cx="736092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25" name=""/>
          <p:cNvSpPr/>
          <p:nvPr/>
        </p:nvSpPr>
        <p:spPr>
          <a:xfrm>
            <a:off x="8211960" y="1236600"/>
            <a:ext cx="1800" cy="46958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26" name=""/>
          <p:cNvSpPr/>
          <p:nvPr/>
        </p:nvSpPr>
        <p:spPr>
          <a:xfrm flipH="1">
            <a:off x="8211600" y="5932440"/>
            <a:ext cx="8100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27" name=""/>
          <p:cNvSpPr/>
          <p:nvPr/>
        </p:nvSpPr>
        <p:spPr>
          <a:xfrm flipH="1">
            <a:off x="8211600" y="5345280"/>
            <a:ext cx="8100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28" name=""/>
          <p:cNvSpPr/>
          <p:nvPr/>
        </p:nvSpPr>
        <p:spPr>
          <a:xfrm flipH="1">
            <a:off x="8211600" y="4759200"/>
            <a:ext cx="8100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29" name=""/>
          <p:cNvSpPr/>
          <p:nvPr/>
        </p:nvSpPr>
        <p:spPr>
          <a:xfrm flipH="1">
            <a:off x="8211600" y="4172040"/>
            <a:ext cx="8100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30" name=""/>
          <p:cNvSpPr/>
          <p:nvPr/>
        </p:nvSpPr>
        <p:spPr>
          <a:xfrm flipH="1">
            <a:off x="8211600" y="3584520"/>
            <a:ext cx="8100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31" name=""/>
          <p:cNvSpPr/>
          <p:nvPr/>
        </p:nvSpPr>
        <p:spPr>
          <a:xfrm flipH="1">
            <a:off x="8211600" y="2997360"/>
            <a:ext cx="8100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32" name=""/>
          <p:cNvSpPr/>
          <p:nvPr/>
        </p:nvSpPr>
        <p:spPr>
          <a:xfrm flipH="1">
            <a:off x="8211600" y="2411280"/>
            <a:ext cx="8100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33" name=""/>
          <p:cNvSpPr/>
          <p:nvPr/>
        </p:nvSpPr>
        <p:spPr>
          <a:xfrm flipH="1">
            <a:off x="8211600" y="1824120"/>
            <a:ext cx="8100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34" name=""/>
          <p:cNvSpPr/>
          <p:nvPr/>
        </p:nvSpPr>
        <p:spPr>
          <a:xfrm flipH="1">
            <a:off x="8211600" y="1236600"/>
            <a:ext cx="8100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35" name=""/>
          <p:cNvSpPr/>
          <p:nvPr/>
        </p:nvSpPr>
        <p:spPr>
          <a:xfrm>
            <a:off x="8332920" y="5753160"/>
            <a:ext cx="4413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-40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36" name=""/>
          <p:cNvSpPr/>
          <p:nvPr/>
        </p:nvSpPr>
        <p:spPr>
          <a:xfrm>
            <a:off x="8332920" y="5165640"/>
            <a:ext cx="4413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-30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37" name=""/>
          <p:cNvSpPr/>
          <p:nvPr/>
        </p:nvSpPr>
        <p:spPr>
          <a:xfrm>
            <a:off x="8332920" y="4578480"/>
            <a:ext cx="4413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-20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38" name=""/>
          <p:cNvSpPr/>
          <p:nvPr/>
        </p:nvSpPr>
        <p:spPr>
          <a:xfrm>
            <a:off x="8332920" y="3992400"/>
            <a:ext cx="4413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-10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39" name=""/>
          <p:cNvSpPr/>
          <p:nvPr/>
        </p:nvSpPr>
        <p:spPr>
          <a:xfrm>
            <a:off x="8332560" y="3405240"/>
            <a:ext cx="1702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40" name=""/>
          <p:cNvSpPr/>
          <p:nvPr/>
        </p:nvSpPr>
        <p:spPr>
          <a:xfrm>
            <a:off x="8332920" y="2817720"/>
            <a:ext cx="3398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10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41" name=""/>
          <p:cNvSpPr/>
          <p:nvPr/>
        </p:nvSpPr>
        <p:spPr>
          <a:xfrm>
            <a:off x="8332920" y="2230560"/>
            <a:ext cx="3398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20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42" name=""/>
          <p:cNvSpPr/>
          <p:nvPr/>
        </p:nvSpPr>
        <p:spPr>
          <a:xfrm>
            <a:off x="8332920" y="1644480"/>
            <a:ext cx="3398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30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43" name=""/>
          <p:cNvSpPr/>
          <p:nvPr/>
        </p:nvSpPr>
        <p:spPr>
          <a:xfrm>
            <a:off x="8332920" y="1057320"/>
            <a:ext cx="3398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40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44" name=""/>
          <p:cNvSpPr/>
          <p:nvPr/>
        </p:nvSpPr>
        <p:spPr>
          <a:xfrm>
            <a:off x="779400" y="5932440"/>
            <a:ext cx="7164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45" name=""/>
          <p:cNvSpPr/>
          <p:nvPr/>
        </p:nvSpPr>
        <p:spPr>
          <a:xfrm>
            <a:off x="779400" y="5146560"/>
            <a:ext cx="7164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46" name=""/>
          <p:cNvSpPr/>
          <p:nvPr/>
        </p:nvSpPr>
        <p:spPr>
          <a:xfrm>
            <a:off x="779400" y="4370400"/>
            <a:ext cx="716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47" name=""/>
          <p:cNvSpPr/>
          <p:nvPr/>
        </p:nvSpPr>
        <p:spPr>
          <a:xfrm>
            <a:off x="779400" y="3584520"/>
            <a:ext cx="7164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48" name=""/>
          <p:cNvSpPr/>
          <p:nvPr/>
        </p:nvSpPr>
        <p:spPr>
          <a:xfrm>
            <a:off x="779400" y="2798640"/>
            <a:ext cx="7164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49" name=""/>
          <p:cNvSpPr/>
          <p:nvPr/>
        </p:nvSpPr>
        <p:spPr>
          <a:xfrm>
            <a:off x="779400" y="2014560"/>
            <a:ext cx="716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50" name=""/>
          <p:cNvSpPr/>
          <p:nvPr/>
        </p:nvSpPr>
        <p:spPr>
          <a:xfrm>
            <a:off x="779400" y="1236600"/>
            <a:ext cx="7164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51" name=""/>
          <p:cNvGrpSpPr/>
          <p:nvPr/>
        </p:nvGrpSpPr>
        <p:grpSpPr>
          <a:xfrm>
            <a:off x="698400" y="5996160"/>
            <a:ext cx="7700760" cy="366120"/>
            <a:chOff x="698400" y="5996160"/>
            <a:chExt cx="7700760" cy="366120"/>
          </a:xfrm>
        </p:grpSpPr>
        <p:sp>
          <p:nvSpPr>
            <p:cNvPr id="1652" name=""/>
            <p:cNvSpPr/>
            <p:nvPr/>
          </p:nvSpPr>
          <p:spPr>
            <a:xfrm>
              <a:off x="698400" y="59961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78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3" name=""/>
            <p:cNvSpPr/>
            <p:nvPr/>
          </p:nvSpPr>
          <p:spPr>
            <a:xfrm>
              <a:off x="1439640" y="59961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4" name=""/>
            <p:cNvSpPr/>
            <p:nvPr/>
          </p:nvSpPr>
          <p:spPr>
            <a:xfrm>
              <a:off x="2171520" y="59961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5" name=""/>
            <p:cNvSpPr/>
            <p:nvPr/>
          </p:nvSpPr>
          <p:spPr>
            <a:xfrm>
              <a:off x="2904840" y="59961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84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6" name=""/>
            <p:cNvSpPr/>
            <p:nvPr/>
          </p:nvSpPr>
          <p:spPr>
            <a:xfrm>
              <a:off x="3646080" y="59961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86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7" name=""/>
            <p:cNvSpPr/>
            <p:nvPr/>
          </p:nvSpPr>
          <p:spPr>
            <a:xfrm>
              <a:off x="4377960" y="59961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88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8" name=""/>
            <p:cNvSpPr/>
            <p:nvPr/>
          </p:nvSpPr>
          <p:spPr>
            <a:xfrm>
              <a:off x="5121000" y="59961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59" name=""/>
            <p:cNvSpPr/>
            <p:nvPr/>
          </p:nvSpPr>
          <p:spPr>
            <a:xfrm>
              <a:off x="5852880" y="59961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0" name=""/>
            <p:cNvSpPr/>
            <p:nvPr/>
          </p:nvSpPr>
          <p:spPr>
            <a:xfrm>
              <a:off x="6595920" y="59961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94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1" name=""/>
            <p:cNvSpPr/>
            <p:nvPr/>
          </p:nvSpPr>
          <p:spPr>
            <a:xfrm>
              <a:off x="7327800" y="59961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96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2" name=""/>
            <p:cNvSpPr/>
            <p:nvPr/>
          </p:nvSpPr>
          <p:spPr>
            <a:xfrm>
              <a:off x="8059320" y="599616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98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63" name=""/>
          <p:cNvSpPr/>
          <p:nvPr/>
        </p:nvSpPr>
        <p:spPr>
          <a:xfrm>
            <a:off x="954000" y="1320840"/>
            <a:ext cx="2718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%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64" name=""/>
          <p:cNvSpPr/>
          <p:nvPr/>
        </p:nvSpPr>
        <p:spPr>
          <a:xfrm>
            <a:off x="3673440" y="4633920"/>
            <a:ext cx="227052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Hardware Profit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65" name=""/>
          <p:cNvSpPr/>
          <p:nvPr/>
        </p:nvSpPr>
        <p:spPr>
          <a:xfrm>
            <a:off x="3672360" y="4915080"/>
            <a:ext cx="25581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66ccff"/>
                </a:solidFill>
                <a:effectLst/>
                <a:uFillTx/>
                <a:latin typeface="Arial"/>
              </a:rPr>
              <a:t>Relative to Trend 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66" name=""/>
          <p:cNvSpPr/>
          <p:nvPr/>
        </p:nvSpPr>
        <p:spPr>
          <a:xfrm>
            <a:off x="5594040" y="1906560"/>
            <a:ext cx="16264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OECD GDP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67" name=""/>
          <p:cNvSpPr/>
          <p:nvPr/>
        </p:nvSpPr>
        <p:spPr>
          <a:xfrm>
            <a:off x="5593320" y="2195640"/>
            <a:ext cx="10674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Growth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68" name=""/>
          <p:cNvSpPr/>
          <p:nvPr/>
        </p:nvSpPr>
        <p:spPr>
          <a:xfrm>
            <a:off x="7881840" y="1285920"/>
            <a:ext cx="2718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%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" name=""/>
          <p:cNvSpPr/>
          <p:nvPr/>
        </p:nvSpPr>
        <p:spPr>
          <a:xfrm>
            <a:off x="222120" y="138240"/>
            <a:ext cx="660600" cy="58392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70" name=""/>
          <p:cNvSpPr/>
          <p:nvPr/>
        </p:nvSpPr>
        <p:spPr>
          <a:xfrm>
            <a:off x="208080" y="130320"/>
            <a:ext cx="95544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31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71" name=""/>
          <p:cNvSpPr/>
          <p:nvPr/>
        </p:nvSpPr>
        <p:spPr>
          <a:xfrm>
            <a:off x="1345680" y="131760"/>
            <a:ext cx="6828840" cy="97596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Actual and Implied US Profit Share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(% GDP)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72" name=""/>
          <p:cNvSpPr/>
          <p:nvPr/>
        </p:nvSpPr>
        <p:spPr>
          <a:xfrm>
            <a:off x="6203880" y="1779480"/>
            <a:ext cx="2251080" cy="4243320"/>
          </a:xfrm>
          <a:custGeom>
            <a:avLst/>
            <a:gdLst/>
            <a:ahLst/>
            <a:rect l="l" t="t" r="r" b="b"/>
            <a:pathLst>
              <a:path w="1418" h="2673">
                <a:moveTo>
                  <a:pt x="0" y="0"/>
                </a:moveTo>
                <a:lnTo>
                  <a:pt x="1418" y="0"/>
                </a:lnTo>
                <a:lnTo>
                  <a:pt x="1418" y="2673"/>
                </a:lnTo>
                <a:lnTo>
                  <a:pt x="0" y="2673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rgbClr val="66ccff"/>
          </a:solidFill>
          <a:ln w="9360">
            <a:solidFill>
              <a:srgbClr val="66cc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73" name=""/>
          <p:cNvSpPr/>
          <p:nvPr/>
        </p:nvSpPr>
        <p:spPr>
          <a:xfrm>
            <a:off x="990720" y="1255680"/>
            <a:ext cx="7473960" cy="4776840"/>
          </a:xfrm>
          <a:custGeom>
            <a:avLst/>
            <a:gdLst/>
            <a:ahLst/>
            <a:rect l="l" t="t" r="r" b="b"/>
            <a:pathLst>
              <a:path w="4708" h="3009">
                <a:moveTo>
                  <a:pt x="0" y="0"/>
                </a:moveTo>
                <a:lnTo>
                  <a:pt x="4708" y="0"/>
                </a:lnTo>
                <a:lnTo>
                  <a:pt x="4708" y="3009"/>
                </a:lnTo>
                <a:lnTo>
                  <a:pt x="0" y="3009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 w="57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74" name=""/>
          <p:cNvSpPr/>
          <p:nvPr/>
        </p:nvSpPr>
        <p:spPr>
          <a:xfrm>
            <a:off x="990720" y="2128680"/>
            <a:ext cx="7473960" cy="3260880"/>
          </a:xfrm>
          <a:custGeom>
            <a:avLst/>
            <a:gdLst/>
            <a:ahLst/>
            <a:rect l="l" t="t" r="r" b="b"/>
            <a:pathLst>
              <a:path w="4708" h="2054">
                <a:moveTo>
                  <a:pt x="0" y="648"/>
                </a:moveTo>
                <a:lnTo>
                  <a:pt x="96" y="694"/>
                </a:lnTo>
                <a:lnTo>
                  <a:pt x="186" y="925"/>
                </a:lnTo>
                <a:lnTo>
                  <a:pt x="282" y="1035"/>
                </a:lnTo>
                <a:lnTo>
                  <a:pt x="378" y="1250"/>
                </a:lnTo>
                <a:lnTo>
                  <a:pt x="475" y="1539"/>
                </a:lnTo>
                <a:lnTo>
                  <a:pt x="564" y="1388"/>
                </a:lnTo>
                <a:lnTo>
                  <a:pt x="661" y="1226"/>
                </a:lnTo>
                <a:lnTo>
                  <a:pt x="750" y="908"/>
                </a:lnTo>
                <a:lnTo>
                  <a:pt x="847" y="833"/>
                </a:lnTo>
                <a:lnTo>
                  <a:pt x="943" y="1053"/>
                </a:lnTo>
                <a:lnTo>
                  <a:pt x="1039" y="850"/>
                </a:lnTo>
                <a:lnTo>
                  <a:pt x="1129" y="694"/>
                </a:lnTo>
                <a:lnTo>
                  <a:pt x="1225" y="567"/>
                </a:lnTo>
                <a:lnTo>
                  <a:pt x="1321" y="544"/>
                </a:lnTo>
                <a:lnTo>
                  <a:pt x="1411" y="972"/>
                </a:lnTo>
                <a:lnTo>
                  <a:pt x="1507" y="1296"/>
                </a:lnTo>
                <a:lnTo>
                  <a:pt x="1604" y="1684"/>
                </a:lnTo>
                <a:lnTo>
                  <a:pt x="1700" y="1574"/>
                </a:lnTo>
                <a:lnTo>
                  <a:pt x="1790" y="1568"/>
                </a:lnTo>
                <a:lnTo>
                  <a:pt x="1886" y="1794"/>
                </a:lnTo>
                <a:lnTo>
                  <a:pt x="1976" y="2054"/>
                </a:lnTo>
                <a:lnTo>
                  <a:pt x="2072" y="1724"/>
                </a:lnTo>
                <a:lnTo>
                  <a:pt x="2168" y="1412"/>
                </a:lnTo>
                <a:lnTo>
                  <a:pt x="2264" y="1597"/>
                </a:lnTo>
                <a:lnTo>
                  <a:pt x="2354" y="1522"/>
                </a:lnTo>
                <a:lnTo>
                  <a:pt x="2450" y="1435"/>
                </a:lnTo>
                <a:lnTo>
                  <a:pt x="2546" y="1377"/>
                </a:lnTo>
                <a:lnTo>
                  <a:pt x="2636" y="1255"/>
                </a:lnTo>
                <a:lnTo>
                  <a:pt x="2732" y="1151"/>
                </a:lnTo>
                <a:lnTo>
                  <a:pt x="2829" y="885"/>
                </a:lnTo>
                <a:lnTo>
                  <a:pt x="2918" y="792"/>
                </a:lnTo>
                <a:lnTo>
                  <a:pt x="3015" y="682"/>
                </a:lnTo>
                <a:lnTo>
                  <a:pt x="3111" y="885"/>
                </a:lnTo>
                <a:lnTo>
                  <a:pt x="3201" y="816"/>
                </a:lnTo>
                <a:lnTo>
                  <a:pt x="3297" y="775"/>
                </a:lnTo>
                <a:lnTo>
                  <a:pt x="3393" y="729"/>
                </a:lnTo>
                <a:lnTo>
                  <a:pt x="3483" y="682"/>
                </a:lnTo>
                <a:lnTo>
                  <a:pt x="3579" y="636"/>
                </a:lnTo>
                <a:lnTo>
                  <a:pt x="3675" y="590"/>
                </a:lnTo>
                <a:lnTo>
                  <a:pt x="3771" y="538"/>
                </a:lnTo>
                <a:lnTo>
                  <a:pt x="3861" y="491"/>
                </a:lnTo>
                <a:lnTo>
                  <a:pt x="3958" y="439"/>
                </a:lnTo>
                <a:lnTo>
                  <a:pt x="4047" y="387"/>
                </a:lnTo>
                <a:lnTo>
                  <a:pt x="4144" y="335"/>
                </a:lnTo>
                <a:lnTo>
                  <a:pt x="4240" y="283"/>
                </a:lnTo>
                <a:lnTo>
                  <a:pt x="4336" y="231"/>
                </a:lnTo>
                <a:lnTo>
                  <a:pt x="4426" y="173"/>
                </a:lnTo>
                <a:lnTo>
                  <a:pt x="4522" y="115"/>
                </a:lnTo>
                <a:lnTo>
                  <a:pt x="4612" y="63"/>
                </a:lnTo>
                <a:lnTo>
                  <a:pt x="4708" y="0"/>
                </a:lnTo>
              </a:path>
            </a:pathLst>
          </a:custGeom>
          <a:noFill/>
          <a:ln w="57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75" name=""/>
          <p:cNvSpPr/>
          <p:nvPr/>
        </p:nvSpPr>
        <p:spPr>
          <a:xfrm>
            <a:off x="981000" y="6022800"/>
            <a:ext cx="747396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76" name=""/>
          <p:cNvSpPr/>
          <p:nvPr/>
        </p:nvSpPr>
        <p:spPr>
          <a:xfrm>
            <a:off x="981000" y="1246320"/>
            <a:ext cx="1800" cy="47764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77" name=""/>
          <p:cNvSpPr/>
          <p:nvPr/>
        </p:nvSpPr>
        <p:spPr>
          <a:xfrm>
            <a:off x="919080" y="6032520"/>
            <a:ext cx="716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78" name=""/>
          <p:cNvSpPr/>
          <p:nvPr/>
        </p:nvSpPr>
        <p:spPr>
          <a:xfrm>
            <a:off x="919080" y="5435640"/>
            <a:ext cx="716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79" name=""/>
          <p:cNvSpPr/>
          <p:nvPr/>
        </p:nvSpPr>
        <p:spPr>
          <a:xfrm>
            <a:off x="919080" y="4838760"/>
            <a:ext cx="716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80" name=""/>
          <p:cNvSpPr/>
          <p:nvPr/>
        </p:nvSpPr>
        <p:spPr>
          <a:xfrm>
            <a:off x="919080" y="4241880"/>
            <a:ext cx="716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81" name=""/>
          <p:cNvSpPr/>
          <p:nvPr/>
        </p:nvSpPr>
        <p:spPr>
          <a:xfrm>
            <a:off x="919080" y="3643200"/>
            <a:ext cx="7164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82" name=""/>
          <p:cNvSpPr/>
          <p:nvPr/>
        </p:nvSpPr>
        <p:spPr>
          <a:xfrm>
            <a:off x="919080" y="3046320"/>
            <a:ext cx="7164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83" name=""/>
          <p:cNvSpPr/>
          <p:nvPr/>
        </p:nvSpPr>
        <p:spPr>
          <a:xfrm>
            <a:off x="919080" y="2449440"/>
            <a:ext cx="7164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84" name=""/>
          <p:cNvSpPr/>
          <p:nvPr/>
        </p:nvSpPr>
        <p:spPr>
          <a:xfrm>
            <a:off x="919080" y="1852560"/>
            <a:ext cx="7164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85" name=""/>
          <p:cNvSpPr/>
          <p:nvPr/>
        </p:nvSpPr>
        <p:spPr>
          <a:xfrm>
            <a:off x="919080" y="1255680"/>
            <a:ext cx="7164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86" name=""/>
          <p:cNvGrpSpPr/>
          <p:nvPr/>
        </p:nvGrpSpPr>
        <p:grpSpPr>
          <a:xfrm>
            <a:off x="525240" y="1062000"/>
            <a:ext cx="340200" cy="5142960"/>
            <a:chOff x="525240" y="1062000"/>
            <a:chExt cx="340200" cy="5142960"/>
          </a:xfrm>
        </p:grpSpPr>
        <p:sp>
          <p:nvSpPr>
            <p:cNvPr id="1687" name=""/>
            <p:cNvSpPr/>
            <p:nvPr/>
          </p:nvSpPr>
          <p:spPr>
            <a:xfrm>
              <a:off x="525240" y="583884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8" name=""/>
            <p:cNvSpPr/>
            <p:nvPr/>
          </p:nvSpPr>
          <p:spPr>
            <a:xfrm>
              <a:off x="525240" y="524196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3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89" name=""/>
            <p:cNvSpPr/>
            <p:nvPr/>
          </p:nvSpPr>
          <p:spPr>
            <a:xfrm>
              <a:off x="525240" y="464508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4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0" name=""/>
            <p:cNvSpPr/>
            <p:nvPr/>
          </p:nvSpPr>
          <p:spPr>
            <a:xfrm>
              <a:off x="525240" y="404820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5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1" name=""/>
            <p:cNvSpPr/>
            <p:nvPr/>
          </p:nvSpPr>
          <p:spPr>
            <a:xfrm>
              <a:off x="525240" y="344952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6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2" name=""/>
            <p:cNvSpPr/>
            <p:nvPr/>
          </p:nvSpPr>
          <p:spPr>
            <a:xfrm>
              <a:off x="525240" y="285264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7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3" name=""/>
            <p:cNvSpPr/>
            <p:nvPr/>
          </p:nvSpPr>
          <p:spPr>
            <a:xfrm>
              <a:off x="525240" y="225576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4" name=""/>
            <p:cNvSpPr/>
            <p:nvPr/>
          </p:nvSpPr>
          <p:spPr>
            <a:xfrm>
              <a:off x="525240" y="1658880"/>
              <a:ext cx="17028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5" name=""/>
            <p:cNvSpPr/>
            <p:nvPr/>
          </p:nvSpPr>
          <p:spPr>
            <a:xfrm>
              <a:off x="525600" y="106200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96" name=""/>
          <p:cNvSpPr/>
          <p:nvPr/>
        </p:nvSpPr>
        <p:spPr>
          <a:xfrm>
            <a:off x="909720" y="6022800"/>
            <a:ext cx="7128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97" name=""/>
          <p:cNvSpPr/>
          <p:nvPr/>
        </p:nvSpPr>
        <p:spPr>
          <a:xfrm>
            <a:off x="909720" y="5425920"/>
            <a:ext cx="7128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98" name=""/>
          <p:cNvSpPr/>
          <p:nvPr/>
        </p:nvSpPr>
        <p:spPr>
          <a:xfrm>
            <a:off x="909720" y="4829040"/>
            <a:ext cx="7128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99" name=""/>
          <p:cNvSpPr/>
          <p:nvPr/>
        </p:nvSpPr>
        <p:spPr>
          <a:xfrm>
            <a:off x="909720" y="4232160"/>
            <a:ext cx="7128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00" name=""/>
          <p:cNvSpPr/>
          <p:nvPr/>
        </p:nvSpPr>
        <p:spPr>
          <a:xfrm>
            <a:off x="909720" y="3635280"/>
            <a:ext cx="7128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01" name=""/>
          <p:cNvSpPr/>
          <p:nvPr/>
        </p:nvSpPr>
        <p:spPr>
          <a:xfrm>
            <a:off x="909720" y="3036960"/>
            <a:ext cx="7128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02" name=""/>
          <p:cNvSpPr/>
          <p:nvPr/>
        </p:nvSpPr>
        <p:spPr>
          <a:xfrm>
            <a:off x="909720" y="2440080"/>
            <a:ext cx="7128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03" name=""/>
          <p:cNvSpPr/>
          <p:nvPr/>
        </p:nvSpPr>
        <p:spPr>
          <a:xfrm>
            <a:off x="909720" y="1843200"/>
            <a:ext cx="7128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04" name=""/>
          <p:cNvSpPr/>
          <p:nvPr/>
        </p:nvSpPr>
        <p:spPr>
          <a:xfrm>
            <a:off x="909720" y="1246320"/>
            <a:ext cx="7128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05" name=""/>
          <p:cNvSpPr/>
          <p:nvPr/>
        </p:nvSpPr>
        <p:spPr>
          <a:xfrm flipV="1">
            <a:off x="990720" y="6032160"/>
            <a:ext cx="144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06" name=""/>
          <p:cNvSpPr/>
          <p:nvPr/>
        </p:nvSpPr>
        <p:spPr>
          <a:xfrm flipV="1">
            <a:off x="1744560" y="6032160"/>
            <a:ext cx="180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07" name=""/>
          <p:cNvSpPr/>
          <p:nvPr/>
        </p:nvSpPr>
        <p:spPr>
          <a:xfrm flipV="1">
            <a:off x="2487600" y="6032160"/>
            <a:ext cx="144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08" name=""/>
          <p:cNvSpPr/>
          <p:nvPr/>
        </p:nvSpPr>
        <p:spPr>
          <a:xfrm flipV="1">
            <a:off x="3230640" y="6032160"/>
            <a:ext cx="144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09" name=""/>
          <p:cNvSpPr/>
          <p:nvPr/>
        </p:nvSpPr>
        <p:spPr>
          <a:xfrm flipV="1">
            <a:off x="3984480" y="6032160"/>
            <a:ext cx="180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10" name=""/>
          <p:cNvSpPr/>
          <p:nvPr/>
        </p:nvSpPr>
        <p:spPr>
          <a:xfrm flipV="1">
            <a:off x="4727520" y="6032160"/>
            <a:ext cx="180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11" name=""/>
          <p:cNvSpPr/>
          <p:nvPr/>
        </p:nvSpPr>
        <p:spPr>
          <a:xfrm flipV="1">
            <a:off x="5481720" y="6032160"/>
            <a:ext cx="144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12" name=""/>
          <p:cNvSpPr/>
          <p:nvPr/>
        </p:nvSpPr>
        <p:spPr>
          <a:xfrm flipV="1">
            <a:off x="6224760" y="6032160"/>
            <a:ext cx="144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13" name=""/>
          <p:cNvSpPr/>
          <p:nvPr/>
        </p:nvSpPr>
        <p:spPr>
          <a:xfrm flipV="1">
            <a:off x="6977160" y="6032160"/>
            <a:ext cx="144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14" name=""/>
          <p:cNvSpPr/>
          <p:nvPr/>
        </p:nvSpPr>
        <p:spPr>
          <a:xfrm flipV="1">
            <a:off x="7721640" y="6032160"/>
            <a:ext cx="144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15" name=""/>
          <p:cNvSpPr/>
          <p:nvPr/>
        </p:nvSpPr>
        <p:spPr>
          <a:xfrm flipV="1">
            <a:off x="8464680" y="6032160"/>
            <a:ext cx="1440" cy="730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6280" bIns="2628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16" name=""/>
          <p:cNvGrpSpPr/>
          <p:nvPr/>
        </p:nvGrpSpPr>
        <p:grpSpPr>
          <a:xfrm>
            <a:off x="828720" y="6134040"/>
            <a:ext cx="7813800" cy="366120"/>
            <a:chOff x="828720" y="6134040"/>
            <a:chExt cx="7813800" cy="366120"/>
          </a:xfrm>
        </p:grpSpPr>
        <p:sp>
          <p:nvSpPr>
            <p:cNvPr id="1717" name=""/>
            <p:cNvSpPr/>
            <p:nvPr/>
          </p:nvSpPr>
          <p:spPr>
            <a:xfrm>
              <a:off x="828720" y="61340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65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8" name=""/>
            <p:cNvSpPr/>
            <p:nvPr/>
          </p:nvSpPr>
          <p:spPr>
            <a:xfrm>
              <a:off x="1581120" y="61340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70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19" name=""/>
            <p:cNvSpPr/>
            <p:nvPr/>
          </p:nvSpPr>
          <p:spPr>
            <a:xfrm>
              <a:off x="2324160" y="61340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75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0" name=""/>
            <p:cNvSpPr/>
            <p:nvPr/>
          </p:nvSpPr>
          <p:spPr>
            <a:xfrm>
              <a:off x="3068640" y="61340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1" name=""/>
            <p:cNvSpPr/>
            <p:nvPr/>
          </p:nvSpPr>
          <p:spPr>
            <a:xfrm>
              <a:off x="3821400" y="61340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85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2" name=""/>
            <p:cNvSpPr/>
            <p:nvPr/>
          </p:nvSpPr>
          <p:spPr>
            <a:xfrm>
              <a:off x="4565880" y="61340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3" name=""/>
            <p:cNvSpPr/>
            <p:nvPr/>
          </p:nvSpPr>
          <p:spPr>
            <a:xfrm>
              <a:off x="5318280" y="61340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95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4" name=""/>
            <p:cNvSpPr/>
            <p:nvPr/>
          </p:nvSpPr>
          <p:spPr>
            <a:xfrm>
              <a:off x="6061320" y="61340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5" name=""/>
            <p:cNvSpPr/>
            <p:nvPr/>
          </p:nvSpPr>
          <p:spPr>
            <a:xfrm>
              <a:off x="6815160" y="61340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05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6" name=""/>
            <p:cNvSpPr/>
            <p:nvPr/>
          </p:nvSpPr>
          <p:spPr>
            <a:xfrm>
              <a:off x="7558200" y="61340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10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27" name=""/>
            <p:cNvSpPr/>
            <p:nvPr/>
          </p:nvSpPr>
          <p:spPr>
            <a:xfrm>
              <a:off x="8302680" y="6134040"/>
              <a:ext cx="3398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15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28" name=""/>
          <p:cNvSpPr/>
          <p:nvPr/>
        </p:nvSpPr>
        <p:spPr>
          <a:xfrm>
            <a:off x="1060200" y="1461960"/>
            <a:ext cx="9241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% of GDP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"/>
          <p:cNvSpPr/>
          <p:nvPr/>
        </p:nvSpPr>
        <p:spPr>
          <a:xfrm>
            <a:off x="212760" y="138240"/>
            <a:ext cx="660240" cy="58392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318960" y="130320"/>
            <a:ext cx="95580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2217240" y="106200"/>
            <a:ext cx="4963680" cy="121932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New Economy - 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II Reduced NAIRU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1330200" y="1698480"/>
            <a:ext cx="6570720" cy="4446720"/>
          </a:xfrm>
          <a:custGeom>
            <a:avLst/>
            <a:gdLst/>
            <a:ahLst/>
            <a:rect l="l" t="t" r="r" b="b"/>
            <a:pathLst>
              <a:path w="4139" h="2801">
                <a:moveTo>
                  <a:pt x="0" y="0"/>
                </a:moveTo>
                <a:lnTo>
                  <a:pt x="0" y="2801"/>
                </a:lnTo>
                <a:lnTo>
                  <a:pt x="4139" y="2801"/>
                </a:lnTo>
              </a:path>
            </a:pathLst>
          </a:custGeom>
          <a:noFill/>
          <a:ln w="57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466200" y="1793880"/>
            <a:ext cx="66132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GDP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433080" y="2058840"/>
            <a:ext cx="78012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Level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6762240" y="6197760"/>
            <a:ext cx="7120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Time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28" name=""/>
          <p:cNvGrpSpPr/>
          <p:nvPr/>
        </p:nvGrpSpPr>
        <p:grpSpPr>
          <a:xfrm>
            <a:off x="1582560" y="4071600"/>
            <a:ext cx="6747120" cy="1738440"/>
            <a:chOff x="1582560" y="4071600"/>
            <a:chExt cx="6747120" cy="1738440"/>
          </a:xfrm>
        </p:grpSpPr>
        <p:sp>
          <p:nvSpPr>
            <p:cNvPr id="129" name=""/>
            <p:cNvSpPr/>
            <p:nvPr/>
          </p:nvSpPr>
          <p:spPr>
            <a:xfrm>
              <a:off x="6364440" y="4311720"/>
              <a:ext cx="19652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Old Economy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 flipV="1">
              <a:off x="1582560" y="4071600"/>
              <a:ext cx="5469120" cy="1738440"/>
            </a:xfrm>
            <a:prstGeom prst="line">
              <a:avLst/>
            </a:prstGeom>
            <a:ln w="57240">
              <a:solidFill>
                <a:srgbClr val="ffff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31" name=""/>
          <p:cNvGrpSpPr/>
          <p:nvPr/>
        </p:nvGrpSpPr>
        <p:grpSpPr>
          <a:xfrm>
            <a:off x="1592280" y="2571840"/>
            <a:ext cx="6017400" cy="3213000"/>
            <a:chOff x="1592280" y="2571840"/>
            <a:chExt cx="6017400" cy="3213000"/>
          </a:xfrm>
        </p:grpSpPr>
        <p:sp>
          <p:nvSpPr>
            <p:cNvPr id="132" name=""/>
            <p:cNvSpPr/>
            <p:nvPr/>
          </p:nvSpPr>
          <p:spPr>
            <a:xfrm>
              <a:off x="5525640" y="2571840"/>
              <a:ext cx="20840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New Economy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3" name=""/>
            <p:cNvSpPr/>
            <p:nvPr/>
          </p:nvSpPr>
          <p:spPr>
            <a:xfrm>
              <a:off x="1592280" y="3274920"/>
              <a:ext cx="5297400" cy="2509920"/>
            </a:xfrm>
            <a:custGeom>
              <a:avLst/>
              <a:gdLst/>
              <a:ahLst/>
              <a:rect l="l" t="t" r="r" b="b"/>
              <a:pathLst>
                <a:path w="3337" h="1581">
                  <a:moveTo>
                    <a:pt x="0" y="1581"/>
                  </a:moveTo>
                  <a:lnTo>
                    <a:pt x="1370" y="1155"/>
                  </a:lnTo>
                  <a:lnTo>
                    <a:pt x="2160" y="372"/>
                  </a:lnTo>
                  <a:lnTo>
                    <a:pt x="3337" y="0"/>
                  </a:lnTo>
                </a:path>
              </a:pathLst>
            </a:custGeom>
            <a:noFill/>
            <a:ln w="57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34" name=""/>
          <p:cNvSpPr/>
          <p:nvPr/>
        </p:nvSpPr>
        <p:spPr>
          <a:xfrm>
            <a:off x="5021280" y="2770200"/>
            <a:ext cx="1440" cy="33750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3803760" y="2752560"/>
            <a:ext cx="1440" cy="33832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36" name=""/>
          <p:cNvGrpSpPr/>
          <p:nvPr/>
        </p:nvGrpSpPr>
        <p:grpSpPr>
          <a:xfrm>
            <a:off x="3871800" y="5099040"/>
            <a:ext cx="1002600" cy="933120"/>
            <a:chOff x="3871800" y="5099040"/>
            <a:chExt cx="1002600" cy="933120"/>
          </a:xfrm>
        </p:grpSpPr>
        <p:sp>
          <p:nvSpPr>
            <p:cNvPr id="137" name=""/>
            <p:cNvSpPr/>
            <p:nvPr/>
          </p:nvSpPr>
          <p:spPr>
            <a:xfrm>
              <a:off x="3871800" y="5099040"/>
              <a:ext cx="98136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Adjustment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8" name=""/>
            <p:cNvSpPr/>
            <p:nvPr/>
          </p:nvSpPr>
          <p:spPr>
            <a:xfrm>
              <a:off x="3872520" y="5338800"/>
              <a:ext cx="68436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Phase - 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9" name=""/>
            <p:cNvSpPr/>
            <p:nvPr/>
          </p:nvSpPr>
          <p:spPr>
            <a:xfrm>
              <a:off x="3872880" y="5578560"/>
              <a:ext cx="100152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Higher GDP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0" name=""/>
            <p:cNvSpPr/>
            <p:nvPr/>
          </p:nvSpPr>
          <p:spPr>
            <a:xfrm>
              <a:off x="3873240" y="5818320"/>
              <a:ext cx="624600" cy="213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Growth</a:t>
              </a:r>
              <a:endParaRPr b="0" lang="en-US" sz="1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1" name=""/>
          <p:cNvGrpSpPr/>
          <p:nvPr/>
        </p:nvGrpSpPr>
        <p:grpSpPr>
          <a:xfrm>
            <a:off x="5111280" y="5067360"/>
            <a:ext cx="2642400" cy="1035000"/>
            <a:chOff x="5111280" y="5067360"/>
            <a:chExt cx="2642400" cy="1035000"/>
          </a:xfrm>
        </p:grpSpPr>
        <p:sp>
          <p:nvSpPr>
            <p:cNvPr id="142" name=""/>
            <p:cNvSpPr/>
            <p:nvPr/>
          </p:nvSpPr>
          <p:spPr>
            <a:xfrm>
              <a:off x="5111280" y="5067360"/>
              <a:ext cx="264240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Long Run Steady State -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5111280" y="5321160"/>
              <a:ext cx="1982520" cy="549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Higher GDP level, 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Unchanged 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4" name=""/>
            <p:cNvSpPr/>
            <p:nvPr/>
          </p:nvSpPr>
          <p:spPr>
            <a:xfrm>
              <a:off x="5111640" y="5827680"/>
              <a:ext cx="80064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Growth</a:t>
              </a:r>
              <a:endParaRPr b="0" lang="en-US" sz="18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"/>
          <p:cNvSpPr/>
          <p:nvPr/>
        </p:nvSpPr>
        <p:spPr>
          <a:xfrm>
            <a:off x="222120" y="138240"/>
            <a:ext cx="660600" cy="58392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312840" y="130320"/>
            <a:ext cx="95544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1516320" y="208080"/>
            <a:ext cx="6401520" cy="121932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Estimates of the NAIRU in 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Major Economies</a:t>
            </a:r>
            <a:endParaRPr b="0" lang="en-US" sz="4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355680" y="1498680"/>
            <a:ext cx="8534160" cy="4483080"/>
          </a:xfrm>
          <a:prstGeom prst="rect">
            <a:avLst/>
          </a:prstGeom>
          <a:noFill/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792720" y="1898640"/>
            <a:ext cx="1761480" cy="73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% of Labour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Force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7589160" y="1898640"/>
            <a:ext cx="7772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1997</a:t>
            </a:r>
            <a:r>
              <a:rPr b="1" lang="en-US" sz="2400" strike="noStrike" u="none" baseline="30000">
                <a:solidFill>
                  <a:srgbClr val="ffff00"/>
                </a:solidFill>
                <a:effectLst/>
                <a:uFillTx/>
                <a:latin typeface="Arial"/>
              </a:rPr>
              <a:t>2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6103800" y="1898640"/>
            <a:ext cx="946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1980s</a:t>
            </a:r>
            <a:r>
              <a:rPr b="1" lang="en-US" sz="2400" strike="noStrike" u="none" baseline="30000">
                <a:solidFill>
                  <a:srgbClr val="ffff00"/>
                </a:solidFill>
                <a:effectLst/>
                <a:uFillTx/>
                <a:latin typeface="Arial"/>
              </a:rPr>
              <a:t>1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4757400" y="1898640"/>
            <a:ext cx="946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1970s</a:t>
            </a:r>
            <a:r>
              <a:rPr b="1" lang="en-US" sz="2400" strike="noStrike" u="none" baseline="30000">
                <a:solidFill>
                  <a:srgbClr val="ffff00"/>
                </a:solidFill>
                <a:effectLst/>
                <a:uFillTx/>
                <a:latin typeface="Arial"/>
              </a:rPr>
              <a:t>1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3335040" y="1898640"/>
            <a:ext cx="946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1960s</a:t>
            </a:r>
            <a:r>
              <a:rPr b="1" lang="en-US" sz="2400" strike="noStrike" u="none" baseline="30000">
                <a:solidFill>
                  <a:srgbClr val="ffff00"/>
                </a:solidFill>
                <a:effectLst/>
                <a:uFillTx/>
                <a:latin typeface="Arial"/>
              </a:rPr>
              <a:t>1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901800" y="5283360"/>
            <a:ext cx="441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UK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939960" y="4724280"/>
            <a:ext cx="10000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France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939960" y="4038480"/>
            <a:ext cx="13222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Germany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952200" y="3403440"/>
            <a:ext cx="8816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Japan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939960" y="2838600"/>
            <a:ext cx="6444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USA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371520" y="6210360"/>
            <a:ext cx="798516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200" strike="noStrike" u="none" baseline="30000">
                <a:solidFill>
                  <a:srgbClr val="ffff00"/>
                </a:solidFill>
                <a:effectLst/>
                <a:uFillTx/>
                <a:latin typeface="Arial"/>
              </a:rPr>
              <a:t>1 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Source: “Unemployment”, Richard Layard, Stephen Nickell, Richard Jackman, Oxford University Press, 1994.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401760" y="6472080"/>
            <a:ext cx="357192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200" strike="noStrike" u="none" baseline="30000">
                <a:solidFill>
                  <a:srgbClr val="ffff00"/>
                </a:solidFill>
                <a:effectLst/>
                <a:uFillTx/>
                <a:latin typeface="Arial"/>
              </a:rPr>
              <a:t>2 </a:t>
            </a: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Source: IMF World Economic Outlook, May 1999</a:t>
            </a:r>
            <a:endParaRPr b="0" lang="en-US" sz="1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2971800" y="1511280"/>
            <a:ext cx="12600" cy="444492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368280" y="2717640"/>
            <a:ext cx="8483760" cy="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3595320" y="340344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1.6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3595320" y="403848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0.5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3595320" y="472428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1.8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3595320" y="528336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2.6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3595320" y="283860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5.0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5018040" y="340344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1.8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5018040" y="403848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1.9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5018040" y="472428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3.9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5018040" y="528336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5.2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5018040" y="283860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6.0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6364080" y="340344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2.1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6364080" y="403848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4.0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6364080" y="472428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7.8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6364080" y="528336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7.9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6364080" y="283860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6.4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7765920" y="340344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3.5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7765920" y="403848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8.9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7765920" y="472428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9.7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7765920" y="528336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7.0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7765920" y="283860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5.0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"/>
          <p:cNvSpPr/>
          <p:nvPr/>
        </p:nvSpPr>
        <p:spPr>
          <a:xfrm>
            <a:off x="222120" y="138240"/>
            <a:ext cx="660600" cy="58392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338040" y="130320"/>
            <a:ext cx="95580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1094400" y="547560"/>
            <a:ext cx="7733520" cy="97596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Impact of Labour Market Improvements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on GDP Growth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254160" y="1866960"/>
            <a:ext cx="8635680" cy="4584600"/>
          </a:xfrm>
          <a:prstGeom prst="rect">
            <a:avLst/>
          </a:prstGeom>
          <a:noFill/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431640" y="5842080"/>
            <a:ext cx="441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UK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469800" y="5283360"/>
            <a:ext cx="10000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France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469800" y="4597560"/>
            <a:ext cx="13222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Germany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482400" y="3962520"/>
            <a:ext cx="8816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Japan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469800" y="3397320"/>
            <a:ext cx="6444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USA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1698480" y="1946160"/>
            <a:ext cx="33354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‘Structural’ Unemployment</a:t>
            </a:r>
            <a:r>
              <a:rPr b="1" lang="en-US" sz="2000" strike="noStrike" u="none" baseline="30000">
                <a:solidFill>
                  <a:srgbClr val="ffff00"/>
                </a:solidFill>
                <a:effectLst/>
                <a:uFillTx/>
                <a:latin typeface="Arial"/>
              </a:rPr>
              <a:t>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3830040" y="2403360"/>
            <a:ext cx="5670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2000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2407320" y="2403360"/>
            <a:ext cx="5670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1995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2479320" y="396252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2.5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2479320" y="459756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8.4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2395440" y="5283360"/>
            <a:ext cx="594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11.1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2479320" y="584208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9.1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2479320" y="339732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6.6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3901680" y="396252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4.1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3817800" y="4597560"/>
            <a:ext cx="594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10.8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3817800" y="5283360"/>
            <a:ext cx="5940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11.5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3901680" y="584208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5.1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3901680" y="3397320"/>
            <a:ext cx="4244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4.6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5371920" y="1946160"/>
            <a:ext cx="93384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Change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5538600" y="3962520"/>
            <a:ext cx="6022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+1.6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5538600" y="4597560"/>
            <a:ext cx="6022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+2.4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5538600" y="5283360"/>
            <a:ext cx="6022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+0.4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5575320" y="5842080"/>
            <a:ext cx="5259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-4.0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5575320" y="3397320"/>
            <a:ext cx="5259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-2.0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7092360" y="1946160"/>
            <a:ext cx="1202760" cy="91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Impact on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7431120" y="3962520"/>
            <a:ext cx="5259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-0.3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7431120" y="4597560"/>
            <a:ext cx="5259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-0.5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7431120" y="5283360"/>
            <a:ext cx="52596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-0.1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7392600" y="5842080"/>
            <a:ext cx="6022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+0.8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7392600" y="3397320"/>
            <a:ext cx="60228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+0.4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2129760" y="2936880"/>
            <a:ext cx="207936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% of labour force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266760" y="3352680"/>
            <a:ext cx="8597880" cy="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5156280" y="1854360"/>
            <a:ext cx="0" cy="459720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6489720" y="1866960"/>
            <a:ext cx="0" cy="455940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6773400" y="2949480"/>
            <a:ext cx="18396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(% pa, 1995-00)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6625800" y="2403360"/>
            <a:ext cx="21358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GDP Growth Rate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257040" y="6543720"/>
            <a:ext cx="4012200" cy="213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400" strike="noStrike" u="none" baseline="30000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 Trailing 5-year average of unemployment rate.</a:t>
            </a:r>
            <a:endParaRPr b="0" lang="en-US" sz="1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4" name=""/>
          <p:cNvGrpSpPr/>
          <p:nvPr/>
        </p:nvGrpSpPr>
        <p:grpSpPr>
          <a:xfrm>
            <a:off x="658800" y="1201680"/>
            <a:ext cx="8110440" cy="5310720"/>
            <a:chOff x="658800" y="1201680"/>
            <a:chExt cx="8110440" cy="5310720"/>
          </a:xfrm>
        </p:grpSpPr>
        <p:sp>
          <p:nvSpPr>
            <p:cNvPr id="225" name=""/>
            <p:cNvSpPr/>
            <p:nvPr/>
          </p:nvSpPr>
          <p:spPr>
            <a:xfrm>
              <a:off x="1126800" y="1425600"/>
              <a:ext cx="7070400" cy="4727520"/>
            </a:xfrm>
            <a:custGeom>
              <a:avLst/>
              <a:gdLst/>
              <a:ahLst/>
              <a:rect l="l" t="t" r="r" b="b"/>
              <a:pathLst>
                <a:path w="4454" h="2978">
                  <a:moveTo>
                    <a:pt x="0" y="0"/>
                  </a:moveTo>
                  <a:lnTo>
                    <a:pt x="4454" y="0"/>
                  </a:lnTo>
                  <a:lnTo>
                    <a:pt x="4454" y="2978"/>
                  </a:lnTo>
                  <a:lnTo>
                    <a:pt x="0" y="297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572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6" name=""/>
            <p:cNvSpPr/>
            <p:nvPr/>
          </p:nvSpPr>
          <p:spPr>
            <a:xfrm>
              <a:off x="1117440" y="6143760"/>
              <a:ext cx="707040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7" name=""/>
            <p:cNvSpPr/>
            <p:nvPr/>
          </p:nvSpPr>
          <p:spPr>
            <a:xfrm>
              <a:off x="1117440" y="1415880"/>
              <a:ext cx="1080" cy="47278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1049040" y="6153120"/>
              <a:ext cx="7740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1049040" y="5672160"/>
              <a:ext cx="7740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0" name=""/>
            <p:cNvSpPr/>
            <p:nvPr/>
          </p:nvSpPr>
          <p:spPr>
            <a:xfrm>
              <a:off x="1049040" y="5208480"/>
              <a:ext cx="7740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1" name=""/>
            <p:cNvSpPr/>
            <p:nvPr/>
          </p:nvSpPr>
          <p:spPr>
            <a:xfrm>
              <a:off x="1049040" y="4727520"/>
              <a:ext cx="7740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2" name=""/>
            <p:cNvSpPr/>
            <p:nvPr/>
          </p:nvSpPr>
          <p:spPr>
            <a:xfrm>
              <a:off x="1049040" y="4265640"/>
              <a:ext cx="7740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3" name=""/>
            <p:cNvSpPr/>
            <p:nvPr/>
          </p:nvSpPr>
          <p:spPr>
            <a:xfrm>
              <a:off x="1049040" y="3784680"/>
              <a:ext cx="7740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4" name=""/>
            <p:cNvSpPr/>
            <p:nvPr/>
          </p:nvSpPr>
          <p:spPr>
            <a:xfrm>
              <a:off x="1049040" y="3321000"/>
              <a:ext cx="7740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1049040" y="2840040"/>
              <a:ext cx="7740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1049040" y="2368440"/>
              <a:ext cx="7740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7" name=""/>
            <p:cNvSpPr/>
            <p:nvPr/>
          </p:nvSpPr>
          <p:spPr>
            <a:xfrm>
              <a:off x="1049040" y="1897200"/>
              <a:ext cx="7740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8" name=""/>
            <p:cNvSpPr/>
            <p:nvPr/>
          </p:nvSpPr>
          <p:spPr>
            <a:xfrm>
              <a:off x="1049040" y="1425600"/>
              <a:ext cx="7740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9" name=""/>
            <p:cNvSpPr/>
            <p:nvPr/>
          </p:nvSpPr>
          <p:spPr>
            <a:xfrm flipV="1">
              <a:off x="1126800" y="6153120"/>
              <a:ext cx="1440" cy="633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0" name=""/>
            <p:cNvSpPr/>
            <p:nvPr/>
          </p:nvSpPr>
          <p:spPr>
            <a:xfrm flipV="1">
              <a:off x="8197560" y="6153120"/>
              <a:ext cx="1080" cy="633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41" name=""/>
            <p:cNvGrpSpPr/>
            <p:nvPr/>
          </p:nvGrpSpPr>
          <p:grpSpPr>
            <a:xfrm>
              <a:off x="658800" y="1227240"/>
              <a:ext cx="339840" cy="5084280"/>
              <a:chOff x="658800" y="1227240"/>
              <a:chExt cx="339840" cy="5084280"/>
            </a:xfrm>
          </p:grpSpPr>
          <p:sp>
            <p:nvSpPr>
              <p:cNvPr id="242" name=""/>
              <p:cNvSpPr/>
              <p:nvPr/>
            </p:nvSpPr>
            <p:spPr>
              <a:xfrm>
                <a:off x="658800" y="594540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42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3" name=""/>
              <p:cNvSpPr/>
              <p:nvPr/>
            </p:nvSpPr>
            <p:spPr>
              <a:xfrm>
                <a:off x="658800" y="547380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43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4" name=""/>
              <p:cNvSpPr/>
              <p:nvPr/>
            </p:nvSpPr>
            <p:spPr>
              <a:xfrm>
                <a:off x="658800" y="500076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44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5" name=""/>
              <p:cNvSpPr/>
              <p:nvPr/>
            </p:nvSpPr>
            <p:spPr>
              <a:xfrm>
                <a:off x="658800" y="452916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45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6" name=""/>
              <p:cNvSpPr/>
              <p:nvPr/>
            </p:nvSpPr>
            <p:spPr>
              <a:xfrm>
                <a:off x="658800" y="405792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46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7" name=""/>
              <p:cNvSpPr/>
              <p:nvPr/>
            </p:nvSpPr>
            <p:spPr>
              <a:xfrm>
                <a:off x="658800" y="358632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47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8" name=""/>
              <p:cNvSpPr/>
              <p:nvPr/>
            </p:nvSpPr>
            <p:spPr>
              <a:xfrm>
                <a:off x="658800" y="311472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48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49" name=""/>
              <p:cNvSpPr/>
              <p:nvPr/>
            </p:nvSpPr>
            <p:spPr>
              <a:xfrm>
                <a:off x="658800" y="264168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49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0" name=""/>
              <p:cNvSpPr/>
              <p:nvPr/>
            </p:nvSpPr>
            <p:spPr>
              <a:xfrm>
                <a:off x="658800" y="21704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50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1" name=""/>
              <p:cNvSpPr/>
              <p:nvPr/>
            </p:nvSpPr>
            <p:spPr>
              <a:xfrm>
                <a:off x="658800" y="16988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51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2" name=""/>
              <p:cNvSpPr/>
              <p:nvPr/>
            </p:nvSpPr>
            <p:spPr>
              <a:xfrm>
                <a:off x="658800" y="1227240"/>
                <a:ext cx="3398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52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53" name=""/>
            <p:cNvSpPr/>
            <p:nvPr/>
          </p:nvSpPr>
          <p:spPr>
            <a:xfrm>
              <a:off x="1117440" y="6143760"/>
              <a:ext cx="707040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4" name=""/>
            <p:cNvSpPr/>
            <p:nvPr/>
          </p:nvSpPr>
          <p:spPr>
            <a:xfrm>
              <a:off x="8188200" y="1415880"/>
              <a:ext cx="1080" cy="472788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5" name=""/>
            <p:cNvSpPr/>
            <p:nvPr/>
          </p:nvSpPr>
          <p:spPr>
            <a:xfrm flipH="1">
              <a:off x="8197200" y="6153120"/>
              <a:ext cx="680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6" name=""/>
            <p:cNvSpPr/>
            <p:nvPr/>
          </p:nvSpPr>
          <p:spPr>
            <a:xfrm flipH="1">
              <a:off x="8197200" y="5716440"/>
              <a:ext cx="6804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7" name=""/>
            <p:cNvSpPr/>
            <p:nvPr/>
          </p:nvSpPr>
          <p:spPr>
            <a:xfrm flipH="1">
              <a:off x="8197200" y="5291280"/>
              <a:ext cx="680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" name=""/>
            <p:cNvSpPr/>
            <p:nvPr/>
          </p:nvSpPr>
          <p:spPr>
            <a:xfrm flipH="1">
              <a:off x="8197200" y="4863960"/>
              <a:ext cx="6804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 flipH="1">
              <a:off x="8197200" y="4437000"/>
              <a:ext cx="6804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0" name=""/>
            <p:cNvSpPr/>
            <p:nvPr/>
          </p:nvSpPr>
          <p:spPr>
            <a:xfrm flipH="1">
              <a:off x="8197200" y="4002120"/>
              <a:ext cx="680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1" name=""/>
            <p:cNvSpPr/>
            <p:nvPr/>
          </p:nvSpPr>
          <p:spPr>
            <a:xfrm flipH="1">
              <a:off x="8197200" y="3575160"/>
              <a:ext cx="680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" name=""/>
            <p:cNvSpPr/>
            <p:nvPr/>
          </p:nvSpPr>
          <p:spPr>
            <a:xfrm flipH="1">
              <a:off x="8197200" y="3139920"/>
              <a:ext cx="6804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3" name=""/>
            <p:cNvSpPr/>
            <p:nvPr/>
          </p:nvSpPr>
          <p:spPr>
            <a:xfrm flipH="1">
              <a:off x="8197200" y="2712960"/>
              <a:ext cx="6804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4" name=""/>
            <p:cNvSpPr/>
            <p:nvPr/>
          </p:nvSpPr>
          <p:spPr>
            <a:xfrm flipH="1">
              <a:off x="8197200" y="2287440"/>
              <a:ext cx="6804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5" name=""/>
            <p:cNvSpPr/>
            <p:nvPr/>
          </p:nvSpPr>
          <p:spPr>
            <a:xfrm flipH="1">
              <a:off x="8197200" y="1860480"/>
              <a:ext cx="6804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6" name=""/>
            <p:cNvSpPr/>
            <p:nvPr/>
          </p:nvSpPr>
          <p:spPr>
            <a:xfrm flipH="1">
              <a:off x="8197200" y="1425600"/>
              <a:ext cx="6804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67" name=""/>
            <p:cNvGrpSpPr/>
            <p:nvPr/>
          </p:nvGrpSpPr>
          <p:grpSpPr>
            <a:xfrm>
              <a:off x="8344800" y="1201680"/>
              <a:ext cx="424440" cy="5084280"/>
              <a:chOff x="8344800" y="1201680"/>
              <a:chExt cx="424440" cy="5084280"/>
            </a:xfrm>
          </p:grpSpPr>
          <p:sp>
            <p:nvSpPr>
              <p:cNvPr id="268" name=""/>
              <p:cNvSpPr/>
              <p:nvPr/>
            </p:nvSpPr>
            <p:spPr>
              <a:xfrm>
                <a:off x="8344800" y="591984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0.1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69" name=""/>
              <p:cNvSpPr/>
              <p:nvPr/>
            </p:nvSpPr>
            <p:spPr>
              <a:xfrm>
                <a:off x="8344800" y="549288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0.2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0" name=""/>
              <p:cNvSpPr/>
              <p:nvPr/>
            </p:nvSpPr>
            <p:spPr>
              <a:xfrm>
                <a:off x="8344800" y="506736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0.3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1" name=""/>
              <p:cNvSpPr/>
              <p:nvPr/>
            </p:nvSpPr>
            <p:spPr>
              <a:xfrm>
                <a:off x="8344800" y="464040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0.4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2" name=""/>
              <p:cNvSpPr/>
              <p:nvPr/>
            </p:nvSpPr>
            <p:spPr>
              <a:xfrm>
                <a:off x="8344800" y="420516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0.5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3" name=""/>
              <p:cNvSpPr/>
              <p:nvPr/>
            </p:nvSpPr>
            <p:spPr>
              <a:xfrm>
                <a:off x="8344800" y="377820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0.6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4" name=""/>
              <p:cNvSpPr/>
              <p:nvPr/>
            </p:nvSpPr>
            <p:spPr>
              <a:xfrm>
                <a:off x="8344800" y="335124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0.7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5" name=""/>
              <p:cNvSpPr/>
              <p:nvPr/>
            </p:nvSpPr>
            <p:spPr>
              <a:xfrm>
                <a:off x="8344800" y="291636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0.8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6" name=""/>
              <p:cNvSpPr/>
              <p:nvPr/>
            </p:nvSpPr>
            <p:spPr>
              <a:xfrm>
                <a:off x="8344800" y="248940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0.9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7" name=""/>
              <p:cNvSpPr/>
              <p:nvPr/>
            </p:nvSpPr>
            <p:spPr>
              <a:xfrm>
                <a:off x="8344800" y="206388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1.0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8" name=""/>
              <p:cNvSpPr/>
              <p:nvPr/>
            </p:nvSpPr>
            <p:spPr>
              <a:xfrm>
                <a:off x="8344800" y="163656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1.1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79" name=""/>
              <p:cNvSpPr/>
              <p:nvPr/>
            </p:nvSpPr>
            <p:spPr>
              <a:xfrm>
                <a:off x="8344800" y="1201680"/>
                <a:ext cx="424440" cy="3661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4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1.2</a:t>
                </a:r>
                <a:endParaRPr b="0" lang="en-US" sz="24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80" name=""/>
            <p:cNvSpPr/>
            <p:nvPr/>
          </p:nvSpPr>
          <p:spPr>
            <a:xfrm flipV="1">
              <a:off x="1117440" y="6143760"/>
              <a:ext cx="1080" cy="633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" name=""/>
            <p:cNvSpPr/>
            <p:nvPr/>
          </p:nvSpPr>
          <p:spPr>
            <a:xfrm flipV="1">
              <a:off x="1820520" y="6143760"/>
              <a:ext cx="1440" cy="633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" name=""/>
            <p:cNvSpPr/>
            <p:nvPr/>
          </p:nvSpPr>
          <p:spPr>
            <a:xfrm flipV="1">
              <a:off x="2523960" y="6143760"/>
              <a:ext cx="1080" cy="633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3" name=""/>
            <p:cNvSpPr/>
            <p:nvPr/>
          </p:nvSpPr>
          <p:spPr>
            <a:xfrm flipV="1">
              <a:off x="3236760" y="6143760"/>
              <a:ext cx="1080" cy="633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4" name=""/>
            <p:cNvSpPr/>
            <p:nvPr/>
          </p:nvSpPr>
          <p:spPr>
            <a:xfrm flipV="1">
              <a:off x="3939840" y="6143760"/>
              <a:ext cx="1440" cy="633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5" name=""/>
            <p:cNvSpPr/>
            <p:nvPr/>
          </p:nvSpPr>
          <p:spPr>
            <a:xfrm flipV="1">
              <a:off x="4652640" y="6143760"/>
              <a:ext cx="1440" cy="633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6" name=""/>
            <p:cNvSpPr/>
            <p:nvPr/>
          </p:nvSpPr>
          <p:spPr>
            <a:xfrm flipV="1">
              <a:off x="5356080" y="6143760"/>
              <a:ext cx="1080" cy="633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7" name=""/>
            <p:cNvSpPr/>
            <p:nvPr/>
          </p:nvSpPr>
          <p:spPr>
            <a:xfrm flipV="1">
              <a:off x="6059160" y="6143760"/>
              <a:ext cx="1440" cy="633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" name=""/>
            <p:cNvSpPr/>
            <p:nvPr/>
          </p:nvSpPr>
          <p:spPr>
            <a:xfrm flipV="1">
              <a:off x="6771960" y="6143760"/>
              <a:ext cx="1440" cy="633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" name=""/>
            <p:cNvSpPr/>
            <p:nvPr/>
          </p:nvSpPr>
          <p:spPr>
            <a:xfrm flipV="1">
              <a:off x="7475400" y="6143760"/>
              <a:ext cx="1080" cy="633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0" name=""/>
            <p:cNvSpPr/>
            <p:nvPr/>
          </p:nvSpPr>
          <p:spPr>
            <a:xfrm flipV="1">
              <a:off x="8188200" y="6143760"/>
              <a:ext cx="1080" cy="6336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6560" bIns="165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291" name=""/>
            <p:cNvGrpSpPr/>
            <p:nvPr/>
          </p:nvGrpSpPr>
          <p:grpSpPr>
            <a:xfrm>
              <a:off x="824400" y="6207120"/>
              <a:ext cx="7637400" cy="305280"/>
              <a:chOff x="824400" y="6207120"/>
              <a:chExt cx="7637400" cy="305280"/>
            </a:xfrm>
          </p:grpSpPr>
          <p:sp>
            <p:nvSpPr>
              <p:cNvPr id="292" name=""/>
              <p:cNvSpPr/>
              <p:nvPr/>
            </p:nvSpPr>
            <p:spPr>
              <a:xfrm>
                <a:off x="824400" y="6207120"/>
                <a:ext cx="56700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1680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3" name=""/>
              <p:cNvSpPr/>
              <p:nvPr/>
            </p:nvSpPr>
            <p:spPr>
              <a:xfrm>
                <a:off x="1527480" y="6207120"/>
                <a:ext cx="56700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1700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4" name=""/>
              <p:cNvSpPr/>
              <p:nvPr/>
            </p:nvSpPr>
            <p:spPr>
              <a:xfrm>
                <a:off x="2230920" y="6207120"/>
                <a:ext cx="56700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1720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5" name=""/>
              <p:cNvSpPr/>
              <p:nvPr/>
            </p:nvSpPr>
            <p:spPr>
              <a:xfrm>
                <a:off x="2943720" y="6207120"/>
                <a:ext cx="56700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1740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6" name=""/>
              <p:cNvSpPr/>
              <p:nvPr/>
            </p:nvSpPr>
            <p:spPr>
              <a:xfrm>
                <a:off x="3646800" y="6207120"/>
                <a:ext cx="56700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1760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7" name=""/>
              <p:cNvSpPr/>
              <p:nvPr/>
            </p:nvSpPr>
            <p:spPr>
              <a:xfrm>
                <a:off x="4359600" y="6207120"/>
                <a:ext cx="56700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1780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8" name=""/>
              <p:cNvSpPr/>
              <p:nvPr/>
            </p:nvSpPr>
            <p:spPr>
              <a:xfrm>
                <a:off x="5062680" y="6207120"/>
                <a:ext cx="56700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1800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99" name=""/>
              <p:cNvSpPr/>
              <p:nvPr/>
            </p:nvSpPr>
            <p:spPr>
              <a:xfrm>
                <a:off x="5766120" y="6207120"/>
                <a:ext cx="56700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1820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0" name=""/>
              <p:cNvSpPr/>
              <p:nvPr/>
            </p:nvSpPr>
            <p:spPr>
              <a:xfrm>
                <a:off x="6478920" y="6207120"/>
                <a:ext cx="56700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1840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1" name=""/>
              <p:cNvSpPr/>
              <p:nvPr/>
            </p:nvSpPr>
            <p:spPr>
              <a:xfrm>
                <a:off x="7182000" y="6207120"/>
                <a:ext cx="56700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1860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302" name=""/>
              <p:cNvSpPr/>
              <p:nvPr/>
            </p:nvSpPr>
            <p:spPr>
              <a:xfrm>
                <a:off x="7894800" y="6207120"/>
                <a:ext cx="567000" cy="3052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762120"/>
                    <a:tab algn="l" pos="1523880"/>
                    <a:tab algn="l" pos="2286000"/>
                    <a:tab algn="l" pos="3048120"/>
                    <a:tab algn="l" pos="3809880"/>
                    <a:tab algn="l" pos="4572000"/>
                    <a:tab algn="l" pos="5334120"/>
                    <a:tab algn="l" pos="6095880"/>
                    <a:tab algn="l" pos="6858000"/>
                    <a:tab algn="l" pos="7620120"/>
                    <a:tab algn="l" pos="8381880"/>
                    <a:tab algn="l" pos="9144000"/>
                    <a:tab algn="l" pos="9906120"/>
                    <a:tab algn="l" pos="10667880"/>
                  </a:tabLst>
                </a:pPr>
                <a:r>
                  <a:rPr b="1" lang="en-US" sz="2000" strike="noStrike" u="none">
                    <a:solidFill>
                      <a:srgbClr val="ffffff"/>
                    </a:solidFill>
                    <a:effectLst/>
                    <a:uFillTx/>
                    <a:latin typeface="Arial"/>
                  </a:rPr>
                  <a:t>1880</a:t>
                </a:r>
                <a:endParaRPr b="0" lang="en-US" sz="2000" strike="noStrike" u="none">
                  <a:solidFill>
                    <a:srgbClr val="ffffff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303" name=""/>
            <p:cNvSpPr/>
            <p:nvPr/>
          </p:nvSpPr>
          <p:spPr>
            <a:xfrm>
              <a:off x="1228320" y="1531800"/>
              <a:ext cx="146484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Share of top 10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4" name=""/>
            <p:cNvSpPr/>
            <p:nvPr/>
          </p:nvSpPr>
          <p:spPr>
            <a:xfrm>
              <a:off x="1241640" y="1798560"/>
              <a:ext cx="1735200" cy="2440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16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percent in income</a:t>
              </a:r>
              <a:endParaRPr b="0" lang="en-US" sz="16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5" name=""/>
            <p:cNvSpPr/>
            <p:nvPr/>
          </p:nvSpPr>
          <p:spPr>
            <a:xfrm>
              <a:off x="1877760" y="4790880"/>
              <a:ext cx="205236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6" name=""/>
            <p:cNvSpPr/>
            <p:nvPr/>
          </p:nvSpPr>
          <p:spPr>
            <a:xfrm>
              <a:off x="3978000" y="5672160"/>
              <a:ext cx="1387080" cy="144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360" bIns="-4536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7" name=""/>
            <p:cNvSpPr/>
            <p:nvPr/>
          </p:nvSpPr>
          <p:spPr>
            <a:xfrm>
              <a:off x="5365440" y="4410000"/>
              <a:ext cx="1069560" cy="1800"/>
            </a:xfrm>
            <a:prstGeom prst="line">
              <a:avLst/>
            </a:prstGeom>
            <a:ln w="57240">
              <a:solidFill>
                <a:srgbClr val="fffff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5000" bIns="-450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" name=""/>
            <p:cNvSpPr/>
            <p:nvPr/>
          </p:nvSpPr>
          <p:spPr>
            <a:xfrm>
              <a:off x="1444320" y="2097000"/>
              <a:ext cx="6338520" cy="3111480"/>
            </a:xfrm>
            <a:custGeom>
              <a:avLst/>
              <a:gdLst/>
              <a:ahLst/>
              <a:rect l="l" t="t" r="r" b="b"/>
              <a:pathLst>
                <a:path w="3993" h="1960">
                  <a:moveTo>
                    <a:pt x="0" y="1960"/>
                  </a:moveTo>
                  <a:lnTo>
                    <a:pt x="1566" y="1806"/>
                  </a:lnTo>
                  <a:lnTo>
                    <a:pt x="2452" y="823"/>
                  </a:lnTo>
                  <a:lnTo>
                    <a:pt x="3993" y="0"/>
                  </a:lnTo>
                </a:path>
              </a:pathLst>
            </a:custGeom>
            <a:noFill/>
            <a:ln w="57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" name=""/>
            <p:cNvSpPr/>
            <p:nvPr/>
          </p:nvSpPr>
          <p:spPr>
            <a:xfrm>
              <a:off x="5094000" y="2298600"/>
              <a:ext cx="142344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Inequality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0" name=""/>
            <p:cNvSpPr/>
            <p:nvPr/>
          </p:nvSpPr>
          <p:spPr>
            <a:xfrm>
              <a:off x="2223000" y="3859200"/>
              <a:ext cx="103356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Labour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1" name=""/>
            <p:cNvSpPr/>
            <p:nvPr/>
          </p:nvSpPr>
          <p:spPr>
            <a:xfrm>
              <a:off x="2223000" y="4113360"/>
              <a:ext cx="17622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Productivity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2" name=""/>
            <p:cNvSpPr/>
            <p:nvPr/>
          </p:nvSpPr>
          <p:spPr>
            <a:xfrm>
              <a:off x="2222640" y="4368960"/>
              <a:ext cx="10674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Growth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3" name=""/>
            <p:cNvSpPr/>
            <p:nvPr/>
          </p:nvSpPr>
          <p:spPr>
            <a:xfrm>
              <a:off x="7822440" y="1697040"/>
              <a:ext cx="27180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%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14" name=""/>
          <p:cNvSpPr/>
          <p:nvPr/>
        </p:nvSpPr>
        <p:spPr>
          <a:xfrm>
            <a:off x="222120" y="138240"/>
            <a:ext cx="660600" cy="58392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353880" y="130320"/>
            <a:ext cx="95580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1245960" y="654120"/>
            <a:ext cx="6712560" cy="67068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The Industrial Revolution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1030680" y="6562800"/>
            <a:ext cx="19267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Source: Greenwood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"/>
          <p:cNvSpPr/>
          <p:nvPr/>
        </p:nvSpPr>
        <p:spPr>
          <a:xfrm>
            <a:off x="2487960" y="177840"/>
            <a:ext cx="4165200" cy="670680"/>
          </a:xfrm>
          <a:prstGeom prst="rect">
            <a:avLst/>
          </a:prstGeom>
          <a:noFill/>
          <a:ln w="0">
            <a:noFill/>
          </a:ln>
          <a:effectLst>
            <a:outerShdw dist="119669" dir="191813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44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US Productivity</a:t>
            </a:r>
            <a:endParaRPr b="0" lang="en-US" sz="4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393480" y="162000"/>
            <a:ext cx="25488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198360" y="109440"/>
            <a:ext cx="660600" cy="58428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1246320" y="1041480"/>
            <a:ext cx="7300800" cy="4954680"/>
          </a:xfrm>
          <a:custGeom>
            <a:avLst/>
            <a:gdLst/>
            <a:ahLst/>
            <a:rect l="l" t="t" r="r" b="b"/>
            <a:pathLst>
              <a:path w="4599" h="3121">
                <a:moveTo>
                  <a:pt x="0" y="0"/>
                </a:moveTo>
                <a:lnTo>
                  <a:pt x="4599" y="0"/>
                </a:lnTo>
                <a:lnTo>
                  <a:pt x="4599" y="3121"/>
                </a:lnTo>
                <a:lnTo>
                  <a:pt x="0" y="3121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noFill/>
          <a:ln w="5724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1236600" y="5986440"/>
            <a:ext cx="729936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1236600" y="1031760"/>
            <a:ext cx="1800" cy="495468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1176480" y="5996160"/>
            <a:ext cx="698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1176480" y="5586480"/>
            <a:ext cx="698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1176480" y="5176800"/>
            <a:ext cx="6984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1176480" y="4767120"/>
            <a:ext cx="6984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1176480" y="4348080"/>
            <a:ext cx="6984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1176480" y="3938760"/>
            <a:ext cx="698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1176480" y="3517920"/>
            <a:ext cx="698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1176480" y="3108240"/>
            <a:ext cx="6984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1176480" y="2698920"/>
            <a:ext cx="698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1176480" y="2279520"/>
            <a:ext cx="6984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1176480" y="1870200"/>
            <a:ext cx="698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1176480" y="1460520"/>
            <a:ext cx="698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1176480" y="1041480"/>
            <a:ext cx="698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784080" y="5805360"/>
            <a:ext cx="33984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98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612720" y="5386320"/>
            <a:ext cx="5094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612720" y="4976640"/>
            <a:ext cx="5094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102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612720" y="4567320"/>
            <a:ext cx="5094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104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612720" y="4148280"/>
            <a:ext cx="5094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106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612720" y="3738600"/>
            <a:ext cx="5094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108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612720" y="3317760"/>
            <a:ext cx="5094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612720" y="2908440"/>
            <a:ext cx="5094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112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612720" y="2498760"/>
            <a:ext cx="5094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114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6" name=""/>
          <p:cNvSpPr/>
          <p:nvPr/>
        </p:nvSpPr>
        <p:spPr>
          <a:xfrm>
            <a:off x="612720" y="2079720"/>
            <a:ext cx="5094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116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7" name=""/>
          <p:cNvSpPr/>
          <p:nvPr/>
        </p:nvSpPr>
        <p:spPr>
          <a:xfrm>
            <a:off x="612720" y="1670040"/>
            <a:ext cx="5094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118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8" name=""/>
          <p:cNvSpPr/>
          <p:nvPr/>
        </p:nvSpPr>
        <p:spPr>
          <a:xfrm>
            <a:off x="612720" y="1260360"/>
            <a:ext cx="5094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120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49" name=""/>
          <p:cNvSpPr/>
          <p:nvPr/>
        </p:nvSpPr>
        <p:spPr>
          <a:xfrm>
            <a:off x="612720" y="851040"/>
            <a:ext cx="509400" cy="36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122</a:t>
            </a:r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0" name=""/>
          <p:cNvSpPr/>
          <p:nvPr/>
        </p:nvSpPr>
        <p:spPr>
          <a:xfrm>
            <a:off x="1166760" y="5986440"/>
            <a:ext cx="698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1" name=""/>
          <p:cNvSpPr/>
          <p:nvPr/>
        </p:nvSpPr>
        <p:spPr>
          <a:xfrm>
            <a:off x="1166760" y="5576760"/>
            <a:ext cx="6984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2" name=""/>
          <p:cNvSpPr/>
          <p:nvPr/>
        </p:nvSpPr>
        <p:spPr>
          <a:xfrm>
            <a:off x="1166760" y="5167440"/>
            <a:ext cx="698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3" name=""/>
          <p:cNvSpPr/>
          <p:nvPr/>
        </p:nvSpPr>
        <p:spPr>
          <a:xfrm>
            <a:off x="1166760" y="4757760"/>
            <a:ext cx="698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4" name=""/>
          <p:cNvSpPr/>
          <p:nvPr/>
        </p:nvSpPr>
        <p:spPr>
          <a:xfrm>
            <a:off x="1166760" y="4338720"/>
            <a:ext cx="698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5" name=""/>
          <p:cNvSpPr/>
          <p:nvPr/>
        </p:nvSpPr>
        <p:spPr>
          <a:xfrm>
            <a:off x="1166760" y="3929040"/>
            <a:ext cx="698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6" name=""/>
          <p:cNvSpPr/>
          <p:nvPr/>
        </p:nvSpPr>
        <p:spPr>
          <a:xfrm>
            <a:off x="1166760" y="3508200"/>
            <a:ext cx="6984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7" name=""/>
          <p:cNvSpPr/>
          <p:nvPr/>
        </p:nvSpPr>
        <p:spPr>
          <a:xfrm>
            <a:off x="1166760" y="3098880"/>
            <a:ext cx="698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8" name=""/>
          <p:cNvSpPr/>
          <p:nvPr/>
        </p:nvSpPr>
        <p:spPr>
          <a:xfrm>
            <a:off x="1166760" y="2689200"/>
            <a:ext cx="698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59" name=""/>
          <p:cNvSpPr/>
          <p:nvPr/>
        </p:nvSpPr>
        <p:spPr>
          <a:xfrm>
            <a:off x="1166760" y="2270160"/>
            <a:ext cx="69840" cy="144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360" bIns="-453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1166760" y="1860480"/>
            <a:ext cx="6984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1166760" y="1450800"/>
            <a:ext cx="6984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2" name=""/>
          <p:cNvSpPr/>
          <p:nvPr/>
        </p:nvSpPr>
        <p:spPr>
          <a:xfrm>
            <a:off x="1166760" y="1031760"/>
            <a:ext cx="69840" cy="180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5000" bIns="-4500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3" name=""/>
          <p:cNvSpPr/>
          <p:nvPr/>
        </p:nvSpPr>
        <p:spPr>
          <a:xfrm flipV="1">
            <a:off x="1246320" y="599580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4" name=""/>
          <p:cNvSpPr/>
          <p:nvPr/>
        </p:nvSpPr>
        <p:spPr>
          <a:xfrm flipV="1">
            <a:off x="1454040" y="5995800"/>
            <a:ext cx="180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5" name=""/>
          <p:cNvSpPr/>
          <p:nvPr/>
        </p:nvSpPr>
        <p:spPr>
          <a:xfrm flipV="1">
            <a:off x="1654200" y="599580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6" name=""/>
          <p:cNvSpPr/>
          <p:nvPr/>
        </p:nvSpPr>
        <p:spPr>
          <a:xfrm flipV="1">
            <a:off x="1862280" y="599580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7" name=""/>
          <p:cNvSpPr/>
          <p:nvPr/>
        </p:nvSpPr>
        <p:spPr>
          <a:xfrm flipV="1">
            <a:off x="2060640" y="599580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 flipV="1">
            <a:off x="2259000" y="599580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69" name=""/>
          <p:cNvSpPr/>
          <p:nvPr/>
        </p:nvSpPr>
        <p:spPr>
          <a:xfrm flipV="1">
            <a:off x="2468520" y="5995800"/>
            <a:ext cx="180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 flipV="1">
            <a:off x="2666880" y="5995800"/>
            <a:ext cx="180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1" name=""/>
          <p:cNvSpPr/>
          <p:nvPr/>
        </p:nvSpPr>
        <p:spPr>
          <a:xfrm flipV="1">
            <a:off x="2865600" y="599580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2" name=""/>
          <p:cNvSpPr/>
          <p:nvPr/>
        </p:nvSpPr>
        <p:spPr>
          <a:xfrm flipV="1">
            <a:off x="3073320" y="5995800"/>
            <a:ext cx="180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 flipV="1">
            <a:off x="3271680" y="5995800"/>
            <a:ext cx="180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4" name=""/>
          <p:cNvSpPr/>
          <p:nvPr/>
        </p:nvSpPr>
        <p:spPr>
          <a:xfrm flipV="1">
            <a:off x="3481560" y="599580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 flipV="1">
            <a:off x="3679920" y="599580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 flipV="1">
            <a:off x="3887640" y="5995800"/>
            <a:ext cx="180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 flipV="1">
            <a:off x="4086360" y="599580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 flipV="1">
            <a:off x="4286160" y="5995800"/>
            <a:ext cx="180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79" name=""/>
          <p:cNvSpPr/>
          <p:nvPr/>
        </p:nvSpPr>
        <p:spPr>
          <a:xfrm flipV="1">
            <a:off x="4494240" y="599580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0" name=""/>
          <p:cNvSpPr/>
          <p:nvPr/>
        </p:nvSpPr>
        <p:spPr>
          <a:xfrm flipV="1">
            <a:off x="4692600" y="5995800"/>
            <a:ext cx="180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1" name=""/>
          <p:cNvSpPr/>
          <p:nvPr/>
        </p:nvSpPr>
        <p:spPr>
          <a:xfrm flipV="1">
            <a:off x="4902120" y="5995800"/>
            <a:ext cx="180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 flipV="1">
            <a:off x="5100480" y="5995800"/>
            <a:ext cx="180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3" name=""/>
          <p:cNvSpPr/>
          <p:nvPr/>
        </p:nvSpPr>
        <p:spPr>
          <a:xfrm flipV="1">
            <a:off x="5299200" y="599580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4" name=""/>
          <p:cNvSpPr/>
          <p:nvPr/>
        </p:nvSpPr>
        <p:spPr>
          <a:xfrm flipV="1">
            <a:off x="5506920" y="5995800"/>
            <a:ext cx="180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5" name=""/>
          <p:cNvSpPr/>
          <p:nvPr/>
        </p:nvSpPr>
        <p:spPr>
          <a:xfrm flipV="1">
            <a:off x="5705640" y="599580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6" name=""/>
          <p:cNvSpPr/>
          <p:nvPr/>
        </p:nvSpPr>
        <p:spPr>
          <a:xfrm flipV="1">
            <a:off x="5904000" y="599580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7" name=""/>
          <p:cNvSpPr/>
          <p:nvPr/>
        </p:nvSpPr>
        <p:spPr>
          <a:xfrm flipV="1">
            <a:off x="6113520" y="599580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 flipV="1">
            <a:off x="6311880" y="599580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 flipV="1">
            <a:off x="6519960" y="599580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 flipV="1">
            <a:off x="6718320" y="599580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 flipV="1">
            <a:off x="6918480" y="599580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 flipV="1">
            <a:off x="7126200" y="5995800"/>
            <a:ext cx="180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 flipV="1">
            <a:off x="7324560" y="5995800"/>
            <a:ext cx="180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 flipV="1">
            <a:off x="7523280" y="599580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 flipV="1">
            <a:off x="7732800" y="599580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 flipV="1">
            <a:off x="7931160" y="599580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 flipV="1">
            <a:off x="8139240" y="599580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 flipV="1">
            <a:off x="8337600" y="599580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 flipV="1">
            <a:off x="8547120" y="5995800"/>
            <a:ext cx="1440" cy="7596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160" bIns="29160" anchor="t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1169640" y="6053040"/>
            <a:ext cx="142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1576080" y="6053040"/>
            <a:ext cx="142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1983960" y="6053040"/>
            <a:ext cx="142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5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2390400" y="6053040"/>
            <a:ext cx="142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2788920" y="6053040"/>
            <a:ext cx="14220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>
            <a:off x="3138120" y="6053040"/>
            <a:ext cx="2836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3546000" y="6053040"/>
            <a:ext cx="2836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13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3943080" y="6053040"/>
            <a:ext cx="2836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15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4350960" y="6053040"/>
            <a:ext cx="2836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17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4747680" y="6053040"/>
            <a:ext cx="2836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19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5146200" y="6053040"/>
            <a:ext cx="2836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5552640" y="6053040"/>
            <a:ext cx="2836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23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5979600" y="6053040"/>
            <a:ext cx="2836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25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6386040" y="6053040"/>
            <a:ext cx="2836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27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6773400" y="6053040"/>
            <a:ext cx="2836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29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7181640" y="6053040"/>
            <a:ext cx="2836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31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7597440" y="6053040"/>
            <a:ext cx="2836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33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>
            <a:off x="8005320" y="6053040"/>
            <a:ext cx="2836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35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8421480" y="6053040"/>
            <a:ext cx="28368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37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1380600" y="1165320"/>
            <a:ext cx="109296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(CYCLICAL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1382040" y="1469880"/>
            <a:ext cx="1402920" cy="244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TROUGH=100)</a:t>
            </a:r>
            <a:endParaRPr b="0" lang="en-US" sz="1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2091240" y="6357960"/>
            <a:ext cx="5289120" cy="30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QUARTERS INTO US ECONOMIC UPSWING</a:t>
            </a:r>
            <a:endParaRPr b="0" lang="en-US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22" name=""/>
          <p:cNvGrpSpPr/>
          <p:nvPr/>
        </p:nvGrpSpPr>
        <p:grpSpPr>
          <a:xfrm>
            <a:off x="1246320" y="1317600"/>
            <a:ext cx="7091280" cy="4268880"/>
            <a:chOff x="1246320" y="1317600"/>
            <a:chExt cx="7091280" cy="4268880"/>
          </a:xfrm>
        </p:grpSpPr>
        <p:sp>
          <p:nvSpPr>
            <p:cNvPr id="423" name=""/>
            <p:cNvSpPr/>
            <p:nvPr/>
          </p:nvSpPr>
          <p:spPr>
            <a:xfrm>
              <a:off x="1246320" y="1317600"/>
              <a:ext cx="7091280" cy="4268880"/>
            </a:xfrm>
            <a:custGeom>
              <a:avLst/>
              <a:gdLst/>
              <a:ahLst/>
              <a:rect l="l" t="t" r="r" b="b"/>
              <a:pathLst>
                <a:path w="4467" h="2689">
                  <a:moveTo>
                    <a:pt x="0" y="2689"/>
                  </a:moveTo>
                  <a:lnTo>
                    <a:pt x="131" y="2635"/>
                  </a:lnTo>
                  <a:lnTo>
                    <a:pt x="257" y="2455"/>
                  </a:lnTo>
                  <a:lnTo>
                    <a:pt x="388" y="2401"/>
                  </a:lnTo>
                  <a:lnTo>
                    <a:pt x="513" y="2287"/>
                  </a:lnTo>
                  <a:lnTo>
                    <a:pt x="638" y="2029"/>
                  </a:lnTo>
                  <a:lnTo>
                    <a:pt x="770" y="1945"/>
                  </a:lnTo>
                  <a:lnTo>
                    <a:pt x="895" y="1963"/>
                  </a:lnTo>
                  <a:lnTo>
                    <a:pt x="1020" y="1711"/>
                  </a:lnTo>
                  <a:lnTo>
                    <a:pt x="1151" y="1915"/>
                  </a:lnTo>
                  <a:lnTo>
                    <a:pt x="1276" y="1945"/>
                  </a:lnTo>
                  <a:lnTo>
                    <a:pt x="1408" y="1915"/>
                  </a:lnTo>
                  <a:lnTo>
                    <a:pt x="1533" y="1795"/>
                  </a:lnTo>
                  <a:lnTo>
                    <a:pt x="1664" y="1765"/>
                  </a:lnTo>
                  <a:lnTo>
                    <a:pt x="1789" y="1711"/>
                  </a:lnTo>
                  <a:lnTo>
                    <a:pt x="1915" y="1753"/>
                  </a:lnTo>
                  <a:lnTo>
                    <a:pt x="2046" y="1627"/>
                  </a:lnTo>
                  <a:lnTo>
                    <a:pt x="2171" y="1657"/>
                  </a:lnTo>
                  <a:lnTo>
                    <a:pt x="2303" y="1615"/>
                  </a:lnTo>
                  <a:lnTo>
                    <a:pt x="2428" y="1572"/>
                  </a:lnTo>
                  <a:lnTo>
                    <a:pt x="2553" y="1458"/>
                  </a:lnTo>
                  <a:lnTo>
                    <a:pt x="2684" y="1326"/>
                  </a:lnTo>
                  <a:lnTo>
                    <a:pt x="2809" y="1170"/>
                  </a:lnTo>
                  <a:lnTo>
                    <a:pt x="2934" y="1170"/>
                  </a:lnTo>
                  <a:lnTo>
                    <a:pt x="3066" y="1104"/>
                  </a:lnTo>
                  <a:lnTo>
                    <a:pt x="3191" y="1062"/>
                  </a:lnTo>
                  <a:lnTo>
                    <a:pt x="3322" y="954"/>
                  </a:lnTo>
                  <a:lnTo>
                    <a:pt x="3447" y="828"/>
                  </a:lnTo>
                  <a:lnTo>
                    <a:pt x="3573" y="786"/>
                  </a:lnTo>
                  <a:lnTo>
                    <a:pt x="3704" y="624"/>
                  </a:lnTo>
                  <a:lnTo>
                    <a:pt x="3829" y="594"/>
                  </a:lnTo>
                  <a:lnTo>
                    <a:pt x="3954" y="468"/>
                  </a:lnTo>
                  <a:lnTo>
                    <a:pt x="4086" y="318"/>
                  </a:lnTo>
                  <a:lnTo>
                    <a:pt x="4211" y="222"/>
                  </a:lnTo>
                  <a:lnTo>
                    <a:pt x="4342" y="192"/>
                  </a:lnTo>
                  <a:lnTo>
                    <a:pt x="4467" y="0"/>
                  </a:lnTo>
                </a:path>
              </a:pathLst>
            </a:custGeom>
            <a:noFill/>
            <a:ln w="57240">
              <a:solidFill>
                <a:srgbClr val="ffff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4" name=""/>
            <p:cNvSpPr/>
            <p:nvPr/>
          </p:nvSpPr>
          <p:spPr>
            <a:xfrm>
              <a:off x="4810320" y="3938760"/>
              <a:ext cx="159336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00"/>
                  </a:solidFill>
                  <a:effectLst/>
                  <a:uFillTx/>
                  <a:latin typeface="Arial"/>
                </a:rPr>
                <a:t>90Q4-99Q3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25" name=""/>
          <p:cNvGrpSpPr/>
          <p:nvPr/>
        </p:nvGrpSpPr>
        <p:grpSpPr>
          <a:xfrm>
            <a:off x="1246320" y="2127240"/>
            <a:ext cx="7003440" cy="3459240"/>
            <a:chOff x="1246320" y="2127240"/>
            <a:chExt cx="7003440" cy="3459240"/>
          </a:xfrm>
        </p:grpSpPr>
        <p:sp>
          <p:nvSpPr>
            <p:cNvPr id="426" name=""/>
            <p:cNvSpPr/>
            <p:nvPr/>
          </p:nvSpPr>
          <p:spPr>
            <a:xfrm>
              <a:off x="1246320" y="3013200"/>
              <a:ext cx="6684840" cy="2573280"/>
            </a:xfrm>
            <a:custGeom>
              <a:avLst/>
              <a:gdLst/>
              <a:ahLst/>
              <a:rect l="l" t="t" r="r" b="b"/>
              <a:pathLst>
                <a:path w="4211" h="1621">
                  <a:moveTo>
                    <a:pt x="0" y="1621"/>
                  </a:moveTo>
                  <a:lnTo>
                    <a:pt x="131" y="1519"/>
                  </a:lnTo>
                  <a:lnTo>
                    <a:pt x="257" y="1375"/>
                  </a:lnTo>
                  <a:lnTo>
                    <a:pt x="388" y="1165"/>
                  </a:lnTo>
                  <a:lnTo>
                    <a:pt x="513" y="1021"/>
                  </a:lnTo>
                  <a:lnTo>
                    <a:pt x="638" y="1039"/>
                  </a:lnTo>
                  <a:lnTo>
                    <a:pt x="770" y="811"/>
                  </a:lnTo>
                  <a:lnTo>
                    <a:pt x="895" y="685"/>
                  </a:lnTo>
                  <a:lnTo>
                    <a:pt x="1020" y="673"/>
                  </a:lnTo>
                  <a:lnTo>
                    <a:pt x="1151" y="649"/>
                  </a:lnTo>
                  <a:lnTo>
                    <a:pt x="1276" y="583"/>
                  </a:lnTo>
                  <a:lnTo>
                    <a:pt x="1408" y="529"/>
                  </a:lnTo>
                  <a:lnTo>
                    <a:pt x="1533" y="384"/>
                  </a:lnTo>
                  <a:lnTo>
                    <a:pt x="1664" y="547"/>
                  </a:lnTo>
                  <a:lnTo>
                    <a:pt x="1789" y="547"/>
                  </a:lnTo>
                  <a:lnTo>
                    <a:pt x="1915" y="264"/>
                  </a:lnTo>
                  <a:lnTo>
                    <a:pt x="2046" y="210"/>
                  </a:lnTo>
                  <a:lnTo>
                    <a:pt x="2171" y="120"/>
                  </a:lnTo>
                  <a:lnTo>
                    <a:pt x="2303" y="264"/>
                  </a:lnTo>
                  <a:lnTo>
                    <a:pt x="2428" y="294"/>
                  </a:lnTo>
                  <a:lnTo>
                    <a:pt x="2684" y="294"/>
                  </a:lnTo>
                  <a:lnTo>
                    <a:pt x="2809" y="228"/>
                  </a:lnTo>
                  <a:lnTo>
                    <a:pt x="2934" y="366"/>
                  </a:lnTo>
                  <a:lnTo>
                    <a:pt x="3066" y="312"/>
                  </a:lnTo>
                  <a:lnTo>
                    <a:pt x="3191" y="192"/>
                  </a:lnTo>
                  <a:lnTo>
                    <a:pt x="3322" y="18"/>
                  </a:lnTo>
                  <a:lnTo>
                    <a:pt x="3447" y="156"/>
                  </a:lnTo>
                  <a:lnTo>
                    <a:pt x="3573" y="0"/>
                  </a:lnTo>
                  <a:lnTo>
                    <a:pt x="3704" y="174"/>
                  </a:lnTo>
                  <a:lnTo>
                    <a:pt x="3829" y="294"/>
                  </a:lnTo>
                  <a:lnTo>
                    <a:pt x="3954" y="156"/>
                  </a:lnTo>
                  <a:lnTo>
                    <a:pt x="4086" y="120"/>
                  </a:lnTo>
                  <a:lnTo>
                    <a:pt x="4211" y="18"/>
                  </a:lnTo>
                </a:path>
              </a:pathLst>
            </a:custGeom>
            <a:noFill/>
            <a:ln w="57240">
              <a:solidFill>
                <a:srgbClr val="66cc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7" name=""/>
            <p:cNvSpPr/>
            <p:nvPr/>
          </p:nvSpPr>
          <p:spPr>
            <a:xfrm>
              <a:off x="1246320" y="2127240"/>
              <a:ext cx="6684840" cy="3459240"/>
            </a:xfrm>
            <a:custGeom>
              <a:avLst/>
              <a:gdLst/>
              <a:ahLst/>
              <a:rect l="l" t="t" r="r" b="b"/>
              <a:pathLst>
                <a:path w="4211" h="2179">
                  <a:moveTo>
                    <a:pt x="0" y="2179"/>
                  </a:moveTo>
                  <a:lnTo>
                    <a:pt x="131" y="2053"/>
                  </a:lnTo>
                  <a:lnTo>
                    <a:pt x="257" y="2017"/>
                  </a:lnTo>
                  <a:lnTo>
                    <a:pt x="388" y="1921"/>
                  </a:lnTo>
                  <a:lnTo>
                    <a:pt x="513" y="1777"/>
                  </a:lnTo>
                  <a:lnTo>
                    <a:pt x="638" y="1477"/>
                  </a:lnTo>
                  <a:lnTo>
                    <a:pt x="770" y="1363"/>
                  </a:lnTo>
                  <a:lnTo>
                    <a:pt x="895" y="1315"/>
                  </a:lnTo>
                  <a:lnTo>
                    <a:pt x="1020" y="1285"/>
                  </a:lnTo>
                  <a:lnTo>
                    <a:pt x="1151" y="1171"/>
                  </a:lnTo>
                  <a:lnTo>
                    <a:pt x="1276" y="1153"/>
                  </a:lnTo>
                  <a:lnTo>
                    <a:pt x="1408" y="1123"/>
                  </a:lnTo>
                  <a:lnTo>
                    <a:pt x="1533" y="1141"/>
                  </a:lnTo>
                  <a:lnTo>
                    <a:pt x="1664" y="1093"/>
                  </a:lnTo>
                  <a:lnTo>
                    <a:pt x="1789" y="912"/>
                  </a:lnTo>
                  <a:lnTo>
                    <a:pt x="1915" y="852"/>
                  </a:lnTo>
                  <a:lnTo>
                    <a:pt x="2046" y="672"/>
                  </a:lnTo>
                  <a:lnTo>
                    <a:pt x="2171" y="546"/>
                  </a:lnTo>
                  <a:lnTo>
                    <a:pt x="2303" y="498"/>
                  </a:lnTo>
                  <a:lnTo>
                    <a:pt x="2428" y="528"/>
                  </a:lnTo>
                  <a:lnTo>
                    <a:pt x="2553" y="594"/>
                  </a:lnTo>
                  <a:lnTo>
                    <a:pt x="2684" y="480"/>
                  </a:lnTo>
                  <a:lnTo>
                    <a:pt x="2809" y="516"/>
                  </a:lnTo>
                  <a:lnTo>
                    <a:pt x="2934" y="372"/>
                  </a:lnTo>
                  <a:lnTo>
                    <a:pt x="3066" y="384"/>
                  </a:lnTo>
                  <a:lnTo>
                    <a:pt x="3191" y="324"/>
                  </a:lnTo>
                  <a:lnTo>
                    <a:pt x="3322" y="306"/>
                  </a:lnTo>
                  <a:lnTo>
                    <a:pt x="3447" y="210"/>
                  </a:lnTo>
                  <a:lnTo>
                    <a:pt x="3573" y="228"/>
                  </a:lnTo>
                  <a:lnTo>
                    <a:pt x="3704" y="210"/>
                  </a:lnTo>
                  <a:lnTo>
                    <a:pt x="3829" y="210"/>
                  </a:lnTo>
                  <a:lnTo>
                    <a:pt x="3954" y="144"/>
                  </a:lnTo>
                  <a:lnTo>
                    <a:pt x="4086" y="66"/>
                  </a:lnTo>
                  <a:lnTo>
                    <a:pt x="4211" y="0"/>
                  </a:lnTo>
                </a:path>
              </a:pathLst>
            </a:custGeom>
            <a:noFill/>
            <a:ln w="57240">
              <a:solidFill>
                <a:srgbClr val="ffffff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8" name=""/>
            <p:cNvSpPr/>
            <p:nvPr/>
          </p:nvSpPr>
          <p:spPr>
            <a:xfrm>
              <a:off x="4961160" y="2146320"/>
              <a:ext cx="159336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"/>
                </a:rPr>
                <a:t>82Q1-90Q2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9" name=""/>
            <p:cNvSpPr/>
            <p:nvPr/>
          </p:nvSpPr>
          <p:spPr>
            <a:xfrm>
              <a:off x="6656400" y="3538440"/>
              <a:ext cx="1593360" cy="3661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762120"/>
                  <a:tab algn="l" pos="1523880"/>
                  <a:tab algn="l" pos="2286000"/>
                  <a:tab algn="l" pos="3048120"/>
                  <a:tab algn="l" pos="3809880"/>
                  <a:tab algn="l" pos="4572000"/>
                  <a:tab algn="l" pos="5334120"/>
                  <a:tab algn="l" pos="6095880"/>
                  <a:tab algn="l" pos="6858000"/>
                  <a:tab algn="l" pos="7620120"/>
                  <a:tab algn="l" pos="8381880"/>
                  <a:tab algn="l" pos="9144000"/>
                  <a:tab algn="l" pos="9906120"/>
                  <a:tab algn="l" pos="10667880"/>
                </a:tabLst>
              </a:pPr>
              <a:r>
                <a:rPr b="1" lang="en-US" sz="2400" strike="noStrike" u="none">
                  <a:solidFill>
                    <a:srgbClr val="66ccff"/>
                  </a:solidFill>
                  <a:effectLst/>
                  <a:uFillTx/>
                  <a:latin typeface="Arial"/>
                </a:rPr>
                <a:t>74Q3-82Q4</a:t>
              </a:r>
              <a:endParaRPr b="0" lang="en-US" sz="2400" strike="noStrike" u="none">
                <a:solidFill>
                  <a:srgbClr val="ffffff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" name=""/>
          <p:cNvSpPr/>
          <p:nvPr/>
        </p:nvSpPr>
        <p:spPr>
          <a:xfrm>
            <a:off x="212760" y="138240"/>
            <a:ext cx="660240" cy="583920"/>
          </a:xfrm>
          <a:prstGeom prst="rect">
            <a:avLst/>
          </a:prstGeom>
          <a:noFill/>
          <a:ln w="255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331920" y="130320"/>
            <a:ext cx="955440" cy="6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</a:t>
            </a:r>
            <a:endParaRPr b="0" lang="en-US" sz="36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1900080" y="179280"/>
            <a:ext cx="5742720" cy="975960"/>
          </a:xfrm>
          <a:prstGeom prst="rect">
            <a:avLst/>
          </a:prstGeom>
          <a:noFill/>
          <a:ln w="0">
            <a:noFill/>
          </a:ln>
          <a:effectLst>
            <a:outerShdw dist="50760" dir="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Relationship between Output 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&amp; Productivity Growth</a:t>
            </a:r>
            <a:endParaRPr b="0" lang="en-US" sz="32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228600" y="1422360"/>
            <a:ext cx="8763120" cy="5245200"/>
          </a:xfrm>
          <a:prstGeom prst="rect">
            <a:avLst/>
          </a:prstGeom>
          <a:noFill/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ctr">
            <a:sp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431640" y="1616040"/>
            <a:ext cx="8769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Country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>
            <a:off x="7270560" y="1539720"/>
            <a:ext cx="160092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Direction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of Productivity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>
            <a:off x="4088880" y="1539720"/>
            <a:ext cx="2490480" cy="54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Probability of Break in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Relationship in 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2349000" y="1603440"/>
            <a:ext cx="7120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Sector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418680" y="2556000"/>
            <a:ext cx="4834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USA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418680" y="3889440"/>
            <a:ext cx="3308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UK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418680" y="3559320"/>
            <a:ext cx="7502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France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418680" y="3241800"/>
            <a:ext cx="9918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Germany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418680" y="2898720"/>
            <a:ext cx="6613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Japan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418680" y="4842000"/>
            <a:ext cx="4834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USA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418680" y="6162840"/>
            <a:ext cx="3308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UK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418680" y="5794200"/>
            <a:ext cx="75024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France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6" name=""/>
          <p:cNvSpPr/>
          <p:nvPr/>
        </p:nvSpPr>
        <p:spPr>
          <a:xfrm>
            <a:off x="418680" y="5464080"/>
            <a:ext cx="9918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Germany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7" name=""/>
          <p:cNvSpPr/>
          <p:nvPr/>
        </p:nvSpPr>
        <p:spPr>
          <a:xfrm>
            <a:off x="418680" y="5133960"/>
            <a:ext cx="6613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Japan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8" name=""/>
          <p:cNvSpPr/>
          <p:nvPr/>
        </p:nvSpPr>
        <p:spPr>
          <a:xfrm>
            <a:off x="2234880" y="2556000"/>
            <a:ext cx="9406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Nonfarm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49" name=""/>
          <p:cNvSpPr/>
          <p:nvPr/>
        </p:nvSpPr>
        <p:spPr>
          <a:xfrm>
            <a:off x="1815840" y="2898720"/>
            <a:ext cx="17787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Whole Economy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0" name=""/>
          <p:cNvSpPr/>
          <p:nvPr/>
        </p:nvSpPr>
        <p:spPr>
          <a:xfrm>
            <a:off x="1815840" y="3241800"/>
            <a:ext cx="17787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Whole Economy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1" name=""/>
          <p:cNvSpPr/>
          <p:nvPr/>
        </p:nvSpPr>
        <p:spPr>
          <a:xfrm>
            <a:off x="1815840" y="3559320"/>
            <a:ext cx="17787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Whole Economy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2" name=""/>
          <p:cNvSpPr/>
          <p:nvPr/>
        </p:nvSpPr>
        <p:spPr>
          <a:xfrm>
            <a:off x="1815840" y="3889440"/>
            <a:ext cx="17787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Whole Economy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3" name=""/>
          <p:cNvSpPr/>
          <p:nvPr/>
        </p:nvSpPr>
        <p:spPr>
          <a:xfrm>
            <a:off x="1917360" y="4842000"/>
            <a:ext cx="1575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Manufacturing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4" name=""/>
          <p:cNvSpPr/>
          <p:nvPr/>
        </p:nvSpPr>
        <p:spPr>
          <a:xfrm>
            <a:off x="1917360" y="5133960"/>
            <a:ext cx="1575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Manufacturing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5" name=""/>
          <p:cNvSpPr/>
          <p:nvPr/>
        </p:nvSpPr>
        <p:spPr>
          <a:xfrm>
            <a:off x="1917360" y="5464080"/>
            <a:ext cx="1575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Manufacturing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6" name=""/>
          <p:cNvSpPr/>
          <p:nvPr/>
        </p:nvSpPr>
        <p:spPr>
          <a:xfrm>
            <a:off x="1917360" y="5794200"/>
            <a:ext cx="1575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Manufacturing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7" name=""/>
          <p:cNvSpPr/>
          <p:nvPr/>
        </p:nvSpPr>
        <p:spPr>
          <a:xfrm>
            <a:off x="1917360" y="6162840"/>
            <a:ext cx="157536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Manufacturing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4488840" y="2073240"/>
            <a:ext cx="5094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1995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59" name=""/>
          <p:cNvSpPr/>
          <p:nvPr/>
        </p:nvSpPr>
        <p:spPr>
          <a:xfrm>
            <a:off x="4514400" y="2556000"/>
            <a:ext cx="458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77%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0" name=""/>
          <p:cNvSpPr/>
          <p:nvPr/>
        </p:nvSpPr>
        <p:spPr>
          <a:xfrm>
            <a:off x="4514400" y="2898720"/>
            <a:ext cx="458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78%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1" name=""/>
          <p:cNvSpPr/>
          <p:nvPr/>
        </p:nvSpPr>
        <p:spPr>
          <a:xfrm>
            <a:off x="4514400" y="3241800"/>
            <a:ext cx="458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21%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2" name=""/>
          <p:cNvSpPr/>
          <p:nvPr/>
        </p:nvSpPr>
        <p:spPr>
          <a:xfrm>
            <a:off x="4514400" y="3559320"/>
            <a:ext cx="458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95%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3" name=""/>
          <p:cNvSpPr/>
          <p:nvPr/>
        </p:nvSpPr>
        <p:spPr>
          <a:xfrm>
            <a:off x="4514400" y="3889440"/>
            <a:ext cx="458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47%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4" name=""/>
          <p:cNvSpPr/>
          <p:nvPr/>
        </p:nvSpPr>
        <p:spPr>
          <a:xfrm>
            <a:off x="4514400" y="4842000"/>
            <a:ext cx="458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95%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5" name=""/>
          <p:cNvSpPr/>
          <p:nvPr/>
        </p:nvSpPr>
        <p:spPr>
          <a:xfrm>
            <a:off x="4514400" y="5133960"/>
            <a:ext cx="458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47%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6" name=""/>
          <p:cNvSpPr/>
          <p:nvPr/>
        </p:nvSpPr>
        <p:spPr>
          <a:xfrm>
            <a:off x="4514400" y="5464080"/>
            <a:ext cx="458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89%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4514400" y="5794200"/>
            <a:ext cx="458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61%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4514400" y="6162840"/>
            <a:ext cx="458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89%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>
            <a:off x="5637960" y="2073240"/>
            <a:ext cx="5094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1997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5663880" y="2556000"/>
            <a:ext cx="458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81%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5663880" y="2898720"/>
            <a:ext cx="458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67%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5663880" y="3241800"/>
            <a:ext cx="458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28%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5663880" y="3559320"/>
            <a:ext cx="458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72%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>
            <a:off x="5663880" y="3889440"/>
            <a:ext cx="458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40%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5663880" y="4842000"/>
            <a:ext cx="458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92%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5663880" y="5133960"/>
            <a:ext cx="458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69%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5663880" y="5464080"/>
            <a:ext cx="458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85%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8" name=""/>
          <p:cNvSpPr/>
          <p:nvPr/>
        </p:nvSpPr>
        <p:spPr>
          <a:xfrm>
            <a:off x="5663880" y="5794200"/>
            <a:ext cx="458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27%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79" name=""/>
          <p:cNvSpPr/>
          <p:nvPr/>
        </p:nvSpPr>
        <p:spPr>
          <a:xfrm>
            <a:off x="5663880" y="6162840"/>
            <a:ext cx="458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64%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"/>
          <p:cNvSpPr/>
          <p:nvPr/>
        </p:nvSpPr>
        <p:spPr>
          <a:xfrm>
            <a:off x="7918200" y="2556000"/>
            <a:ext cx="305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Up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1" name=""/>
          <p:cNvSpPr/>
          <p:nvPr/>
        </p:nvSpPr>
        <p:spPr>
          <a:xfrm>
            <a:off x="7759440" y="2898720"/>
            <a:ext cx="6228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Down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2" name=""/>
          <p:cNvSpPr/>
          <p:nvPr/>
        </p:nvSpPr>
        <p:spPr>
          <a:xfrm>
            <a:off x="7918200" y="5794200"/>
            <a:ext cx="305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Up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3" name=""/>
          <p:cNvSpPr/>
          <p:nvPr/>
        </p:nvSpPr>
        <p:spPr>
          <a:xfrm>
            <a:off x="7918200" y="5464080"/>
            <a:ext cx="305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Up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4" name=""/>
          <p:cNvSpPr/>
          <p:nvPr/>
        </p:nvSpPr>
        <p:spPr>
          <a:xfrm>
            <a:off x="7918200" y="4842000"/>
            <a:ext cx="30528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Up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5" name=""/>
          <p:cNvSpPr/>
          <p:nvPr/>
        </p:nvSpPr>
        <p:spPr>
          <a:xfrm>
            <a:off x="7759440" y="6162840"/>
            <a:ext cx="6228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Down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6" name=""/>
          <p:cNvSpPr/>
          <p:nvPr/>
        </p:nvSpPr>
        <p:spPr>
          <a:xfrm>
            <a:off x="7759440" y="5133960"/>
            <a:ext cx="6228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Down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7" name=""/>
          <p:cNvSpPr/>
          <p:nvPr/>
        </p:nvSpPr>
        <p:spPr>
          <a:xfrm>
            <a:off x="7759440" y="3889440"/>
            <a:ext cx="6228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Down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8" name=""/>
          <p:cNvSpPr/>
          <p:nvPr/>
        </p:nvSpPr>
        <p:spPr>
          <a:xfrm>
            <a:off x="7759440" y="3559320"/>
            <a:ext cx="6228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Down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89" name=""/>
          <p:cNvSpPr/>
          <p:nvPr/>
        </p:nvSpPr>
        <p:spPr>
          <a:xfrm>
            <a:off x="7759440" y="3241800"/>
            <a:ext cx="62280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Down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0" name=""/>
          <p:cNvSpPr/>
          <p:nvPr/>
        </p:nvSpPr>
        <p:spPr>
          <a:xfrm>
            <a:off x="254160" y="2400480"/>
            <a:ext cx="8712000" cy="0"/>
          </a:xfrm>
          <a:prstGeom prst="line">
            <a:avLst/>
          </a:prstGeom>
          <a:ln w="57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1" name=""/>
          <p:cNvSpPr/>
          <p:nvPr/>
        </p:nvSpPr>
        <p:spPr>
          <a:xfrm>
            <a:off x="7752960" y="2073240"/>
            <a:ext cx="636120" cy="27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762120"/>
                <a:tab algn="l" pos="1523880"/>
                <a:tab algn="l" pos="2286000"/>
                <a:tab algn="l" pos="3048120"/>
                <a:tab algn="l" pos="3809880"/>
                <a:tab algn="l" pos="4572000"/>
                <a:tab algn="l" pos="5334120"/>
                <a:tab algn="l" pos="6095880"/>
                <a:tab algn="l" pos="6858000"/>
                <a:tab algn="l" pos="7620120"/>
                <a:tab algn="l" pos="8381880"/>
                <a:tab algn="l" pos="9144000"/>
                <a:tab algn="l" pos="9906120"/>
                <a:tab algn="l" pos="1066788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"/>
              </a:rPr>
              <a:t>Break</a:t>
            </a:r>
            <a:endParaRPr b="0" lang="en-US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2" name=""/>
          <p:cNvSpPr/>
          <p:nvPr/>
        </p:nvSpPr>
        <p:spPr>
          <a:xfrm>
            <a:off x="3886200" y="1419120"/>
            <a:ext cx="0" cy="523872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"/>
          <p:cNvSpPr/>
          <p:nvPr/>
        </p:nvSpPr>
        <p:spPr>
          <a:xfrm>
            <a:off x="6848640" y="1409760"/>
            <a:ext cx="0" cy="524808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4" name=""/>
          <p:cNvSpPr/>
          <p:nvPr/>
        </p:nvSpPr>
        <p:spPr>
          <a:xfrm>
            <a:off x="3924360" y="2085840"/>
            <a:ext cx="2933640" cy="0"/>
          </a:xfrm>
          <a:prstGeom prst="line">
            <a:avLst/>
          </a:prstGeom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"/>
          <p:cNvSpPr/>
          <p:nvPr/>
        </p:nvSpPr>
        <p:spPr>
          <a:xfrm>
            <a:off x="228600" y="4533840"/>
            <a:ext cx="8753400" cy="0"/>
          </a:xfrm>
          <a:prstGeom prst="line">
            <a:avLst/>
          </a:prstGeom>
          <a:ln w="381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noAutofit/>
          </a:bodyPr>
          <a:p>
            <a:endParaRPr b="0" lang="en-US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1561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1997-02-27T15:04:14Z</dcterms:created>
  <dc:creator/>
  <dc:description/>
  <dc:language>en-US</dc:language>
  <cp:lastModifiedBy>vgroscr</cp:lastModifiedBy>
  <cp:lastPrinted>1999-06-04T04:40:45Z</cp:lastPrinted>
  <dcterms:modified xsi:type="dcterms:W3CDTF">2000-09-11T17:34:38Z</dcterms:modified>
  <cp:revision>1669</cp:revision>
  <dc:subject/>
  <dc:title>Template for all economics presentations</dc:title>
</cp:coreProperties>
</file>