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3.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Lst>
  <p:sldSz cx="10288588" cy="6858000"/>
  <p:notesSz cx="71247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 name=""/>
          <p:cNvSpPr/>
          <p:nvPr/>
        </p:nvSpPr>
        <p:spPr>
          <a:xfrm>
            <a:off x="0" y="0"/>
            <a:ext cx="7124400" cy="9410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9" name="PlaceHolder 1"/>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10" name="PlaceHolder 2"/>
          <p:cNvSpPr>
            <a:spLocks noGrp="1"/>
          </p:cNvSpPr>
          <p:nvPr>
            <p:ph type="sldImg"/>
          </p:nvPr>
        </p:nvSpPr>
        <p:spPr>
          <a:xfrm>
            <a:off x="915840" y="705960"/>
            <a:ext cx="5291280" cy="352764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Click to move the slide</a:t>
            </a:r>
            <a:endParaRPr b="1" lang="en-US" sz="3000" strike="noStrike" u="none">
              <a:solidFill>
                <a:srgbClr val="000000"/>
              </a:solidFill>
              <a:effectLst/>
              <a:uFillTx/>
              <a:latin typeface="Frutiger 55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 name="PlaceHolder 1"/>
          <p:cNvSpPr>
            <a:spLocks noGrp="1"/>
          </p:cNvSpPr>
          <p:nvPr>
            <p:ph type="sldImg"/>
          </p:nvPr>
        </p:nvSpPr>
        <p:spPr>
          <a:xfrm>
            <a:off x="915840" y="706320"/>
            <a:ext cx="5291280" cy="3527640"/>
          </a:xfrm>
          <a:prstGeom prst="rect">
            <a:avLst/>
          </a:prstGeom>
          <a:ln w="0">
            <a:noFill/>
          </a:ln>
        </p:spPr>
      </p:sp>
      <p:sp>
        <p:nvSpPr>
          <p:cNvPr id="32" name="PlaceHolder 2"/>
          <p:cNvSpPr>
            <a:spLocks noGrp="1"/>
          </p:cNvSpPr>
          <p:nvPr>
            <p:ph type="body"/>
          </p:nvPr>
        </p:nvSpPr>
        <p:spPr>
          <a:xfrm>
            <a:off x="457200" y="4468320"/>
            <a:ext cx="632448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Good afternoon,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FERC has asked that industry comment on whether regulatory changes that are necessary to promote development of liquid markets for natural gas.  In my remarks I’d like to speak to the threshold conditions for making pipeline capacity “tradeable.”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 what do I mean by making capacity tradeable?  I’m not suggesting that every shipper should have to login into a real-time electronic auction to purchase capacity.  I realize that there are still small, single customer delivery points which are not destined for active trading.   And, I also recognize that long-term transportation agreements, especially those that support pipeline expansions will still continue to be the product of open seasons and prearranged negotiations.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What I am responding to is the commission’s inquiry about what it would take to be able to trade short-term or daily pipeline capacity in much the same way as gas commodity trading occurs.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 think the requirements may surprise you.  Capacity trading won’t happen because of regulatory mandate, it won’t happen by beating pipeline capacity into little segments and most of all it won’t happen by creating a one-size-fits all flavor of pipeline service.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PlaceHolder 1"/>
          <p:cNvSpPr>
            <a:spLocks noGrp="1"/>
          </p:cNvSpPr>
          <p:nvPr>
            <p:ph type="sldImg"/>
          </p:nvPr>
        </p:nvSpPr>
        <p:spPr>
          <a:xfrm>
            <a:off x="915840" y="706320"/>
            <a:ext cx="5291280" cy="3527640"/>
          </a:xfrm>
          <a:prstGeom prst="rect">
            <a:avLst/>
          </a:prstGeom>
          <a:ln w="0">
            <a:noFill/>
          </a:ln>
        </p:spPr>
      </p:sp>
      <p:sp>
        <p:nvSpPr>
          <p:cNvPr id="50"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bottom line is that there is no fundamental rule or regulatory change necessary to spur capacity trading.   To be certain, a forced capacity auction won’t ensure market acceptance.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Marking capacity tradeable is a matter of removing remaining barriers, updating certain tariff provisions,  and ultimately letting the trading itself serve as a consumer protection.</a:t>
            </a:r>
            <a:endParaRPr b="0" lang="en-US" sz="12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 name="PlaceHolder 1"/>
          <p:cNvSpPr>
            <a:spLocks noGrp="1"/>
          </p:cNvSpPr>
          <p:nvPr>
            <p:ph type="sldImg"/>
          </p:nvPr>
        </p:nvSpPr>
        <p:spPr>
          <a:xfrm>
            <a:off x="936720" y="727200"/>
            <a:ext cx="5211720" cy="3473280"/>
          </a:xfrm>
          <a:prstGeom prst="rect">
            <a:avLst/>
          </a:prstGeom>
          <a:ln w="0">
            <a:noFill/>
          </a:ln>
        </p:spPr>
      </p:sp>
      <p:sp>
        <p:nvSpPr>
          <p:cNvPr id="34" name="PlaceHolder 2"/>
          <p:cNvSpPr>
            <a:spLocks noGrp="1"/>
          </p:cNvSpPr>
          <p:nvPr>
            <p:ph type="body"/>
          </p:nvPr>
        </p:nvSpPr>
        <p:spPr>
          <a:xfrm>
            <a:off x="380520" y="4468320"/>
            <a:ext cx="6324840" cy="4233960"/>
          </a:xfrm>
          <a:prstGeom prst="rect">
            <a:avLst/>
          </a:prstGeom>
          <a:noFill/>
          <a:ln w="0">
            <a:noFill/>
          </a:ln>
        </p:spPr>
        <p:txBody>
          <a:bodyPr lIns="94320" rIns="94320" tIns="47160" bIns="471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Gas commodity markets are robust.  You can pick up the phone or login to a system and buy or sell units of gas virtually anywhere on the North American grid.  Moreover, you can immediately enter into financial transactions to lock-in price exposure for future gas needs.  For example, an LDC that locked in Winter 2000-2001 gas prices last year may have paid $2.79; while an LDC that did not lock in may pay in excess of $5.00/MMBtu.</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Gas transportation markets have also become more robust.  Shippers submit nominations throughout the day, capacity release represents more than 20% of the market and the availability of published city-gate prices indicates heavy activity for bundled sales.  But admittedly,  the  transportation markets lags behind commodity markets in providing streamlined tools for trading.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 name="PlaceHolder 1"/>
          <p:cNvSpPr>
            <a:spLocks noGrp="1"/>
          </p:cNvSpPr>
          <p:nvPr>
            <p:ph type="sldImg"/>
          </p:nvPr>
        </p:nvSpPr>
        <p:spPr>
          <a:xfrm>
            <a:off x="915840" y="706320"/>
            <a:ext cx="5291280" cy="3527640"/>
          </a:xfrm>
          <a:prstGeom prst="rect">
            <a:avLst/>
          </a:prstGeom>
          <a:ln w="0">
            <a:noFill/>
          </a:ln>
        </p:spPr>
      </p:sp>
      <p:sp>
        <p:nvSpPr>
          <p:cNvPr id="36"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Parties continue to debate generic policies for segmentation, alternate point scheduling and rate design.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But, the fact is that these generic regulatory policies have almost nothing to do with making capacity more tradeable.   In reality, a market is only ripe for trading when it offers: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rapid transaction speed</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information on what buyers and sellers are willing to pay</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know n terms for each products</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enough product diversity such that the desired service can be obtained through the trading platform</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pricing flexibility</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separate trading for the different value components for the service</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and can bring to together the buyers and sellers of competing capacity products</a:t>
            </a:r>
            <a:endParaRPr b="0" lang="en-US" sz="1200" strike="noStrike" u="none">
              <a:solidFill>
                <a:srgbClr val="000000"/>
              </a:solidFill>
              <a:effectLst/>
              <a:uFillTx/>
              <a:latin typeface="Arial"/>
            </a:endParaRPr>
          </a:p>
          <a:p>
            <a:pPr lvl="1" marL="45720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 name="PlaceHolder 1"/>
          <p:cNvSpPr>
            <a:spLocks noGrp="1"/>
          </p:cNvSpPr>
          <p:nvPr>
            <p:ph type="sldImg"/>
          </p:nvPr>
        </p:nvSpPr>
        <p:spPr>
          <a:xfrm>
            <a:off x="915840" y="706320"/>
            <a:ext cx="5291280" cy="3527640"/>
          </a:xfrm>
          <a:prstGeom prst="rect">
            <a:avLst/>
          </a:prstGeom>
          <a:ln w="0">
            <a:noFill/>
          </a:ln>
        </p:spPr>
      </p:sp>
      <p:sp>
        <p:nvSpPr>
          <p:cNvPr id="38"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Speed is a critical element.   The value of the capacity is the difference in value of gas at  two locations.  Yet the price of the gas is constantly changing.  If a potential shipper bids on capacity but doesn’t know if they win the space for 2 or 3 days, the shipper will either choose a rebundled transaction instead  (where there is not 2-3 day wait) or (3) discount the capacity bid to reflect the risk of the market moving.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Intraday nominations have helped put gas supply and transportation timing more in sync.</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But long posting times and tariff provisions that call for 30 days contract execution periods are real barriers to speed.  We are also going to have to get our arms around the concept of protecting similarly situated shippers in a more time sensitive fashion.</a:t>
            </a:r>
            <a:endParaRPr b="0" lang="en-US" sz="12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PlaceHolder 1"/>
          <p:cNvSpPr>
            <a:spLocks noGrp="1"/>
          </p:cNvSpPr>
          <p:nvPr>
            <p:ph type="sldImg"/>
          </p:nvPr>
        </p:nvSpPr>
        <p:spPr>
          <a:xfrm>
            <a:off x="915840" y="706320"/>
            <a:ext cx="5291280" cy="3527640"/>
          </a:xfrm>
          <a:prstGeom prst="rect">
            <a:avLst/>
          </a:prstGeom>
          <a:ln w="0">
            <a:noFill/>
          </a:ln>
        </p:spPr>
      </p:sp>
      <p:sp>
        <p:nvSpPr>
          <p:cNvPr id="40"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Everyone talks about pricing transparency -- but we must recognize that it means more than requiring that pipelines post data on websites.  It means having the ability to react to pricing information.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Certainly pipelines have beefed up the data available on their websites, but there is am inherent limit to any reporting tool like a website.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Price transparency in the commodity market means having a party on the phone (or on an e-commerce site) that can give you a price quote and stand behind that quote by instantly entering into a deal.</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Commission needs to understand that transportation price transparency won’t come from adding additional pipeline posting requirements, it will come from have trading platforms (both pipeline and third-party) that allow  parties to do price discovery and consummate deals.  </a:t>
            </a:r>
            <a:endParaRPr b="0" lang="en-US" sz="12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sldImg"/>
          </p:nvPr>
        </p:nvSpPr>
        <p:spPr>
          <a:xfrm>
            <a:off x="915840" y="706320"/>
            <a:ext cx="5291280" cy="3527640"/>
          </a:xfrm>
          <a:prstGeom prst="rect">
            <a:avLst/>
          </a:prstGeom>
          <a:ln w="0">
            <a:noFill/>
          </a:ln>
        </p:spPr>
      </p:sp>
      <p:sp>
        <p:nvSpPr>
          <p:cNvPr id="42" name="PlaceHolder 2"/>
          <p:cNvSpPr>
            <a:spLocks noGrp="1"/>
          </p:cNvSpPr>
          <p:nvPr>
            <p:ph type="body"/>
          </p:nvPr>
        </p:nvSpPr>
        <p:spPr>
          <a:xfrm>
            <a:off x="609480" y="4468320"/>
            <a:ext cx="556416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is true that for a product to be tradeable all significant terms must be known.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When a shipper bids on capacity, they must clearly know what they are buying.</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But that most definitely doesn’t mean that we should strive to force all capacity into a single product.  To the extent we try to create a single “one-size-fits-all” service we end up with a product that is not exactly the service any shipper needs and is therefore illiquid.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the age of the Internet, standardization can coexist along side mass customization.  Take the gas commodity market for example -- there is not just one gas commodity product -- there are hundreds of products defined in daily and monthly increments, at different locations and defined as physical or financial products.  At last count, Enron online had ____ US gas commodity products.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On the transportation side, we should strive to have available a menu of products that shipper are interested in.  Along side recourse firm services, the market may desire services with defined interruptibility, with long paths, in short segments and so on.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sldImg"/>
          </p:nvPr>
        </p:nvSpPr>
        <p:spPr>
          <a:xfrm>
            <a:off x="915840" y="706320"/>
            <a:ext cx="5291280" cy="3527640"/>
          </a:xfrm>
          <a:prstGeom prst="rect">
            <a:avLst/>
          </a:prstGeom>
          <a:ln w="0">
            <a:noFill/>
          </a:ln>
        </p:spPr>
      </p:sp>
      <p:sp>
        <p:nvSpPr>
          <p:cNvPr id="44"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 I said the transportation market cannot be tradeable if the product must defined so broadly as to include all the types of services demanded by shippers.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makes us feel good from a regulatory perspective to say that everyone has the same service, but in reality this choice is a choice against liquidity.</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Why do marketers agree to enter into capacity management transactions?  Because the value of the transportation rights are generally much greater on a a disagregated basis, than under a bundled tariff service.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When marketers place a value on pipeline capacity they look at the value of the pieces -- ROFR, balancing flexibility, hourly takes , etc.   But currently, the market only sees the aggregated bid for the capacity.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should be no surprise to the Commission that current capacity holders oppose the unbundling of these value components.  Such liquidity could seriously cut into the value that can be extracted from bundled capacity deals.</a:t>
            </a:r>
            <a:endParaRPr b="0" lang="en-US" sz="12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PlaceHolder 1"/>
          <p:cNvSpPr>
            <a:spLocks noGrp="1"/>
          </p:cNvSpPr>
          <p:nvPr>
            <p:ph type="sldImg"/>
          </p:nvPr>
        </p:nvSpPr>
        <p:spPr>
          <a:xfrm>
            <a:off x="915840" y="706320"/>
            <a:ext cx="5291280" cy="3527640"/>
          </a:xfrm>
          <a:prstGeom prst="rect">
            <a:avLst/>
          </a:prstGeom>
          <a:ln w="0">
            <a:noFill/>
          </a:ln>
        </p:spPr>
      </p:sp>
      <p:sp>
        <p:nvSpPr>
          <p:cNvPr id="46"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Shippers need pricing structures that fit with their commodity deals and allow  them to mange their risks.  Also LDC customers are under increasing pressure to show the reasonableness of pricing under performance rate mechansisms.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FERC has responded with a structure that permits negotiated rate structures.  Capacity can now be traded with index-based pricing or volumetric structures to meet the markets needs.</a:t>
            </a:r>
            <a:endParaRPr b="0" lang="en-US" sz="1200" strike="noStrike" u="none">
              <a:solidFill>
                <a:srgbClr val="000000"/>
              </a:solidFill>
              <a:effectLst/>
              <a:uFillTx/>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915840" y="706320"/>
            <a:ext cx="5291280" cy="3527640"/>
          </a:xfrm>
          <a:prstGeom prst="rect">
            <a:avLst/>
          </a:prstGeom>
          <a:ln w="0">
            <a:noFill/>
          </a:ln>
        </p:spPr>
      </p:sp>
      <p:sp>
        <p:nvSpPr>
          <p:cNvPr id="48"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Today, there are separate mechanisms for acquiring pipeline capacity, engaging in release transactions and buying city gate delivery services.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Because of this separation, there are often a small number of buyers and sellers in each market.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There are different rates and posting rules for pipeline capacity and capacity release.</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It’s hard to attract 3rd party vendors into this market.  Vendors know  that they run the risk that the Commission will mandate that the pipeline provide the service, thereby squeezing them out of as a service provider.</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Finally, trading requires that parties be able to be both buyers and sellers.  </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Frutiger 55 Roman"/>
            </a:endParaRPr>
          </a:p>
        </p:txBody>
      </p:sp>
      <p:sp>
        <p:nvSpPr>
          <p:cNvPr id="5" name="PlaceHolder 2"/>
          <p:cNvSpPr>
            <a:spLocks noGrp="1"/>
          </p:cNvSpPr>
          <p:nvPr>
            <p:ph/>
          </p:nvPr>
        </p:nvSpPr>
        <p:spPr>
          <a:xfrm>
            <a:off x="1257480" y="1981080"/>
            <a:ext cx="7772400" cy="368136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Frutiger 45 Light"/>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Frutiger 55 Roman"/>
            </a:endParaRPr>
          </a:p>
        </p:txBody>
      </p:sp>
      <p:sp>
        <p:nvSpPr>
          <p:cNvPr id="7" name="PlaceHolder 2"/>
          <p:cNvSpPr>
            <a:spLocks noGrp="1"/>
          </p:cNvSpPr>
          <p:nvPr>
            <p:ph type="subTitle"/>
          </p:nvPr>
        </p:nvSpPr>
        <p:spPr>
          <a:xfrm>
            <a:off x="1257480" y="1981080"/>
            <a:ext cx="7772400" cy="3681360"/>
          </a:xfrm>
          <a:prstGeom prst="rect">
            <a:avLst/>
          </a:prstGeom>
          <a:noFill/>
          <a:ln w="0">
            <a:noFill/>
          </a:ln>
        </p:spPr>
        <p:txBody>
          <a:bodyPr lIns="0" rIns="0" tIns="0" bIns="0" anchor="ctr">
            <a:sp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Frutiger 45 Light"/>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Click to edit the title text format</a:t>
            </a:r>
            <a:endParaRPr b="1" lang="en-US" sz="3000" strike="noStrike" u="none">
              <a:solidFill>
                <a:srgbClr val="000000"/>
              </a:solidFill>
              <a:effectLst/>
              <a:uFillTx/>
              <a:latin typeface="Frutiger 55 Roman"/>
            </a:endParaRPr>
          </a:p>
        </p:txBody>
      </p:sp>
      <p:sp>
        <p:nvSpPr>
          <p:cNvPr id="1" name="PlaceHolder 2"/>
          <p:cNvSpPr>
            <a:spLocks noGrp="1"/>
          </p:cNvSpPr>
          <p:nvPr>
            <p:ph type="body"/>
          </p:nvPr>
        </p:nvSpPr>
        <p:spPr>
          <a:xfrm>
            <a:off x="1257480" y="1981080"/>
            <a:ext cx="7772400" cy="3681360"/>
          </a:xfrm>
          <a:prstGeom prst="rect">
            <a:avLst/>
          </a:prstGeom>
          <a:noFill/>
          <a:ln w="0">
            <a:noFill/>
          </a:ln>
        </p:spPr>
        <p:txBody>
          <a:bodyPr lIns="90000" rIns="90000" tIns="46800" bIns="46800" anchor="t">
            <a:normAutofit/>
          </a:bodyPr>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Click to edit the outline text format</a:t>
            </a:r>
            <a:endParaRPr b="1" lang="en-US" sz="2000" strike="noStrike" u="none">
              <a:solidFill>
                <a:srgbClr val="000000"/>
              </a:solidFill>
              <a:effectLst/>
              <a:uFillTx/>
              <a:latin typeface="Frutiger 45 Light"/>
            </a:endParaRPr>
          </a:p>
          <a:p>
            <a:pPr lvl="1"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Second Outline Level</a:t>
            </a:r>
            <a:endParaRPr b="1" lang="en-US" sz="2000" strike="noStrike" u="none">
              <a:solidFill>
                <a:srgbClr val="000000"/>
              </a:solidFill>
              <a:effectLst/>
              <a:uFillTx/>
              <a:latin typeface="Frutiger 45 Light"/>
            </a:endParaRPr>
          </a:p>
          <a:p>
            <a:pPr lvl="2"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Third Outline Level</a:t>
            </a:r>
            <a:endParaRPr b="1" lang="en-US" sz="2000" strike="noStrike" u="none">
              <a:solidFill>
                <a:srgbClr val="000000"/>
              </a:solidFill>
              <a:effectLst/>
              <a:uFillTx/>
              <a:latin typeface="Frutiger 45 Light"/>
            </a:endParaRPr>
          </a:p>
          <a:p>
            <a:pPr lvl="3"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Fourth Outline Level</a:t>
            </a:r>
            <a:endParaRPr b="1" lang="en-US" sz="2000" strike="noStrike" u="none">
              <a:solidFill>
                <a:srgbClr val="000000"/>
              </a:solidFill>
              <a:effectLst/>
              <a:uFillTx/>
              <a:latin typeface="Frutiger 45 Light"/>
            </a:endParaRPr>
          </a:p>
          <a:p>
            <a:pPr lvl="4"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Fifth Outline Level</a:t>
            </a:r>
            <a:endParaRPr b="1" lang="en-US" sz="2000" strike="noStrike" u="none">
              <a:solidFill>
                <a:srgbClr val="000000"/>
              </a:solidFill>
              <a:effectLst/>
              <a:uFillTx/>
              <a:latin typeface="Frutiger 45 Light"/>
            </a:endParaRPr>
          </a:p>
          <a:p>
            <a:pPr lvl="5"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Sixth Outline Level</a:t>
            </a:r>
            <a:endParaRPr b="1" lang="en-US" sz="2000" strike="noStrike" u="none">
              <a:solidFill>
                <a:srgbClr val="000000"/>
              </a:solidFill>
              <a:effectLst/>
              <a:uFillTx/>
              <a:latin typeface="Frutiger 45 Light"/>
            </a:endParaRPr>
          </a:p>
          <a:p>
            <a:pPr lvl="6"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Seventh Outline Level</a:t>
            </a:r>
            <a:endParaRPr b="1" lang="en-US" sz="2000" strike="noStrike" u="none">
              <a:solidFill>
                <a:srgbClr val="000000"/>
              </a:solidFill>
              <a:effectLst/>
              <a:uFillTx/>
              <a:latin typeface="Frutiger 45 Light"/>
            </a:endParaRPr>
          </a:p>
        </p:txBody>
      </p:sp>
      <p:sp>
        <p:nvSpPr>
          <p:cNvPr id="2" name=""/>
          <p:cNvSpPr/>
          <p:nvPr/>
        </p:nvSpPr>
        <p:spPr>
          <a:xfrm>
            <a:off x="453960" y="6546960"/>
            <a:ext cx="1249920" cy="180360"/>
          </a:xfrm>
          <a:prstGeom prst="rect">
            <a:avLst/>
          </a:prstGeom>
          <a:noFill/>
          <a:ln w="0">
            <a:noFill/>
          </a:ln>
        </p:spPr>
        <p:style>
          <a:lnRef idx="0"/>
          <a:fillRef idx="0"/>
          <a:effectRef idx="0"/>
          <a:fontRef idx="minor"/>
        </p:style>
        <p:txBody>
          <a:bodyPr wrap="none" lIns="90360" rIns="90360" tIns="44280" bIns="4428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1999 GT-9060000-</a:t>
            </a:r>
            <a:fld id="{A397944F-C944-4FB4-945E-263638AD97FF}"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pic>
        <p:nvPicPr>
          <p:cNvPr id="3" name="ENE_C_WHI" descr=""/>
          <p:cNvPicPr/>
          <p:nvPr/>
        </p:nvPicPr>
        <p:blipFill>
          <a:blip r:embed="rId2"/>
          <a:stretch/>
        </p:blipFill>
        <p:spPr>
          <a:xfrm flipH="1" rot="10800000">
            <a:off x="9434520" y="6160680"/>
            <a:ext cx="622440" cy="62244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590400" y="323640"/>
            <a:ext cx="8972640" cy="14857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Arial"/>
              </a:rPr>
              <a:t>Making Pipeline Capacity Tradeable in the Age of E-Commerce</a:t>
            </a:r>
            <a:endParaRPr b="1" lang="en-US" sz="4000" strike="noStrike" u="none">
              <a:solidFill>
                <a:srgbClr val="000000"/>
              </a:solidFill>
              <a:effectLst/>
              <a:uFillTx/>
              <a:latin typeface="Frutiger 55 Roman"/>
            </a:endParaRPr>
          </a:p>
        </p:txBody>
      </p:sp>
      <p:sp>
        <p:nvSpPr>
          <p:cNvPr id="12" name="PlaceHolder 2"/>
          <p:cNvSpPr>
            <a:spLocks noGrp="1"/>
          </p:cNvSpPr>
          <p:nvPr>
            <p:ph type="subTitle"/>
          </p:nvPr>
        </p:nvSpPr>
        <p:spPr>
          <a:xfrm>
            <a:off x="990720" y="1866600"/>
            <a:ext cx="8400960" cy="3981240"/>
          </a:xfrm>
          <a:prstGeom prst="rect">
            <a:avLst/>
          </a:prstGeom>
          <a:noFill/>
          <a:ln w="0">
            <a:noFill/>
          </a:ln>
        </p:spPr>
        <p:txBody>
          <a:bodyPr lIns="90000" rIns="90000" tIns="46800" bIns="46800" anchor="t">
            <a:noAutofit/>
          </a:bodyPr>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FERC  Staff Technical Conference</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Docket No. PL00-1</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Dave Neubauer</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Vice President, Marketing and Business Development</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Transportation &amp; Storage</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September 19, 2000</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Conclusions</a:t>
            </a:r>
            <a:endParaRPr b="1" lang="en-US" sz="3600" strike="noStrike" u="none">
              <a:solidFill>
                <a:srgbClr val="000000"/>
              </a:solidFill>
              <a:effectLst/>
              <a:uFillTx/>
              <a:latin typeface="Frutiger 55 Roman"/>
            </a:endParaRPr>
          </a:p>
        </p:txBody>
      </p:sp>
      <p:sp>
        <p:nvSpPr>
          <p:cNvPr id="30" name="PlaceHolder 2"/>
          <p:cNvSpPr>
            <a:spLocks noGrp="1"/>
          </p:cNvSpPr>
          <p:nvPr>
            <p:ph/>
          </p:nvPr>
        </p:nvSpPr>
        <p:spPr>
          <a:xfrm>
            <a:off x="1257480" y="1981080"/>
            <a:ext cx="7772400" cy="3681360"/>
          </a:xfrm>
          <a:prstGeom prst="rect">
            <a:avLst/>
          </a:prstGeom>
          <a:noFill/>
          <a:ln w="0">
            <a:noFill/>
          </a:ln>
        </p:spPr>
        <p:txBody>
          <a:bodyPr lIns="90000" rIns="90000" tIns="46800" bIns="46800" anchor="t">
            <a:normAutofit/>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No fundamental FERC policy changes are necessary for capacity trading to occur</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Removing barriers is a function of  revising outdated notions that slowing down transactions improve consumer protections</a:t>
            </a: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1257480" y="437760"/>
            <a:ext cx="7772400" cy="10098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State of US Wholesale Gas Market</a:t>
            </a:r>
            <a:endParaRPr b="1" lang="en-US" sz="3600" strike="noStrike" u="none">
              <a:solidFill>
                <a:srgbClr val="000000"/>
              </a:solidFill>
              <a:effectLst/>
              <a:uFillTx/>
              <a:latin typeface="Frutiger 55 Roman"/>
            </a:endParaRPr>
          </a:p>
        </p:txBody>
      </p:sp>
      <p:sp>
        <p:nvSpPr>
          <p:cNvPr id="14" name="PlaceHolder 2"/>
          <p:cNvSpPr>
            <a:spLocks noGrp="1"/>
          </p:cNvSpPr>
          <p:nvPr>
            <p:ph/>
          </p:nvPr>
        </p:nvSpPr>
        <p:spPr>
          <a:xfrm>
            <a:off x="704880" y="1447560"/>
            <a:ext cx="8820000" cy="4214520"/>
          </a:xfrm>
          <a:prstGeom prst="rect">
            <a:avLst/>
          </a:prstGeom>
          <a:noFill/>
          <a:ln w="0">
            <a:noFill/>
          </a:ln>
        </p:spPr>
        <p:txBody>
          <a:bodyPr lIns="90000" rIns="90000" tIns="46800" bIns="46800" anchor="t">
            <a:normAutofit fontScale="92500" lnSpcReduction="9999"/>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Commodity Markets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Robust competition of gas commodity</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Ability to use financial tools to manage risks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Increasing use of technology and e-commerce in gas trading</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Transportation Markets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Bundled city gas deals are actively traded</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Active, but somewhat cumbersome, secondary market</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Less direct means to hedge risks in gas transportation</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Some barriers to development of e-commerce for capacity trading</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723600" y="609120"/>
            <a:ext cx="866772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Making Pipeline Capacity “Tradeable”</a:t>
            </a:r>
            <a:endParaRPr b="1" lang="en-US" sz="3600" strike="noStrike" u="none">
              <a:solidFill>
                <a:srgbClr val="000000"/>
              </a:solidFill>
              <a:effectLst/>
              <a:uFillTx/>
              <a:latin typeface="Frutiger 55 Roman"/>
            </a:endParaRPr>
          </a:p>
        </p:txBody>
      </p:sp>
      <p:sp>
        <p:nvSpPr>
          <p:cNvPr id="16" name="PlaceHolder 2"/>
          <p:cNvSpPr>
            <a:spLocks noGrp="1"/>
          </p:cNvSpPr>
          <p:nvPr>
            <p:ph/>
          </p:nvPr>
        </p:nvSpPr>
        <p:spPr>
          <a:xfrm>
            <a:off x="1257480" y="1981080"/>
            <a:ext cx="7772400" cy="3681360"/>
          </a:xfrm>
          <a:prstGeom prst="rect">
            <a:avLst/>
          </a:prstGeom>
          <a:noFill/>
          <a:ln w="0">
            <a:noFill/>
          </a:ln>
        </p:spPr>
        <p:txBody>
          <a:bodyPr lIns="90000" rIns="90000" tIns="46800" bIns="46800" anchor="t">
            <a:normAutofit/>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Speed of Transactions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Price Transparency</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Standardization &amp; Diverse Product Availability</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Unbundling Value Components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Pricing Flexibility</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Bringing Capacity Markets Together</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Speed of Transactions</a:t>
            </a:r>
            <a:r>
              <a:rPr b="1" lang="en-US" sz="3000" strike="noStrike" u="none">
                <a:solidFill>
                  <a:srgbClr val="000000"/>
                </a:solidFill>
                <a:effectLst/>
                <a:uFillTx/>
                <a:latin typeface="Arial"/>
              </a:rPr>
              <a:t> </a:t>
            </a:r>
            <a:endParaRPr b="1" lang="en-US" sz="3000" strike="noStrike" u="none">
              <a:solidFill>
                <a:srgbClr val="000000"/>
              </a:solidFill>
              <a:effectLst/>
              <a:uFillTx/>
              <a:latin typeface="Frutiger 55 Roman"/>
            </a:endParaRPr>
          </a:p>
        </p:txBody>
      </p:sp>
      <p:sp>
        <p:nvSpPr>
          <p:cNvPr id="18" name="PlaceHolder 2"/>
          <p:cNvSpPr>
            <a:spLocks noGrp="1"/>
          </p:cNvSpPr>
          <p:nvPr>
            <p:ph/>
          </p:nvPr>
        </p:nvSpPr>
        <p:spPr>
          <a:xfrm>
            <a:off x="1257480" y="1657080"/>
            <a:ext cx="7772400" cy="4005000"/>
          </a:xfrm>
          <a:prstGeom prst="rect">
            <a:avLst/>
          </a:prstGeom>
          <a:noFill/>
          <a:ln w="0">
            <a:noFill/>
          </a:ln>
        </p:spPr>
        <p:txBody>
          <a:bodyPr lIns="90000" rIns="90000" tIns="46800" bIns="46800" anchor="t">
            <a:normAutofit fontScale="92500" lnSpcReduction="19999"/>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Speed reduces the risk of the “market moving”</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Accomplishments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Nominations and capacity release via the Internet </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Intraday nominations</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Remaining Barriers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Posting times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execution times </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 time-related concept of “similarly situated”</a:t>
            </a: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Price Transparency</a:t>
            </a:r>
            <a:endParaRPr b="1" lang="en-US" sz="3600" strike="noStrike" u="none">
              <a:solidFill>
                <a:srgbClr val="000000"/>
              </a:solidFill>
              <a:effectLst/>
              <a:uFillTx/>
              <a:latin typeface="Frutiger 55 Roman"/>
            </a:endParaRPr>
          </a:p>
        </p:txBody>
      </p:sp>
      <p:sp>
        <p:nvSpPr>
          <p:cNvPr id="20" name="PlaceHolder 2"/>
          <p:cNvSpPr>
            <a:spLocks noGrp="1"/>
          </p:cNvSpPr>
          <p:nvPr>
            <p:ph/>
          </p:nvPr>
        </p:nvSpPr>
        <p:spPr>
          <a:xfrm>
            <a:off x="762120" y="1467000"/>
            <a:ext cx="8400960" cy="4195440"/>
          </a:xfrm>
          <a:prstGeom prst="rect">
            <a:avLst/>
          </a:prstGeom>
          <a:noFill/>
          <a:ln w="0">
            <a:noFill/>
          </a:ln>
        </p:spPr>
        <p:txBody>
          <a:bodyPr lIns="90000" rIns="90000" tIns="46800" bIns="46800" anchor="t">
            <a:normAutofit fontScale="85000" lnSpcReduction="9999"/>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Transparency means having platforms in which shippers can see prices and react to changing values</a:t>
            </a:r>
            <a:r>
              <a:rPr b="0" lang="en-US" sz="2400" strike="noStrike" u="none">
                <a:solidFill>
                  <a:srgbClr val="000000"/>
                </a:solidFill>
                <a:effectLst/>
                <a:uFillTx/>
                <a:latin typeface="Arial"/>
              </a:rPr>
              <a:t> </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Accomplishments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Informational postings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Availability of basis spread information</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New Order 637 reporting requirements</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Remaining Barriers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Bundled transactions mask transportation value</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Posted data is inherently after-the-fact </a:t>
            </a: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361440" y="514080"/>
            <a:ext cx="9563400" cy="9903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Standardization &amp; Diverse </a:t>
            </a:r>
            <a:br>
              <a:rPr sz="3600"/>
            </a:br>
            <a:r>
              <a:rPr b="1" lang="en-US" sz="3600" strike="noStrike" u="none">
                <a:solidFill>
                  <a:srgbClr val="000000"/>
                </a:solidFill>
                <a:effectLst/>
                <a:uFillTx/>
                <a:latin typeface="Arial"/>
              </a:rPr>
              <a:t>Product Offerings</a:t>
            </a:r>
            <a:endParaRPr b="1" lang="en-US" sz="3600" strike="noStrike" u="none">
              <a:solidFill>
                <a:srgbClr val="000000"/>
              </a:solidFill>
              <a:effectLst/>
              <a:uFillTx/>
              <a:latin typeface="Frutiger 55 Roman"/>
            </a:endParaRPr>
          </a:p>
        </p:txBody>
      </p:sp>
      <p:sp>
        <p:nvSpPr>
          <p:cNvPr id="22" name="PlaceHolder 2"/>
          <p:cNvSpPr>
            <a:spLocks noGrp="1"/>
          </p:cNvSpPr>
          <p:nvPr>
            <p:ph/>
          </p:nvPr>
        </p:nvSpPr>
        <p:spPr>
          <a:xfrm>
            <a:off x="742680" y="1961640"/>
            <a:ext cx="8286840" cy="3776760"/>
          </a:xfrm>
          <a:prstGeom prst="rect">
            <a:avLst/>
          </a:prstGeom>
          <a:noFill/>
          <a:ln w="0">
            <a:noFill/>
          </a:ln>
        </p:spPr>
        <p:txBody>
          <a:bodyPr lIns="90000" rIns="90000" tIns="46800" bIns="46800" anchor="t">
            <a:normAutofit fontScale="92500" lnSpcReduction="9999"/>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For any given product, terms must be known</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Forcing a single product decreases liquidity </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Accomplishments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Tariff and GISB Standards have defined terms of service</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Barriers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Fears of degradation of service and discrimination continue to force “one-size-fits-all” products that are illiquid.  </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Unbundling Value Components</a:t>
            </a:r>
            <a:endParaRPr b="1" lang="en-US" sz="3600" strike="noStrike" u="none">
              <a:solidFill>
                <a:srgbClr val="000000"/>
              </a:solidFill>
              <a:effectLst/>
              <a:uFillTx/>
              <a:latin typeface="Frutiger 55 Roman"/>
            </a:endParaRPr>
          </a:p>
        </p:txBody>
      </p:sp>
      <p:sp>
        <p:nvSpPr>
          <p:cNvPr id="24" name="PlaceHolder 2"/>
          <p:cNvSpPr>
            <a:spLocks noGrp="1"/>
          </p:cNvSpPr>
          <p:nvPr>
            <p:ph/>
          </p:nvPr>
        </p:nvSpPr>
        <p:spPr>
          <a:xfrm>
            <a:off x="1257480" y="1981080"/>
            <a:ext cx="7772400" cy="3681360"/>
          </a:xfrm>
          <a:prstGeom prst="rect">
            <a:avLst/>
          </a:prstGeom>
          <a:noFill/>
          <a:ln w="0">
            <a:noFill/>
          </a:ln>
        </p:spPr>
        <p:txBody>
          <a:bodyPr lIns="90000" rIns="90000" tIns="46800" bIns="46800" anchor="t">
            <a:normAutofit/>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Liquidity is reduced when elements of service are forced into a “one-size-fits-all” product</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Elements of Services that Are Not Currently Valued</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Options on future capacity</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Alternate rights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Hourly takes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Delivery pressures </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Frutiger 55 Roman"/>
              </a:rPr>
              <a:t>Pricing Flexibility</a:t>
            </a:r>
            <a:endParaRPr b="1" lang="en-US" sz="3600" strike="noStrike" u="none">
              <a:solidFill>
                <a:srgbClr val="000000"/>
              </a:solidFill>
              <a:effectLst/>
              <a:uFillTx/>
              <a:latin typeface="Frutiger 55 Roman"/>
            </a:endParaRPr>
          </a:p>
        </p:txBody>
      </p:sp>
      <p:sp>
        <p:nvSpPr>
          <p:cNvPr id="26" name="PlaceHolder 2"/>
          <p:cNvSpPr>
            <a:spLocks noGrp="1"/>
          </p:cNvSpPr>
          <p:nvPr>
            <p:ph/>
          </p:nvPr>
        </p:nvSpPr>
        <p:spPr>
          <a:xfrm>
            <a:off x="1219320" y="1943280"/>
            <a:ext cx="7772400" cy="3681360"/>
          </a:xfrm>
          <a:prstGeom prst="rect">
            <a:avLst/>
          </a:prstGeom>
          <a:noFill/>
          <a:ln w="0">
            <a:noFill/>
          </a:ln>
        </p:spPr>
        <p:txBody>
          <a:bodyPr lIns="90000" rIns="90000" tIns="46800" bIns="46800" anchor="t">
            <a:normAutofit/>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Flexible pricing structures allow for risk management</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Provides  PBR benchmarks</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Accomplishments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Negotiated rate/recourse rate structures</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66360" y="609120"/>
            <a:ext cx="849636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Bringing Capacity Markets Together</a:t>
            </a:r>
            <a:endParaRPr b="1" lang="en-US" sz="3600" strike="noStrike" u="none">
              <a:solidFill>
                <a:srgbClr val="000000"/>
              </a:solidFill>
              <a:effectLst/>
              <a:uFillTx/>
              <a:latin typeface="Frutiger 55 Roman"/>
            </a:endParaRPr>
          </a:p>
        </p:txBody>
      </p:sp>
      <p:sp>
        <p:nvSpPr>
          <p:cNvPr id="28" name="PlaceHolder 2"/>
          <p:cNvSpPr>
            <a:spLocks noGrp="1"/>
          </p:cNvSpPr>
          <p:nvPr>
            <p:ph/>
          </p:nvPr>
        </p:nvSpPr>
        <p:spPr>
          <a:xfrm>
            <a:off x="1047240" y="1981080"/>
            <a:ext cx="7982280" cy="3681360"/>
          </a:xfrm>
          <a:prstGeom prst="rect">
            <a:avLst/>
          </a:prstGeom>
          <a:noFill/>
          <a:ln w="0">
            <a:noFill/>
          </a:ln>
        </p:spPr>
        <p:txBody>
          <a:bodyPr lIns="90000" rIns="90000" tIns="46800" bIns="46800" anchor="t">
            <a:normAutofit fontScale="92500" lnSpcReduction="9999"/>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Common trading platforms for capacity release, pipeline capacity and rebundled sales will improve tradeability</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Remaining Barriers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Different rules/rates/incentives for pipeline capacity and capacity release</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Attracting third-party e-commerce solutions </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Treating all buyers/sellers treated equally,  Ability for all parties to stand on the bid or ask price</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7266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1998-04-21T11:26:21Z</dcterms:created>
  <dc:creator>ECT</dc:creator>
  <dc:description/>
  <dc:language>en-US</dc:language>
  <cp:lastModifiedBy>Janet Butler</cp:lastModifiedBy>
  <cp:lastPrinted>2000-09-13T15:27:41Z</cp:lastPrinted>
  <dcterms:modified xsi:type="dcterms:W3CDTF">2000-09-15T17:45:22Z</dcterms:modified>
  <cp:revision>359</cp:revision>
  <dc:subject/>
  <dc:title>No Slide Title</dc:title>
</cp:coreProperties>
</file>