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4F10170-D3F0-4248-B760-965AA31BED81}"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A8FE9538-9204-4F5F-BFBE-3F980F38976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1066680" y="1181160"/>
            <a:ext cx="7391520" cy="1739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The Freight Transportation and Storage Market:</a:t>
            </a:r>
            <a:endParaRPr b="0" lang="en-US" sz="3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A New Business for Enron</a:t>
            </a:r>
            <a:endParaRPr b="0" lang="en-US" sz="3600" strike="noStrike" u="none">
              <a:solidFill>
                <a:srgbClr val="000000"/>
              </a:solidFill>
              <a:effectLst/>
              <a:uFillTx/>
              <a:latin typeface="Times New Roman"/>
            </a:endParaRPr>
          </a:p>
        </p:txBody>
      </p:sp>
      <p:sp>
        <p:nvSpPr>
          <p:cNvPr id="6" name=""/>
          <p:cNvSpPr/>
          <p:nvPr/>
        </p:nvSpPr>
        <p:spPr>
          <a:xfrm>
            <a:off x="1066320" y="762120"/>
            <a:ext cx="14886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CONFIDENTIAL</a:t>
            </a:r>
            <a:endParaRPr b="0" lang="en-US" sz="1400" strike="noStrike" u="none">
              <a:solidFill>
                <a:srgbClr val="000000"/>
              </a:solidFill>
              <a:effectLst/>
              <a:uFillTx/>
              <a:latin typeface="Times New Roman"/>
            </a:endParaRPr>
          </a:p>
        </p:txBody>
      </p:sp>
      <p:sp>
        <p:nvSpPr>
          <p:cNvPr id="7" name=""/>
          <p:cNvSpPr/>
          <p:nvPr/>
        </p:nvSpPr>
        <p:spPr>
          <a:xfrm>
            <a:off x="1074600" y="4106880"/>
            <a:ext cx="260676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Presentation to Greg Whalley</a:t>
            </a:r>
            <a:endParaRPr b="0" lang="en-US" sz="1600" strike="noStrike" u="none">
              <a:solidFill>
                <a:srgbClr val="000000"/>
              </a:solidFill>
              <a:effectLst/>
              <a:uFillTx/>
              <a:latin typeface="Times New Roman"/>
            </a:endParaRPr>
          </a:p>
        </p:txBody>
      </p:sp>
      <p:sp>
        <p:nvSpPr>
          <p:cNvPr id="8" name=""/>
          <p:cNvSpPr/>
          <p:nvPr/>
        </p:nvSpPr>
        <p:spPr>
          <a:xfrm>
            <a:off x="1064520" y="4562640"/>
            <a:ext cx="181620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Jose Antonio Aguilar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Ricardo Charvel</a:t>
            </a:r>
            <a:endParaRPr b="0" lang="en-US" sz="1400" strike="noStrike" u="none">
              <a:solidFill>
                <a:srgbClr val="000000"/>
              </a:solidFill>
              <a:effectLst/>
              <a:uFillTx/>
              <a:latin typeface="Times New Roman"/>
            </a:endParaRPr>
          </a:p>
        </p:txBody>
      </p:sp>
      <p:sp>
        <p:nvSpPr>
          <p:cNvPr id="9" name=""/>
          <p:cNvSpPr/>
          <p:nvPr/>
        </p:nvSpPr>
        <p:spPr>
          <a:xfrm>
            <a:off x="1071000" y="5208480"/>
            <a:ext cx="179640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September 20, 1999</a:t>
            </a:r>
            <a:endParaRPr b="0" lang="en-US" sz="1600" strike="noStrike" u="none">
              <a:solidFill>
                <a:srgbClr val="000000"/>
              </a:solidFill>
              <a:effectLst/>
              <a:uFillTx/>
              <a:latin typeface="Times New Roman"/>
            </a:endParaRPr>
          </a:p>
        </p:txBody>
      </p:sp>
      <p:sp>
        <p:nvSpPr>
          <p:cNvPr id="10" name=""/>
          <p:cNvSpPr/>
          <p:nvPr/>
        </p:nvSpPr>
        <p:spPr>
          <a:xfrm>
            <a:off x="1066680" y="5638680"/>
            <a:ext cx="70106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 contents of this document are for the exclusive use of Enron personnel. This document was used in a presentation and does not include the full contents of the discussion.  No part of it can be reproduced without written authorization  from Jose Antonio Aguilar or Ricardo Charvel at Enron de Mexico</a:t>
            </a:r>
            <a:endParaRPr b="0" lang="en-US" sz="1000" strike="noStrike" u="none">
              <a:solidFill>
                <a:srgbClr val="000000"/>
              </a:solidFill>
              <a:effectLst/>
              <a:uFillTx/>
              <a:latin typeface="Times New Roman"/>
            </a:endParaRPr>
          </a:p>
        </p:txBody>
      </p:sp>
      <p:grpSp>
        <p:nvGrpSpPr>
          <p:cNvPr id="11" name=""/>
          <p:cNvGrpSpPr/>
          <p:nvPr/>
        </p:nvGrpSpPr>
        <p:grpSpPr>
          <a:xfrm>
            <a:off x="1066680" y="2946240"/>
            <a:ext cx="1067040" cy="1067040"/>
            <a:chOff x="1066680" y="2946240"/>
            <a:chExt cx="1067040" cy="1067040"/>
          </a:xfrm>
        </p:grpSpPr>
        <p:sp>
          <p:nvSpPr>
            <p:cNvPr id="12" name=""/>
            <p:cNvSpPr/>
            <p:nvPr/>
          </p:nvSpPr>
          <p:spPr>
            <a:xfrm>
              <a:off x="1066680" y="3339360"/>
              <a:ext cx="212760" cy="20844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1170000" y="3440880"/>
              <a:ext cx="224280" cy="22320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1508400" y="3787560"/>
              <a:ext cx="223560" cy="22572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1288080" y="3560760"/>
              <a:ext cx="201240" cy="22248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1416960" y="3687480"/>
              <a:ext cx="181800" cy="18036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1704600" y="3441600"/>
              <a:ext cx="429120" cy="4428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1203840" y="2946240"/>
              <a:ext cx="418320" cy="42048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1704600" y="3339360"/>
              <a:ext cx="308520" cy="30564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1592640" y="3255120"/>
              <a:ext cx="336240" cy="33516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1481040" y="3142440"/>
              <a:ext cx="335160" cy="33588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1396800" y="3057840"/>
              <a:ext cx="335160" cy="33408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1592640" y="3531240"/>
              <a:ext cx="141480" cy="14328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1396800" y="3337200"/>
              <a:ext cx="142560" cy="1411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1964520" y="3339360"/>
              <a:ext cx="169200" cy="16416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1761840" y="3142440"/>
              <a:ext cx="167040" cy="16740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1567080" y="2946240"/>
              <a:ext cx="164880" cy="1663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0" name=""/>
          <p:cNvSpPr/>
          <p:nvPr/>
        </p:nvSpPr>
        <p:spPr>
          <a:xfrm>
            <a:off x="5853240" y="993600"/>
            <a:ext cx="2528640" cy="1082880"/>
          </a:xfrm>
          <a:prstGeom prst="wedgeRectCallout">
            <a:avLst>
              <a:gd name="adj1" fmla="val -43518"/>
              <a:gd name="adj2" fmla="val 70000"/>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01" name=""/>
          <p:cNvSpPr/>
          <p:nvPr/>
        </p:nvSpPr>
        <p:spPr>
          <a:xfrm>
            <a:off x="457200" y="762120"/>
            <a:ext cx="782316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2" name=""/>
          <p:cNvSpPr/>
          <p:nvPr/>
        </p:nvSpPr>
        <p:spPr>
          <a:xfrm>
            <a:off x="5859360" y="1050840"/>
            <a:ext cx="2514600" cy="11613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Some of these commodities are produced by industries where Enron offers services and risk management solutions</a:t>
            </a:r>
            <a:endParaRPr b="0" lang="en-US" sz="1400" strike="noStrike" u="none">
              <a:solidFill>
                <a:srgbClr val="000000"/>
              </a:solidFill>
              <a:effectLst/>
              <a:uFillTx/>
              <a:latin typeface="Times New Roman"/>
            </a:endParaRPr>
          </a:p>
        </p:txBody>
      </p:sp>
      <p:grpSp>
        <p:nvGrpSpPr>
          <p:cNvPr id="303" name=""/>
          <p:cNvGrpSpPr/>
          <p:nvPr/>
        </p:nvGrpSpPr>
        <p:grpSpPr>
          <a:xfrm>
            <a:off x="8280360" y="88920"/>
            <a:ext cx="673200" cy="685800"/>
            <a:chOff x="8280360" y="88920"/>
            <a:chExt cx="673200" cy="685800"/>
          </a:xfrm>
        </p:grpSpPr>
        <p:sp>
          <p:nvSpPr>
            <p:cNvPr id="304" name=""/>
            <p:cNvSpPr/>
            <p:nvPr/>
          </p:nvSpPr>
          <p:spPr>
            <a:xfrm>
              <a:off x="8280360" y="34164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a:off x="8345520" y="40680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 name=""/>
            <p:cNvSpPr/>
            <p:nvPr/>
          </p:nvSpPr>
          <p:spPr>
            <a:xfrm>
              <a:off x="8559000" y="62964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7" name=""/>
            <p:cNvSpPr/>
            <p:nvPr/>
          </p:nvSpPr>
          <p:spPr>
            <a:xfrm>
              <a:off x="8420040" y="48384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8" name=""/>
            <p:cNvSpPr/>
            <p:nvPr/>
          </p:nvSpPr>
          <p:spPr>
            <a:xfrm>
              <a:off x="8501400" y="56520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 name=""/>
            <p:cNvSpPr/>
            <p:nvPr/>
          </p:nvSpPr>
          <p:spPr>
            <a:xfrm>
              <a:off x="8682840" y="40752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0" name=""/>
            <p:cNvSpPr/>
            <p:nvPr/>
          </p:nvSpPr>
          <p:spPr>
            <a:xfrm>
              <a:off x="8366760" y="8892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1" name=""/>
            <p:cNvSpPr/>
            <p:nvPr/>
          </p:nvSpPr>
          <p:spPr>
            <a:xfrm>
              <a:off x="8682840" y="34164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 name=""/>
            <p:cNvSpPr/>
            <p:nvPr/>
          </p:nvSpPr>
          <p:spPr>
            <a:xfrm>
              <a:off x="8612280" y="28728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 name=""/>
            <p:cNvSpPr/>
            <p:nvPr/>
          </p:nvSpPr>
          <p:spPr>
            <a:xfrm>
              <a:off x="8541720" y="21492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4" name=""/>
            <p:cNvSpPr/>
            <p:nvPr/>
          </p:nvSpPr>
          <p:spPr>
            <a:xfrm>
              <a:off x="8488440" y="16056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 name=""/>
            <p:cNvSpPr/>
            <p:nvPr/>
          </p:nvSpPr>
          <p:spPr>
            <a:xfrm>
              <a:off x="8612280" y="46512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16" name=""/>
            <p:cNvSpPr/>
            <p:nvPr/>
          </p:nvSpPr>
          <p:spPr>
            <a:xfrm>
              <a:off x="8488440" y="34020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317" name=""/>
            <p:cNvSpPr/>
            <p:nvPr/>
          </p:nvSpPr>
          <p:spPr>
            <a:xfrm>
              <a:off x="8846640" y="34164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8" name=""/>
            <p:cNvSpPr/>
            <p:nvPr/>
          </p:nvSpPr>
          <p:spPr>
            <a:xfrm>
              <a:off x="8719200" y="21492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 name=""/>
            <p:cNvSpPr/>
            <p:nvPr/>
          </p:nvSpPr>
          <p:spPr>
            <a:xfrm>
              <a:off x="8596080" y="8892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20" name=""/>
          <p:cNvSpPr/>
          <p:nvPr/>
        </p:nvSpPr>
        <p:spPr>
          <a:xfrm>
            <a:off x="378000" y="257040"/>
            <a:ext cx="4981320" cy="454680"/>
          </a:xfrm>
          <a:prstGeom prst="rect">
            <a:avLst/>
          </a:prstGeom>
          <a:noFill/>
          <a:ln w="0">
            <a:noFill/>
          </a:ln>
        </p:spPr>
        <p:style>
          <a:lnRef idx="0"/>
          <a:fillRef idx="0"/>
          <a:effectRef idx="0"/>
          <a:fontRef idx="minor"/>
        </p:style>
        <p:txBody>
          <a:bodyPr lIns="90360" rIns="90360" tIns="44280" bIns="4428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Main Transported Products</a:t>
            </a:r>
            <a:endParaRPr b="0" lang="en-US" sz="2400" strike="noStrike" u="none">
              <a:solidFill>
                <a:srgbClr val="000000"/>
              </a:solidFill>
              <a:effectLst/>
              <a:uFillTx/>
              <a:latin typeface="Times New Roman"/>
            </a:endParaRPr>
          </a:p>
        </p:txBody>
      </p:sp>
      <p:sp>
        <p:nvSpPr>
          <p:cNvPr id="321" name=""/>
          <p:cNvSpPr/>
          <p:nvPr/>
        </p:nvSpPr>
        <p:spPr>
          <a:xfrm>
            <a:off x="496800" y="2394000"/>
            <a:ext cx="81266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2" name=""/>
          <p:cNvSpPr/>
          <p:nvPr/>
        </p:nvSpPr>
        <p:spPr>
          <a:xfrm>
            <a:off x="496800" y="2394000"/>
            <a:ext cx="812664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323" name=""/>
          <p:cNvSpPr/>
          <p:nvPr/>
        </p:nvSpPr>
        <p:spPr>
          <a:xfrm>
            <a:off x="496800" y="2394000"/>
            <a:ext cx="1800" cy="3921120"/>
          </a:xfrm>
          <a:prstGeom prst="line">
            <a:avLst/>
          </a:prstGeom>
          <a:ln w="0">
            <a:solidFill>
              <a:srgbClr val="c0c0c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4" name=""/>
          <p:cNvSpPr/>
          <p:nvPr/>
        </p:nvSpPr>
        <p:spPr>
          <a:xfrm>
            <a:off x="496800" y="2381400"/>
            <a:ext cx="9720" cy="3921120"/>
          </a:xfrm>
          <a:prstGeom prst="rect">
            <a:avLst/>
          </a:prstGeom>
          <a:solidFill>
            <a:srgbClr val="c0c0c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5" name=""/>
          <p:cNvSpPr/>
          <p:nvPr/>
        </p:nvSpPr>
        <p:spPr>
          <a:xfrm>
            <a:off x="522360" y="2394000"/>
            <a:ext cx="8074080" cy="393480"/>
          </a:xfrm>
          <a:prstGeom prst="rect">
            <a:avLst/>
          </a:prstGeom>
          <a:solidFill>
            <a:srgbClr val="ffff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 name=""/>
          <p:cNvSpPr/>
          <p:nvPr/>
        </p:nvSpPr>
        <p:spPr>
          <a:xfrm>
            <a:off x="2144520" y="2513160"/>
            <a:ext cx="1719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Commodity Description</a:t>
            </a:r>
            <a:endParaRPr b="0" lang="en-US" sz="1200" strike="noStrike" u="none">
              <a:solidFill>
                <a:srgbClr val="000000"/>
              </a:solidFill>
              <a:effectLst/>
              <a:uFillTx/>
              <a:latin typeface="Times New Roman"/>
            </a:endParaRPr>
          </a:p>
        </p:txBody>
      </p:sp>
      <p:sp>
        <p:nvSpPr>
          <p:cNvPr id="327" name=""/>
          <p:cNvSpPr/>
          <p:nvPr/>
        </p:nvSpPr>
        <p:spPr>
          <a:xfrm>
            <a:off x="5194080" y="2408400"/>
            <a:ext cx="610200" cy="366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U.S.$(M)</a:t>
            </a:r>
            <a:endParaRPr b="0" lang="en-US" sz="1200" strike="noStrike" u="none">
              <a:solidFill>
                <a:srgbClr val="000000"/>
              </a:solidFill>
              <a:effectLst/>
              <a:uFillTx/>
              <a:latin typeface="Times New Roman"/>
            </a:endParaRPr>
          </a:p>
        </p:txBody>
      </p:sp>
      <p:sp>
        <p:nvSpPr>
          <p:cNvPr id="328" name=""/>
          <p:cNvSpPr/>
          <p:nvPr/>
        </p:nvSpPr>
        <p:spPr>
          <a:xfrm>
            <a:off x="5850720" y="2498760"/>
            <a:ext cx="542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Value%</a:t>
            </a:r>
            <a:endParaRPr b="0" lang="en-US" sz="1200" strike="noStrike" u="none">
              <a:solidFill>
                <a:srgbClr val="000000"/>
              </a:solidFill>
              <a:effectLst/>
              <a:uFillTx/>
              <a:latin typeface="Times New Roman"/>
            </a:endParaRPr>
          </a:p>
        </p:txBody>
      </p:sp>
      <p:sp>
        <p:nvSpPr>
          <p:cNvPr id="329" name=""/>
          <p:cNvSpPr/>
          <p:nvPr/>
        </p:nvSpPr>
        <p:spPr>
          <a:xfrm>
            <a:off x="6620400" y="2424240"/>
            <a:ext cx="330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Ton-</a:t>
            </a:r>
            <a:endParaRPr b="0" lang="en-US" sz="1200" strike="noStrike" u="none">
              <a:solidFill>
                <a:srgbClr val="000000"/>
              </a:solidFill>
              <a:effectLst/>
              <a:uFillTx/>
              <a:latin typeface="Times New Roman"/>
            </a:endParaRPr>
          </a:p>
        </p:txBody>
      </p:sp>
      <p:sp>
        <p:nvSpPr>
          <p:cNvPr id="330" name=""/>
          <p:cNvSpPr/>
          <p:nvPr/>
        </p:nvSpPr>
        <p:spPr>
          <a:xfrm>
            <a:off x="6495480" y="2590920"/>
            <a:ext cx="618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miles(M)</a:t>
            </a:r>
            <a:endParaRPr b="0" lang="en-US" sz="1200" strike="noStrike" u="none">
              <a:solidFill>
                <a:srgbClr val="000000"/>
              </a:solidFill>
              <a:effectLst/>
              <a:uFillTx/>
              <a:latin typeface="Times New Roman"/>
            </a:endParaRPr>
          </a:p>
        </p:txBody>
      </p:sp>
      <p:sp>
        <p:nvSpPr>
          <p:cNvPr id="331" name=""/>
          <p:cNvSpPr/>
          <p:nvPr/>
        </p:nvSpPr>
        <p:spPr>
          <a:xfrm>
            <a:off x="7326720" y="2411280"/>
            <a:ext cx="525960" cy="366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miles%</a:t>
            </a:r>
            <a:endParaRPr b="0" lang="en-US" sz="1200" strike="noStrike" u="none">
              <a:solidFill>
                <a:srgbClr val="000000"/>
              </a:solidFill>
              <a:effectLst/>
              <a:uFillTx/>
              <a:latin typeface="Times New Roman"/>
            </a:endParaRPr>
          </a:p>
        </p:txBody>
      </p:sp>
      <p:sp>
        <p:nvSpPr>
          <p:cNvPr id="332" name=""/>
          <p:cNvSpPr/>
          <p:nvPr/>
        </p:nvSpPr>
        <p:spPr>
          <a:xfrm>
            <a:off x="8141400" y="2397240"/>
            <a:ext cx="500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Avg..   </a:t>
            </a:r>
            <a:endParaRPr b="0" lang="en-US" sz="1200" strike="noStrike" u="none">
              <a:solidFill>
                <a:srgbClr val="000000"/>
              </a:solidFill>
              <a:effectLst/>
              <a:uFillTx/>
              <a:latin typeface="Times New Roman"/>
            </a:endParaRPr>
          </a:p>
        </p:txBody>
      </p:sp>
      <p:sp>
        <p:nvSpPr>
          <p:cNvPr id="333" name=""/>
          <p:cNvSpPr/>
          <p:nvPr/>
        </p:nvSpPr>
        <p:spPr>
          <a:xfrm>
            <a:off x="8105040" y="2590920"/>
            <a:ext cx="390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miles</a:t>
            </a:r>
            <a:endParaRPr b="0" lang="en-US" sz="1200" strike="noStrike" u="none">
              <a:solidFill>
                <a:srgbClr val="000000"/>
              </a:solidFill>
              <a:effectLst/>
              <a:uFillTx/>
              <a:latin typeface="Times New Roman"/>
            </a:endParaRPr>
          </a:p>
        </p:txBody>
      </p:sp>
      <p:sp>
        <p:nvSpPr>
          <p:cNvPr id="334" name=""/>
          <p:cNvSpPr/>
          <p:nvPr/>
        </p:nvSpPr>
        <p:spPr>
          <a:xfrm>
            <a:off x="519120" y="2787480"/>
            <a:ext cx="23133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COAL                                                        </a:t>
            </a:r>
            <a:endParaRPr b="0" lang="en-US" sz="1000" strike="noStrike" u="none">
              <a:solidFill>
                <a:srgbClr val="000000"/>
              </a:solidFill>
              <a:effectLst/>
              <a:uFillTx/>
              <a:latin typeface="Times New Roman"/>
            </a:endParaRPr>
          </a:p>
        </p:txBody>
      </p:sp>
      <p:sp>
        <p:nvSpPr>
          <p:cNvPr id="335" name=""/>
          <p:cNvSpPr/>
          <p:nvPr/>
        </p:nvSpPr>
        <p:spPr>
          <a:xfrm>
            <a:off x="5411520" y="278748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27,013</a:t>
            </a:r>
            <a:endParaRPr b="0" lang="en-US" sz="1000" strike="noStrike" u="none">
              <a:solidFill>
                <a:srgbClr val="000000"/>
              </a:solidFill>
              <a:effectLst/>
              <a:uFillTx/>
              <a:latin typeface="Times New Roman"/>
            </a:endParaRPr>
          </a:p>
        </p:txBody>
      </p:sp>
      <p:sp>
        <p:nvSpPr>
          <p:cNvPr id="336" name=""/>
          <p:cNvSpPr/>
          <p:nvPr/>
        </p:nvSpPr>
        <p:spPr>
          <a:xfrm>
            <a:off x="6222240" y="278748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0.4</a:t>
            </a:r>
            <a:endParaRPr b="0" lang="en-US" sz="1000" strike="noStrike" u="none">
              <a:solidFill>
                <a:srgbClr val="000000"/>
              </a:solidFill>
              <a:effectLst/>
              <a:uFillTx/>
              <a:latin typeface="Times New Roman"/>
            </a:endParaRPr>
          </a:p>
        </p:txBody>
      </p:sp>
      <p:sp>
        <p:nvSpPr>
          <p:cNvPr id="337" name=""/>
          <p:cNvSpPr/>
          <p:nvPr/>
        </p:nvSpPr>
        <p:spPr>
          <a:xfrm>
            <a:off x="6725880" y="278748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520,046</a:t>
            </a:r>
            <a:endParaRPr b="0" lang="en-US" sz="1000" strike="noStrike" u="none">
              <a:solidFill>
                <a:srgbClr val="000000"/>
              </a:solidFill>
              <a:effectLst/>
              <a:uFillTx/>
              <a:latin typeface="Times New Roman"/>
            </a:endParaRPr>
          </a:p>
        </p:txBody>
      </p:sp>
      <p:sp>
        <p:nvSpPr>
          <p:cNvPr id="338" name=""/>
          <p:cNvSpPr/>
          <p:nvPr/>
        </p:nvSpPr>
        <p:spPr>
          <a:xfrm>
            <a:off x="7745760" y="2787480"/>
            <a:ext cx="246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18.5</a:t>
            </a:r>
            <a:endParaRPr b="0" lang="en-US" sz="1000" strike="noStrike" u="none">
              <a:solidFill>
                <a:srgbClr val="000000"/>
              </a:solidFill>
              <a:effectLst/>
              <a:uFillTx/>
              <a:latin typeface="Times New Roman"/>
            </a:endParaRPr>
          </a:p>
        </p:txBody>
      </p:sp>
      <p:sp>
        <p:nvSpPr>
          <p:cNvPr id="339" name=""/>
          <p:cNvSpPr/>
          <p:nvPr/>
        </p:nvSpPr>
        <p:spPr>
          <a:xfrm>
            <a:off x="8460720" y="278748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94</a:t>
            </a:r>
            <a:endParaRPr b="0" lang="en-US" sz="1000" strike="noStrike" u="none">
              <a:solidFill>
                <a:srgbClr val="000000"/>
              </a:solidFill>
              <a:effectLst/>
              <a:uFillTx/>
              <a:latin typeface="Times New Roman"/>
            </a:endParaRPr>
          </a:p>
        </p:txBody>
      </p:sp>
      <p:sp>
        <p:nvSpPr>
          <p:cNvPr id="340" name=""/>
          <p:cNvSpPr/>
          <p:nvPr/>
        </p:nvSpPr>
        <p:spPr>
          <a:xfrm>
            <a:off x="520560" y="2954160"/>
            <a:ext cx="2678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CEREAL GRAINS                                               </a:t>
            </a:r>
            <a:endParaRPr b="0" lang="en-US" sz="1000" strike="noStrike" u="none">
              <a:solidFill>
                <a:srgbClr val="000000"/>
              </a:solidFill>
              <a:effectLst/>
              <a:uFillTx/>
              <a:latin typeface="Times New Roman"/>
            </a:endParaRPr>
          </a:p>
        </p:txBody>
      </p:sp>
      <p:sp>
        <p:nvSpPr>
          <p:cNvPr id="341" name=""/>
          <p:cNvSpPr/>
          <p:nvPr/>
        </p:nvSpPr>
        <p:spPr>
          <a:xfrm>
            <a:off x="5411520" y="29541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62,915</a:t>
            </a:r>
            <a:endParaRPr b="0" lang="en-US" sz="1000" strike="noStrike" u="none">
              <a:solidFill>
                <a:srgbClr val="000000"/>
              </a:solidFill>
              <a:effectLst/>
              <a:uFillTx/>
              <a:latin typeface="Times New Roman"/>
            </a:endParaRPr>
          </a:p>
        </p:txBody>
      </p:sp>
      <p:sp>
        <p:nvSpPr>
          <p:cNvPr id="342" name=""/>
          <p:cNvSpPr/>
          <p:nvPr/>
        </p:nvSpPr>
        <p:spPr>
          <a:xfrm>
            <a:off x="6222240" y="295416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0.8</a:t>
            </a:r>
            <a:endParaRPr b="0" lang="en-US" sz="1000" strike="noStrike" u="none">
              <a:solidFill>
                <a:srgbClr val="000000"/>
              </a:solidFill>
              <a:effectLst/>
              <a:uFillTx/>
              <a:latin typeface="Times New Roman"/>
            </a:endParaRPr>
          </a:p>
        </p:txBody>
      </p:sp>
      <p:sp>
        <p:nvSpPr>
          <p:cNvPr id="343" name=""/>
          <p:cNvSpPr/>
          <p:nvPr/>
        </p:nvSpPr>
        <p:spPr>
          <a:xfrm>
            <a:off x="6725880" y="295416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241,971</a:t>
            </a:r>
            <a:endParaRPr b="0" lang="en-US" sz="1000" strike="noStrike" u="none">
              <a:solidFill>
                <a:srgbClr val="000000"/>
              </a:solidFill>
              <a:effectLst/>
              <a:uFillTx/>
              <a:latin typeface="Times New Roman"/>
            </a:endParaRPr>
          </a:p>
        </p:txBody>
      </p:sp>
      <p:sp>
        <p:nvSpPr>
          <p:cNvPr id="344" name=""/>
          <p:cNvSpPr/>
          <p:nvPr/>
        </p:nvSpPr>
        <p:spPr>
          <a:xfrm>
            <a:off x="7813080" y="295416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8.6</a:t>
            </a:r>
            <a:endParaRPr b="0" lang="en-US" sz="1000" strike="noStrike" u="none">
              <a:solidFill>
                <a:srgbClr val="000000"/>
              </a:solidFill>
              <a:effectLst/>
              <a:uFillTx/>
              <a:latin typeface="Times New Roman"/>
            </a:endParaRPr>
          </a:p>
        </p:txBody>
      </p:sp>
      <p:sp>
        <p:nvSpPr>
          <p:cNvPr id="345" name=""/>
          <p:cNvSpPr/>
          <p:nvPr/>
        </p:nvSpPr>
        <p:spPr>
          <a:xfrm>
            <a:off x="8393760" y="295416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116</a:t>
            </a:r>
            <a:endParaRPr b="0" lang="en-US" sz="1000" strike="noStrike" u="none">
              <a:solidFill>
                <a:srgbClr val="000000"/>
              </a:solidFill>
              <a:effectLst/>
              <a:uFillTx/>
              <a:latin typeface="Times New Roman"/>
            </a:endParaRPr>
          </a:p>
        </p:txBody>
      </p:sp>
      <p:sp>
        <p:nvSpPr>
          <p:cNvPr id="346" name=""/>
          <p:cNvSpPr/>
          <p:nvPr/>
        </p:nvSpPr>
        <p:spPr>
          <a:xfrm>
            <a:off x="523800" y="3121200"/>
            <a:ext cx="34376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GASOLINE AND AVIATION TURBINE FUEL                          </a:t>
            </a:r>
            <a:endParaRPr b="0" lang="en-US" sz="1000" strike="noStrike" u="none">
              <a:solidFill>
                <a:srgbClr val="000000"/>
              </a:solidFill>
              <a:effectLst/>
              <a:uFillTx/>
              <a:latin typeface="Times New Roman"/>
            </a:endParaRPr>
          </a:p>
        </p:txBody>
      </p:sp>
      <p:sp>
        <p:nvSpPr>
          <p:cNvPr id="347" name=""/>
          <p:cNvSpPr/>
          <p:nvPr/>
        </p:nvSpPr>
        <p:spPr>
          <a:xfrm>
            <a:off x="5344920" y="312120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191,957</a:t>
            </a:r>
            <a:endParaRPr b="0" lang="en-US" sz="1000" strike="noStrike" u="none">
              <a:solidFill>
                <a:srgbClr val="000000"/>
              </a:solidFill>
              <a:effectLst/>
              <a:uFillTx/>
              <a:latin typeface="Times New Roman"/>
            </a:endParaRPr>
          </a:p>
        </p:txBody>
      </p:sp>
      <p:sp>
        <p:nvSpPr>
          <p:cNvPr id="348" name=""/>
          <p:cNvSpPr/>
          <p:nvPr/>
        </p:nvSpPr>
        <p:spPr>
          <a:xfrm>
            <a:off x="6222240" y="312120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a:t>
            </a:r>
            <a:endParaRPr b="0" lang="en-US" sz="1000" strike="noStrike" u="none">
              <a:solidFill>
                <a:srgbClr val="000000"/>
              </a:solidFill>
              <a:effectLst/>
              <a:uFillTx/>
              <a:latin typeface="Times New Roman"/>
            </a:endParaRPr>
          </a:p>
        </p:txBody>
      </p:sp>
      <p:sp>
        <p:nvSpPr>
          <p:cNvPr id="349" name=""/>
          <p:cNvSpPr/>
          <p:nvPr/>
        </p:nvSpPr>
        <p:spPr>
          <a:xfrm>
            <a:off x="6725880" y="312120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139,709</a:t>
            </a:r>
            <a:endParaRPr b="0" lang="en-US" sz="1000" strike="noStrike" u="none">
              <a:solidFill>
                <a:srgbClr val="000000"/>
              </a:solidFill>
              <a:effectLst/>
              <a:uFillTx/>
              <a:latin typeface="Times New Roman"/>
            </a:endParaRPr>
          </a:p>
        </p:txBody>
      </p:sp>
      <p:sp>
        <p:nvSpPr>
          <p:cNvPr id="350" name=""/>
          <p:cNvSpPr/>
          <p:nvPr/>
        </p:nvSpPr>
        <p:spPr>
          <a:xfrm>
            <a:off x="7918200" y="312120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a:t>
            </a:r>
            <a:endParaRPr b="0" lang="en-US" sz="1000" strike="noStrike" u="none">
              <a:solidFill>
                <a:srgbClr val="000000"/>
              </a:solidFill>
              <a:effectLst/>
              <a:uFillTx/>
              <a:latin typeface="Times New Roman"/>
            </a:endParaRPr>
          </a:p>
        </p:txBody>
      </p:sp>
      <p:sp>
        <p:nvSpPr>
          <p:cNvPr id="351" name=""/>
          <p:cNvSpPr/>
          <p:nvPr/>
        </p:nvSpPr>
        <p:spPr>
          <a:xfrm>
            <a:off x="8460720" y="312120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46</a:t>
            </a:r>
            <a:endParaRPr b="0" lang="en-US" sz="1000" strike="noStrike" u="none">
              <a:solidFill>
                <a:srgbClr val="000000"/>
              </a:solidFill>
              <a:effectLst/>
              <a:uFillTx/>
              <a:latin typeface="Times New Roman"/>
            </a:endParaRPr>
          </a:p>
        </p:txBody>
      </p:sp>
      <p:sp>
        <p:nvSpPr>
          <p:cNvPr id="352" name=""/>
          <p:cNvSpPr/>
          <p:nvPr/>
        </p:nvSpPr>
        <p:spPr>
          <a:xfrm>
            <a:off x="525960" y="3289320"/>
            <a:ext cx="3845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PREPARED FOODSTUFFS N.E.C. AND FATS AND OILS                </a:t>
            </a:r>
            <a:endParaRPr b="0" lang="en-US" sz="1000" strike="noStrike" u="none">
              <a:solidFill>
                <a:srgbClr val="000000"/>
              </a:solidFill>
              <a:effectLst/>
              <a:uFillTx/>
              <a:latin typeface="Times New Roman"/>
            </a:endParaRPr>
          </a:p>
        </p:txBody>
      </p:sp>
      <p:sp>
        <p:nvSpPr>
          <p:cNvPr id="353" name=""/>
          <p:cNvSpPr/>
          <p:nvPr/>
        </p:nvSpPr>
        <p:spPr>
          <a:xfrm>
            <a:off x="5344920" y="328932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347,241</a:t>
            </a:r>
            <a:endParaRPr b="0" lang="en-US" sz="1000" strike="noStrike" u="none">
              <a:solidFill>
                <a:srgbClr val="000000"/>
              </a:solidFill>
              <a:effectLst/>
              <a:uFillTx/>
              <a:latin typeface="Times New Roman"/>
            </a:endParaRPr>
          </a:p>
        </p:txBody>
      </p:sp>
      <p:sp>
        <p:nvSpPr>
          <p:cNvPr id="354" name=""/>
          <p:cNvSpPr/>
          <p:nvPr/>
        </p:nvSpPr>
        <p:spPr>
          <a:xfrm>
            <a:off x="6222240" y="328932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4.6</a:t>
            </a:r>
            <a:endParaRPr b="0" lang="en-US" sz="1000" strike="noStrike" u="none">
              <a:solidFill>
                <a:srgbClr val="000000"/>
              </a:solidFill>
              <a:effectLst/>
              <a:uFillTx/>
              <a:latin typeface="Times New Roman"/>
            </a:endParaRPr>
          </a:p>
        </p:txBody>
      </p:sp>
      <p:sp>
        <p:nvSpPr>
          <p:cNvPr id="355" name=""/>
          <p:cNvSpPr/>
          <p:nvPr/>
        </p:nvSpPr>
        <p:spPr>
          <a:xfrm>
            <a:off x="6725880" y="328932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129,920</a:t>
            </a:r>
            <a:endParaRPr b="0" lang="en-US" sz="1000" strike="noStrike" u="none">
              <a:solidFill>
                <a:srgbClr val="000000"/>
              </a:solidFill>
              <a:effectLst/>
              <a:uFillTx/>
              <a:latin typeface="Times New Roman"/>
            </a:endParaRPr>
          </a:p>
        </p:txBody>
      </p:sp>
      <p:sp>
        <p:nvSpPr>
          <p:cNvPr id="356" name=""/>
          <p:cNvSpPr/>
          <p:nvPr/>
        </p:nvSpPr>
        <p:spPr>
          <a:xfrm>
            <a:off x="7813080" y="328932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4.6</a:t>
            </a:r>
            <a:endParaRPr b="0" lang="en-US" sz="1000" strike="noStrike" u="none">
              <a:solidFill>
                <a:srgbClr val="000000"/>
              </a:solidFill>
              <a:effectLst/>
              <a:uFillTx/>
              <a:latin typeface="Times New Roman"/>
            </a:endParaRPr>
          </a:p>
        </p:txBody>
      </p:sp>
      <p:sp>
        <p:nvSpPr>
          <p:cNvPr id="357" name=""/>
          <p:cNvSpPr/>
          <p:nvPr/>
        </p:nvSpPr>
        <p:spPr>
          <a:xfrm>
            <a:off x="8393760" y="328932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103</a:t>
            </a:r>
            <a:endParaRPr b="0" lang="en-US" sz="1000" strike="noStrike" u="none">
              <a:solidFill>
                <a:srgbClr val="000000"/>
              </a:solidFill>
              <a:effectLst/>
              <a:uFillTx/>
              <a:latin typeface="Times New Roman"/>
            </a:endParaRPr>
          </a:p>
        </p:txBody>
      </p:sp>
      <p:sp>
        <p:nvSpPr>
          <p:cNvPr id="358" name=""/>
          <p:cNvSpPr/>
          <p:nvPr/>
        </p:nvSpPr>
        <p:spPr>
          <a:xfrm>
            <a:off x="529560" y="3456000"/>
            <a:ext cx="43509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BASE METAL IN PRIMARY OR SEMI-FINISHED FORMS AND IN FINISHED</a:t>
            </a:r>
            <a:endParaRPr b="0" lang="en-US" sz="1000" strike="noStrike" u="none">
              <a:solidFill>
                <a:srgbClr val="000000"/>
              </a:solidFill>
              <a:effectLst/>
              <a:uFillTx/>
              <a:latin typeface="Times New Roman"/>
            </a:endParaRPr>
          </a:p>
        </p:txBody>
      </p:sp>
      <p:sp>
        <p:nvSpPr>
          <p:cNvPr id="359" name=""/>
          <p:cNvSpPr/>
          <p:nvPr/>
        </p:nvSpPr>
        <p:spPr>
          <a:xfrm>
            <a:off x="5344920" y="345600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289,994</a:t>
            </a:r>
            <a:endParaRPr b="0" lang="en-US" sz="1000" strike="noStrike" u="none">
              <a:solidFill>
                <a:srgbClr val="000000"/>
              </a:solidFill>
              <a:effectLst/>
              <a:uFillTx/>
              <a:latin typeface="Times New Roman"/>
            </a:endParaRPr>
          </a:p>
        </p:txBody>
      </p:sp>
      <p:sp>
        <p:nvSpPr>
          <p:cNvPr id="360" name=""/>
          <p:cNvSpPr/>
          <p:nvPr/>
        </p:nvSpPr>
        <p:spPr>
          <a:xfrm>
            <a:off x="6222240" y="345600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3.8</a:t>
            </a:r>
            <a:endParaRPr b="0" lang="en-US" sz="1000" strike="noStrike" u="none">
              <a:solidFill>
                <a:srgbClr val="000000"/>
              </a:solidFill>
              <a:effectLst/>
              <a:uFillTx/>
              <a:latin typeface="Times New Roman"/>
            </a:endParaRPr>
          </a:p>
        </p:txBody>
      </p:sp>
      <p:sp>
        <p:nvSpPr>
          <p:cNvPr id="361" name=""/>
          <p:cNvSpPr/>
          <p:nvPr/>
        </p:nvSpPr>
        <p:spPr>
          <a:xfrm>
            <a:off x="6725880" y="345600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129,049</a:t>
            </a:r>
            <a:endParaRPr b="0" lang="en-US" sz="1000" strike="noStrike" u="none">
              <a:solidFill>
                <a:srgbClr val="000000"/>
              </a:solidFill>
              <a:effectLst/>
              <a:uFillTx/>
              <a:latin typeface="Times New Roman"/>
            </a:endParaRPr>
          </a:p>
        </p:txBody>
      </p:sp>
      <p:sp>
        <p:nvSpPr>
          <p:cNvPr id="362" name=""/>
          <p:cNvSpPr/>
          <p:nvPr/>
        </p:nvSpPr>
        <p:spPr>
          <a:xfrm>
            <a:off x="7813080" y="345600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4.6</a:t>
            </a:r>
            <a:endParaRPr b="0" lang="en-US" sz="1000" strike="noStrike" u="none">
              <a:solidFill>
                <a:srgbClr val="000000"/>
              </a:solidFill>
              <a:effectLst/>
              <a:uFillTx/>
              <a:latin typeface="Times New Roman"/>
            </a:endParaRPr>
          </a:p>
        </p:txBody>
      </p:sp>
      <p:sp>
        <p:nvSpPr>
          <p:cNvPr id="363" name=""/>
          <p:cNvSpPr/>
          <p:nvPr/>
        </p:nvSpPr>
        <p:spPr>
          <a:xfrm>
            <a:off x="8393760" y="345600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247</a:t>
            </a:r>
            <a:endParaRPr b="0" lang="en-US" sz="1000" strike="noStrike" u="none">
              <a:solidFill>
                <a:srgbClr val="000000"/>
              </a:solidFill>
              <a:effectLst/>
              <a:uFillTx/>
              <a:latin typeface="Times New Roman"/>
            </a:endParaRPr>
          </a:p>
        </p:txBody>
      </p:sp>
      <p:sp>
        <p:nvSpPr>
          <p:cNvPr id="364" name=""/>
          <p:cNvSpPr/>
          <p:nvPr/>
        </p:nvSpPr>
        <p:spPr>
          <a:xfrm>
            <a:off x="520920" y="3622680"/>
            <a:ext cx="2734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BASIC CHEMICALS                                             </a:t>
            </a:r>
            <a:endParaRPr b="0" lang="en-US" sz="1000" strike="noStrike" u="none">
              <a:solidFill>
                <a:srgbClr val="000000"/>
              </a:solidFill>
              <a:effectLst/>
              <a:uFillTx/>
              <a:latin typeface="Times New Roman"/>
            </a:endParaRPr>
          </a:p>
        </p:txBody>
      </p:sp>
      <p:sp>
        <p:nvSpPr>
          <p:cNvPr id="365" name=""/>
          <p:cNvSpPr/>
          <p:nvPr/>
        </p:nvSpPr>
        <p:spPr>
          <a:xfrm>
            <a:off x="5344920" y="362268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137,285</a:t>
            </a:r>
            <a:endParaRPr b="0" lang="en-US" sz="1000" strike="noStrike" u="none">
              <a:solidFill>
                <a:srgbClr val="000000"/>
              </a:solidFill>
              <a:effectLst/>
              <a:uFillTx/>
              <a:latin typeface="Times New Roman"/>
            </a:endParaRPr>
          </a:p>
        </p:txBody>
      </p:sp>
      <p:sp>
        <p:nvSpPr>
          <p:cNvPr id="366" name=""/>
          <p:cNvSpPr/>
          <p:nvPr/>
        </p:nvSpPr>
        <p:spPr>
          <a:xfrm>
            <a:off x="6222240" y="362268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a:t>
            </a:r>
            <a:endParaRPr b="0" lang="en-US" sz="1000" strike="noStrike" u="none">
              <a:solidFill>
                <a:srgbClr val="000000"/>
              </a:solidFill>
              <a:effectLst/>
              <a:uFillTx/>
              <a:latin typeface="Times New Roman"/>
            </a:endParaRPr>
          </a:p>
        </p:txBody>
      </p:sp>
      <p:sp>
        <p:nvSpPr>
          <p:cNvPr id="367" name=""/>
          <p:cNvSpPr/>
          <p:nvPr/>
        </p:nvSpPr>
        <p:spPr>
          <a:xfrm>
            <a:off x="6725880" y="362268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118,239</a:t>
            </a:r>
            <a:endParaRPr b="0" lang="en-US" sz="1000" strike="noStrike" u="none">
              <a:solidFill>
                <a:srgbClr val="000000"/>
              </a:solidFill>
              <a:effectLst/>
              <a:uFillTx/>
              <a:latin typeface="Times New Roman"/>
            </a:endParaRPr>
          </a:p>
        </p:txBody>
      </p:sp>
      <p:sp>
        <p:nvSpPr>
          <p:cNvPr id="368" name=""/>
          <p:cNvSpPr/>
          <p:nvPr/>
        </p:nvSpPr>
        <p:spPr>
          <a:xfrm>
            <a:off x="7813080" y="362268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4.2</a:t>
            </a:r>
            <a:endParaRPr b="0" lang="en-US" sz="1000" strike="noStrike" u="none">
              <a:solidFill>
                <a:srgbClr val="000000"/>
              </a:solidFill>
              <a:effectLst/>
              <a:uFillTx/>
              <a:latin typeface="Times New Roman"/>
            </a:endParaRPr>
          </a:p>
        </p:txBody>
      </p:sp>
      <p:sp>
        <p:nvSpPr>
          <p:cNvPr id="369" name=""/>
          <p:cNvSpPr/>
          <p:nvPr/>
        </p:nvSpPr>
        <p:spPr>
          <a:xfrm>
            <a:off x="8393760" y="362268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250</a:t>
            </a:r>
            <a:endParaRPr b="0" lang="en-US" sz="1000" strike="noStrike" u="none">
              <a:solidFill>
                <a:srgbClr val="000000"/>
              </a:solidFill>
              <a:effectLst/>
              <a:uFillTx/>
              <a:latin typeface="Times New Roman"/>
            </a:endParaRPr>
          </a:p>
        </p:txBody>
      </p:sp>
      <p:sp>
        <p:nvSpPr>
          <p:cNvPr id="370" name=""/>
          <p:cNvSpPr/>
          <p:nvPr/>
        </p:nvSpPr>
        <p:spPr>
          <a:xfrm>
            <a:off x="523440" y="3789360"/>
            <a:ext cx="32126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GRAVEL AND CRUSHED STONE                                    </a:t>
            </a:r>
            <a:endParaRPr b="0" lang="en-US" sz="1000" strike="noStrike" u="none">
              <a:solidFill>
                <a:srgbClr val="000000"/>
              </a:solidFill>
              <a:effectLst/>
              <a:uFillTx/>
              <a:latin typeface="Times New Roman"/>
            </a:endParaRPr>
          </a:p>
        </p:txBody>
      </p:sp>
      <p:sp>
        <p:nvSpPr>
          <p:cNvPr id="371" name=""/>
          <p:cNvSpPr/>
          <p:nvPr/>
        </p:nvSpPr>
        <p:spPr>
          <a:xfrm>
            <a:off x="5411520" y="37893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11,568</a:t>
            </a:r>
            <a:endParaRPr b="0" lang="en-US" sz="1000" strike="noStrike" u="none">
              <a:solidFill>
                <a:srgbClr val="000000"/>
              </a:solidFill>
              <a:effectLst/>
              <a:uFillTx/>
              <a:latin typeface="Times New Roman"/>
            </a:endParaRPr>
          </a:p>
        </p:txBody>
      </p:sp>
      <p:sp>
        <p:nvSpPr>
          <p:cNvPr id="372" name=""/>
          <p:cNvSpPr/>
          <p:nvPr/>
        </p:nvSpPr>
        <p:spPr>
          <a:xfrm>
            <a:off x="6222240" y="378936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0.2</a:t>
            </a:r>
            <a:endParaRPr b="0" lang="en-US" sz="1000" strike="noStrike" u="none">
              <a:solidFill>
                <a:srgbClr val="000000"/>
              </a:solidFill>
              <a:effectLst/>
              <a:uFillTx/>
              <a:latin typeface="Times New Roman"/>
            </a:endParaRPr>
          </a:p>
        </p:txBody>
      </p:sp>
      <p:sp>
        <p:nvSpPr>
          <p:cNvPr id="373" name=""/>
          <p:cNvSpPr/>
          <p:nvPr/>
        </p:nvSpPr>
        <p:spPr>
          <a:xfrm>
            <a:off x="6725880" y="378936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102,191</a:t>
            </a:r>
            <a:endParaRPr b="0" lang="en-US" sz="1000" strike="noStrike" u="none">
              <a:solidFill>
                <a:srgbClr val="000000"/>
              </a:solidFill>
              <a:effectLst/>
              <a:uFillTx/>
              <a:latin typeface="Times New Roman"/>
            </a:endParaRPr>
          </a:p>
        </p:txBody>
      </p:sp>
      <p:sp>
        <p:nvSpPr>
          <p:cNvPr id="374" name=""/>
          <p:cNvSpPr/>
          <p:nvPr/>
        </p:nvSpPr>
        <p:spPr>
          <a:xfrm>
            <a:off x="7813080" y="378936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3.6</a:t>
            </a:r>
            <a:endParaRPr b="0" lang="en-US" sz="1000" strike="noStrike" u="none">
              <a:solidFill>
                <a:srgbClr val="000000"/>
              </a:solidFill>
              <a:effectLst/>
              <a:uFillTx/>
              <a:latin typeface="Times New Roman"/>
            </a:endParaRPr>
          </a:p>
        </p:txBody>
      </p:sp>
      <p:sp>
        <p:nvSpPr>
          <p:cNvPr id="375" name=""/>
          <p:cNvSpPr/>
          <p:nvPr/>
        </p:nvSpPr>
        <p:spPr>
          <a:xfrm>
            <a:off x="8460720" y="378936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38</a:t>
            </a:r>
            <a:endParaRPr b="0" lang="en-US" sz="1000" strike="noStrike" u="none">
              <a:solidFill>
                <a:srgbClr val="000000"/>
              </a:solidFill>
              <a:effectLst/>
              <a:uFillTx/>
              <a:latin typeface="Times New Roman"/>
            </a:endParaRPr>
          </a:p>
        </p:txBody>
      </p:sp>
      <p:sp>
        <p:nvSpPr>
          <p:cNvPr id="376" name=""/>
          <p:cNvSpPr/>
          <p:nvPr/>
        </p:nvSpPr>
        <p:spPr>
          <a:xfrm>
            <a:off x="522720" y="3956040"/>
            <a:ext cx="2804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WOOD PRODUCTS                                               </a:t>
            </a:r>
            <a:endParaRPr b="0" lang="en-US" sz="1000" strike="noStrike" u="none">
              <a:solidFill>
                <a:srgbClr val="000000"/>
              </a:solidFill>
              <a:effectLst/>
              <a:uFillTx/>
              <a:latin typeface="Times New Roman"/>
            </a:endParaRPr>
          </a:p>
        </p:txBody>
      </p:sp>
      <p:sp>
        <p:nvSpPr>
          <p:cNvPr id="377" name=""/>
          <p:cNvSpPr/>
          <p:nvPr/>
        </p:nvSpPr>
        <p:spPr>
          <a:xfrm>
            <a:off x="5344920" y="395604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137,872</a:t>
            </a:r>
            <a:endParaRPr b="0" lang="en-US" sz="1000" strike="noStrike" u="none">
              <a:solidFill>
                <a:srgbClr val="000000"/>
              </a:solidFill>
              <a:effectLst/>
              <a:uFillTx/>
              <a:latin typeface="Times New Roman"/>
            </a:endParaRPr>
          </a:p>
        </p:txBody>
      </p:sp>
      <p:sp>
        <p:nvSpPr>
          <p:cNvPr id="378" name=""/>
          <p:cNvSpPr/>
          <p:nvPr/>
        </p:nvSpPr>
        <p:spPr>
          <a:xfrm>
            <a:off x="6222240" y="39560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a:t>
            </a:r>
            <a:endParaRPr b="0" lang="en-US" sz="1000" strike="noStrike" u="none">
              <a:solidFill>
                <a:srgbClr val="000000"/>
              </a:solidFill>
              <a:effectLst/>
              <a:uFillTx/>
              <a:latin typeface="Times New Roman"/>
            </a:endParaRPr>
          </a:p>
        </p:txBody>
      </p:sp>
      <p:sp>
        <p:nvSpPr>
          <p:cNvPr id="379" name=""/>
          <p:cNvSpPr/>
          <p:nvPr/>
        </p:nvSpPr>
        <p:spPr>
          <a:xfrm>
            <a:off x="6725880" y="395604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101,708</a:t>
            </a:r>
            <a:endParaRPr b="0" lang="en-US" sz="1000" strike="noStrike" u="none">
              <a:solidFill>
                <a:srgbClr val="000000"/>
              </a:solidFill>
              <a:effectLst/>
              <a:uFillTx/>
              <a:latin typeface="Times New Roman"/>
            </a:endParaRPr>
          </a:p>
        </p:txBody>
      </p:sp>
      <p:sp>
        <p:nvSpPr>
          <p:cNvPr id="380" name=""/>
          <p:cNvSpPr/>
          <p:nvPr/>
        </p:nvSpPr>
        <p:spPr>
          <a:xfrm>
            <a:off x="7813080" y="39560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3.6</a:t>
            </a:r>
            <a:endParaRPr b="0" lang="en-US" sz="1000" strike="noStrike" u="none">
              <a:solidFill>
                <a:srgbClr val="000000"/>
              </a:solidFill>
              <a:effectLst/>
              <a:uFillTx/>
              <a:latin typeface="Times New Roman"/>
            </a:endParaRPr>
          </a:p>
        </p:txBody>
      </p:sp>
      <p:sp>
        <p:nvSpPr>
          <p:cNvPr id="381" name=""/>
          <p:cNvSpPr/>
          <p:nvPr/>
        </p:nvSpPr>
        <p:spPr>
          <a:xfrm>
            <a:off x="8393760" y="395604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258</a:t>
            </a:r>
            <a:endParaRPr b="0" lang="en-US" sz="1000" strike="noStrike" u="none">
              <a:solidFill>
                <a:srgbClr val="000000"/>
              </a:solidFill>
              <a:effectLst/>
              <a:uFillTx/>
              <a:latin typeface="Times New Roman"/>
            </a:endParaRPr>
          </a:p>
        </p:txBody>
      </p:sp>
      <p:sp>
        <p:nvSpPr>
          <p:cNvPr id="382" name=""/>
          <p:cNvSpPr/>
          <p:nvPr/>
        </p:nvSpPr>
        <p:spPr>
          <a:xfrm>
            <a:off x="525240" y="4124160"/>
            <a:ext cx="33742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NON-METALLIC MINERAL PRODUCTS                               </a:t>
            </a:r>
            <a:endParaRPr b="0" lang="en-US" sz="1000" strike="noStrike" u="none">
              <a:solidFill>
                <a:srgbClr val="000000"/>
              </a:solidFill>
              <a:effectLst/>
              <a:uFillTx/>
              <a:latin typeface="Times New Roman"/>
            </a:endParaRPr>
          </a:p>
        </p:txBody>
      </p:sp>
      <p:sp>
        <p:nvSpPr>
          <p:cNvPr id="383" name=""/>
          <p:cNvSpPr/>
          <p:nvPr/>
        </p:nvSpPr>
        <p:spPr>
          <a:xfrm>
            <a:off x="5344920" y="412416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112,830</a:t>
            </a:r>
            <a:endParaRPr b="0" lang="en-US" sz="1000" strike="noStrike" u="none">
              <a:solidFill>
                <a:srgbClr val="000000"/>
              </a:solidFill>
              <a:effectLst/>
              <a:uFillTx/>
              <a:latin typeface="Times New Roman"/>
            </a:endParaRPr>
          </a:p>
        </p:txBody>
      </p:sp>
      <p:sp>
        <p:nvSpPr>
          <p:cNvPr id="384" name=""/>
          <p:cNvSpPr/>
          <p:nvPr/>
        </p:nvSpPr>
        <p:spPr>
          <a:xfrm>
            <a:off x="6222240" y="412416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1.5</a:t>
            </a:r>
            <a:endParaRPr b="0" lang="en-US" sz="1000" strike="noStrike" u="none">
              <a:solidFill>
                <a:srgbClr val="000000"/>
              </a:solidFill>
              <a:effectLst/>
              <a:uFillTx/>
              <a:latin typeface="Times New Roman"/>
            </a:endParaRPr>
          </a:p>
        </p:txBody>
      </p:sp>
      <p:sp>
        <p:nvSpPr>
          <p:cNvPr id="385" name=""/>
          <p:cNvSpPr/>
          <p:nvPr/>
        </p:nvSpPr>
        <p:spPr>
          <a:xfrm>
            <a:off x="6792840" y="41241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95,189</a:t>
            </a:r>
            <a:endParaRPr b="0" lang="en-US" sz="1000" strike="noStrike" u="none">
              <a:solidFill>
                <a:srgbClr val="000000"/>
              </a:solidFill>
              <a:effectLst/>
              <a:uFillTx/>
              <a:latin typeface="Times New Roman"/>
            </a:endParaRPr>
          </a:p>
        </p:txBody>
      </p:sp>
      <p:sp>
        <p:nvSpPr>
          <p:cNvPr id="386" name=""/>
          <p:cNvSpPr/>
          <p:nvPr/>
        </p:nvSpPr>
        <p:spPr>
          <a:xfrm>
            <a:off x="7813080" y="412416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3.4</a:t>
            </a:r>
            <a:endParaRPr b="0" lang="en-US" sz="1000" strike="noStrike" u="none">
              <a:solidFill>
                <a:srgbClr val="000000"/>
              </a:solidFill>
              <a:effectLst/>
              <a:uFillTx/>
              <a:latin typeface="Times New Roman"/>
            </a:endParaRPr>
          </a:p>
        </p:txBody>
      </p:sp>
      <p:sp>
        <p:nvSpPr>
          <p:cNvPr id="387" name=""/>
          <p:cNvSpPr/>
          <p:nvPr/>
        </p:nvSpPr>
        <p:spPr>
          <a:xfrm>
            <a:off x="8393760" y="412416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335</a:t>
            </a:r>
            <a:endParaRPr b="0" lang="en-US" sz="1000" strike="noStrike" u="none">
              <a:solidFill>
                <a:srgbClr val="000000"/>
              </a:solidFill>
              <a:effectLst/>
              <a:uFillTx/>
              <a:latin typeface="Times New Roman"/>
            </a:endParaRPr>
          </a:p>
        </p:txBody>
      </p:sp>
      <p:sp>
        <p:nvSpPr>
          <p:cNvPr id="388" name=""/>
          <p:cNvSpPr/>
          <p:nvPr/>
        </p:nvSpPr>
        <p:spPr>
          <a:xfrm>
            <a:off x="524520" y="4290840"/>
            <a:ext cx="36838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PULP, NEWSPRINT, PAPER, AND PAPERBOARD                      </a:t>
            </a:r>
            <a:endParaRPr b="0" lang="en-US" sz="1000" strike="noStrike" u="none">
              <a:solidFill>
                <a:srgbClr val="000000"/>
              </a:solidFill>
              <a:effectLst/>
              <a:uFillTx/>
              <a:latin typeface="Times New Roman"/>
            </a:endParaRPr>
          </a:p>
        </p:txBody>
      </p:sp>
      <p:sp>
        <p:nvSpPr>
          <p:cNvPr id="389" name=""/>
          <p:cNvSpPr/>
          <p:nvPr/>
        </p:nvSpPr>
        <p:spPr>
          <a:xfrm>
            <a:off x="5344920" y="429084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121,681</a:t>
            </a:r>
            <a:endParaRPr b="0" lang="en-US" sz="1000" strike="noStrike" u="none">
              <a:solidFill>
                <a:srgbClr val="000000"/>
              </a:solidFill>
              <a:effectLst/>
              <a:uFillTx/>
              <a:latin typeface="Times New Roman"/>
            </a:endParaRPr>
          </a:p>
        </p:txBody>
      </p:sp>
      <p:sp>
        <p:nvSpPr>
          <p:cNvPr id="390" name=""/>
          <p:cNvSpPr/>
          <p:nvPr/>
        </p:nvSpPr>
        <p:spPr>
          <a:xfrm>
            <a:off x="6222240" y="42908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1.6</a:t>
            </a:r>
            <a:endParaRPr b="0" lang="en-US" sz="1000" strike="noStrike" u="none">
              <a:solidFill>
                <a:srgbClr val="000000"/>
              </a:solidFill>
              <a:effectLst/>
              <a:uFillTx/>
              <a:latin typeface="Times New Roman"/>
            </a:endParaRPr>
          </a:p>
        </p:txBody>
      </p:sp>
      <p:sp>
        <p:nvSpPr>
          <p:cNvPr id="391" name=""/>
          <p:cNvSpPr/>
          <p:nvPr/>
        </p:nvSpPr>
        <p:spPr>
          <a:xfrm>
            <a:off x="6792840" y="429084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93,721</a:t>
            </a:r>
            <a:endParaRPr b="0" lang="en-US" sz="1000" strike="noStrike" u="none">
              <a:solidFill>
                <a:srgbClr val="000000"/>
              </a:solidFill>
              <a:effectLst/>
              <a:uFillTx/>
              <a:latin typeface="Times New Roman"/>
            </a:endParaRPr>
          </a:p>
        </p:txBody>
      </p:sp>
      <p:sp>
        <p:nvSpPr>
          <p:cNvPr id="392" name=""/>
          <p:cNvSpPr/>
          <p:nvPr/>
        </p:nvSpPr>
        <p:spPr>
          <a:xfrm>
            <a:off x="7813080" y="42908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3.3</a:t>
            </a:r>
            <a:endParaRPr b="0" lang="en-US" sz="1000" strike="noStrike" u="none">
              <a:solidFill>
                <a:srgbClr val="000000"/>
              </a:solidFill>
              <a:effectLst/>
              <a:uFillTx/>
              <a:latin typeface="Times New Roman"/>
            </a:endParaRPr>
          </a:p>
        </p:txBody>
      </p:sp>
      <p:sp>
        <p:nvSpPr>
          <p:cNvPr id="393" name=""/>
          <p:cNvSpPr/>
          <p:nvPr/>
        </p:nvSpPr>
        <p:spPr>
          <a:xfrm>
            <a:off x="8393760" y="429084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180</a:t>
            </a:r>
            <a:endParaRPr b="0" lang="en-US" sz="1000" strike="noStrike" u="none">
              <a:solidFill>
                <a:srgbClr val="000000"/>
              </a:solidFill>
              <a:effectLst/>
              <a:uFillTx/>
              <a:latin typeface="Times New Roman"/>
            </a:endParaRPr>
          </a:p>
        </p:txBody>
      </p:sp>
      <p:sp>
        <p:nvSpPr>
          <p:cNvPr id="394" name=""/>
          <p:cNvSpPr/>
          <p:nvPr/>
        </p:nvSpPr>
        <p:spPr>
          <a:xfrm>
            <a:off x="526680" y="4457880"/>
            <a:ext cx="4401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AGRICULTURAL PRODUCTS EXCEPT LIVE ANIMALS, CEREAL GRAINS    </a:t>
            </a:r>
            <a:endParaRPr b="0" lang="en-US" sz="1000" strike="noStrike" u="none">
              <a:solidFill>
                <a:srgbClr val="000000"/>
              </a:solidFill>
              <a:effectLst/>
              <a:uFillTx/>
              <a:latin typeface="Times New Roman"/>
            </a:endParaRPr>
          </a:p>
        </p:txBody>
      </p:sp>
      <p:sp>
        <p:nvSpPr>
          <p:cNvPr id="395" name=""/>
          <p:cNvSpPr/>
          <p:nvPr/>
        </p:nvSpPr>
        <p:spPr>
          <a:xfrm>
            <a:off x="5344920" y="445788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106,487</a:t>
            </a:r>
            <a:endParaRPr b="0" lang="en-US" sz="1000" strike="noStrike" u="none">
              <a:solidFill>
                <a:srgbClr val="000000"/>
              </a:solidFill>
              <a:effectLst/>
              <a:uFillTx/>
              <a:latin typeface="Times New Roman"/>
            </a:endParaRPr>
          </a:p>
        </p:txBody>
      </p:sp>
      <p:sp>
        <p:nvSpPr>
          <p:cNvPr id="396" name=""/>
          <p:cNvSpPr/>
          <p:nvPr/>
        </p:nvSpPr>
        <p:spPr>
          <a:xfrm>
            <a:off x="6222240" y="445788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a:t>
            </a:r>
            <a:endParaRPr b="0" lang="en-US" sz="1000" strike="noStrike" u="none">
              <a:solidFill>
                <a:srgbClr val="000000"/>
              </a:solidFill>
              <a:effectLst/>
              <a:uFillTx/>
              <a:latin typeface="Times New Roman"/>
            </a:endParaRPr>
          </a:p>
        </p:txBody>
      </p:sp>
      <p:sp>
        <p:nvSpPr>
          <p:cNvPr id="397" name=""/>
          <p:cNvSpPr/>
          <p:nvPr/>
        </p:nvSpPr>
        <p:spPr>
          <a:xfrm>
            <a:off x="6792840" y="445788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88,367</a:t>
            </a:r>
            <a:endParaRPr b="0" lang="en-US" sz="1000" strike="noStrike" u="none">
              <a:solidFill>
                <a:srgbClr val="000000"/>
              </a:solidFill>
              <a:effectLst/>
              <a:uFillTx/>
              <a:latin typeface="Times New Roman"/>
            </a:endParaRPr>
          </a:p>
        </p:txBody>
      </p:sp>
      <p:sp>
        <p:nvSpPr>
          <p:cNvPr id="398" name=""/>
          <p:cNvSpPr/>
          <p:nvPr/>
        </p:nvSpPr>
        <p:spPr>
          <a:xfrm>
            <a:off x="7813080" y="445788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3.1</a:t>
            </a:r>
            <a:endParaRPr b="0" lang="en-US" sz="1000" strike="noStrike" u="none">
              <a:solidFill>
                <a:srgbClr val="000000"/>
              </a:solidFill>
              <a:effectLst/>
              <a:uFillTx/>
              <a:latin typeface="Times New Roman"/>
            </a:endParaRPr>
          </a:p>
        </p:txBody>
      </p:sp>
      <p:sp>
        <p:nvSpPr>
          <p:cNvPr id="399" name=""/>
          <p:cNvSpPr/>
          <p:nvPr/>
        </p:nvSpPr>
        <p:spPr>
          <a:xfrm>
            <a:off x="8393760" y="445788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342</a:t>
            </a:r>
            <a:endParaRPr b="0" lang="en-US" sz="1000" strike="noStrike" u="none">
              <a:solidFill>
                <a:srgbClr val="000000"/>
              </a:solidFill>
              <a:effectLst/>
              <a:uFillTx/>
              <a:latin typeface="Times New Roman"/>
            </a:endParaRPr>
          </a:p>
        </p:txBody>
      </p:sp>
      <p:sp>
        <p:nvSpPr>
          <p:cNvPr id="400" name=""/>
          <p:cNvSpPr/>
          <p:nvPr/>
        </p:nvSpPr>
        <p:spPr>
          <a:xfrm>
            <a:off x="529920" y="4624560"/>
            <a:ext cx="43930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PRODUCTS OF PETROLEUM REFINING N.E.C. AND COAL PRODUCTS     </a:t>
            </a:r>
            <a:endParaRPr b="0" lang="en-US" sz="1000" strike="noStrike" u="none">
              <a:solidFill>
                <a:srgbClr val="000000"/>
              </a:solidFill>
              <a:effectLst/>
              <a:uFillTx/>
              <a:latin typeface="Times New Roman"/>
            </a:endParaRPr>
          </a:p>
        </p:txBody>
      </p:sp>
      <p:sp>
        <p:nvSpPr>
          <p:cNvPr id="401" name=""/>
          <p:cNvSpPr/>
          <p:nvPr/>
        </p:nvSpPr>
        <p:spPr>
          <a:xfrm>
            <a:off x="5411520" y="46245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68,279</a:t>
            </a:r>
            <a:endParaRPr b="0" lang="en-US" sz="1000" strike="noStrike" u="none">
              <a:solidFill>
                <a:srgbClr val="000000"/>
              </a:solidFill>
              <a:effectLst/>
              <a:uFillTx/>
              <a:latin typeface="Times New Roman"/>
            </a:endParaRPr>
          </a:p>
        </p:txBody>
      </p:sp>
      <p:sp>
        <p:nvSpPr>
          <p:cNvPr id="402" name=""/>
          <p:cNvSpPr/>
          <p:nvPr/>
        </p:nvSpPr>
        <p:spPr>
          <a:xfrm>
            <a:off x="6222240" y="462456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0.9</a:t>
            </a:r>
            <a:endParaRPr b="0" lang="en-US" sz="1000" strike="noStrike" u="none">
              <a:solidFill>
                <a:srgbClr val="000000"/>
              </a:solidFill>
              <a:effectLst/>
              <a:uFillTx/>
              <a:latin typeface="Times New Roman"/>
            </a:endParaRPr>
          </a:p>
        </p:txBody>
      </p:sp>
      <p:sp>
        <p:nvSpPr>
          <p:cNvPr id="403" name=""/>
          <p:cNvSpPr/>
          <p:nvPr/>
        </p:nvSpPr>
        <p:spPr>
          <a:xfrm>
            <a:off x="6792840" y="46245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82,878</a:t>
            </a:r>
            <a:endParaRPr b="0" lang="en-US" sz="1000" strike="noStrike" u="none">
              <a:solidFill>
                <a:srgbClr val="000000"/>
              </a:solidFill>
              <a:effectLst/>
              <a:uFillTx/>
              <a:latin typeface="Times New Roman"/>
            </a:endParaRPr>
          </a:p>
        </p:txBody>
      </p:sp>
      <p:sp>
        <p:nvSpPr>
          <p:cNvPr id="404" name=""/>
          <p:cNvSpPr/>
          <p:nvPr/>
        </p:nvSpPr>
        <p:spPr>
          <a:xfrm>
            <a:off x="7918200" y="462456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sp>
        <p:nvSpPr>
          <p:cNvPr id="405" name=""/>
          <p:cNvSpPr/>
          <p:nvPr/>
        </p:nvSpPr>
        <p:spPr>
          <a:xfrm>
            <a:off x="8460720" y="462456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70</a:t>
            </a:r>
            <a:endParaRPr b="0" lang="en-US" sz="1000" strike="noStrike" u="none">
              <a:solidFill>
                <a:srgbClr val="000000"/>
              </a:solidFill>
              <a:effectLst/>
              <a:uFillTx/>
              <a:latin typeface="Times New Roman"/>
            </a:endParaRPr>
          </a:p>
        </p:txBody>
      </p:sp>
      <p:sp>
        <p:nvSpPr>
          <p:cNvPr id="406" name=""/>
          <p:cNvSpPr/>
          <p:nvPr/>
        </p:nvSpPr>
        <p:spPr>
          <a:xfrm>
            <a:off x="521640" y="4791240"/>
            <a:ext cx="29178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PLASTICS AND RUBBER                                         </a:t>
            </a:r>
            <a:endParaRPr b="0" lang="en-US" sz="1000" strike="noStrike" u="none">
              <a:solidFill>
                <a:srgbClr val="000000"/>
              </a:solidFill>
              <a:effectLst/>
              <a:uFillTx/>
              <a:latin typeface="Times New Roman"/>
            </a:endParaRPr>
          </a:p>
        </p:txBody>
      </p:sp>
      <p:sp>
        <p:nvSpPr>
          <p:cNvPr id="407" name=""/>
          <p:cNvSpPr/>
          <p:nvPr/>
        </p:nvSpPr>
        <p:spPr>
          <a:xfrm>
            <a:off x="5344920" y="479124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298,160</a:t>
            </a:r>
            <a:endParaRPr b="0" lang="en-US" sz="1000" strike="noStrike" u="none">
              <a:solidFill>
                <a:srgbClr val="000000"/>
              </a:solidFill>
              <a:effectLst/>
              <a:uFillTx/>
              <a:latin typeface="Times New Roman"/>
            </a:endParaRPr>
          </a:p>
        </p:txBody>
      </p:sp>
      <p:sp>
        <p:nvSpPr>
          <p:cNvPr id="408" name=""/>
          <p:cNvSpPr/>
          <p:nvPr/>
        </p:nvSpPr>
        <p:spPr>
          <a:xfrm>
            <a:off x="6222240" y="47912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3.9</a:t>
            </a:r>
            <a:endParaRPr b="0" lang="en-US" sz="1000" strike="noStrike" u="none">
              <a:solidFill>
                <a:srgbClr val="000000"/>
              </a:solidFill>
              <a:effectLst/>
              <a:uFillTx/>
              <a:latin typeface="Times New Roman"/>
            </a:endParaRPr>
          </a:p>
        </p:txBody>
      </p:sp>
      <p:sp>
        <p:nvSpPr>
          <p:cNvPr id="409" name=""/>
          <p:cNvSpPr/>
          <p:nvPr/>
        </p:nvSpPr>
        <p:spPr>
          <a:xfrm>
            <a:off x="6792840" y="479124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75,018</a:t>
            </a:r>
            <a:endParaRPr b="0" lang="en-US" sz="1000" strike="noStrike" u="none">
              <a:solidFill>
                <a:srgbClr val="000000"/>
              </a:solidFill>
              <a:effectLst/>
              <a:uFillTx/>
              <a:latin typeface="Times New Roman"/>
            </a:endParaRPr>
          </a:p>
        </p:txBody>
      </p:sp>
      <p:sp>
        <p:nvSpPr>
          <p:cNvPr id="410" name=""/>
          <p:cNvSpPr/>
          <p:nvPr/>
        </p:nvSpPr>
        <p:spPr>
          <a:xfrm>
            <a:off x="7813080" y="47912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2.7</a:t>
            </a:r>
            <a:endParaRPr b="0" lang="en-US" sz="1000" strike="noStrike" u="none">
              <a:solidFill>
                <a:srgbClr val="000000"/>
              </a:solidFill>
              <a:effectLst/>
              <a:uFillTx/>
              <a:latin typeface="Times New Roman"/>
            </a:endParaRPr>
          </a:p>
        </p:txBody>
      </p:sp>
      <p:sp>
        <p:nvSpPr>
          <p:cNvPr id="411" name=""/>
          <p:cNvSpPr/>
          <p:nvPr/>
        </p:nvSpPr>
        <p:spPr>
          <a:xfrm>
            <a:off x="8393760" y="479124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390</a:t>
            </a:r>
            <a:endParaRPr b="0" lang="en-US" sz="1000" strike="noStrike" u="none">
              <a:solidFill>
                <a:srgbClr val="000000"/>
              </a:solidFill>
              <a:effectLst/>
              <a:uFillTx/>
              <a:latin typeface="Times New Roman"/>
            </a:endParaRPr>
          </a:p>
        </p:txBody>
      </p:sp>
      <p:sp>
        <p:nvSpPr>
          <p:cNvPr id="412" name=""/>
          <p:cNvSpPr/>
          <p:nvPr/>
        </p:nvSpPr>
        <p:spPr>
          <a:xfrm>
            <a:off x="519480" y="4959360"/>
            <a:ext cx="2439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FUEL OILS                                                   </a:t>
            </a:r>
            <a:endParaRPr b="0" lang="en-US" sz="1000" strike="noStrike" u="none">
              <a:solidFill>
                <a:srgbClr val="000000"/>
              </a:solidFill>
              <a:effectLst/>
              <a:uFillTx/>
              <a:latin typeface="Times New Roman"/>
            </a:endParaRPr>
          </a:p>
        </p:txBody>
      </p:sp>
      <p:sp>
        <p:nvSpPr>
          <p:cNvPr id="413" name=""/>
          <p:cNvSpPr/>
          <p:nvPr/>
        </p:nvSpPr>
        <p:spPr>
          <a:xfrm>
            <a:off x="5411520" y="49593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88,104</a:t>
            </a:r>
            <a:endParaRPr b="0" lang="en-US" sz="1000" strike="noStrike" u="none">
              <a:solidFill>
                <a:srgbClr val="000000"/>
              </a:solidFill>
              <a:effectLst/>
              <a:uFillTx/>
              <a:latin typeface="Times New Roman"/>
            </a:endParaRPr>
          </a:p>
        </p:txBody>
      </p:sp>
      <p:sp>
        <p:nvSpPr>
          <p:cNvPr id="414" name=""/>
          <p:cNvSpPr/>
          <p:nvPr/>
        </p:nvSpPr>
        <p:spPr>
          <a:xfrm>
            <a:off x="6222240" y="495936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a:t>
            </a:r>
            <a:endParaRPr b="0" lang="en-US" sz="1000" strike="noStrike" u="none">
              <a:solidFill>
                <a:srgbClr val="000000"/>
              </a:solidFill>
              <a:effectLst/>
              <a:uFillTx/>
              <a:latin typeface="Times New Roman"/>
            </a:endParaRPr>
          </a:p>
        </p:txBody>
      </p:sp>
      <p:sp>
        <p:nvSpPr>
          <p:cNvPr id="415" name=""/>
          <p:cNvSpPr/>
          <p:nvPr/>
        </p:nvSpPr>
        <p:spPr>
          <a:xfrm>
            <a:off x="6792840" y="495936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59,918</a:t>
            </a:r>
            <a:endParaRPr b="0" lang="en-US" sz="1000" strike="noStrike" u="none">
              <a:solidFill>
                <a:srgbClr val="000000"/>
              </a:solidFill>
              <a:effectLst/>
              <a:uFillTx/>
              <a:latin typeface="Times New Roman"/>
            </a:endParaRPr>
          </a:p>
        </p:txBody>
      </p:sp>
      <p:sp>
        <p:nvSpPr>
          <p:cNvPr id="416" name=""/>
          <p:cNvSpPr/>
          <p:nvPr/>
        </p:nvSpPr>
        <p:spPr>
          <a:xfrm>
            <a:off x="7813080" y="495936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2.1</a:t>
            </a:r>
            <a:endParaRPr b="0" lang="en-US" sz="1000" strike="noStrike" u="none">
              <a:solidFill>
                <a:srgbClr val="000000"/>
              </a:solidFill>
              <a:effectLst/>
              <a:uFillTx/>
              <a:latin typeface="Times New Roman"/>
            </a:endParaRPr>
          </a:p>
        </p:txBody>
      </p:sp>
      <p:sp>
        <p:nvSpPr>
          <p:cNvPr id="417" name=""/>
          <p:cNvSpPr/>
          <p:nvPr/>
        </p:nvSpPr>
        <p:spPr>
          <a:xfrm>
            <a:off x="8460720" y="495936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28</a:t>
            </a:r>
            <a:endParaRPr b="0" lang="en-US" sz="1000" strike="noStrike" u="none">
              <a:solidFill>
                <a:srgbClr val="000000"/>
              </a:solidFill>
              <a:effectLst/>
              <a:uFillTx/>
              <a:latin typeface="Times New Roman"/>
            </a:endParaRPr>
          </a:p>
        </p:txBody>
      </p:sp>
      <p:sp>
        <p:nvSpPr>
          <p:cNvPr id="418" name=""/>
          <p:cNvSpPr/>
          <p:nvPr/>
        </p:nvSpPr>
        <p:spPr>
          <a:xfrm>
            <a:off x="523800" y="5126040"/>
            <a:ext cx="3156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NON-METALLIC MINERALS N.E.C.                                </a:t>
            </a:r>
            <a:endParaRPr b="0" lang="en-US" sz="1000" strike="noStrike" u="none">
              <a:solidFill>
                <a:srgbClr val="000000"/>
              </a:solidFill>
              <a:effectLst/>
              <a:uFillTx/>
              <a:latin typeface="Times New Roman"/>
            </a:endParaRPr>
          </a:p>
        </p:txBody>
      </p:sp>
      <p:sp>
        <p:nvSpPr>
          <p:cNvPr id="419" name=""/>
          <p:cNvSpPr/>
          <p:nvPr/>
        </p:nvSpPr>
        <p:spPr>
          <a:xfrm>
            <a:off x="5411520" y="512604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11,672</a:t>
            </a:r>
            <a:endParaRPr b="0" lang="en-US" sz="1000" strike="noStrike" u="none">
              <a:solidFill>
                <a:srgbClr val="000000"/>
              </a:solidFill>
              <a:effectLst/>
              <a:uFillTx/>
              <a:latin typeface="Times New Roman"/>
            </a:endParaRPr>
          </a:p>
        </p:txBody>
      </p:sp>
      <p:sp>
        <p:nvSpPr>
          <p:cNvPr id="420" name=""/>
          <p:cNvSpPr/>
          <p:nvPr/>
        </p:nvSpPr>
        <p:spPr>
          <a:xfrm>
            <a:off x="6222240" y="51260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0.2</a:t>
            </a:r>
            <a:endParaRPr b="0" lang="en-US" sz="1000" strike="noStrike" u="none">
              <a:solidFill>
                <a:srgbClr val="000000"/>
              </a:solidFill>
              <a:effectLst/>
              <a:uFillTx/>
              <a:latin typeface="Times New Roman"/>
            </a:endParaRPr>
          </a:p>
        </p:txBody>
      </p:sp>
      <p:sp>
        <p:nvSpPr>
          <p:cNvPr id="421" name=""/>
          <p:cNvSpPr/>
          <p:nvPr/>
        </p:nvSpPr>
        <p:spPr>
          <a:xfrm>
            <a:off x="6792840" y="512604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54,229</a:t>
            </a:r>
            <a:endParaRPr b="0" lang="en-US" sz="1000" strike="noStrike" u="none">
              <a:solidFill>
                <a:srgbClr val="000000"/>
              </a:solidFill>
              <a:effectLst/>
              <a:uFillTx/>
              <a:latin typeface="Times New Roman"/>
            </a:endParaRPr>
          </a:p>
        </p:txBody>
      </p:sp>
      <p:sp>
        <p:nvSpPr>
          <p:cNvPr id="422" name=""/>
          <p:cNvSpPr/>
          <p:nvPr/>
        </p:nvSpPr>
        <p:spPr>
          <a:xfrm>
            <a:off x="7813080" y="51260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1.9</a:t>
            </a:r>
            <a:endParaRPr b="0" lang="en-US" sz="1000" strike="noStrike" u="none">
              <a:solidFill>
                <a:srgbClr val="000000"/>
              </a:solidFill>
              <a:effectLst/>
              <a:uFillTx/>
              <a:latin typeface="Times New Roman"/>
            </a:endParaRPr>
          </a:p>
        </p:txBody>
      </p:sp>
      <p:sp>
        <p:nvSpPr>
          <p:cNvPr id="423" name=""/>
          <p:cNvSpPr/>
          <p:nvPr/>
        </p:nvSpPr>
        <p:spPr>
          <a:xfrm>
            <a:off x="8393760" y="512604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167</a:t>
            </a:r>
            <a:endParaRPr b="0" lang="en-US" sz="1000" strike="noStrike" u="none">
              <a:solidFill>
                <a:srgbClr val="000000"/>
              </a:solidFill>
              <a:effectLst/>
              <a:uFillTx/>
              <a:latin typeface="Times New Roman"/>
            </a:endParaRPr>
          </a:p>
        </p:txBody>
      </p:sp>
      <p:sp>
        <p:nvSpPr>
          <p:cNvPr id="424" name=""/>
          <p:cNvSpPr/>
          <p:nvPr/>
        </p:nvSpPr>
        <p:spPr>
          <a:xfrm>
            <a:off x="529200" y="5292720"/>
            <a:ext cx="4632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MILLED GRAIN PRODUCTS AND PREPARATIONS, AND BAKERY PRODUCTS </a:t>
            </a:r>
            <a:endParaRPr b="0" lang="en-US" sz="1000" strike="noStrike" u="none">
              <a:solidFill>
                <a:srgbClr val="000000"/>
              </a:solidFill>
              <a:effectLst/>
              <a:uFillTx/>
              <a:latin typeface="Times New Roman"/>
            </a:endParaRPr>
          </a:p>
        </p:txBody>
      </p:sp>
      <p:sp>
        <p:nvSpPr>
          <p:cNvPr id="425" name=""/>
          <p:cNvSpPr/>
          <p:nvPr/>
        </p:nvSpPr>
        <p:spPr>
          <a:xfrm>
            <a:off x="5344920" y="529272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109,437</a:t>
            </a:r>
            <a:endParaRPr b="0" lang="en-US" sz="1000" strike="noStrike" u="none">
              <a:solidFill>
                <a:srgbClr val="000000"/>
              </a:solidFill>
              <a:effectLst/>
              <a:uFillTx/>
              <a:latin typeface="Times New Roman"/>
            </a:endParaRPr>
          </a:p>
        </p:txBody>
      </p:sp>
      <p:sp>
        <p:nvSpPr>
          <p:cNvPr id="426" name=""/>
          <p:cNvSpPr/>
          <p:nvPr/>
        </p:nvSpPr>
        <p:spPr>
          <a:xfrm>
            <a:off x="6222240" y="529272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1.4</a:t>
            </a:r>
            <a:endParaRPr b="0" lang="en-US" sz="1000" strike="noStrike" u="none">
              <a:solidFill>
                <a:srgbClr val="000000"/>
              </a:solidFill>
              <a:effectLst/>
              <a:uFillTx/>
              <a:latin typeface="Times New Roman"/>
            </a:endParaRPr>
          </a:p>
        </p:txBody>
      </p:sp>
      <p:sp>
        <p:nvSpPr>
          <p:cNvPr id="427" name=""/>
          <p:cNvSpPr/>
          <p:nvPr/>
        </p:nvSpPr>
        <p:spPr>
          <a:xfrm>
            <a:off x="6792840" y="52927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50,066</a:t>
            </a:r>
            <a:endParaRPr b="0" lang="en-US" sz="1000" strike="noStrike" u="none">
              <a:solidFill>
                <a:srgbClr val="000000"/>
              </a:solidFill>
              <a:effectLst/>
              <a:uFillTx/>
              <a:latin typeface="Times New Roman"/>
            </a:endParaRPr>
          </a:p>
        </p:txBody>
      </p:sp>
      <p:sp>
        <p:nvSpPr>
          <p:cNvPr id="428" name=""/>
          <p:cNvSpPr/>
          <p:nvPr/>
        </p:nvSpPr>
        <p:spPr>
          <a:xfrm>
            <a:off x="7813080" y="529272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a:t>
            </a:r>
            <a:endParaRPr b="0" lang="en-US" sz="1000" strike="noStrike" u="none">
              <a:solidFill>
                <a:srgbClr val="000000"/>
              </a:solidFill>
              <a:effectLst/>
              <a:uFillTx/>
              <a:latin typeface="Times New Roman"/>
            </a:endParaRPr>
          </a:p>
        </p:txBody>
      </p:sp>
      <p:sp>
        <p:nvSpPr>
          <p:cNvPr id="429" name=""/>
          <p:cNvSpPr/>
          <p:nvPr/>
        </p:nvSpPr>
        <p:spPr>
          <a:xfrm>
            <a:off x="8393760" y="529272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109</a:t>
            </a:r>
            <a:endParaRPr b="0" lang="en-US" sz="1000" strike="noStrike" u="none">
              <a:solidFill>
                <a:srgbClr val="000000"/>
              </a:solidFill>
              <a:effectLst/>
              <a:uFillTx/>
              <a:latin typeface="Times New Roman"/>
            </a:endParaRPr>
          </a:p>
        </p:txBody>
      </p:sp>
      <p:sp>
        <p:nvSpPr>
          <p:cNvPr id="430" name=""/>
          <p:cNvSpPr/>
          <p:nvPr/>
        </p:nvSpPr>
        <p:spPr>
          <a:xfrm>
            <a:off x="520920" y="5459400"/>
            <a:ext cx="29952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ARTICLES OF BASE METAL                                      </a:t>
            </a:r>
            <a:endParaRPr b="0" lang="en-US" sz="1000" strike="noStrike" u="none">
              <a:solidFill>
                <a:srgbClr val="000000"/>
              </a:solidFill>
              <a:effectLst/>
              <a:uFillTx/>
              <a:latin typeface="Times New Roman"/>
            </a:endParaRPr>
          </a:p>
        </p:txBody>
      </p:sp>
      <p:sp>
        <p:nvSpPr>
          <p:cNvPr id="431" name=""/>
          <p:cNvSpPr/>
          <p:nvPr/>
        </p:nvSpPr>
        <p:spPr>
          <a:xfrm>
            <a:off x="5344920" y="545940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250,227</a:t>
            </a:r>
            <a:endParaRPr b="0" lang="en-US" sz="1000" strike="noStrike" u="none">
              <a:solidFill>
                <a:srgbClr val="000000"/>
              </a:solidFill>
              <a:effectLst/>
              <a:uFillTx/>
              <a:latin typeface="Times New Roman"/>
            </a:endParaRPr>
          </a:p>
        </p:txBody>
      </p:sp>
      <p:sp>
        <p:nvSpPr>
          <p:cNvPr id="432" name=""/>
          <p:cNvSpPr/>
          <p:nvPr/>
        </p:nvSpPr>
        <p:spPr>
          <a:xfrm>
            <a:off x="6222240" y="545940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3.3</a:t>
            </a:r>
            <a:endParaRPr b="0" lang="en-US" sz="1000" strike="noStrike" u="none">
              <a:solidFill>
                <a:srgbClr val="000000"/>
              </a:solidFill>
              <a:effectLst/>
              <a:uFillTx/>
              <a:latin typeface="Times New Roman"/>
            </a:endParaRPr>
          </a:p>
        </p:txBody>
      </p:sp>
      <p:sp>
        <p:nvSpPr>
          <p:cNvPr id="433" name=""/>
          <p:cNvSpPr/>
          <p:nvPr/>
        </p:nvSpPr>
        <p:spPr>
          <a:xfrm>
            <a:off x="6792840" y="54594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49,042</a:t>
            </a:r>
            <a:endParaRPr b="0" lang="en-US" sz="1000" strike="noStrike" u="none">
              <a:solidFill>
                <a:srgbClr val="000000"/>
              </a:solidFill>
              <a:effectLst/>
              <a:uFillTx/>
              <a:latin typeface="Times New Roman"/>
            </a:endParaRPr>
          </a:p>
        </p:txBody>
      </p:sp>
      <p:sp>
        <p:nvSpPr>
          <p:cNvPr id="434" name=""/>
          <p:cNvSpPr/>
          <p:nvPr/>
        </p:nvSpPr>
        <p:spPr>
          <a:xfrm>
            <a:off x="7813080" y="545940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a:t>
            </a:r>
            <a:endParaRPr b="0" lang="en-US" sz="1000" strike="noStrike" u="none">
              <a:solidFill>
                <a:srgbClr val="000000"/>
              </a:solidFill>
              <a:effectLst/>
              <a:uFillTx/>
              <a:latin typeface="Times New Roman"/>
            </a:endParaRPr>
          </a:p>
        </p:txBody>
      </p:sp>
      <p:sp>
        <p:nvSpPr>
          <p:cNvPr id="435" name=""/>
          <p:cNvSpPr/>
          <p:nvPr/>
        </p:nvSpPr>
        <p:spPr>
          <a:xfrm>
            <a:off x="8393760" y="545940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477</a:t>
            </a:r>
            <a:endParaRPr b="0" lang="en-US" sz="1000" strike="noStrike" u="none">
              <a:solidFill>
                <a:srgbClr val="000000"/>
              </a:solidFill>
              <a:effectLst/>
              <a:uFillTx/>
              <a:latin typeface="Times New Roman"/>
            </a:endParaRPr>
          </a:p>
        </p:txBody>
      </p:sp>
      <p:sp>
        <p:nvSpPr>
          <p:cNvPr id="436" name=""/>
          <p:cNvSpPr/>
          <p:nvPr/>
        </p:nvSpPr>
        <p:spPr>
          <a:xfrm>
            <a:off x="528840" y="5627520"/>
            <a:ext cx="4527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ANIMAL FEED AND FEED INGREDIENTS, CEREAL STRAW, AND EGGS AND</a:t>
            </a:r>
            <a:endParaRPr b="0" lang="en-US" sz="1000" strike="noStrike" u="none">
              <a:solidFill>
                <a:srgbClr val="000000"/>
              </a:solidFill>
              <a:effectLst/>
              <a:uFillTx/>
              <a:latin typeface="Times New Roman"/>
            </a:endParaRPr>
          </a:p>
        </p:txBody>
      </p:sp>
      <p:sp>
        <p:nvSpPr>
          <p:cNvPr id="437" name=""/>
          <p:cNvSpPr/>
          <p:nvPr/>
        </p:nvSpPr>
        <p:spPr>
          <a:xfrm>
            <a:off x="5411520" y="56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67,113</a:t>
            </a:r>
            <a:endParaRPr b="0" lang="en-US" sz="1000" strike="noStrike" u="none">
              <a:solidFill>
                <a:srgbClr val="000000"/>
              </a:solidFill>
              <a:effectLst/>
              <a:uFillTx/>
              <a:latin typeface="Times New Roman"/>
            </a:endParaRPr>
          </a:p>
        </p:txBody>
      </p:sp>
      <p:sp>
        <p:nvSpPr>
          <p:cNvPr id="438" name=""/>
          <p:cNvSpPr/>
          <p:nvPr/>
        </p:nvSpPr>
        <p:spPr>
          <a:xfrm>
            <a:off x="6222240" y="562752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0.9</a:t>
            </a:r>
            <a:endParaRPr b="0" lang="en-US" sz="1000" strike="noStrike" u="none">
              <a:solidFill>
                <a:srgbClr val="000000"/>
              </a:solidFill>
              <a:effectLst/>
              <a:uFillTx/>
              <a:latin typeface="Times New Roman"/>
            </a:endParaRPr>
          </a:p>
        </p:txBody>
      </p:sp>
      <p:sp>
        <p:nvSpPr>
          <p:cNvPr id="439" name=""/>
          <p:cNvSpPr/>
          <p:nvPr/>
        </p:nvSpPr>
        <p:spPr>
          <a:xfrm>
            <a:off x="6792840" y="562752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48,649</a:t>
            </a:r>
            <a:endParaRPr b="0" lang="en-US" sz="1000" strike="noStrike" u="none">
              <a:solidFill>
                <a:srgbClr val="000000"/>
              </a:solidFill>
              <a:effectLst/>
              <a:uFillTx/>
              <a:latin typeface="Times New Roman"/>
            </a:endParaRPr>
          </a:p>
        </p:txBody>
      </p:sp>
      <p:sp>
        <p:nvSpPr>
          <p:cNvPr id="440" name=""/>
          <p:cNvSpPr/>
          <p:nvPr/>
        </p:nvSpPr>
        <p:spPr>
          <a:xfrm>
            <a:off x="7813080" y="562752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a:t>
            </a:r>
            <a:endParaRPr b="0" lang="en-US" sz="1000" strike="noStrike" u="none">
              <a:solidFill>
                <a:srgbClr val="000000"/>
              </a:solidFill>
              <a:effectLst/>
              <a:uFillTx/>
              <a:latin typeface="Times New Roman"/>
            </a:endParaRPr>
          </a:p>
        </p:txBody>
      </p:sp>
      <p:sp>
        <p:nvSpPr>
          <p:cNvPr id="441" name=""/>
          <p:cNvSpPr/>
          <p:nvPr/>
        </p:nvSpPr>
        <p:spPr>
          <a:xfrm>
            <a:off x="8460720" y="562752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65</a:t>
            </a:r>
            <a:endParaRPr b="0" lang="en-US" sz="1000" strike="noStrike" u="none">
              <a:solidFill>
                <a:srgbClr val="000000"/>
              </a:solidFill>
              <a:effectLst/>
              <a:uFillTx/>
              <a:latin typeface="Times New Roman"/>
            </a:endParaRPr>
          </a:p>
        </p:txBody>
      </p:sp>
      <p:sp>
        <p:nvSpPr>
          <p:cNvPr id="442" name=""/>
          <p:cNvSpPr/>
          <p:nvPr/>
        </p:nvSpPr>
        <p:spPr>
          <a:xfrm>
            <a:off x="519480" y="5794200"/>
            <a:ext cx="2453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VEHICLES                                                    </a:t>
            </a:r>
            <a:endParaRPr b="0" lang="en-US" sz="1000" strike="noStrike" u="none">
              <a:solidFill>
                <a:srgbClr val="000000"/>
              </a:solidFill>
              <a:effectLst/>
              <a:uFillTx/>
              <a:latin typeface="Times New Roman"/>
            </a:endParaRPr>
          </a:p>
        </p:txBody>
      </p:sp>
      <p:sp>
        <p:nvSpPr>
          <p:cNvPr id="443" name=""/>
          <p:cNvSpPr/>
          <p:nvPr/>
        </p:nvSpPr>
        <p:spPr>
          <a:xfrm>
            <a:off x="5344920" y="579420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591,021</a:t>
            </a:r>
            <a:endParaRPr b="0" lang="en-US" sz="1000" strike="noStrike" u="none">
              <a:solidFill>
                <a:srgbClr val="000000"/>
              </a:solidFill>
              <a:effectLst/>
              <a:uFillTx/>
              <a:latin typeface="Times New Roman"/>
            </a:endParaRPr>
          </a:p>
        </p:txBody>
      </p:sp>
      <p:sp>
        <p:nvSpPr>
          <p:cNvPr id="444" name=""/>
          <p:cNvSpPr/>
          <p:nvPr/>
        </p:nvSpPr>
        <p:spPr>
          <a:xfrm>
            <a:off x="6222240" y="579420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7.8</a:t>
            </a:r>
            <a:endParaRPr b="0" lang="en-US" sz="1000" strike="noStrike" u="none">
              <a:solidFill>
                <a:srgbClr val="000000"/>
              </a:solidFill>
              <a:effectLst/>
              <a:uFillTx/>
              <a:latin typeface="Times New Roman"/>
            </a:endParaRPr>
          </a:p>
        </p:txBody>
      </p:sp>
      <p:sp>
        <p:nvSpPr>
          <p:cNvPr id="445" name=""/>
          <p:cNvSpPr/>
          <p:nvPr/>
        </p:nvSpPr>
        <p:spPr>
          <a:xfrm>
            <a:off x="6792840" y="579420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47,406</a:t>
            </a:r>
            <a:endParaRPr b="0" lang="en-US" sz="1000" strike="noStrike" u="none">
              <a:solidFill>
                <a:srgbClr val="000000"/>
              </a:solidFill>
              <a:effectLst/>
              <a:uFillTx/>
              <a:latin typeface="Times New Roman"/>
            </a:endParaRPr>
          </a:p>
        </p:txBody>
      </p:sp>
      <p:sp>
        <p:nvSpPr>
          <p:cNvPr id="446" name=""/>
          <p:cNvSpPr/>
          <p:nvPr/>
        </p:nvSpPr>
        <p:spPr>
          <a:xfrm>
            <a:off x="7813080" y="579420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a:t>
            </a:r>
            <a:endParaRPr b="0" lang="en-US" sz="1000" strike="noStrike" u="none">
              <a:solidFill>
                <a:srgbClr val="000000"/>
              </a:solidFill>
              <a:effectLst/>
              <a:uFillTx/>
              <a:latin typeface="Times New Roman"/>
            </a:endParaRPr>
          </a:p>
        </p:txBody>
      </p:sp>
      <p:sp>
        <p:nvSpPr>
          <p:cNvPr id="447" name=""/>
          <p:cNvSpPr/>
          <p:nvPr/>
        </p:nvSpPr>
        <p:spPr>
          <a:xfrm>
            <a:off x="8393760" y="579420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189</a:t>
            </a:r>
            <a:endParaRPr b="0" lang="en-US" sz="1000" strike="noStrike" u="none">
              <a:solidFill>
                <a:srgbClr val="000000"/>
              </a:solidFill>
              <a:effectLst/>
              <a:uFillTx/>
              <a:latin typeface="Times New Roman"/>
            </a:endParaRPr>
          </a:p>
        </p:txBody>
      </p:sp>
      <p:sp>
        <p:nvSpPr>
          <p:cNvPr id="448" name=""/>
          <p:cNvSpPr/>
          <p:nvPr/>
        </p:nvSpPr>
        <p:spPr>
          <a:xfrm>
            <a:off x="524880" y="5961240"/>
            <a:ext cx="3465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FERTILIZERS AND FERTILIZER MATERIALS                        </a:t>
            </a:r>
            <a:endParaRPr b="0" lang="en-US" sz="1000" strike="noStrike" u="none">
              <a:solidFill>
                <a:srgbClr val="000000"/>
              </a:solidFill>
              <a:effectLst/>
              <a:uFillTx/>
              <a:latin typeface="Times New Roman"/>
            </a:endParaRPr>
          </a:p>
        </p:txBody>
      </p:sp>
      <p:sp>
        <p:nvSpPr>
          <p:cNvPr id="449" name=""/>
          <p:cNvSpPr/>
          <p:nvPr/>
        </p:nvSpPr>
        <p:spPr>
          <a:xfrm>
            <a:off x="5411520" y="596124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31,653</a:t>
            </a:r>
            <a:endParaRPr b="0" lang="en-US" sz="1000" strike="noStrike" u="none">
              <a:solidFill>
                <a:srgbClr val="000000"/>
              </a:solidFill>
              <a:effectLst/>
              <a:uFillTx/>
              <a:latin typeface="Times New Roman"/>
            </a:endParaRPr>
          </a:p>
        </p:txBody>
      </p:sp>
      <p:sp>
        <p:nvSpPr>
          <p:cNvPr id="450" name=""/>
          <p:cNvSpPr/>
          <p:nvPr/>
        </p:nvSpPr>
        <p:spPr>
          <a:xfrm>
            <a:off x="6222240" y="59612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0.4</a:t>
            </a:r>
            <a:endParaRPr b="0" lang="en-US" sz="1000" strike="noStrike" u="none">
              <a:solidFill>
                <a:srgbClr val="000000"/>
              </a:solidFill>
              <a:effectLst/>
              <a:uFillTx/>
              <a:latin typeface="Times New Roman"/>
            </a:endParaRPr>
          </a:p>
        </p:txBody>
      </p:sp>
      <p:sp>
        <p:nvSpPr>
          <p:cNvPr id="451" name=""/>
          <p:cNvSpPr/>
          <p:nvPr/>
        </p:nvSpPr>
        <p:spPr>
          <a:xfrm>
            <a:off x="6792840" y="5961240"/>
            <a:ext cx="3877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47,330</a:t>
            </a:r>
            <a:endParaRPr b="0" lang="en-US" sz="1000" strike="noStrike" u="none">
              <a:solidFill>
                <a:srgbClr val="000000"/>
              </a:solidFill>
              <a:effectLst/>
              <a:uFillTx/>
              <a:latin typeface="Times New Roman"/>
            </a:endParaRPr>
          </a:p>
        </p:txBody>
      </p:sp>
      <p:sp>
        <p:nvSpPr>
          <p:cNvPr id="452" name=""/>
          <p:cNvSpPr/>
          <p:nvPr/>
        </p:nvSpPr>
        <p:spPr>
          <a:xfrm>
            <a:off x="7813080" y="5961240"/>
            <a:ext cx="176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1.7</a:t>
            </a:r>
            <a:endParaRPr b="0" lang="en-US" sz="1000" strike="noStrike" u="none">
              <a:solidFill>
                <a:srgbClr val="000000"/>
              </a:solidFill>
              <a:effectLst/>
              <a:uFillTx/>
              <a:latin typeface="Times New Roman"/>
            </a:endParaRPr>
          </a:p>
        </p:txBody>
      </p:sp>
      <p:sp>
        <p:nvSpPr>
          <p:cNvPr id="453" name=""/>
          <p:cNvSpPr/>
          <p:nvPr/>
        </p:nvSpPr>
        <p:spPr>
          <a:xfrm>
            <a:off x="8393760" y="5961240"/>
            <a:ext cx="211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102</a:t>
            </a:r>
            <a:endParaRPr b="0" lang="en-US" sz="1000" strike="noStrike" u="none">
              <a:solidFill>
                <a:srgbClr val="000000"/>
              </a:solidFill>
              <a:effectLst/>
              <a:uFillTx/>
              <a:latin typeface="Times New Roman"/>
            </a:endParaRPr>
          </a:p>
        </p:txBody>
      </p:sp>
      <p:sp>
        <p:nvSpPr>
          <p:cNvPr id="454" name=""/>
          <p:cNvSpPr/>
          <p:nvPr/>
        </p:nvSpPr>
        <p:spPr>
          <a:xfrm>
            <a:off x="525960" y="6137280"/>
            <a:ext cx="16243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TOTAL TOP 20 PRODUCTS</a:t>
            </a:r>
            <a:endParaRPr b="0" lang="en-US" sz="1000" strike="noStrike" u="none">
              <a:solidFill>
                <a:srgbClr val="000000"/>
              </a:solidFill>
              <a:effectLst/>
              <a:uFillTx/>
              <a:latin typeface="Times New Roman"/>
            </a:endParaRPr>
          </a:p>
        </p:txBody>
      </p:sp>
      <p:sp>
        <p:nvSpPr>
          <p:cNvPr id="455" name=""/>
          <p:cNvSpPr/>
          <p:nvPr/>
        </p:nvSpPr>
        <p:spPr>
          <a:xfrm>
            <a:off x="5239800" y="613728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3,062,509</a:t>
            </a:r>
            <a:endParaRPr b="0" lang="en-US" sz="1000" strike="noStrike" u="none">
              <a:solidFill>
                <a:srgbClr val="000000"/>
              </a:solidFill>
              <a:effectLst/>
              <a:uFillTx/>
              <a:latin typeface="Times New Roman"/>
            </a:endParaRPr>
          </a:p>
        </p:txBody>
      </p:sp>
      <p:sp>
        <p:nvSpPr>
          <p:cNvPr id="456" name=""/>
          <p:cNvSpPr/>
          <p:nvPr/>
        </p:nvSpPr>
        <p:spPr>
          <a:xfrm>
            <a:off x="6260400" y="613728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40</a:t>
            </a:r>
            <a:endParaRPr b="0" lang="en-US" sz="1000" strike="noStrike" u="none">
              <a:solidFill>
                <a:srgbClr val="000000"/>
              </a:solidFill>
              <a:effectLst/>
              <a:uFillTx/>
              <a:latin typeface="Times New Roman"/>
            </a:endParaRPr>
          </a:p>
        </p:txBody>
      </p:sp>
      <p:sp>
        <p:nvSpPr>
          <p:cNvPr id="457" name=""/>
          <p:cNvSpPr/>
          <p:nvPr/>
        </p:nvSpPr>
        <p:spPr>
          <a:xfrm>
            <a:off x="6620760" y="613728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2,274,646</a:t>
            </a:r>
            <a:endParaRPr b="0" lang="en-US" sz="1000" strike="noStrike" u="none">
              <a:solidFill>
                <a:srgbClr val="000000"/>
              </a:solidFill>
              <a:effectLst/>
              <a:uFillTx/>
              <a:latin typeface="Times New Roman"/>
            </a:endParaRPr>
          </a:p>
        </p:txBody>
      </p:sp>
      <p:sp>
        <p:nvSpPr>
          <p:cNvPr id="458" name=""/>
          <p:cNvSpPr/>
          <p:nvPr/>
        </p:nvSpPr>
        <p:spPr>
          <a:xfrm>
            <a:off x="7850880" y="6137280"/>
            <a:ext cx="1414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81</a:t>
            </a:r>
            <a:endParaRPr b="0" lang="en-US" sz="1000" strike="noStrike" u="none">
              <a:solidFill>
                <a:srgbClr val="000000"/>
              </a:solidFill>
              <a:effectLst/>
              <a:uFillTx/>
              <a:latin typeface="Times New Roman"/>
            </a:endParaRPr>
          </a:p>
        </p:txBody>
      </p:sp>
      <p:sp>
        <p:nvSpPr>
          <p:cNvPr id="459" name=""/>
          <p:cNvSpPr/>
          <p:nvPr/>
        </p:nvSpPr>
        <p:spPr>
          <a:xfrm flipV="1">
            <a:off x="496800" y="2394000"/>
            <a:ext cx="180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0" name=""/>
          <p:cNvSpPr/>
          <p:nvPr/>
        </p:nvSpPr>
        <p:spPr>
          <a:xfrm>
            <a:off x="496800" y="2384280"/>
            <a:ext cx="972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61" name=""/>
          <p:cNvSpPr/>
          <p:nvPr/>
        </p:nvSpPr>
        <p:spPr>
          <a:xfrm flipV="1">
            <a:off x="5194440" y="239400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2" name=""/>
          <p:cNvSpPr/>
          <p:nvPr/>
        </p:nvSpPr>
        <p:spPr>
          <a:xfrm>
            <a:off x="5194440" y="2384280"/>
            <a:ext cx="936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63" name=""/>
          <p:cNvSpPr/>
          <p:nvPr/>
        </p:nvSpPr>
        <p:spPr>
          <a:xfrm flipV="1">
            <a:off x="5803920" y="239400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4" name=""/>
          <p:cNvSpPr/>
          <p:nvPr/>
        </p:nvSpPr>
        <p:spPr>
          <a:xfrm>
            <a:off x="5803920" y="2384280"/>
            <a:ext cx="936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65" name=""/>
          <p:cNvSpPr/>
          <p:nvPr/>
        </p:nvSpPr>
        <p:spPr>
          <a:xfrm flipV="1">
            <a:off x="6413400" y="2394000"/>
            <a:ext cx="180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6" name=""/>
          <p:cNvSpPr/>
          <p:nvPr/>
        </p:nvSpPr>
        <p:spPr>
          <a:xfrm>
            <a:off x="6413400" y="2384280"/>
            <a:ext cx="972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67" name=""/>
          <p:cNvSpPr/>
          <p:nvPr/>
        </p:nvSpPr>
        <p:spPr>
          <a:xfrm flipV="1">
            <a:off x="7184880" y="2394000"/>
            <a:ext cx="180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8" name=""/>
          <p:cNvSpPr/>
          <p:nvPr/>
        </p:nvSpPr>
        <p:spPr>
          <a:xfrm>
            <a:off x="7184880" y="2384280"/>
            <a:ext cx="972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69" name=""/>
          <p:cNvSpPr/>
          <p:nvPr/>
        </p:nvSpPr>
        <p:spPr>
          <a:xfrm flipV="1">
            <a:off x="8004240" y="239400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0" name=""/>
          <p:cNvSpPr/>
          <p:nvPr/>
        </p:nvSpPr>
        <p:spPr>
          <a:xfrm>
            <a:off x="8004240" y="2384280"/>
            <a:ext cx="936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71" name=""/>
          <p:cNvSpPr/>
          <p:nvPr/>
        </p:nvSpPr>
        <p:spPr>
          <a:xfrm>
            <a:off x="506520" y="2384280"/>
            <a:ext cx="8116920" cy="19080"/>
          </a:xfrm>
          <a:prstGeom prst="rect">
            <a:avLst/>
          </a:pr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472" name=""/>
          <p:cNvSpPr/>
          <p:nvPr/>
        </p:nvSpPr>
        <p:spPr>
          <a:xfrm flipV="1">
            <a:off x="8613720" y="2394000"/>
            <a:ext cx="180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3" name=""/>
          <p:cNvSpPr/>
          <p:nvPr/>
        </p:nvSpPr>
        <p:spPr>
          <a:xfrm>
            <a:off x="8613720" y="2384280"/>
            <a:ext cx="972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74" name=""/>
          <p:cNvSpPr/>
          <p:nvPr/>
        </p:nvSpPr>
        <p:spPr>
          <a:xfrm>
            <a:off x="5168880" y="2403360"/>
            <a:ext cx="1440" cy="3636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5" name=""/>
          <p:cNvSpPr/>
          <p:nvPr/>
        </p:nvSpPr>
        <p:spPr>
          <a:xfrm>
            <a:off x="5168880" y="2403360"/>
            <a:ext cx="9720" cy="3636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6" name=""/>
          <p:cNvSpPr/>
          <p:nvPr/>
        </p:nvSpPr>
        <p:spPr>
          <a:xfrm>
            <a:off x="5803920" y="2403360"/>
            <a:ext cx="1440" cy="3636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7" name=""/>
          <p:cNvSpPr/>
          <p:nvPr/>
        </p:nvSpPr>
        <p:spPr>
          <a:xfrm>
            <a:off x="5803920" y="2403360"/>
            <a:ext cx="9360" cy="3636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8" name=""/>
          <p:cNvSpPr/>
          <p:nvPr/>
        </p:nvSpPr>
        <p:spPr>
          <a:xfrm>
            <a:off x="6413400" y="2403360"/>
            <a:ext cx="1800" cy="3636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9" name=""/>
          <p:cNvSpPr/>
          <p:nvPr/>
        </p:nvSpPr>
        <p:spPr>
          <a:xfrm>
            <a:off x="6413400" y="2403360"/>
            <a:ext cx="9720" cy="3636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0" name=""/>
          <p:cNvSpPr/>
          <p:nvPr/>
        </p:nvSpPr>
        <p:spPr>
          <a:xfrm>
            <a:off x="7184880" y="2403360"/>
            <a:ext cx="1800" cy="3636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1" name=""/>
          <p:cNvSpPr/>
          <p:nvPr/>
        </p:nvSpPr>
        <p:spPr>
          <a:xfrm>
            <a:off x="7184880" y="2403360"/>
            <a:ext cx="9720" cy="3636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2" name=""/>
          <p:cNvSpPr/>
          <p:nvPr/>
        </p:nvSpPr>
        <p:spPr>
          <a:xfrm>
            <a:off x="8004240" y="2403360"/>
            <a:ext cx="1440" cy="3636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3" name=""/>
          <p:cNvSpPr/>
          <p:nvPr/>
        </p:nvSpPr>
        <p:spPr>
          <a:xfrm>
            <a:off x="8004240" y="2403360"/>
            <a:ext cx="9360" cy="3636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4" name=""/>
          <p:cNvSpPr/>
          <p:nvPr/>
        </p:nvSpPr>
        <p:spPr>
          <a:xfrm>
            <a:off x="506520" y="2766960"/>
            <a:ext cx="8116920" cy="20520"/>
          </a:xfrm>
          <a:prstGeom prst="rect">
            <a:avLst/>
          </a:prstGeom>
          <a:solidFill>
            <a:srgbClr val="000000"/>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485" name=""/>
          <p:cNvSpPr/>
          <p:nvPr/>
        </p:nvSpPr>
        <p:spPr>
          <a:xfrm>
            <a:off x="506520" y="294480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86" name=""/>
          <p:cNvSpPr/>
          <p:nvPr/>
        </p:nvSpPr>
        <p:spPr>
          <a:xfrm>
            <a:off x="506520" y="294480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87" name=""/>
          <p:cNvSpPr/>
          <p:nvPr/>
        </p:nvSpPr>
        <p:spPr>
          <a:xfrm>
            <a:off x="506520" y="311148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88" name=""/>
          <p:cNvSpPr/>
          <p:nvPr/>
        </p:nvSpPr>
        <p:spPr>
          <a:xfrm>
            <a:off x="506520" y="3111480"/>
            <a:ext cx="8097840" cy="9720"/>
          </a:xfrm>
          <a:prstGeom prst="rect">
            <a:avLst/>
          </a:prstGeom>
          <a:solidFill>
            <a:srgbClr val="00000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489" name=""/>
          <p:cNvSpPr/>
          <p:nvPr/>
        </p:nvSpPr>
        <p:spPr>
          <a:xfrm>
            <a:off x="506520" y="327816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90" name=""/>
          <p:cNvSpPr/>
          <p:nvPr/>
        </p:nvSpPr>
        <p:spPr>
          <a:xfrm>
            <a:off x="506520" y="3278160"/>
            <a:ext cx="809784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91" name=""/>
          <p:cNvSpPr/>
          <p:nvPr/>
        </p:nvSpPr>
        <p:spPr>
          <a:xfrm>
            <a:off x="506520" y="344664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92" name=""/>
          <p:cNvSpPr/>
          <p:nvPr/>
        </p:nvSpPr>
        <p:spPr>
          <a:xfrm>
            <a:off x="506520" y="344664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93" name=""/>
          <p:cNvSpPr/>
          <p:nvPr/>
        </p:nvSpPr>
        <p:spPr>
          <a:xfrm>
            <a:off x="506520" y="361332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94" name=""/>
          <p:cNvSpPr/>
          <p:nvPr/>
        </p:nvSpPr>
        <p:spPr>
          <a:xfrm>
            <a:off x="506520" y="361332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95" name=""/>
          <p:cNvSpPr/>
          <p:nvPr/>
        </p:nvSpPr>
        <p:spPr>
          <a:xfrm>
            <a:off x="506520" y="378000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96" name=""/>
          <p:cNvSpPr/>
          <p:nvPr/>
        </p:nvSpPr>
        <p:spPr>
          <a:xfrm>
            <a:off x="506520" y="378000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97" name=""/>
          <p:cNvSpPr/>
          <p:nvPr/>
        </p:nvSpPr>
        <p:spPr>
          <a:xfrm>
            <a:off x="506520" y="394668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98" name=""/>
          <p:cNvSpPr/>
          <p:nvPr/>
        </p:nvSpPr>
        <p:spPr>
          <a:xfrm>
            <a:off x="506520" y="394668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499" name=""/>
          <p:cNvSpPr/>
          <p:nvPr/>
        </p:nvSpPr>
        <p:spPr>
          <a:xfrm>
            <a:off x="506520" y="4113360"/>
            <a:ext cx="809784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500" name=""/>
          <p:cNvSpPr/>
          <p:nvPr/>
        </p:nvSpPr>
        <p:spPr>
          <a:xfrm>
            <a:off x="506520" y="428148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01" name=""/>
          <p:cNvSpPr/>
          <p:nvPr/>
        </p:nvSpPr>
        <p:spPr>
          <a:xfrm>
            <a:off x="506520" y="428148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02" name=""/>
          <p:cNvSpPr/>
          <p:nvPr/>
        </p:nvSpPr>
        <p:spPr>
          <a:xfrm>
            <a:off x="506520" y="444816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03" name=""/>
          <p:cNvSpPr/>
          <p:nvPr/>
        </p:nvSpPr>
        <p:spPr>
          <a:xfrm>
            <a:off x="506520" y="4448160"/>
            <a:ext cx="8097840" cy="9720"/>
          </a:xfrm>
          <a:prstGeom prst="rect">
            <a:avLst/>
          </a:prstGeom>
          <a:solidFill>
            <a:srgbClr val="00000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04" name=""/>
          <p:cNvSpPr/>
          <p:nvPr/>
        </p:nvSpPr>
        <p:spPr>
          <a:xfrm>
            <a:off x="506520" y="461484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05" name=""/>
          <p:cNvSpPr/>
          <p:nvPr/>
        </p:nvSpPr>
        <p:spPr>
          <a:xfrm>
            <a:off x="506520" y="4614840"/>
            <a:ext cx="8097840" cy="9720"/>
          </a:xfrm>
          <a:prstGeom prst="rect">
            <a:avLst/>
          </a:prstGeom>
          <a:solidFill>
            <a:srgbClr val="00000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06" name=""/>
          <p:cNvSpPr/>
          <p:nvPr/>
        </p:nvSpPr>
        <p:spPr>
          <a:xfrm>
            <a:off x="506520" y="4781520"/>
            <a:ext cx="8097840" cy="9720"/>
          </a:xfrm>
          <a:prstGeom prst="rect">
            <a:avLst/>
          </a:prstGeom>
          <a:solidFill>
            <a:srgbClr val="00000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07" name=""/>
          <p:cNvSpPr/>
          <p:nvPr/>
        </p:nvSpPr>
        <p:spPr>
          <a:xfrm>
            <a:off x="506520" y="495000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08" name=""/>
          <p:cNvSpPr/>
          <p:nvPr/>
        </p:nvSpPr>
        <p:spPr>
          <a:xfrm>
            <a:off x="506520" y="495000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09" name=""/>
          <p:cNvSpPr/>
          <p:nvPr/>
        </p:nvSpPr>
        <p:spPr>
          <a:xfrm>
            <a:off x="506520" y="511668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10" name=""/>
          <p:cNvSpPr/>
          <p:nvPr/>
        </p:nvSpPr>
        <p:spPr>
          <a:xfrm>
            <a:off x="506520" y="511668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11" name=""/>
          <p:cNvSpPr/>
          <p:nvPr/>
        </p:nvSpPr>
        <p:spPr>
          <a:xfrm>
            <a:off x="506520" y="528336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12" name=""/>
          <p:cNvSpPr/>
          <p:nvPr/>
        </p:nvSpPr>
        <p:spPr>
          <a:xfrm>
            <a:off x="506520" y="528336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13" name=""/>
          <p:cNvSpPr/>
          <p:nvPr/>
        </p:nvSpPr>
        <p:spPr>
          <a:xfrm>
            <a:off x="506520" y="545004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14" name=""/>
          <p:cNvSpPr/>
          <p:nvPr/>
        </p:nvSpPr>
        <p:spPr>
          <a:xfrm>
            <a:off x="506520" y="545004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15" name=""/>
          <p:cNvSpPr/>
          <p:nvPr/>
        </p:nvSpPr>
        <p:spPr>
          <a:xfrm>
            <a:off x="506520" y="561672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16" name=""/>
          <p:cNvSpPr/>
          <p:nvPr/>
        </p:nvSpPr>
        <p:spPr>
          <a:xfrm>
            <a:off x="506520" y="5616720"/>
            <a:ext cx="809784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517" name=""/>
          <p:cNvSpPr/>
          <p:nvPr/>
        </p:nvSpPr>
        <p:spPr>
          <a:xfrm>
            <a:off x="506520" y="578484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18" name=""/>
          <p:cNvSpPr/>
          <p:nvPr/>
        </p:nvSpPr>
        <p:spPr>
          <a:xfrm>
            <a:off x="506520" y="5784840"/>
            <a:ext cx="8097840" cy="9360"/>
          </a:xfrm>
          <a:prstGeom prst="rect">
            <a:avLst/>
          </a:prstGeom>
          <a:solidFill>
            <a:srgbClr val="0000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19" name=""/>
          <p:cNvSpPr/>
          <p:nvPr/>
        </p:nvSpPr>
        <p:spPr>
          <a:xfrm>
            <a:off x="506520" y="5951520"/>
            <a:ext cx="80978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20" name=""/>
          <p:cNvSpPr/>
          <p:nvPr/>
        </p:nvSpPr>
        <p:spPr>
          <a:xfrm>
            <a:off x="506520" y="5951520"/>
            <a:ext cx="8097840" cy="9720"/>
          </a:xfrm>
          <a:prstGeom prst="rect">
            <a:avLst/>
          </a:prstGeom>
          <a:solidFill>
            <a:srgbClr val="00000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21" name=""/>
          <p:cNvSpPr/>
          <p:nvPr/>
        </p:nvSpPr>
        <p:spPr>
          <a:xfrm>
            <a:off x="5168880" y="2787480"/>
            <a:ext cx="1440" cy="33307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2" name=""/>
          <p:cNvSpPr/>
          <p:nvPr/>
        </p:nvSpPr>
        <p:spPr>
          <a:xfrm>
            <a:off x="5168880" y="2787480"/>
            <a:ext cx="9720" cy="3330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3" name=""/>
          <p:cNvSpPr/>
          <p:nvPr/>
        </p:nvSpPr>
        <p:spPr>
          <a:xfrm>
            <a:off x="5803920" y="2787480"/>
            <a:ext cx="1440" cy="33307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4" name=""/>
          <p:cNvSpPr/>
          <p:nvPr/>
        </p:nvSpPr>
        <p:spPr>
          <a:xfrm>
            <a:off x="5803920" y="2787480"/>
            <a:ext cx="9360" cy="3330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5" name=""/>
          <p:cNvSpPr/>
          <p:nvPr/>
        </p:nvSpPr>
        <p:spPr>
          <a:xfrm>
            <a:off x="6413400" y="2787480"/>
            <a:ext cx="9720" cy="3330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6" name=""/>
          <p:cNvSpPr/>
          <p:nvPr/>
        </p:nvSpPr>
        <p:spPr>
          <a:xfrm>
            <a:off x="7184880" y="2787480"/>
            <a:ext cx="1800" cy="33307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7" name=""/>
          <p:cNvSpPr/>
          <p:nvPr/>
        </p:nvSpPr>
        <p:spPr>
          <a:xfrm>
            <a:off x="7184880" y="2787480"/>
            <a:ext cx="9720" cy="3330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8" name=""/>
          <p:cNvSpPr/>
          <p:nvPr/>
        </p:nvSpPr>
        <p:spPr>
          <a:xfrm>
            <a:off x="8004240" y="2787480"/>
            <a:ext cx="1440" cy="33307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9" name=""/>
          <p:cNvSpPr/>
          <p:nvPr/>
        </p:nvSpPr>
        <p:spPr>
          <a:xfrm>
            <a:off x="8004240" y="2787480"/>
            <a:ext cx="9360" cy="3330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0" name=""/>
          <p:cNvSpPr/>
          <p:nvPr/>
        </p:nvSpPr>
        <p:spPr>
          <a:xfrm>
            <a:off x="506520" y="6118200"/>
            <a:ext cx="8116920" cy="19080"/>
          </a:xfrm>
          <a:prstGeom prst="rect">
            <a:avLst/>
          </a:prstGeom>
          <a:solidFill>
            <a:srgbClr val="00000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31" name=""/>
          <p:cNvSpPr/>
          <p:nvPr/>
        </p:nvSpPr>
        <p:spPr>
          <a:xfrm>
            <a:off x="5168880" y="6137280"/>
            <a:ext cx="1440" cy="1573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2" name=""/>
          <p:cNvSpPr/>
          <p:nvPr/>
        </p:nvSpPr>
        <p:spPr>
          <a:xfrm>
            <a:off x="5168880" y="6137280"/>
            <a:ext cx="9720" cy="1573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3" name=""/>
          <p:cNvSpPr/>
          <p:nvPr/>
        </p:nvSpPr>
        <p:spPr>
          <a:xfrm>
            <a:off x="5803920" y="6137280"/>
            <a:ext cx="1440" cy="1573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4" name=""/>
          <p:cNvSpPr/>
          <p:nvPr/>
        </p:nvSpPr>
        <p:spPr>
          <a:xfrm>
            <a:off x="5803920" y="6137280"/>
            <a:ext cx="9360" cy="1573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5" name=""/>
          <p:cNvSpPr/>
          <p:nvPr/>
        </p:nvSpPr>
        <p:spPr>
          <a:xfrm>
            <a:off x="6413400" y="6137280"/>
            <a:ext cx="9720" cy="1573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6" name=""/>
          <p:cNvSpPr/>
          <p:nvPr/>
        </p:nvSpPr>
        <p:spPr>
          <a:xfrm>
            <a:off x="7184880" y="6137280"/>
            <a:ext cx="1800" cy="1573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7" name=""/>
          <p:cNvSpPr/>
          <p:nvPr/>
        </p:nvSpPr>
        <p:spPr>
          <a:xfrm>
            <a:off x="7184880" y="6137280"/>
            <a:ext cx="9720" cy="1573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8" name=""/>
          <p:cNvSpPr/>
          <p:nvPr/>
        </p:nvSpPr>
        <p:spPr>
          <a:xfrm>
            <a:off x="8004240" y="6137280"/>
            <a:ext cx="1440" cy="1573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9" name=""/>
          <p:cNvSpPr/>
          <p:nvPr/>
        </p:nvSpPr>
        <p:spPr>
          <a:xfrm>
            <a:off x="8004240" y="6137280"/>
            <a:ext cx="9360" cy="1573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0" name=""/>
          <p:cNvSpPr/>
          <p:nvPr/>
        </p:nvSpPr>
        <p:spPr>
          <a:xfrm>
            <a:off x="506520" y="6294600"/>
            <a:ext cx="8116920" cy="20520"/>
          </a:xfrm>
          <a:prstGeom prst="rect">
            <a:avLst/>
          </a:prstGeom>
          <a:solidFill>
            <a:srgbClr val="000000"/>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541" name=""/>
          <p:cNvSpPr/>
          <p:nvPr/>
        </p:nvSpPr>
        <p:spPr>
          <a:xfrm>
            <a:off x="8604360" y="2403360"/>
            <a:ext cx="19080" cy="39117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2" name=""/>
          <p:cNvSpPr/>
          <p:nvPr/>
        </p:nvSpPr>
        <p:spPr>
          <a:xfrm>
            <a:off x="496800" y="6315120"/>
            <a:ext cx="180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3" name=""/>
          <p:cNvSpPr/>
          <p:nvPr/>
        </p:nvSpPr>
        <p:spPr>
          <a:xfrm>
            <a:off x="496800" y="6315120"/>
            <a:ext cx="972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44" name=""/>
          <p:cNvSpPr/>
          <p:nvPr/>
        </p:nvSpPr>
        <p:spPr>
          <a:xfrm>
            <a:off x="5194440" y="631512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5" name=""/>
          <p:cNvSpPr/>
          <p:nvPr/>
        </p:nvSpPr>
        <p:spPr>
          <a:xfrm>
            <a:off x="5194440" y="631512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46" name=""/>
          <p:cNvSpPr/>
          <p:nvPr/>
        </p:nvSpPr>
        <p:spPr>
          <a:xfrm>
            <a:off x="5803920" y="631512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7" name=""/>
          <p:cNvSpPr/>
          <p:nvPr/>
        </p:nvSpPr>
        <p:spPr>
          <a:xfrm>
            <a:off x="5803920" y="631512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48" name=""/>
          <p:cNvSpPr/>
          <p:nvPr/>
        </p:nvSpPr>
        <p:spPr>
          <a:xfrm>
            <a:off x="6413400" y="6315120"/>
            <a:ext cx="180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9" name=""/>
          <p:cNvSpPr/>
          <p:nvPr/>
        </p:nvSpPr>
        <p:spPr>
          <a:xfrm>
            <a:off x="6413400" y="6315120"/>
            <a:ext cx="972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0" name=""/>
          <p:cNvSpPr/>
          <p:nvPr/>
        </p:nvSpPr>
        <p:spPr>
          <a:xfrm>
            <a:off x="7184880" y="6315120"/>
            <a:ext cx="180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1" name=""/>
          <p:cNvSpPr/>
          <p:nvPr/>
        </p:nvSpPr>
        <p:spPr>
          <a:xfrm>
            <a:off x="7184880" y="6315120"/>
            <a:ext cx="972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2" name=""/>
          <p:cNvSpPr/>
          <p:nvPr/>
        </p:nvSpPr>
        <p:spPr>
          <a:xfrm>
            <a:off x="8004240" y="631512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3" name=""/>
          <p:cNvSpPr/>
          <p:nvPr/>
        </p:nvSpPr>
        <p:spPr>
          <a:xfrm>
            <a:off x="8004240" y="631512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4" name=""/>
          <p:cNvSpPr/>
          <p:nvPr/>
        </p:nvSpPr>
        <p:spPr>
          <a:xfrm>
            <a:off x="8613720" y="6315120"/>
            <a:ext cx="180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5" name=""/>
          <p:cNvSpPr/>
          <p:nvPr/>
        </p:nvSpPr>
        <p:spPr>
          <a:xfrm>
            <a:off x="8613720" y="6315120"/>
            <a:ext cx="972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6" name=""/>
          <p:cNvSpPr/>
          <p:nvPr/>
        </p:nvSpPr>
        <p:spPr>
          <a:xfrm>
            <a:off x="8623440" y="239400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7" name=""/>
          <p:cNvSpPr/>
          <p:nvPr/>
        </p:nvSpPr>
        <p:spPr>
          <a:xfrm>
            <a:off x="8623440" y="239400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58" name=""/>
          <p:cNvSpPr/>
          <p:nvPr/>
        </p:nvSpPr>
        <p:spPr>
          <a:xfrm>
            <a:off x="8623440" y="277812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59" name=""/>
          <p:cNvSpPr/>
          <p:nvPr/>
        </p:nvSpPr>
        <p:spPr>
          <a:xfrm>
            <a:off x="8623440" y="277812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60" name=""/>
          <p:cNvSpPr/>
          <p:nvPr/>
        </p:nvSpPr>
        <p:spPr>
          <a:xfrm>
            <a:off x="8623440" y="294480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61" name=""/>
          <p:cNvSpPr/>
          <p:nvPr/>
        </p:nvSpPr>
        <p:spPr>
          <a:xfrm>
            <a:off x="8623440" y="294480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62" name=""/>
          <p:cNvSpPr/>
          <p:nvPr/>
        </p:nvSpPr>
        <p:spPr>
          <a:xfrm>
            <a:off x="8623440" y="311148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63" name=""/>
          <p:cNvSpPr/>
          <p:nvPr/>
        </p:nvSpPr>
        <p:spPr>
          <a:xfrm>
            <a:off x="8623440" y="3111480"/>
            <a:ext cx="936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64" name=""/>
          <p:cNvSpPr/>
          <p:nvPr/>
        </p:nvSpPr>
        <p:spPr>
          <a:xfrm>
            <a:off x="8623440" y="327816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65" name=""/>
          <p:cNvSpPr/>
          <p:nvPr/>
        </p:nvSpPr>
        <p:spPr>
          <a:xfrm>
            <a:off x="8623440" y="3278160"/>
            <a:ext cx="9360" cy="11160"/>
          </a:xfrm>
          <a:prstGeom prst="rect">
            <a:avLst/>
          </a:prstGeom>
          <a:solidFill>
            <a:srgbClr val="c0c0c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66" name=""/>
          <p:cNvSpPr/>
          <p:nvPr/>
        </p:nvSpPr>
        <p:spPr>
          <a:xfrm>
            <a:off x="8623440" y="344664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67" name=""/>
          <p:cNvSpPr/>
          <p:nvPr/>
        </p:nvSpPr>
        <p:spPr>
          <a:xfrm>
            <a:off x="8623440" y="344664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68" name=""/>
          <p:cNvSpPr/>
          <p:nvPr/>
        </p:nvSpPr>
        <p:spPr>
          <a:xfrm>
            <a:off x="8623440" y="361332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69" name=""/>
          <p:cNvSpPr/>
          <p:nvPr/>
        </p:nvSpPr>
        <p:spPr>
          <a:xfrm>
            <a:off x="8623440" y="361332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70" name=""/>
          <p:cNvSpPr/>
          <p:nvPr/>
        </p:nvSpPr>
        <p:spPr>
          <a:xfrm>
            <a:off x="8623440" y="378000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1" name=""/>
          <p:cNvSpPr/>
          <p:nvPr/>
        </p:nvSpPr>
        <p:spPr>
          <a:xfrm>
            <a:off x="8623440" y="378000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72" name=""/>
          <p:cNvSpPr/>
          <p:nvPr/>
        </p:nvSpPr>
        <p:spPr>
          <a:xfrm>
            <a:off x="8623440" y="394668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3" name=""/>
          <p:cNvSpPr/>
          <p:nvPr/>
        </p:nvSpPr>
        <p:spPr>
          <a:xfrm>
            <a:off x="8623440" y="394668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74" name=""/>
          <p:cNvSpPr/>
          <p:nvPr/>
        </p:nvSpPr>
        <p:spPr>
          <a:xfrm>
            <a:off x="8623440" y="411336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5" name=""/>
          <p:cNvSpPr/>
          <p:nvPr/>
        </p:nvSpPr>
        <p:spPr>
          <a:xfrm>
            <a:off x="8623440" y="4113360"/>
            <a:ext cx="9360" cy="10800"/>
          </a:xfrm>
          <a:prstGeom prst="rect">
            <a:avLst/>
          </a:prstGeom>
          <a:solidFill>
            <a:srgbClr val="c0c0c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576" name=""/>
          <p:cNvSpPr/>
          <p:nvPr/>
        </p:nvSpPr>
        <p:spPr>
          <a:xfrm>
            <a:off x="8623440" y="428148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7" name=""/>
          <p:cNvSpPr/>
          <p:nvPr/>
        </p:nvSpPr>
        <p:spPr>
          <a:xfrm>
            <a:off x="8623440" y="428148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78" name=""/>
          <p:cNvSpPr/>
          <p:nvPr/>
        </p:nvSpPr>
        <p:spPr>
          <a:xfrm>
            <a:off x="8623440" y="444816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79" name=""/>
          <p:cNvSpPr/>
          <p:nvPr/>
        </p:nvSpPr>
        <p:spPr>
          <a:xfrm>
            <a:off x="8623440" y="4448160"/>
            <a:ext cx="936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80" name=""/>
          <p:cNvSpPr/>
          <p:nvPr/>
        </p:nvSpPr>
        <p:spPr>
          <a:xfrm>
            <a:off x="8623440" y="461484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1" name=""/>
          <p:cNvSpPr/>
          <p:nvPr/>
        </p:nvSpPr>
        <p:spPr>
          <a:xfrm>
            <a:off x="8623440" y="4614840"/>
            <a:ext cx="936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82" name=""/>
          <p:cNvSpPr/>
          <p:nvPr/>
        </p:nvSpPr>
        <p:spPr>
          <a:xfrm>
            <a:off x="8623440" y="478152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3" name=""/>
          <p:cNvSpPr/>
          <p:nvPr/>
        </p:nvSpPr>
        <p:spPr>
          <a:xfrm>
            <a:off x="8623440" y="4781520"/>
            <a:ext cx="936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84" name=""/>
          <p:cNvSpPr/>
          <p:nvPr/>
        </p:nvSpPr>
        <p:spPr>
          <a:xfrm>
            <a:off x="8623440" y="495000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5" name=""/>
          <p:cNvSpPr/>
          <p:nvPr/>
        </p:nvSpPr>
        <p:spPr>
          <a:xfrm>
            <a:off x="8623440" y="495000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86" name=""/>
          <p:cNvSpPr/>
          <p:nvPr/>
        </p:nvSpPr>
        <p:spPr>
          <a:xfrm>
            <a:off x="8623440" y="511668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7" name=""/>
          <p:cNvSpPr/>
          <p:nvPr/>
        </p:nvSpPr>
        <p:spPr>
          <a:xfrm>
            <a:off x="8623440" y="511668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88" name=""/>
          <p:cNvSpPr/>
          <p:nvPr/>
        </p:nvSpPr>
        <p:spPr>
          <a:xfrm>
            <a:off x="8623440" y="528336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89" name=""/>
          <p:cNvSpPr/>
          <p:nvPr/>
        </p:nvSpPr>
        <p:spPr>
          <a:xfrm>
            <a:off x="8623440" y="528336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90" name=""/>
          <p:cNvSpPr/>
          <p:nvPr/>
        </p:nvSpPr>
        <p:spPr>
          <a:xfrm>
            <a:off x="8623440" y="545004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1" name=""/>
          <p:cNvSpPr/>
          <p:nvPr/>
        </p:nvSpPr>
        <p:spPr>
          <a:xfrm>
            <a:off x="8623440" y="545004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92" name=""/>
          <p:cNvSpPr/>
          <p:nvPr/>
        </p:nvSpPr>
        <p:spPr>
          <a:xfrm>
            <a:off x="8623440" y="561672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3" name=""/>
          <p:cNvSpPr/>
          <p:nvPr/>
        </p:nvSpPr>
        <p:spPr>
          <a:xfrm>
            <a:off x="8623440" y="5616720"/>
            <a:ext cx="9360" cy="10800"/>
          </a:xfrm>
          <a:prstGeom prst="rect">
            <a:avLst/>
          </a:prstGeom>
          <a:solidFill>
            <a:srgbClr val="c0c0c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594" name=""/>
          <p:cNvSpPr/>
          <p:nvPr/>
        </p:nvSpPr>
        <p:spPr>
          <a:xfrm>
            <a:off x="8623440" y="578484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5" name=""/>
          <p:cNvSpPr/>
          <p:nvPr/>
        </p:nvSpPr>
        <p:spPr>
          <a:xfrm>
            <a:off x="8623440" y="578484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96" name=""/>
          <p:cNvSpPr/>
          <p:nvPr/>
        </p:nvSpPr>
        <p:spPr>
          <a:xfrm>
            <a:off x="8623440" y="595152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7" name=""/>
          <p:cNvSpPr/>
          <p:nvPr/>
        </p:nvSpPr>
        <p:spPr>
          <a:xfrm>
            <a:off x="8623440" y="5951520"/>
            <a:ext cx="936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98" name=""/>
          <p:cNvSpPr/>
          <p:nvPr/>
        </p:nvSpPr>
        <p:spPr>
          <a:xfrm>
            <a:off x="8623440" y="612792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99" name=""/>
          <p:cNvSpPr/>
          <p:nvPr/>
        </p:nvSpPr>
        <p:spPr>
          <a:xfrm>
            <a:off x="8623440" y="6127920"/>
            <a:ext cx="9360" cy="9360"/>
          </a:xfrm>
          <a:prstGeom prst="rect">
            <a:avLst/>
          </a:prstGeom>
          <a:solidFill>
            <a:srgbClr val="c0c0c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00" name=""/>
          <p:cNvSpPr/>
          <p:nvPr/>
        </p:nvSpPr>
        <p:spPr>
          <a:xfrm>
            <a:off x="8623440" y="6305400"/>
            <a:ext cx="1440" cy="1800"/>
          </a:xfrm>
          <a:prstGeom prst="line">
            <a:avLst/>
          </a:prstGeom>
          <a:ln w="0">
            <a:solidFill>
              <a:srgbClr val="c0c0c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01" name=""/>
          <p:cNvSpPr/>
          <p:nvPr/>
        </p:nvSpPr>
        <p:spPr>
          <a:xfrm>
            <a:off x="8623440" y="6305400"/>
            <a:ext cx="9360" cy="9720"/>
          </a:xfrm>
          <a:prstGeom prst="rect">
            <a:avLst/>
          </a:prstGeom>
          <a:solidFill>
            <a:srgbClr val="c0c0c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602" name=""/>
          <p:cNvSpPr/>
          <p:nvPr/>
        </p:nvSpPr>
        <p:spPr>
          <a:xfrm>
            <a:off x="368280" y="2787480"/>
            <a:ext cx="76320" cy="78120"/>
          </a:xfrm>
          <a:prstGeom prst="star5">
            <a:avLst/>
          </a:prstGeom>
          <a:solidFill>
            <a:srgbClr val="00cc99"/>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603" name=""/>
          <p:cNvSpPr/>
          <p:nvPr/>
        </p:nvSpPr>
        <p:spPr>
          <a:xfrm>
            <a:off x="368280" y="3154320"/>
            <a:ext cx="76320" cy="77760"/>
          </a:xfrm>
          <a:prstGeom prst="star5">
            <a:avLst/>
          </a:prstGeom>
          <a:solidFill>
            <a:srgbClr val="00cc99"/>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604" name=""/>
          <p:cNvSpPr/>
          <p:nvPr/>
        </p:nvSpPr>
        <p:spPr>
          <a:xfrm>
            <a:off x="368280" y="3665520"/>
            <a:ext cx="76320" cy="77760"/>
          </a:xfrm>
          <a:prstGeom prst="star5">
            <a:avLst/>
          </a:prstGeom>
          <a:solidFill>
            <a:srgbClr val="00cc99"/>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605" name=""/>
          <p:cNvSpPr/>
          <p:nvPr/>
        </p:nvSpPr>
        <p:spPr>
          <a:xfrm>
            <a:off x="368280" y="4005360"/>
            <a:ext cx="76320" cy="79200"/>
          </a:xfrm>
          <a:prstGeom prst="star5">
            <a:avLst/>
          </a:prstGeom>
          <a:solidFill>
            <a:srgbClr val="00cc99"/>
          </a:solidFill>
          <a:ln w="9360">
            <a:solidFill>
              <a:srgbClr val="000000"/>
            </a:solidFill>
            <a:miter/>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imes New Roman"/>
            </a:endParaRPr>
          </a:p>
        </p:txBody>
      </p:sp>
      <p:sp>
        <p:nvSpPr>
          <p:cNvPr id="606" name=""/>
          <p:cNvSpPr/>
          <p:nvPr/>
        </p:nvSpPr>
        <p:spPr>
          <a:xfrm>
            <a:off x="368280" y="4346640"/>
            <a:ext cx="76320" cy="77760"/>
          </a:xfrm>
          <a:prstGeom prst="star5">
            <a:avLst/>
          </a:prstGeom>
          <a:solidFill>
            <a:srgbClr val="00cc99"/>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607" name=""/>
          <p:cNvSpPr/>
          <p:nvPr/>
        </p:nvSpPr>
        <p:spPr>
          <a:xfrm>
            <a:off x="368280" y="4660920"/>
            <a:ext cx="76320" cy="77760"/>
          </a:xfrm>
          <a:prstGeom prst="star5">
            <a:avLst/>
          </a:prstGeom>
          <a:solidFill>
            <a:srgbClr val="00cc99"/>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608" name=""/>
          <p:cNvSpPr/>
          <p:nvPr/>
        </p:nvSpPr>
        <p:spPr>
          <a:xfrm>
            <a:off x="368280" y="4830840"/>
            <a:ext cx="76320" cy="79200"/>
          </a:xfrm>
          <a:prstGeom prst="star5">
            <a:avLst/>
          </a:prstGeom>
          <a:solidFill>
            <a:srgbClr val="00cc99"/>
          </a:solidFill>
          <a:ln w="9360">
            <a:solidFill>
              <a:srgbClr val="000000"/>
            </a:solidFill>
            <a:miter/>
          </a:ln>
        </p:spPr>
        <p:style>
          <a:lnRef idx="0"/>
          <a:fillRef idx="0"/>
          <a:effectRef idx="0"/>
          <a:fontRef idx="minor"/>
        </p:style>
        <p:txBody>
          <a:bodyPr wrap="none" lIns="90000" rIns="90000" tIns="-20160" bIns="-20160" anchor="ctr">
            <a:noAutofit/>
          </a:bodyPr>
          <a:p>
            <a:endParaRPr b="0" lang="en-US" sz="2400" strike="noStrike" u="none">
              <a:solidFill>
                <a:srgbClr val="000000"/>
              </a:solidFill>
              <a:effectLst/>
              <a:uFillTx/>
              <a:latin typeface="Times New Roman"/>
            </a:endParaRPr>
          </a:p>
        </p:txBody>
      </p:sp>
      <p:sp>
        <p:nvSpPr>
          <p:cNvPr id="609" name=""/>
          <p:cNvSpPr/>
          <p:nvPr/>
        </p:nvSpPr>
        <p:spPr>
          <a:xfrm>
            <a:off x="368280" y="5002200"/>
            <a:ext cx="76320" cy="77760"/>
          </a:xfrm>
          <a:prstGeom prst="star5">
            <a:avLst/>
          </a:prstGeom>
          <a:solidFill>
            <a:srgbClr val="00cc99"/>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610" name=""/>
          <p:cNvSpPr/>
          <p:nvPr/>
        </p:nvSpPr>
        <p:spPr>
          <a:xfrm>
            <a:off x="368280" y="5997600"/>
            <a:ext cx="76320" cy="77760"/>
          </a:xfrm>
          <a:prstGeom prst="star5">
            <a:avLst/>
          </a:prstGeom>
          <a:solidFill>
            <a:srgbClr val="00cc99"/>
          </a:solidFill>
          <a:ln w="9360">
            <a:solidFill>
              <a:srgbClr val="000000"/>
            </a:solidFill>
            <a:miter/>
          </a:ln>
        </p:spPr>
        <p:style>
          <a:lnRef idx="0"/>
          <a:fillRef idx="0"/>
          <a:effectRef idx="0"/>
          <a:fontRef idx="minor"/>
        </p:style>
        <p:txBody>
          <a:bodyPr wrap="none" lIns="90000" rIns="90000" tIns="-20520" bIns="-20520" anchor="ctr">
            <a:noAutofit/>
          </a:bodyPr>
          <a:p>
            <a:endParaRPr b="0" lang="en-US" sz="2400" strike="noStrike" u="none">
              <a:solidFill>
                <a:srgbClr val="000000"/>
              </a:solidFill>
              <a:effectLst/>
              <a:uFillTx/>
              <a:latin typeface="Times New Roman"/>
            </a:endParaRPr>
          </a:p>
        </p:txBody>
      </p:sp>
      <p:sp>
        <p:nvSpPr>
          <p:cNvPr id="611" name=""/>
          <p:cNvSpPr/>
          <p:nvPr/>
        </p:nvSpPr>
        <p:spPr>
          <a:xfrm>
            <a:off x="7810560" y="1755720"/>
            <a:ext cx="276120" cy="236520"/>
          </a:xfrm>
          <a:prstGeom prst="star5">
            <a:avLst/>
          </a:prstGeom>
          <a:solidFill>
            <a:srgbClr val="00cc99"/>
          </a:solidFill>
          <a:ln w="9360">
            <a:solidFill>
              <a:srgbClr val="000000"/>
            </a:solidFill>
            <a:miter/>
          </a:ln>
        </p:spPr>
        <p:style>
          <a:lnRef idx="0"/>
          <a:fillRef idx="0"/>
          <a:effectRef idx="0"/>
          <a:fontRef idx="minor"/>
        </p:style>
        <p:txBody>
          <a:bodyPr wrap="none" lIns="90000" rIns="90000" tIns="32040" bIns="32040" anchor="ctr">
            <a:noAutofit/>
          </a:bodyPr>
          <a:p>
            <a:endParaRPr b="0" lang="en-US" sz="2400" strike="noStrike" u="none">
              <a:solidFill>
                <a:srgbClr val="000000"/>
              </a:solidFill>
              <a:effectLst/>
              <a:uFillTx/>
              <a:latin typeface="Times New Roman"/>
            </a:endParaRPr>
          </a:p>
        </p:txBody>
      </p:sp>
      <p:sp>
        <p:nvSpPr>
          <p:cNvPr id="612" name=""/>
          <p:cNvSpPr/>
          <p:nvPr/>
        </p:nvSpPr>
        <p:spPr>
          <a:xfrm>
            <a:off x="434520" y="1906560"/>
            <a:ext cx="2932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20 MOST TRANSPORTED PRODUCTS</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33A70020-E680-4BDA-B194-4F9B846E9908}"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3" name=""/>
          <p:cNvSpPr/>
          <p:nvPr/>
        </p:nvSpPr>
        <p:spPr>
          <a:xfrm>
            <a:off x="5079960" y="2438280"/>
            <a:ext cx="3733920" cy="259092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4" name=""/>
          <p:cNvSpPr/>
          <p:nvPr/>
        </p:nvSpPr>
        <p:spPr>
          <a:xfrm>
            <a:off x="457200" y="762120"/>
            <a:ext cx="670572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615" name=""/>
          <p:cNvGrpSpPr/>
          <p:nvPr/>
        </p:nvGrpSpPr>
        <p:grpSpPr>
          <a:xfrm>
            <a:off x="8153280" y="165240"/>
            <a:ext cx="673200" cy="685800"/>
            <a:chOff x="8153280" y="165240"/>
            <a:chExt cx="673200" cy="685800"/>
          </a:xfrm>
        </p:grpSpPr>
        <p:sp>
          <p:nvSpPr>
            <p:cNvPr id="616"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7"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8"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9"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0"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1"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2"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3"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4"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5"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6"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7"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28"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629"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0"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1"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32" name=""/>
          <p:cNvSpPr/>
          <p:nvPr/>
        </p:nvSpPr>
        <p:spPr>
          <a:xfrm>
            <a:off x="403200" y="254160"/>
            <a:ext cx="56829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Growth in the Trucking and Storage Industry</a:t>
            </a:r>
            <a:endParaRPr b="0" lang="en-US" sz="2400" strike="noStrike" u="none">
              <a:solidFill>
                <a:srgbClr val="000000"/>
              </a:solidFill>
              <a:effectLst/>
              <a:uFillTx/>
              <a:latin typeface="Times New Roman"/>
            </a:endParaRPr>
          </a:p>
        </p:txBody>
      </p:sp>
      <p:sp>
        <p:nvSpPr>
          <p:cNvPr id="633" name=""/>
          <p:cNvSpPr/>
          <p:nvPr/>
        </p:nvSpPr>
        <p:spPr>
          <a:xfrm>
            <a:off x="1209600" y="1790640"/>
            <a:ext cx="2752920" cy="1247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4" name=""/>
          <p:cNvSpPr/>
          <p:nvPr/>
        </p:nvSpPr>
        <p:spPr>
          <a:xfrm>
            <a:off x="1209600" y="2724120"/>
            <a:ext cx="27529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35" name=""/>
          <p:cNvSpPr/>
          <p:nvPr/>
        </p:nvSpPr>
        <p:spPr>
          <a:xfrm>
            <a:off x="1209600" y="2419200"/>
            <a:ext cx="27529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36" name=""/>
          <p:cNvSpPr/>
          <p:nvPr/>
        </p:nvSpPr>
        <p:spPr>
          <a:xfrm>
            <a:off x="1209600" y="2104920"/>
            <a:ext cx="27529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37" name=""/>
          <p:cNvSpPr/>
          <p:nvPr/>
        </p:nvSpPr>
        <p:spPr>
          <a:xfrm>
            <a:off x="1209600" y="1790640"/>
            <a:ext cx="27529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38" name=""/>
          <p:cNvSpPr/>
          <p:nvPr/>
        </p:nvSpPr>
        <p:spPr>
          <a:xfrm>
            <a:off x="1209600" y="1790640"/>
            <a:ext cx="2752920" cy="124776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9" name=""/>
          <p:cNvSpPr/>
          <p:nvPr/>
        </p:nvSpPr>
        <p:spPr>
          <a:xfrm>
            <a:off x="1371600" y="1895400"/>
            <a:ext cx="228600" cy="1143000"/>
          </a:xfrm>
          <a:prstGeom prst="rect">
            <a:avLst/>
          </a:prstGeom>
          <a:solidFill>
            <a:srgbClr val="3366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0" name=""/>
          <p:cNvSpPr/>
          <p:nvPr/>
        </p:nvSpPr>
        <p:spPr>
          <a:xfrm>
            <a:off x="1924200" y="1962000"/>
            <a:ext cx="228600" cy="1076400"/>
          </a:xfrm>
          <a:prstGeom prst="rect">
            <a:avLst/>
          </a:prstGeom>
          <a:solidFill>
            <a:srgbClr val="3366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1" name=""/>
          <p:cNvSpPr/>
          <p:nvPr/>
        </p:nvSpPr>
        <p:spPr>
          <a:xfrm>
            <a:off x="2476440" y="2028960"/>
            <a:ext cx="219240" cy="1009440"/>
          </a:xfrm>
          <a:prstGeom prst="rect">
            <a:avLst/>
          </a:prstGeom>
          <a:solidFill>
            <a:srgbClr val="3366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2" name=""/>
          <p:cNvSpPr/>
          <p:nvPr/>
        </p:nvSpPr>
        <p:spPr>
          <a:xfrm>
            <a:off x="3019320" y="2066760"/>
            <a:ext cx="228600" cy="971640"/>
          </a:xfrm>
          <a:prstGeom prst="rect">
            <a:avLst/>
          </a:prstGeom>
          <a:solidFill>
            <a:srgbClr val="3366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3" name=""/>
          <p:cNvSpPr/>
          <p:nvPr/>
        </p:nvSpPr>
        <p:spPr>
          <a:xfrm>
            <a:off x="3571920" y="2152800"/>
            <a:ext cx="228600" cy="885600"/>
          </a:xfrm>
          <a:prstGeom prst="rect">
            <a:avLst/>
          </a:prstGeom>
          <a:solidFill>
            <a:srgbClr val="3366ff"/>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4" name=""/>
          <p:cNvSpPr/>
          <p:nvPr/>
        </p:nvSpPr>
        <p:spPr>
          <a:xfrm>
            <a:off x="1209600" y="1790640"/>
            <a:ext cx="1800" cy="12477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5" name=""/>
          <p:cNvSpPr/>
          <p:nvPr/>
        </p:nvSpPr>
        <p:spPr>
          <a:xfrm>
            <a:off x="1171440" y="303840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46" name=""/>
          <p:cNvSpPr/>
          <p:nvPr/>
        </p:nvSpPr>
        <p:spPr>
          <a:xfrm>
            <a:off x="1171440" y="272412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47" name=""/>
          <p:cNvSpPr/>
          <p:nvPr/>
        </p:nvSpPr>
        <p:spPr>
          <a:xfrm>
            <a:off x="1171440" y="241920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48" name=""/>
          <p:cNvSpPr/>
          <p:nvPr/>
        </p:nvSpPr>
        <p:spPr>
          <a:xfrm>
            <a:off x="1171440" y="210492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49" name=""/>
          <p:cNvSpPr/>
          <p:nvPr/>
        </p:nvSpPr>
        <p:spPr>
          <a:xfrm>
            <a:off x="1171440" y="179064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50" name=""/>
          <p:cNvSpPr/>
          <p:nvPr/>
        </p:nvSpPr>
        <p:spPr>
          <a:xfrm>
            <a:off x="1219320" y="3048120"/>
            <a:ext cx="27525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51" name=""/>
          <p:cNvSpPr/>
          <p:nvPr/>
        </p:nvSpPr>
        <p:spPr>
          <a:xfrm flipV="1">
            <a:off x="1209600" y="303840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52" name=""/>
          <p:cNvSpPr/>
          <p:nvPr/>
        </p:nvSpPr>
        <p:spPr>
          <a:xfrm flipV="1">
            <a:off x="1762200" y="303840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53" name=""/>
          <p:cNvSpPr/>
          <p:nvPr/>
        </p:nvSpPr>
        <p:spPr>
          <a:xfrm flipV="1">
            <a:off x="2314440" y="303840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54" name=""/>
          <p:cNvSpPr/>
          <p:nvPr/>
        </p:nvSpPr>
        <p:spPr>
          <a:xfrm flipV="1">
            <a:off x="2857680" y="303840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55" name=""/>
          <p:cNvSpPr/>
          <p:nvPr/>
        </p:nvSpPr>
        <p:spPr>
          <a:xfrm flipV="1">
            <a:off x="3409920" y="303840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56" name=""/>
          <p:cNvSpPr/>
          <p:nvPr/>
        </p:nvSpPr>
        <p:spPr>
          <a:xfrm flipV="1">
            <a:off x="3962520" y="303840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57" name=""/>
          <p:cNvSpPr/>
          <p:nvPr/>
        </p:nvSpPr>
        <p:spPr>
          <a:xfrm>
            <a:off x="637200" y="1266840"/>
            <a:ext cx="2634120" cy="335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OPERATING REVENUES/TRUCKING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US$ million</a:t>
            </a:r>
            <a:endParaRPr b="0" lang="en-US" sz="1000" strike="noStrike" u="none">
              <a:solidFill>
                <a:srgbClr val="000000"/>
              </a:solidFill>
              <a:effectLst/>
              <a:uFillTx/>
              <a:latin typeface="Times New Roman"/>
            </a:endParaRPr>
          </a:p>
        </p:txBody>
      </p:sp>
      <p:sp>
        <p:nvSpPr>
          <p:cNvPr id="658" name=""/>
          <p:cNvSpPr/>
          <p:nvPr/>
        </p:nvSpPr>
        <p:spPr>
          <a:xfrm>
            <a:off x="1047240" y="2952720"/>
            <a:ext cx="788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a:t>
            </a:r>
            <a:endParaRPr b="0" lang="en-US" sz="1100" strike="noStrike" u="none">
              <a:solidFill>
                <a:srgbClr val="000000"/>
              </a:solidFill>
              <a:effectLst/>
              <a:uFillTx/>
              <a:latin typeface="Times New Roman"/>
            </a:endParaRPr>
          </a:p>
        </p:txBody>
      </p:sp>
      <p:sp>
        <p:nvSpPr>
          <p:cNvPr id="659" name=""/>
          <p:cNvSpPr/>
          <p:nvPr/>
        </p:nvSpPr>
        <p:spPr>
          <a:xfrm>
            <a:off x="741960" y="2638440"/>
            <a:ext cx="429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50,000</a:t>
            </a:r>
            <a:endParaRPr b="0" lang="en-US" sz="1100" strike="noStrike" u="none">
              <a:solidFill>
                <a:srgbClr val="000000"/>
              </a:solidFill>
              <a:effectLst/>
              <a:uFillTx/>
              <a:latin typeface="Times New Roman"/>
            </a:endParaRPr>
          </a:p>
        </p:txBody>
      </p:sp>
      <p:sp>
        <p:nvSpPr>
          <p:cNvPr id="660" name=""/>
          <p:cNvSpPr/>
          <p:nvPr/>
        </p:nvSpPr>
        <p:spPr>
          <a:xfrm>
            <a:off x="675000" y="2333520"/>
            <a:ext cx="507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100,000</a:t>
            </a:r>
            <a:endParaRPr b="0" lang="en-US" sz="1100" strike="noStrike" u="none">
              <a:solidFill>
                <a:srgbClr val="000000"/>
              </a:solidFill>
              <a:effectLst/>
              <a:uFillTx/>
              <a:latin typeface="Times New Roman"/>
            </a:endParaRPr>
          </a:p>
        </p:txBody>
      </p:sp>
      <p:sp>
        <p:nvSpPr>
          <p:cNvPr id="661" name=""/>
          <p:cNvSpPr/>
          <p:nvPr/>
        </p:nvSpPr>
        <p:spPr>
          <a:xfrm>
            <a:off x="675000" y="2019240"/>
            <a:ext cx="507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150,000</a:t>
            </a:r>
            <a:endParaRPr b="0" lang="en-US" sz="1100" strike="noStrike" u="none">
              <a:solidFill>
                <a:srgbClr val="000000"/>
              </a:solidFill>
              <a:effectLst/>
              <a:uFillTx/>
              <a:latin typeface="Times New Roman"/>
            </a:endParaRPr>
          </a:p>
        </p:txBody>
      </p:sp>
      <p:sp>
        <p:nvSpPr>
          <p:cNvPr id="662" name=""/>
          <p:cNvSpPr/>
          <p:nvPr/>
        </p:nvSpPr>
        <p:spPr>
          <a:xfrm>
            <a:off x="675000" y="1704960"/>
            <a:ext cx="507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200,000</a:t>
            </a:r>
            <a:endParaRPr b="0" lang="en-US" sz="1100" strike="noStrike" u="none">
              <a:solidFill>
                <a:srgbClr val="000000"/>
              </a:solidFill>
              <a:effectLst/>
              <a:uFillTx/>
              <a:latin typeface="Times New Roman"/>
            </a:endParaRPr>
          </a:p>
        </p:txBody>
      </p:sp>
      <p:sp>
        <p:nvSpPr>
          <p:cNvPr id="663" name=""/>
          <p:cNvSpPr/>
          <p:nvPr/>
        </p:nvSpPr>
        <p:spPr>
          <a:xfrm>
            <a:off x="1351800" y="314316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1997</a:t>
            </a:r>
            <a:endParaRPr b="0" lang="en-US" sz="1100" strike="noStrike" u="none">
              <a:solidFill>
                <a:srgbClr val="000000"/>
              </a:solidFill>
              <a:effectLst/>
              <a:uFillTx/>
              <a:latin typeface="Times New Roman"/>
            </a:endParaRPr>
          </a:p>
        </p:txBody>
      </p:sp>
      <p:sp>
        <p:nvSpPr>
          <p:cNvPr id="664" name=""/>
          <p:cNvSpPr/>
          <p:nvPr/>
        </p:nvSpPr>
        <p:spPr>
          <a:xfrm>
            <a:off x="1904400" y="314316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1996</a:t>
            </a:r>
            <a:endParaRPr b="0" lang="en-US" sz="1100" strike="noStrike" u="none">
              <a:solidFill>
                <a:srgbClr val="000000"/>
              </a:solidFill>
              <a:effectLst/>
              <a:uFillTx/>
              <a:latin typeface="Times New Roman"/>
            </a:endParaRPr>
          </a:p>
        </p:txBody>
      </p:sp>
      <p:sp>
        <p:nvSpPr>
          <p:cNvPr id="665" name=""/>
          <p:cNvSpPr/>
          <p:nvPr/>
        </p:nvSpPr>
        <p:spPr>
          <a:xfrm>
            <a:off x="2457000" y="314316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1995</a:t>
            </a:r>
            <a:endParaRPr b="0" lang="en-US" sz="1100" strike="noStrike" u="none">
              <a:solidFill>
                <a:srgbClr val="000000"/>
              </a:solidFill>
              <a:effectLst/>
              <a:uFillTx/>
              <a:latin typeface="Times New Roman"/>
            </a:endParaRPr>
          </a:p>
        </p:txBody>
      </p:sp>
      <p:sp>
        <p:nvSpPr>
          <p:cNvPr id="666" name=""/>
          <p:cNvSpPr/>
          <p:nvPr/>
        </p:nvSpPr>
        <p:spPr>
          <a:xfrm>
            <a:off x="2999880" y="314316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1994</a:t>
            </a:r>
            <a:endParaRPr b="0" lang="en-US" sz="1100" strike="noStrike" u="none">
              <a:solidFill>
                <a:srgbClr val="000000"/>
              </a:solidFill>
              <a:effectLst/>
              <a:uFillTx/>
              <a:latin typeface="Times New Roman"/>
            </a:endParaRPr>
          </a:p>
        </p:txBody>
      </p:sp>
      <p:sp>
        <p:nvSpPr>
          <p:cNvPr id="667" name=""/>
          <p:cNvSpPr/>
          <p:nvPr/>
        </p:nvSpPr>
        <p:spPr>
          <a:xfrm>
            <a:off x="3552120" y="314316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1993</a:t>
            </a:r>
            <a:endParaRPr b="0" lang="en-US" sz="1100" strike="noStrike" u="none">
              <a:solidFill>
                <a:srgbClr val="000000"/>
              </a:solidFill>
              <a:effectLst/>
              <a:uFillTx/>
              <a:latin typeface="Times New Roman"/>
            </a:endParaRPr>
          </a:p>
        </p:txBody>
      </p:sp>
      <p:sp>
        <p:nvSpPr>
          <p:cNvPr id="668" name=""/>
          <p:cNvSpPr/>
          <p:nvPr/>
        </p:nvSpPr>
        <p:spPr>
          <a:xfrm>
            <a:off x="1209600" y="4524480"/>
            <a:ext cx="2828880" cy="1266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9" name=""/>
          <p:cNvSpPr/>
          <p:nvPr/>
        </p:nvSpPr>
        <p:spPr>
          <a:xfrm>
            <a:off x="1209600" y="5477040"/>
            <a:ext cx="282888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0" name=""/>
          <p:cNvSpPr/>
          <p:nvPr/>
        </p:nvSpPr>
        <p:spPr>
          <a:xfrm>
            <a:off x="1209600" y="5162400"/>
            <a:ext cx="282888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71" name=""/>
          <p:cNvSpPr/>
          <p:nvPr/>
        </p:nvSpPr>
        <p:spPr>
          <a:xfrm>
            <a:off x="1209600" y="4838760"/>
            <a:ext cx="282888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2" name=""/>
          <p:cNvSpPr/>
          <p:nvPr/>
        </p:nvSpPr>
        <p:spPr>
          <a:xfrm>
            <a:off x="1209600" y="4524480"/>
            <a:ext cx="282888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3" name=""/>
          <p:cNvSpPr/>
          <p:nvPr/>
        </p:nvSpPr>
        <p:spPr>
          <a:xfrm>
            <a:off x="1209600" y="4524480"/>
            <a:ext cx="2828880" cy="12668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4" name=""/>
          <p:cNvSpPr/>
          <p:nvPr/>
        </p:nvSpPr>
        <p:spPr>
          <a:xfrm>
            <a:off x="1371600" y="4781520"/>
            <a:ext cx="228600" cy="1009800"/>
          </a:xfrm>
          <a:prstGeom prst="rect">
            <a:avLst/>
          </a:prstGeom>
          <a:solidFill>
            <a:srgbClr val="00cc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5" name=""/>
          <p:cNvSpPr/>
          <p:nvPr/>
        </p:nvSpPr>
        <p:spPr>
          <a:xfrm>
            <a:off x="1933560" y="4886280"/>
            <a:ext cx="238320" cy="905040"/>
          </a:xfrm>
          <a:prstGeom prst="rect">
            <a:avLst/>
          </a:prstGeom>
          <a:solidFill>
            <a:srgbClr val="00cc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6" name=""/>
          <p:cNvSpPr/>
          <p:nvPr/>
        </p:nvSpPr>
        <p:spPr>
          <a:xfrm>
            <a:off x="2505240" y="4933800"/>
            <a:ext cx="228600" cy="857520"/>
          </a:xfrm>
          <a:prstGeom prst="rect">
            <a:avLst/>
          </a:prstGeom>
          <a:solidFill>
            <a:srgbClr val="00cc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7" name=""/>
          <p:cNvSpPr/>
          <p:nvPr/>
        </p:nvSpPr>
        <p:spPr>
          <a:xfrm>
            <a:off x="3067200" y="5010120"/>
            <a:ext cx="237960" cy="781200"/>
          </a:xfrm>
          <a:prstGeom prst="rect">
            <a:avLst/>
          </a:prstGeom>
          <a:solidFill>
            <a:srgbClr val="00cc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8" name=""/>
          <p:cNvSpPr/>
          <p:nvPr/>
        </p:nvSpPr>
        <p:spPr>
          <a:xfrm>
            <a:off x="3638520" y="5076720"/>
            <a:ext cx="228600" cy="714600"/>
          </a:xfrm>
          <a:prstGeom prst="rect">
            <a:avLst/>
          </a:prstGeom>
          <a:solidFill>
            <a:srgbClr val="00cc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9" name=""/>
          <p:cNvSpPr/>
          <p:nvPr/>
        </p:nvSpPr>
        <p:spPr>
          <a:xfrm>
            <a:off x="1209600" y="4524480"/>
            <a:ext cx="1800" cy="12668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0" name=""/>
          <p:cNvSpPr/>
          <p:nvPr/>
        </p:nvSpPr>
        <p:spPr>
          <a:xfrm>
            <a:off x="1171440" y="579132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1" name=""/>
          <p:cNvSpPr/>
          <p:nvPr/>
        </p:nvSpPr>
        <p:spPr>
          <a:xfrm>
            <a:off x="1171440" y="547704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2" name=""/>
          <p:cNvSpPr/>
          <p:nvPr/>
        </p:nvSpPr>
        <p:spPr>
          <a:xfrm>
            <a:off x="1171440" y="516240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83" name=""/>
          <p:cNvSpPr/>
          <p:nvPr/>
        </p:nvSpPr>
        <p:spPr>
          <a:xfrm>
            <a:off x="1171440" y="483876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4" name=""/>
          <p:cNvSpPr/>
          <p:nvPr/>
        </p:nvSpPr>
        <p:spPr>
          <a:xfrm>
            <a:off x="1171440" y="452448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5" name=""/>
          <p:cNvSpPr/>
          <p:nvPr/>
        </p:nvSpPr>
        <p:spPr>
          <a:xfrm>
            <a:off x="1209600" y="5791320"/>
            <a:ext cx="282888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86" name=""/>
          <p:cNvSpPr/>
          <p:nvPr/>
        </p:nvSpPr>
        <p:spPr>
          <a:xfrm flipV="1">
            <a:off x="1209600" y="579132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87" name=""/>
          <p:cNvSpPr/>
          <p:nvPr/>
        </p:nvSpPr>
        <p:spPr>
          <a:xfrm flipV="1">
            <a:off x="1771560" y="579132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88" name=""/>
          <p:cNvSpPr/>
          <p:nvPr/>
        </p:nvSpPr>
        <p:spPr>
          <a:xfrm flipV="1">
            <a:off x="2343240" y="579132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89" name=""/>
          <p:cNvSpPr/>
          <p:nvPr/>
        </p:nvSpPr>
        <p:spPr>
          <a:xfrm flipV="1">
            <a:off x="2905200" y="579132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90" name=""/>
          <p:cNvSpPr/>
          <p:nvPr/>
        </p:nvSpPr>
        <p:spPr>
          <a:xfrm flipV="1">
            <a:off x="3476520" y="579132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91" name=""/>
          <p:cNvSpPr/>
          <p:nvPr/>
        </p:nvSpPr>
        <p:spPr>
          <a:xfrm flipV="1">
            <a:off x="4038480" y="579132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92" name=""/>
          <p:cNvSpPr/>
          <p:nvPr/>
        </p:nvSpPr>
        <p:spPr>
          <a:xfrm>
            <a:off x="701640" y="3962520"/>
            <a:ext cx="2583360" cy="335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OPERATING REVENUES/STORAGE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US$ million</a:t>
            </a:r>
            <a:endParaRPr b="0" lang="en-US" sz="1000" strike="noStrike" u="none">
              <a:solidFill>
                <a:srgbClr val="000000"/>
              </a:solidFill>
              <a:effectLst/>
              <a:uFillTx/>
              <a:latin typeface="Times New Roman"/>
            </a:endParaRPr>
          </a:p>
        </p:txBody>
      </p:sp>
      <p:sp>
        <p:nvSpPr>
          <p:cNvPr id="693" name=""/>
          <p:cNvSpPr/>
          <p:nvPr/>
        </p:nvSpPr>
        <p:spPr>
          <a:xfrm>
            <a:off x="1047240" y="5724360"/>
            <a:ext cx="788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0</a:t>
            </a:r>
            <a:endParaRPr b="0" lang="en-US" sz="1100" strike="noStrike" u="none">
              <a:solidFill>
                <a:srgbClr val="000000"/>
              </a:solidFill>
              <a:effectLst/>
              <a:uFillTx/>
              <a:latin typeface="Times New Roman"/>
            </a:endParaRPr>
          </a:p>
        </p:txBody>
      </p:sp>
      <p:sp>
        <p:nvSpPr>
          <p:cNvPr id="694" name=""/>
          <p:cNvSpPr/>
          <p:nvPr/>
        </p:nvSpPr>
        <p:spPr>
          <a:xfrm>
            <a:off x="817920" y="5410080"/>
            <a:ext cx="351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4,000</a:t>
            </a:r>
            <a:endParaRPr b="0" lang="en-US" sz="1100" strike="noStrike" u="none">
              <a:solidFill>
                <a:srgbClr val="000000"/>
              </a:solidFill>
              <a:effectLst/>
              <a:uFillTx/>
              <a:latin typeface="Times New Roman"/>
            </a:endParaRPr>
          </a:p>
        </p:txBody>
      </p:sp>
      <p:sp>
        <p:nvSpPr>
          <p:cNvPr id="695" name=""/>
          <p:cNvSpPr/>
          <p:nvPr/>
        </p:nvSpPr>
        <p:spPr>
          <a:xfrm>
            <a:off x="817920" y="5095800"/>
            <a:ext cx="351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8,000</a:t>
            </a:r>
            <a:endParaRPr b="0" lang="en-US" sz="1100" strike="noStrike" u="none">
              <a:solidFill>
                <a:srgbClr val="000000"/>
              </a:solidFill>
              <a:effectLst/>
              <a:uFillTx/>
              <a:latin typeface="Times New Roman"/>
            </a:endParaRPr>
          </a:p>
        </p:txBody>
      </p:sp>
      <p:sp>
        <p:nvSpPr>
          <p:cNvPr id="696" name=""/>
          <p:cNvSpPr/>
          <p:nvPr/>
        </p:nvSpPr>
        <p:spPr>
          <a:xfrm>
            <a:off x="751320" y="4772160"/>
            <a:ext cx="429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12,000</a:t>
            </a:r>
            <a:endParaRPr b="0" lang="en-US" sz="1100" strike="noStrike" u="none">
              <a:solidFill>
                <a:srgbClr val="000000"/>
              </a:solidFill>
              <a:effectLst/>
              <a:uFillTx/>
              <a:latin typeface="Times New Roman"/>
            </a:endParaRPr>
          </a:p>
        </p:txBody>
      </p:sp>
      <p:sp>
        <p:nvSpPr>
          <p:cNvPr id="697" name=""/>
          <p:cNvSpPr/>
          <p:nvPr/>
        </p:nvSpPr>
        <p:spPr>
          <a:xfrm>
            <a:off x="751320" y="4457880"/>
            <a:ext cx="429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16,000</a:t>
            </a:r>
            <a:endParaRPr b="0" lang="en-US" sz="1100" strike="noStrike" u="none">
              <a:solidFill>
                <a:srgbClr val="000000"/>
              </a:solidFill>
              <a:effectLst/>
              <a:uFillTx/>
              <a:latin typeface="Times New Roman"/>
            </a:endParaRPr>
          </a:p>
        </p:txBody>
      </p:sp>
      <p:sp>
        <p:nvSpPr>
          <p:cNvPr id="698" name=""/>
          <p:cNvSpPr/>
          <p:nvPr/>
        </p:nvSpPr>
        <p:spPr>
          <a:xfrm>
            <a:off x="1361520" y="590544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1997</a:t>
            </a:r>
            <a:endParaRPr b="0" lang="en-US" sz="1100" strike="noStrike" u="none">
              <a:solidFill>
                <a:srgbClr val="000000"/>
              </a:solidFill>
              <a:effectLst/>
              <a:uFillTx/>
              <a:latin typeface="Times New Roman"/>
            </a:endParaRPr>
          </a:p>
        </p:txBody>
      </p:sp>
      <p:sp>
        <p:nvSpPr>
          <p:cNvPr id="699" name=""/>
          <p:cNvSpPr/>
          <p:nvPr/>
        </p:nvSpPr>
        <p:spPr>
          <a:xfrm>
            <a:off x="1923480" y="590544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1996</a:t>
            </a:r>
            <a:endParaRPr b="0" lang="en-US" sz="1100" strike="noStrike" u="none">
              <a:solidFill>
                <a:srgbClr val="000000"/>
              </a:solidFill>
              <a:effectLst/>
              <a:uFillTx/>
              <a:latin typeface="Times New Roman"/>
            </a:endParaRPr>
          </a:p>
        </p:txBody>
      </p:sp>
      <p:sp>
        <p:nvSpPr>
          <p:cNvPr id="700" name=""/>
          <p:cNvSpPr/>
          <p:nvPr/>
        </p:nvSpPr>
        <p:spPr>
          <a:xfrm>
            <a:off x="2494800" y="590544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1995</a:t>
            </a:r>
            <a:endParaRPr b="0" lang="en-US" sz="1100" strike="noStrike" u="none">
              <a:solidFill>
                <a:srgbClr val="000000"/>
              </a:solidFill>
              <a:effectLst/>
              <a:uFillTx/>
              <a:latin typeface="Times New Roman"/>
            </a:endParaRPr>
          </a:p>
        </p:txBody>
      </p:sp>
      <p:sp>
        <p:nvSpPr>
          <p:cNvPr id="701" name=""/>
          <p:cNvSpPr/>
          <p:nvPr/>
        </p:nvSpPr>
        <p:spPr>
          <a:xfrm>
            <a:off x="3056760" y="590544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1994</a:t>
            </a:r>
            <a:endParaRPr b="0" lang="en-US" sz="1100" strike="noStrike" u="none">
              <a:solidFill>
                <a:srgbClr val="000000"/>
              </a:solidFill>
              <a:effectLst/>
              <a:uFillTx/>
              <a:latin typeface="Times New Roman"/>
            </a:endParaRPr>
          </a:p>
        </p:txBody>
      </p:sp>
      <p:sp>
        <p:nvSpPr>
          <p:cNvPr id="702" name=""/>
          <p:cNvSpPr/>
          <p:nvPr/>
        </p:nvSpPr>
        <p:spPr>
          <a:xfrm>
            <a:off x="3618720" y="5905440"/>
            <a:ext cx="3124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1993</a:t>
            </a:r>
            <a:endParaRPr b="0" lang="en-US" sz="1100" strike="noStrike" u="none">
              <a:solidFill>
                <a:srgbClr val="000000"/>
              </a:solidFill>
              <a:effectLst/>
              <a:uFillTx/>
              <a:latin typeface="Times New Roman"/>
            </a:endParaRPr>
          </a:p>
        </p:txBody>
      </p:sp>
      <p:sp>
        <p:nvSpPr>
          <p:cNvPr id="703" name=""/>
          <p:cNvSpPr/>
          <p:nvPr/>
        </p:nvSpPr>
        <p:spPr>
          <a:xfrm>
            <a:off x="5118120" y="2652840"/>
            <a:ext cx="3733920" cy="2228760"/>
          </a:xfrm>
          <a:prstGeom prst="rect">
            <a:avLst/>
          </a:prstGeom>
          <a:noFill/>
          <a:ln w="0">
            <a:noFill/>
          </a:ln>
        </p:spPr>
        <p:style>
          <a:lnRef idx="0"/>
          <a:fillRef idx="0"/>
          <a:effectRef idx="0"/>
          <a:fontRef idx="minor"/>
        </p:style>
        <p:txBody>
          <a:bodyPr lIns="90000" rIns="90000" tIns="46800" bIns="46800" anchor="t">
            <a:spAutoFit/>
          </a:bodyPr>
          <a:p>
            <a:pPr marL="190440" indent="-19044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For the past five years, the trucking industry has grown at a 5% rate as a result of a strong US economy and increased demand for transportation services.</a:t>
            </a:r>
            <a:endParaRPr b="0" lang="en-US" sz="1400" strike="noStrike" u="none">
              <a:solidFill>
                <a:srgbClr val="000000"/>
              </a:solidFill>
              <a:effectLst/>
              <a:uFillTx/>
              <a:latin typeface="Times New Roman"/>
            </a:endParaRPr>
          </a:p>
          <a:p>
            <a:pPr marL="190440" indent="-19044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90440" indent="-19044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On the other hand, there has also been a substantial recovery in storage, mainly because supply companies’ inventories have grown as the use of </a:t>
            </a:r>
            <a:r>
              <a:rPr b="1" i="1" lang="en-US" sz="1400" strike="noStrike" u="none">
                <a:solidFill>
                  <a:srgbClr val="000000"/>
                </a:solidFill>
                <a:effectLst/>
                <a:uFillTx/>
                <a:latin typeface="Times New Roman"/>
              </a:rPr>
              <a:t>just-in-time</a:t>
            </a:r>
            <a:r>
              <a:rPr b="1" lang="en-US" sz="1400" strike="noStrike" u="none">
                <a:solidFill>
                  <a:srgbClr val="000000"/>
                </a:solidFill>
                <a:effectLst/>
                <a:uFillTx/>
                <a:latin typeface="Times New Roman"/>
              </a:rPr>
              <a:t> operations by the final users have increased.</a:t>
            </a:r>
            <a:endParaRPr b="0" lang="en-US" sz="1400" strike="noStrike" u="none">
              <a:solidFill>
                <a:srgbClr val="000000"/>
              </a:solidFill>
              <a:effectLst/>
              <a:uFillTx/>
              <a:latin typeface="Times New Roman"/>
            </a:endParaRPr>
          </a:p>
        </p:txBody>
      </p:sp>
      <p:sp>
        <p:nvSpPr>
          <p:cNvPr id="704" name=""/>
          <p:cNvSpPr/>
          <p:nvPr/>
        </p:nvSpPr>
        <p:spPr>
          <a:xfrm>
            <a:off x="4572000" y="1523880"/>
            <a:ext cx="380880" cy="4496040"/>
          </a:xfrm>
          <a:prstGeom prst="rightArrow">
            <a:avLst>
              <a:gd name="adj1" fmla="val 46120"/>
              <a:gd name="adj2" fmla="val 10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EA1DD8F-A54A-41BB-A576-59327248FC41}"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5" name=""/>
          <p:cNvSpPr/>
          <p:nvPr/>
        </p:nvSpPr>
        <p:spPr>
          <a:xfrm>
            <a:off x="6629400" y="2870280"/>
            <a:ext cx="2209680" cy="193032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6" name=""/>
          <p:cNvSpPr/>
          <p:nvPr/>
        </p:nvSpPr>
        <p:spPr>
          <a:xfrm>
            <a:off x="380520" y="279360"/>
            <a:ext cx="6656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Operating Revenue and Expenses/ Trucking Industry</a:t>
            </a:r>
            <a:endParaRPr b="0" lang="en-US" sz="2400" strike="noStrike" u="none">
              <a:solidFill>
                <a:srgbClr val="000000"/>
              </a:solidFill>
              <a:effectLst/>
              <a:uFillTx/>
              <a:latin typeface="Times New Roman"/>
            </a:endParaRPr>
          </a:p>
        </p:txBody>
      </p:sp>
      <p:sp>
        <p:nvSpPr>
          <p:cNvPr id="707" name=""/>
          <p:cNvSpPr/>
          <p:nvPr/>
        </p:nvSpPr>
        <p:spPr>
          <a:xfrm flipV="1">
            <a:off x="457200" y="795240"/>
            <a:ext cx="7783560" cy="5040"/>
          </a:xfrm>
          <a:prstGeom prst="line">
            <a:avLst/>
          </a:prstGeom>
          <a:ln w="28440">
            <a:solidFill>
              <a:srgbClr val="ff0000"/>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Times New Roman"/>
            </a:endParaRPr>
          </a:p>
        </p:txBody>
      </p:sp>
      <p:grpSp>
        <p:nvGrpSpPr>
          <p:cNvPr id="708" name=""/>
          <p:cNvGrpSpPr/>
          <p:nvPr/>
        </p:nvGrpSpPr>
        <p:grpSpPr>
          <a:xfrm>
            <a:off x="8153280" y="165240"/>
            <a:ext cx="673200" cy="685800"/>
            <a:chOff x="8153280" y="165240"/>
            <a:chExt cx="673200" cy="685800"/>
          </a:xfrm>
        </p:grpSpPr>
        <p:sp>
          <p:nvSpPr>
            <p:cNvPr id="709"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0"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1"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2"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3"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4"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5"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6"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7"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8"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9"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0"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1"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722"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3"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4"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725" name=""/>
          <p:cNvSpPr/>
          <p:nvPr/>
        </p:nvSpPr>
        <p:spPr>
          <a:xfrm>
            <a:off x="6769080" y="3043080"/>
            <a:ext cx="2057400" cy="15883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Total operating revenue in 1997 for the for-hiring trucking and courier services industry (excluding air services) was estimated at </a:t>
            </a:r>
            <a:r>
              <a:rPr b="1" i="1" lang="en-US" sz="1400" strike="noStrike" u="none">
                <a:solidFill>
                  <a:srgbClr val="000000"/>
                </a:solidFill>
                <a:effectLst/>
                <a:uFillTx/>
                <a:latin typeface="Times New Roman"/>
              </a:rPr>
              <a:t>US$183.2 billion. </a:t>
            </a:r>
            <a:endParaRPr b="0" lang="en-US" sz="1400" strike="noStrike" u="none">
              <a:solidFill>
                <a:srgbClr val="000000"/>
              </a:solidFill>
              <a:effectLst/>
              <a:uFillTx/>
              <a:latin typeface="Times New Roman"/>
            </a:endParaRPr>
          </a:p>
        </p:txBody>
      </p:sp>
      <p:sp>
        <p:nvSpPr>
          <p:cNvPr id="726" name=""/>
          <p:cNvSpPr/>
          <p:nvPr/>
        </p:nvSpPr>
        <p:spPr>
          <a:xfrm>
            <a:off x="1556280" y="2233440"/>
            <a:ext cx="3177360" cy="3178080"/>
          </a:xfrm>
          <a:custGeom>
            <a:avLst/>
            <a:gdLst/>
            <a:ahLst/>
            <a:rect l="l" t="t" r="r" b="b"/>
            <a:pathLst>
              <a:path stroke="0" w="21600" h="21600">
                <a:moveTo>
                  <a:pt x="10800" y="0"/>
                </a:moveTo>
                <a:arcTo wR="10800" hR="10800" stAng="-5400000" swAng="6606029"/>
                <a:lnTo>
                  <a:pt x="10800" y="10800"/>
                </a:lnTo>
                <a:close/>
              </a:path>
              <a:path fill="none" w="21600" h="21600">
                <a:moveTo>
                  <a:pt x="10800" y="0"/>
                </a:moveTo>
                <a:arcTo wR="10800" hR="10800" stAng="-5400000" swAng="6606029"/>
              </a:path>
            </a:pathLst>
          </a:custGeom>
          <a:solidFill>
            <a:srgbClr val="9999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7" name=""/>
          <p:cNvSpPr/>
          <p:nvPr/>
        </p:nvSpPr>
        <p:spPr>
          <a:xfrm>
            <a:off x="1556280" y="2233440"/>
            <a:ext cx="3177360" cy="3178800"/>
          </a:xfrm>
          <a:custGeom>
            <a:avLst/>
            <a:gdLst/>
            <a:ahLst/>
            <a:rect l="l" t="t" r="r" b="b"/>
            <a:pathLst>
              <a:path stroke="0" w="21600" h="21600">
                <a:moveTo>
                  <a:pt x="20942" y="14512"/>
                </a:moveTo>
                <a:arcTo wR="10800" hR="10800" stAng="1206029" swAng="1729597"/>
                <a:lnTo>
                  <a:pt x="10800" y="10800"/>
                </a:lnTo>
                <a:close/>
              </a:path>
              <a:path fill="none" w="21600" h="21600">
                <a:moveTo>
                  <a:pt x="20942" y="14512"/>
                </a:moveTo>
                <a:arcTo wR="10800" hR="10800" stAng="1206029" swAng="1729597"/>
              </a:path>
            </a:pathLst>
          </a:custGeom>
          <a:solidFill>
            <a:srgbClr val="993366"/>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8" name=""/>
          <p:cNvSpPr/>
          <p:nvPr/>
        </p:nvSpPr>
        <p:spPr>
          <a:xfrm>
            <a:off x="1555560" y="2233440"/>
            <a:ext cx="3178440" cy="3178800"/>
          </a:xfrm>
          <a:custGeom>
            <a:avLst/>
            <a:gdLst/>
            <a:ahLst/>
            <a:rect l="l" t="t" r="r" b="b"/>
            <a:pathLst>
              <a:path stroke="0" w="21600" h="21600">
                <a:moveTo>
                  <a:pt x="17896" y="18942"/>
                </a:moveTo>
                <a:arcTo wR="10800" hR="10800" stAng="2935626" swAng="1736057"/>
                <a:lnTo>
                  <a:pt x="10800" y="10800"/>
                </a:lnTo>
                <a:close/>
              </a:path>
              <a:path fill="none" w="21600" h="21600">
                <a:moveTo>
                  <a:pt x="17896" y="18942"/>
                </a:moveTo>
                <a:arcTo wR="10800" hR="10800" stAng="2935626" swAng="1736057"/>
              </a:path>
            </a:pathLst>
          </a:custGeom>
          <a:solidFill>
            <a:srgbClr val="ffffcc"/>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9" name=""/>
          <p:cNvSpPr/>
          <p:nvPr/>
        </p:nvSpPr>
        <p:spPr>
          <a:xfrm>
            <a:off x="1555560" y="2233800"/>
            <a:ext cx="3177360" cy="3177720"/>
          </a:xfrm>
          <a:custGeom>
            <a:avLst/>
            <a:gdLst/>
            <a:ahLst/>
            <a:rect l="l" t="t" r="r" b="b"/>
            <a:pathLst>
              <a:path stroke="0" w="21600" h="21600">
                <a:moveTo>
                  <a:pt x="13071" y="21359"/>
                </a:moveTo>
                <a:arcTo wR="10800" hR="10800" stAng="4671682" swAng="4382713"/>
                <a:lnTo>
                  <a:pt x="10800" y="10800"/>
                </a:lnTo>
                <a:close/>
              </a:path>
              <a:path fill="none" w="21600" h="21600">
                <a:moveTo>
                  <a:pt x="13071" y="21359"/>
                </a:moveTo>
                <a:arcTo wR="10800" hR="10800" stAng="4671682" swAng="4382713"/>
              </a:path>
            </a:pathLst>
          </a:custGeom>
          <a:solidFill>
            <a:srgbClr val="cc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0" name=""/>
          <p:cNvSpPr/>
          <p:nvPr/>
        </p:nvSpPr>
        <p:spPr>
          <a:xfrm>
            <a:off x="1556280" y="2233440"/>
            <a:ext cx="3177000" cy="3178800"/>
          </a:xfrm>
          <a:custGeom>
            <a:avLst/>
            <a:gdLst/>
            <a:ahLst/>
            <a:rect l="l" t="t" r="r" b="b"/>
            <a:pathLst>
              <a:path stroke="0" w="21600" h="21600">
                <a:moveTo>
                  <a:pt x="1363" y="16051"/>
                </a:moveTo>
                <a:arcTo wR="10800" hR="10800" stAng="9054395" swAng="364551"/>
                <a:lnTo>
                  <a:pt x="10800" y="10800"/>
                </a:lnTo>
                <a:close/>
              </a:path>
              <a:path fill="none" w="21600" h="21600">
                <a:moveTo>
                  <a:pt x="1363" y="16051"/>
                </a:moveTo>
                <a:arcTo wR="10800" hR="10800" stAng="9054395" swAng="364551"/>
              </a:path>
            </a:pathLst>
          </a:custGeom>
          <a:solidFill>
            <a:srgbClr val="660066"/>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1" name=""/>
          <p:cNvSpPr/>
          <p:nvPr/>
        </p:nvSpPr>
        <p:spPr>
          <a:xfrm>
            <a:off x="1555560" y="2235600"/>
            <a:ext cx="3178800" cy="3174120"/>
          </a:xfrm>
          <a:custGeom>
            <a:avLst/>
            <a:gdLst/>
            <a:ahLst/>
            <a:rect l="l" t="t" r="r" b="b"/>
            <a:pathLst>
              <a:path stroke="0" w="21600" h="21600">
                <a:moveTo>
                  <a:pt x="860" y="15023"/>
                </a:moveTo>
                <a:arcTo wR="10800" hR="10800" stAng="9418946" swAng="722719"/>
                <a:lnTo>
                  <a:pt x="10800" y="10800"/>
                </a:lnTo>
                <a:close/>
              </a:path>
              <a:path fill="none" w="21600" h="21600">
                <a:moveTo>
                  <a:pt x="860" y="15023"/>
                </a:moveTo>
                <a:arcTo wR="10800" hR="10800" stAng="9418946" swAng="722719"/>
              </a:path>
            </a:pathLst>
          </a:custGeom>
          <a:solidFill>
            <a:srgbClr val="ff8080"/>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2" name=""/>
          <p:cNvSpPr/>
          <p:nvPr/>
        </p:nvSpPr>
        <p:spPr>
          <a:xfrm>
            <a:off x="1555920" y="2234160"/>
            <a:ext cx="3177720" cy="3175200"/>
          </a:xfrm>
          <a:custGeom>
            <a:avLst/>
            <a:gdLst/>
            <a:ahLst/>
            <a:rect l="l" t="t" r="r" b="b"/>
            <a:pathLst>
              <a:path stroke="0" w="21600" h="21600">
                <a:moveTo>
                  <a:pt x="197" y="12856"/>
                </a:moveTo>
                <a:arcTo wR="10800" hR="10800" stAng="10141665" swAng="1205782"/>
                <a:lnTo>
                  <a:pt x="10800" y="10800"/>
                </a:lnTo>
                <a:close/>
              </a:path>
              <a:path fill="none" w="21600" h="21600">
                <a:moveTo>
                  <a:pt x="197" y="12856"/>
                </a:moveTo>
                <a:arcTo wR="10800" hR="10800" stAng="10141665" swAng="1205782"/>
              </a:path>
            </a:pathLst>
          </a:custGeom>
          <a:solidFill>
            <a:srgbClr val="0066cc"/>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3" name=""/>
          <p:cNvSpPr/>
          <p:nvPr/>
        </p:nvSpPr>
        <p:spPr>
          <a:xfrm>
            <a:off x="1556640" y="2232720"/>
            <a:ext cx="3176640" cy="3180240"/>
          </a:xfrm>
          <a:custGeom>
            <a:avLst/>
            <a:gdLst/>
            <a:ahLst/>
            <a:rect l="l" t="t" r="r" b="b"/>
            <a:pathLst>
              <a:path stroke="0" w="21600" h="21600">
                <a:moveTo>
                  <a:pt x="137" y="9087"/>
                </a:moveTo>
                <a:arcTo wR="10800" hR="10800" stAng="-10252552" swAng="1198157"/>
                <a:lnTo>
                  <a:pt x="10800" y="10800"/>
                </a:lnTo>
                <a:close/>
              </a:path>
              <a:path fill="none" w="21600" h="21600">
                <a:moveTo>
                  <a:pt x="137" y="9087"/>
                </a:moveTo>
                <a:arcTo wR="10800" hR="10800" stAng="-10252552" swAng="1198157"/>
              </a:path>
            </a:pathLst>
          </a:custGeom>
          <a:solidFill>
            <a:srgbClr val="cccc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4" name=""/>
          <p:cNvSpPr/>
          <p:nvPr/>
        </p:nvSpPr>
        <p:spPr>
          <a:xfrm>
            <a:off x="1555200" y="2234160"/>
            <a:ext cx="3179160" cy="3177360"/>
          </a:xfrm>
          <a:custGeom>
            <a:avLst/>
            <a:gdLst/>
            <a:ahLst/>
            <a:rect l="l" t="t" r="r" b="b"/>
            <a:pathLst>
              <a:path stroke="0" w="21600" h="21600">
                <a:moveTo>
                  <a:pt x="1363" y="5549"/>
                </a:moveTo>
                <a:arcTo wR="10800" hR="10800" stAng="-9054395" swAng="469338"/>
                <a:lnTo>
                  <a:pt x="10800" y="10800"/>
                </a:lnTo>
                <a:close/>
              </a:path>
              <a:path fill="none" w="21600" h="21600">
                <a:moveTo>
                  <a:pt x="1363" y="5549"/>
                </a:moveTo>
                <a:arcTo wR="10800" hR="10800" stAng="-9054395" swAng="469338"/>
              </a:path>
            </a:pathLst>
          </a:custGeom>
          <a:solidFill>
            <a:srgbClr val="000080"/>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5" name=""/>
          <p:cNvSpPr/>
          <p:nvPr/>
        </p:nvSpPr>
        <p:spPr>
          <a:xfrm flipH="1" flipV="1">
            <a:off x="1874880" y="2868120"/>
            <a:ext cx="1270080" cy="9543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6" name=""/>
          <p:cNvSpPr/>
          <p:nvPr/>
        </p:nvSpPr>
        <p:spPr>
          <a:xfrm>
            <a:off x="1556640" y="2233440"/>
            <a:ext cx="3176640" cy="3178440"/>
          </a:xfrm>
          <a:custGeom>
            <a:avLst/>
            <a:gdLst/>
            <a:ahLst/>
            <a:rect l="l" t="t" r="r" b="b"/>
            <a:pathLst>
              <a:path stroke="0" w="21600" h="21600">
                <a:moveTo>
                  <a:pt x="2165" y="4313"/>
                </a:moveTo>
                <a:arcTo wR="10800" hR="10800" stAng="-8585057" swAng="3185057"/>
                <a:lnTo>
                  <a:pt x="10800" y="10800"/>
                </a:lnTo>
                <a:close/>
              </a:path>
              <a:path fill="none" w="21600" h="21600">
                <a:moveTo>
                  <a:pt x="2165" y="4313"/>
                </a:moveTo>
                <a:arcTo wR="10800" hR="10800" stAng="-8585057" swAng="3185057"/>
              </a:path>
            </a:pathLst>
          </a:custGeom>
          <a:solidFill>
            <a:srgbClr val="ffff00"/>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7" name=""/>
          <p:cNvSpPr/>
          <p:nvPr/>
        </p:nvSpPr>
        <p:spPr>
          <a:xfrm>
            <a:off x="1500120" y="4514760"/>
            <a:ext cx="219240" cy="236520"/>
          </a:xfrm>
          <a:custGeom>
            <a:avLst/>
            <a:gdLst/>
            <a:ahLst/>
            <a:rect l="l" t="t" r="r" b="b"/>
            <a:pathLst>
              <a:path w="27" h="29">
                <a:moveTo>
                  <a:pt x="0" y="29"/>
                </a:moveTo>
                <a:lnTo>
                  <a:pt x="12" y="29"/>
                </a:lnTo>
                <a:lnTo>
                  <a:pt x="27"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8" name=""/>
          <p:cNvSpPr/>
          <p:nvPr/>
        </p:nvSpPr>
        <p:spPr>
          <a:xfrm>
            <a:off x="1401840" y="4287960"/>
            <a:ext cx="228600" cy="39600"/>
          </a:xfrm>
          <a:custGeom>
            <a:avLst/>
            <a:gdLst/>
            <a:ahLst/>
            <a:rect l="l" t="t" r="r" b="b"/>
            <a:pathLst>
              <a:path w="28" h="5">
                <a:moveTo>
                  <a:pt x="0" y="5"/>
                </a:moveTo>
                <a:lnTo>
                  <a:pt x="12" y="5"/>
                </a:lnTo>
                <a:lnTo>
                  <a:pt x="28" y="0"/>
                </a:lnTo>
              </a:path>
            </a:pathLst>
          </a:custGeom>
          <a:noFill/>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39" name=""/>
          <p:cNvSpPr/>
          <p:nvPr/>
        </p:nvSpPr>
        <p:spPr>
          <a:xfrm>
            <a:off x="1596960" y="2803680"/>
            <a:ext cx="212760" cy="155520"/>
          </a:xfrm>
          <a:custGeom>
            <a:avLst/>
            <a:gdLst/>
            <a:ahLst/>
            <a:rect l="l" t="t" r="r" b="b"/>
            <a:pathLst>
              <a:path w="26" h="19">
                <a:moveTo>
                  <a:pt x="0" y="0"/>
                </a:moveTo>
                <a:lnTo>
                  <a:pt x="12" y="0"/>
                </a:lnTo>
                <a:lnTo>
                  <a:pt x="26" y="19"/>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0" name=""/>
          <p:cNvSpPr/>
          <p:nvPr/>
        </p:nvSpPr>
        <p:spPr>
          <a:xfrm>
            <a:off x="1670040" y="2379600"/>
            <a:ext cx="204840" cy="488880"/>
          </a:xfrm>
          <a:custGeom>
            <a:avLst/>
            <a:gdLst/>
            <a:ahLst/>
            <a:rect l="l" t="t" r="r" b="b"/>
            <a:pathLst>
              <a:path w="25" h="60">
                <a:moveTo>
                  <a:pt x="0" y="0"/>
                </a:moveTo>
                <a:lnTo>
                  <a:pt x="12" y="0"/>
                </a:lnTo>
                <a:lnTo>
                  <a:pt x="25" y="6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1" name=""/>
          <p:cNvSpPr/>
          <p:nvPr/>
        </p:nvSpPr>
        <p:spPr>
          <a:xfrm>
            <a:off x="2257560" y="1955880"/>
            <a:ext cx="163440" cy="447480"/>
          </a:xfrm>
          <a:custGeom>
            <a:avLst/>
            <a:gdLst/>
            <a:ahLst/>
            <a:rect l="l" t="t" r="r" b="b"/>
            <a:pathLst>
              <a:path w="20" h="55">
                <a:moveTo>
                  <a:pt x="0" y="0"/>
                </a:moveTo>
                <a:lnTo>
                  <a:pt x="12" y="0"/>
                </a:lnTo>
                <a:lnTo>
                  <a:pt x="20" y="55"/>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2" name=""/>
          <p:cNvSpPr/>
          <p:nvPr/>
        </p:nvSpPr>
        <p:spPr>
          <a:xfrm>
            <a:off x="4506120" y="2583000"/>
            <a:ext cx="8892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Annual payroll</a:t>
            </a:r>
            <a:endParaRPr b="0" lang="en-US" sz="1100" strike="noStrike" u="none">
              <a:solidFill>
                <a:srgbClr val="000000"/>
              </a:solidFill>
              <a:effectLst/>
              <a:uFillTx/>
              <a:latin typeface="Times New Roman"/>
            </a:endParaRPr>
          </a:p>
        </p:txBody>
      </p:sp>
      <p:sp>
        <p:nvSpPr>
          <p:cNvPr id="743" name=""/>
          <p:cNvSpPr/>
          <p:nvPr/>
        </p:nvSpPr>
        <p:spPr>
          <a:xfrm>
            <a:off x="4742280" y="2754360"/>
            <a:ext cx="281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31%</a:t>
            </a:r>
            <a:endParaRPr b="0" lang="en-US" sz="1100" strike="noStrike" u="none">
              <a:solidFill>
                <a:srgbClr val="000000"/>
              </a:solidFill>
              <a:effectLst/>
              <a:uFillTx/>
              <a:latin typeface="Times New Roman"/>
            </a:endParaRPr>
          </a:p>
        </p:txBody>
      </p:sp>
      <p:sp>
        <p:nvSpPr>
          <p:cNvPr id="744" name=""/>
          <p:cNvSpPr/>
          <p:nvPr/>
        </p:nvSpPr>
        <p:spPr>
          <a:xfrm>
            <a:off x="4511880" y="4703760"/>
            <a:ext cx="1356840" cy="335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Employer contribution</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to Social Security</a:t>
            </a:r>
            <a:endParaRPr b="0" lang="en-US" sz="1100" strike="noStrike" u="none">
              <a:solidFill>
                <a:srgbClr val="000000"/>
              </a:solidFill>
              <a:effectLst/>
              <a:uFillTx/>
              <a:latin typeface="Times New Roman"/>
            </a:endParaRPr>
          </a:p>
        </p:txBody>
      </p:sp>
      <p:sp>
        <p:nvSpPr>
          <p:cNvPr id="745" name=""/>
          <p:cNvSpPr/>
          <p:nvPr/>
        </p:nvSpPr>
        <p:spPr>
          <a:xfrm>
            <a:off x="5066640" y="502596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8%</a:t>
            </a:r>
            <a:endParaRPr b="0" lang="en-US" sz="1100" strike="noStrike" u="none">
              <a:solidFill>
                <a:srgbClr val="000000"/>
              </a:solidFill>
              <a:effectLst/>
              <a:uFillTx/>
              <a:latin typeface="Times New Roman"/>
            </a:endParaRPr>
          </a:p>
        </p:txBody>
      </p:sp>
      <p:sp>
        <p:nvSpPr>
          <p:cNvPr id="746" name=""/>
          <p:cNvSpPr/>
          <p:nvPr/>
        </p:nvSpPr>
        <p:spPr>
          <a:xfrm>
            <a:off x="3901680" y="5315040"/>
            <a:ext cx="10062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Purchased fuels</a:t>
            </a:r>
            <a:endParaRPr b="0" lang="en-US" sz="1100" strike="noStrike" u="none">
              <a:solidFill>
                <a:srgbClr val="000000"/>
              </a:solidFill>
              <a:effectLst/>
              <a:uFillTx/>
              <a:latin typeface="Times New Roman"/>
            </a:endParaRPr>
          </a:p>
        </p:txBody>
      </p:sp>
      <p:sp>
        <p:nvSpPr>
          <p:cNvPr id="747" name=""/>
          <p:cNvSpPr/>
          <p:nvPr/>
        </p:nvSpPr>
        <p:spPr>
          <a:xfrm>
            <a:off x="4204440" y="54864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8%</a:t>
            </a:r>
            <a:endParaRPr b="0" lang="en-US" sz="1100" strike="noStrike" u="none">
              <a:solidFill>
                <a:srgbClr val="000000"/>
              </a:solidFill>
              <a:effectLst/>
              <a:uFillTx/>
              <a:latin typeface="Times New Roman"/>
            </a:endParaRPr>
          </a:p>
        </p:txBody>
      </p:sp>
      <p:sp>
        <p:nvSpPr>
          <p:cNvPr id="748" name=""/>
          <p:cNvSpPr/>
          <p:nvPr/>
        </p:nvSpPr>
        <p:spPr>
          <a:xfrm>
            <a:off x="1242000" y="5364000"/>
            <a:ext cx="15674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Purchased transportation</a:t>
            </a:r>
            <a:endParaRPr b="0" lang="en-US" sz="1100" strike="noStrike" u="none">
              <a:solidFill>
                <a:srgbClr val="000000"/>
              </a:solidFill>
              <a:effectLst/>
              <a:uFillTx/>
              <a:latin typeface="Times New Roman"/>
            </a:endParaRPr>
          </a:p>
        </p:txBody>
      </p:sp>
      <p:sp>
        <p:nvSpPr>
          <p:cNvPr id="749" name=""/>
          <p:cNvSpPr/>
          <p:nvPr/>
        </p:nvSpPr>
        <p:spPr>
          <a:xfrm>
            <a:off x="1743480" y="5533920"/>
            <a:ext cx="281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20%</a:t>
            </a:r>
            <a:endParaRPr b="0" lang="en-US" sz="1100" strike="noStrike" u="none">
              <a:solidFill>
                <a:srgbClr val="000000"/>
              </a:solidFill>
              <a:effectLst/>
              <a:uFillTx/>
              <a:latin typeface="Times New Roman"/>
            </a:endParaRPr>
          </a:p>
        </p:txBody>
      </p:sp>
      <p:sp>
        <p:nvSpPr>
          <p:cNvPr id="750" name=""/>
          <p:cNvSpPr/>
          <p:nvPr/>
        </p:nvSpPr>
        <p:spPr>
          <a:xfrm>
            <a:off x="479880" y="4589640"/>
            <a:ext cx="10454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Lease and rental</a:t>
            </a:r>
            <a:endParaRPr b="0" lang="en-US" sz="1100" strike="noStrike" u="none">
              <a:solidFill>
                <a:srgbClr val="000000"/>
              </a:solidFill>
              <a:effectLst/>
              <a:uFillTx/>
              <a:latin typeface="Times New Roman"/>
            </a:endParaRPr>
          </a:p>
        </p:txBody>
      </p:sp>
      <p:sp>
        <p:nvSpPr>
          <p:cNvPr id="751" name=""/>
          <p:cNvSpPr/>
          <p:nvPr/>
        </p:nvSpPr>
        <p:spPr>
          <a:xfrm>
            <a:off x="799560" y="47610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endParaRPr b="0" lang="en-US" sz="1100" strike="noStrike" u="none">
              <a:solidFill>
                <a:srgbClr val="000000"/>
              </a:solidFill>
              <a:effectLst/>
              <a:uFillTx/>
              <a:latin typeface="Times New Roman"/>
            </a:endParaRPr>
          </a:p>
        </p:txBody>
      </p:sp>
      <p:sp>
        <p:nvSpPr>
          <p:cNvPr id="752" name=""/>
          <p:cNvSpPr/>
          <p:nvPr/>
        </p:nvSpPr>
        <p:spPr>
          <a:xfrm>
            <a:off x="919080" y="4165560"/>
            <a:ext cx="6163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Insurance</a:t>
            </a:r>
            <a:endParaRPr b="0" lang="en-US" sz="1100" strike="noStrike" u="none">
              <a:solidFill>
                <a:srgbClr val="000000"/>
              </a:solidFill>
              <a:effectLst/>
              <a:uFillTx/>
              <a:latin typeface="Times New Roman"/>
            </a:endParaRPr>
          </a:p>
        </p:txBody>
      </p:sp>
      <p:sp>
        <p:nvSpPr>
          <p:cNvPr id="753" name=""/>
          <p:cNvSpPr/>
          <p:nvPr/>
        </p:nvSpPr>
        <p:spPr>
          <a:xfrm>
            <a:off x="1075680" y="433692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endParaRPr b="0" lang="en-US" sz="1100" strike="noStrike" u="none">
              <a:solidFill>
                <a:srgbClr val="000000"/>
              </a:solidFill>
              <a:effectLst/>
              <a:uFillTx/>
              <a:latin typeface="Times New Roman"/>
            </a:endParaRPr>
          </a:p>
        </p:txBody>
      </p:sp>
      <p:sp>
        <p:nvSpPr>
          <p:cNvPr id="754" name=""/>
          <p:cNvSpPr/>
          <p:nvPr/>
        </p:nvSpPr>
        <p:spPr>
          <a:xfrm>
            <a:off x="531360" y="3608280"/>
            <a:ext cx="842400" cy="335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Maintenance </a:t>
            </a:r>
            <a:endParaRPr b="0" lang="en-US" sz="11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and repair</a:t>
            </a:r>
            <a:endParaRPr b="0" lang="en-US" sz="1100" strike="noStrike" u="none">
              <a:solidFill>
                <a:srgbClr val="000000"/>
              </a:solidFill>
              <a:effectLst/>
              <a:uFillTx/>
              <a:latin typeface="Times New Roman"/>
            </a:endParaRPr>
          </a:p>
        </p:txBody>
      </p:sp>
      <p:sp>
        <p:nvSpPr>
          <p:cNvPr id="755" name=""/>
          <p:cNvSpPr/>
          <p:nvPr/>
        </p:nvSpPr>
        <p:spPr>
          <a:xfrm>
            <a:off x="724680" y="394488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6%</a:t>
            </a:r>
            <a:endParaRPr b="0" lang="en-US" sz="1100" strike="noStrike" u="none">
              <a:solidFill>
                <a:srgbClr val="000000"/>
              </a:solidFill>
              <a:effectLst/>
              <a:uFillTx/>
              <a:latin typeface="Times New Roman"/>
            </a:endParaRPr>
          </a:p>
        </p:txBody>
      </p:sp>
      <p:sp>
        <p:nvSpPr>
          <p:cNvPr id="756" name=""/>
          <p:cNvSpPr/>
          <p:nvPr/>
        </p:nvSpPr>
        <p:spPr>
          <a:xfrm>
            <a:off x="821160" y="3089160"/>
            <a:ext cx="7880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Depreciation</a:t>
            </a:r>
            <a:endParaRPr b="0" lang="en-US" sz="1100" strike="noStrike" u="none">
              <a:solidFill>
                <a:srgbClr val="000000"/>
              </a:solidFill>
              <a:effectLst/>
              <a:uFillTx/>
              <a:latin typeface="Times New Roman"/>
            </a:endParaRPr>
          </a:p>
        </p:txBody>
      </p:sp>
      <p:sp>
        <p:nvSpPr>
          <p:cNvPr id="757" name=""/>
          <p:cNvSpPr/>
          <p:nvPr/>
        </p:nvSpPr>
        <p:spPr>
          <a:xfrm>
            <a:off x="1188360" y="323532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5%</a:t>
            </a:r>
            <a:endParaRPr b="0" lang="en-US" sz="1100" strike="noStrike" u="none">
              <a:solidFill>
                <a:srgbClr val="000000"/>
              </a:solidFill>
              <a:effectLst/>
              <a:uFillTx/>
              <a:latin typeface="Times New Roman"/>
            </a:endParaRPr>
          </a:p>
        </p:txBody>
      </p:sp>
      <p:sp>
        <p:nvSpPr>
          <p:cNvPr id="758" name=""/>
          <p:cNvSpPr/>
          <p:nvPr/>
        </p:nvSpPr>
        <p:spPr>
          <a:xfrm>
            <a:off x="674280" y="2639880"/>
            <a:ext cx="12009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Taxes and licenses</a:t>
            </a:r>
            <a:endParaRPr b="0" lang="en-US" sz="1100" strike="noStrike" u="none">
              <a:solidFill>
                <a:srgbClr val="000000"/>
              </a:solidFill>
              <a:effectLst/>
              <a:uFillTx/>
              <a:latin typeface="Times New Roman"/>
            </a:endParaRPr>
          </a:p>
        </p:txBody>
      </p:sp>
      <p:sp>
        <p:nvSpPr>
          <p:cNvPr id="759" name=""/>
          <p:cNvSpPr/>
          <p:nvPr/>
        </p:nvSpPr>
        <p:spPr>
          <a:xfrm>
            <a:off x="1050120" y="28116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endParaRPr b="0" lang="en-US" sz="1100" strike="noStrike" u="none">
              <a:solidFill>
                <a:srgbClr val="000000"/>
              </a:solidFill>
              <a:effectLst/>
              <a:uFillTx/>
              <a:latin typeface="Times New Roman"/>
            </a:endParaRPr>
          </a:p>
        </p:txBody>
      </p:sp>
      <p:sp>
        <p:nvSpPr>
          <p:cNvPr id="760" name=""/>
          <p:cNvSpPr/>
          <p:nvPr/>
        </p:nvSpPr>
        <p:spPr>
          <a:xfrm>
            <a:off x="478080" y="2216160"/>
            <a:ext cx="15127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Drug and alcohol testing</a:t>
            </a:r>
            <a:endParaRPr b="0" lang="en-US" sz="1100" strike="noStrike" u="none">
              <a:solidFill>
                <a:srgbClr val="000000"/>
              </a:solidFill>
              <a:effectLst/>
              <a:uFillTx/>
              <a:latin typeface="Times New Roman"/>
            </a:endParaRPr>
          </a:p>
        </p:txBody>
      </p:sp>
      <p:sp>
        <p:nvSpPr>
          <p:cNvPr id="761" name=""/>
          <p:cNvSpPr/>
          <p:nvPr/>
        </p:nvSpPr>
        <p:spPr>
          <a:xfrm>
            <a:off x="984960" y="238752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0%</a:t>
            </a:r>
            <a:endParaRPr b="0" lang="en-US" sz="1100" strike="noStrike" u="none">
              <a:solidFill>
                <a:srgbClr val="000000"/>
              </a:solidFill>
              <a:effectLst/>
              <a:uFillTx/>
              <a:latin typeface="Times New Roman"/>
            </a:endParaRPr>
          </a:p>
        </p:txBody>
      </p:sp>
      <p:sp>
        <p:nvSpPr>
          <p:cNvPr id="762" name=""/>
          <p:cNvSpPr/>
          <p:nvPr/>
        </p:nvSpPr>
        <p:spPr>
          <a:xfrm>
            <a:off x="989280" y="1792440"/>
            <a:ext cx="16142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Other operating expenses</a:t>
            </a:r>
            <a:endParaRPr b="0" lang="en-US" sz="1100" strike="noStrike" u="none">
              <a:solidFill>
                <a:srgbClr val="000000"/>
              </a:solidFill>
              <a:effectLst/>
              <a:uFillTx/>
              <a:latin typeface="Times New Roman"/>
            </a:endParaRPr>
          </a:p>
        </p:txBody>
      </p:sp>
      <p:sp>
        <p:nvSpPr>
          <p:cNvPr id="763" name=""/>
          <p:cNvSpPr/>
          <p:nvPr/>
        </p:nvSpPr>
        <p:spPr>
          <a:xfrm>
            <a:off x="1506960" y="1963800"/>
            <a:ext cx="281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15%</a:t>
            </a:r>
            <a:endParaRPr b="0" lang="en-US" sz="1100" strike="noStrike" u="none">
              <a:solidFill>
                <a:srgbClr val="000000"/>
              </a:solidFill>
              <a:effectLst/>
              <a:uFillTx/>
              <a:latin typeface="Times New Roman"/>
            </a:endParaRPr>
          </a:p>
        </p:txBody>
      </p:sp>
      <p:sp>
        <p:nvSpPr>
          <p:cNvPr id="764" name=""/>
          <p:cNvSpPr/>
          <p:nvPr/>
        </p:nvSpPr>
        <p:spPr>
          <a:xfrm>
            <a:off x="640080" y="6170760"/>
            <a:ext cx="3063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Source: Transportation Annual Survey,  DOC, 1999</a:t>
            </a:r>
            <a:endParaRPr b="0" lang="en-US" sz="1000" strike="noStrike" u="none">
              <a:solidFill>
                <a:srgbClr val="000000"/>
              </a:solidFill>
              <a:effectLst/>
              <a:uFillTx/>
              <a:latin typeface="Times New Roman"/>
            </a:endParaRPr>
          </a:p>
        </p:txBody>
      </p:sp>
      <p:sp>
        <p:nvSpPr>
          <p:cNvPr id="765" name=""/>
          <p:cNvSpPr/>
          <p:nvPr/>
        </p:nvSpPr>
        <p:spPr>
          <a:xfrm>
            <a:off x="6172200" y="1600200"/>
            <a:ext cx="380880" cy="4495680"/>
          </a:xfrm>
          <a:prstGeom prst="rightArrow">
            <a:avLst>
              <a:gd name="adj1" fmla="val 46120"/>
              <a:gd name="adj2" fmla="val 10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766" name=""/>
          <p:cNvSpPr/>
          <p:nvPr/>
        </p:nvSpPr>
        <p:spPr>
          <a:xfrm>
            <a:off x="308160" y="1190520"/>
            <a:ext cx="1617120" cy="520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EXPENSE DETAIL</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100% = U.S.$171.0 Billion</a:t>
            </a:r>
            <a:r>
              <a:rPr b="1"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8338501C-58B2-4B1E-89C6-883A55EBB055}"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7" name=""/>
          <p:cNvSpPr/>
          <p:nvPr/>
        </p:nvSpPr>
        <p:spPr>
          <a:xfrm>
            <a:off x="349200" y="2549520"/>
            <a:ext cx="6969240" cy="37908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8" name=""/>
          <p:cNvSpPr/>
          <p:nvPr/>
        </p:nvSpPr>
        <p:spPr>
          <a:xfrm>
            <a:off x="3927600" y="3908520"/>
            <a:ext cx="203040" cy="452520"/>
          </a:xfrm>
          <a:custGeom>
            <a:avLst/>
            <a:gdLst/>
            <a:ahLst/>
            <a:rect l="l" t="t" r="r" b="b"/>
            <a:pathLst>
              <a:path w="128" h="285">
                <a:moveTo>
                  <a:pt x="0" y="0"/>
                </a:moveTo>
                <a:lnTo>
                  <a:pt x="37" y="0"/>
                </a:lnTo>
                <a:lnTo>
                  <a:pt x="92" y="0"/>
                </a:lnTo>
                <a:lnTo>
                  <a:pt x="128" y="0"/>
                </a:lnTo>
                <a:lnTo>
                  <a:pt x="55" y="285"/>
                </a:lnTo>
                <a:lnTo>
                  <a:pt x="0" y="0"/>
                </a:lnTo>
                <a:close/>
              </a:path>
            </a:pathLst>
          </a:custGeom>
          <a:solidFill>
            <a:srgbClr val="660066"/>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9" name=""/>
          <p:cNvSpPr/>
          <p:nvPr/>
        </p:nvSpPr>
        <p:spPr>
          <a:xfrm>
            <a:off x="4014720" y="3908520"/>
            <a:ext cx="522360" cy="452520"/>
          </a:xfrm>
          <a:custGeom>
            <a:avLst/>
            <a:gdLst/>
            <a:ahLst/>
            <a:rect l="l" t="t" r="r" b="b"/>
            <a:pathLst>
              <a:path w="329" h="285">
                <a:moveTo>
                  <a:pt x="73" y="0"/>
                </a:moveTo>
                <a:lnTo>
                  <a:pt x="110" y="0"/>
                </a:lnTo>
                <a:lnTo>
                  <a:pt x="164" y="0"/>
                </a:lnTo>
                <a:lnTo>
                  <a:pt x="201" y="0"/>
                </a:lnTo>
                <a:lnTo>
                  <a:pt x="237" y="10"/>
                </a:lnTo>
                <a:lnTo>
                  <a:pt x="292" y="10"/>
                </a:lnTo>
                <a:lnTo>
                  <a:pt x="329" y="10"/>
                </a:lnTo>
                <a:lnTo>
                  <a:pt x="0" y="285"/>
                </a:lnTo>
                <a:lnTo>
                  <a:pt x="73" y="0"/>
                </a:lnTo>
                <a:close/>
              </a:path>
            </a:pathLst>
          </a:custGeom>
          <a:solidFill>
            <a:srgbClr val="ff8080"/>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0" name=""/>
          <p:cNvSpPr/>
          <p:nvPr/>
        </p:nvSpPr>
        <p:spPr>
          <a:xfrm>
            <a:off x="4334040" y="3657600"/>
            <a:ext cx="695160" cy="266760"/>
          </a:xfrm>
          <a:custGeom>
            <a:avLst/>
            <a:gdLst/>
            <a:ahLst/>
            <a:rect l="l" t="t" r="r" b="b"/>
            <a:pathLst>
              <a:path w="47" h="25">
                <a:moveTo>
                  <a:pt x="47" y="0"/>
                </a:moveTo>
                <a:lnTo>
                  <a:pt x="47" y="7"/>
                </a:lnTo>
                <a:lnTo>
                  <a:pt x="0" y="25"/>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1" name=""/>
          <p:cNvSpPr/>
          <p:nvPr/>
        </p:nvSpPr>
        <p:spPr>
          <a:xfrm>
            <a:off x="4014720" y="3924360"/>
            <a:ext cx="1260720" cy="436680"/>
          </a:xfrm>
          <a:custGeom>
            <a:avLst/>
            <a:gdLst/>
            <a:ahLst/>
            <a:rect l="l" t="t" r="r" b="b"/>
            <a:pathLst>
              <a:path w="794" h="275">
                <a:moveTo>
                  <a:pt x="329" y="0"/>
                </a:moveTo>
                <a:lnTo>
                  <a:pt x="365" y="9"/>
                </a:lnTo>
                <a:lnTo>
                  <a:pt x="402" y="9"/>
                </a:lnTo>
                <a:lnTo>
                  <a:pt x="438" y="9"/>
                </a:lnTo>
                <a:lnTo>
                  <a:pt x="466" y="19"/>
                </a:lnTo>
                <a:lnTo>
                  <a:pt x="502" y="19"/>
                </a:lnTo>
                <a:lnTo>
                  <a:pt x="539" y="28"/>
                </a:lnTo>
                <a:lnTo>
                  <a:pt x="566" y="28"/>
                </a:lnTo>
                <a:lnTo>
                  <a:pt x="593" y="38"/>
                </a:lnTo>
                <a:lnTo>
                  <a:pt x="630" y="47"/>
                </a:lnTo>
                <a:lnTo>
                  <a:pt x="657" y="47"/>
                </a:lnTo>
                <a:lnTo>
                  <a:pt x="685" y="57"/>
                </a:lnTo>
                <a:lnTo>
                  <a:pt x="712" y="66"/>
                </a:lnTo>
                <a:lnTo>
                  <a:pt x="739" y="66"/>
                </a:lnTo>
                <a:lnTo>
                  <a:pt x="767" y="76"/>
                </a:lnTo>
                <a:lnTo>
                  <a:pt x="794" y="85"/>
                </a:lnTo>
                <a:lnTo>
                  <a:pt x="0" y="275"/>
                </a:lnTo>
                <a:lnTo>
                  <a:pt x="329" y="0"/>
                </a:lnTo>
                <a:close/>
              </a:path>
            </a:pathLst>
          </a:custGeom>
          <a:solidFill>
            <a:srgbClr val="0066cc"/>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2" name=""/>
          <p:cNvSpPr/>
          <p:nvPr/>
        </p:nvSpPr>
        <p:spPr>
          <a:xfrm>
            <a:off x="2681280" y="3908520"/>
            <a:ext cx="1333440" cy="452520"/>
          </a:xfrm>
          <a:custGeom>
            <a:avLst/>
            <a:gdLst/>
            <a:ahLst/>
            <a:rect l="l" t="t" r="r" b="b"/>
            <a:pathLst>
              <a:path w="840" h="285">
                <a:moveTo>
                  <a:pt x="0" y="105"/>
                </a:moveTo>
                <a:lnTo>
                  <a:pt x="28" y="105"/>
                </a:lnTo>
                <a:lnTo>
                  <a:pt x="64" y="86"/>
                </a:lnTo>
                <a:lnTo>
                  <a:pt x="92" y="86"/>
                </a:lnTo>
                <a:lnTo>
                  <a:pt x="119" y="76"/>
                </a:lnTo>
                <a:lnTo>
                  <a:pt x="155" y="67"/>
                </a:lnTo>
                <a:lnTo>
                  <a:pt x="192" y="57"/>
                </a:lnTo>
                <a:lnTo>
                  <a:pt x="219" y="57"/>
                </a:lnTo>
                <a:lnTo>
                  <a:pt x="265" y="48"/>
                </a:lnTo>
                <a:lnTo>
                  <a:pt x="292" y="38"/>
                </a:lnTo>
                <a:lnTo>
                  <a:pt x="329" y="38"/>
                </a:lnTo>
                <a:lnTo>
                  <a:pt x="375" y="29"/>
                </a:lnTo>
                <a:lnTo>
                  <a:pt x="411" y="19"/>
                </a:lnTo>
                <a:lnTo>
                  <a:pt x="448" y="19"/>
                </a:lnTo>
                <a:lnTo>
                  <a:pt x="493" y="10"/>
                </a:lnTo>
                <a:lnTo>
                  <a:pt x="530" y="10"/>
                </a:lnTo>
                <a:lnTo>
                  <a:pt x="566" y="10"/>
                </a:lnTo>
                <a:lnTo>
                  <a:pt x="621" y="0"/>
                </a:lnTo>
                <a:lnTo>
                  <a:pt x="658" y="0"/>
                </a:lnTo>
                <a:lnTo>
                  <a:pt x="694" y="0"/>
                </a:lnTo>
                <a:lnTo>
                  <a:pt x="749" y="0"/>
                </a:lnTo>
                <a:lnTo>
                  <a:pt x="785" y="0"/>
                </a:lnTo>
                <a:lnTo>
                  <a:pt x="840" y="285"/>
                </a:lnTo>
                <a:lnTo>
                  <a:pt x="0" y="105"/>
                </a:lnTo>
                <a:close/>
              </a:path>
            </a:pathLst>
          </a:custGeom>
          <a:solidFill>
            <a:srgbClr val="ccffff"/>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3" name=""/>
          <p:cNvSpPr/>
          <p:nvPr/>
        </p:nvSpPr>
        <p:spPr>
          <a:xfrm>
            <a:off x="3044880" y="2851200"/>
            <a:ext cx="173160" cy="1117440"/>
          </a:xfrm>
          <a:custGeom>
            <a:avLst/>
            <a:gdLst/>
            <a:ahLst/>
            <a:rect l="l" t="t" r="r" b="b"/>
            <a:pathLst>
              <a:path w="12" h="74">
                <a:moveTo>
                  <a:pt x="0" y="0"/>
                </a:moveTo>
                <a:lnTo>
                  <a:pt x="7" y="0"/>
                </a:lnTo>
                <a:lnTo>
                  <a:pt x="12" y="74"/>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4" name=""/>
          <p:cNvSpPr/>
          <p:nvPr/>
        </p:nvSpPr>
        <p:spPr>
          <a:xfrm>
            <a:off x="2624040" y="4075200"/>
            <a:ext cx="1390680" cy="285840"/>
          </a:xfrm>
          <a:custGeom>
            <a:avLst/>
            <a:gdLst/>
            <a:ahLst/>
            <a:rect l="l" t="t" r="r" b="b"/>
            <a:pathLst>
              <a:path w="876" h="180">
                <a:moveTo>
                  <a:pt x="0" y="19"/>
                </a:moveTo>
                <a:lnTo>
                  <a:pt x="9" y="19"/>
                </a:lnTo>
                <a:lnTo>
                  <a:pt x="27" y="9"/>
                </a:lnTo>
                <a:lnTo>
                  <a:pt x="36" y="0"/>
                </a:lnTo>
                <a:lnTo>
                  <a:pt x="876" y="180"/>
                </a:lnTo>
                <a:lnTo>
                  <a:pt x="0" y="19"/>
                </a:lnTo>
                <a:close/>
              </a:path>
            </a:pathLst>
          </a:custGeom>
          <a:solidFill>
            <a:srgbClr val="ffffcc"/>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5" name=""/>
          <p:cNvSpPr/>
          <p:nvPr/>
        </p:nvSpPr>
        <p:spPr>
          <a:xfrm>
            <a:off x="2406600" y="3456000"/>
            <a:ext cx="231840" cy="633240"/>
          </a:xfrm>
          <a:custGeom>
            <a:avLst/>
            <a:gdLst/>
            <a:ahLst/>
            <a:rect l="l" t="t" r="r" b="b"/>
            <a:pathLst>
              <a:path w="16" h="42">
                <a:moveTo>
                  <a:pt x="0" y="0"/>
                </a:moveTo>
                <a:lnTo>
                  <a:pt x="7" y="0"/>
                </a:lnTo>
                <a:lnTo>
                  <a:pt x="16" y="42"/>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6" name=""/>
          <p:cNvSpPr/>
          <p:nvPr/>
        </p:nvSpPr>
        <p:spPr>
          <a:xfrm>
            <a:off x="4014720" y="4059360"/>
            <a:ext cx="1478160" cy="301680"/>
          </a:xfrm>
          <a:custGeom>
            <a:avLst/>
            <a:gdLst/>
            <a:ahLst/>
            <a:rect l="l" t="t" r="r" b="b"/>
            <a:pathLst>
              <a:path w="931" h="190">
                <a:moveTo>
                  <a:pt x="794" y="0"/>
                </a:moveTo>
                <a:lnTo>
                  <a:pt x="813" y="10"/>
                </a:lnTo>
                <a:lnTo>
                  <a:pt x="840" y="10"/>
                </a:lnTo>
                <a:lnTo>
                  <a:pt x="876" y="29"/>
                </a:lnTo>
                <a:lnTo>
                  <a:pt x="895" y="38"/>
                </a:lnTo>
                <a:lnTo>
                  <a:pt x="913" y="48"/>
                </a:lnTo>
                <a:lnTo>
                  <a:pt x="931" y="48"/>
                </a:lnTo>
                <a:lnTo>
                  <a:pt x="0" y="190"/>
                </a:lnTo>
                <a:lnTo>
                  <a:pt x="794" y="0"/>
                </a:lnTo>
                <a:close/>
              </a:path>
            </a:pathLst>
          </a:custGeom>
          <a:solidFill>
            <a:srgbClr val="ccccff"/>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7" name=""/>
          <p:cNvSpPr/>
          <p:nvPr/>
        </p:nvSpPr>
        <p:spPr>
          <a:xfrm>
            <a:off x="2347920" y="4105440"/>
            <a:ext cx="1666800" cy="255600"/>
          </a:xfrm>
          <a:custGeom>
            <a:avLst/>
            <a:gdLst/>
            <a:ahLst/>
            <a:rect l="l" t="t" r="r" b="b"/>
            <a:pathLst>
              <a:path w="1050" h="161">
                <a:moveTo>
                  <a:pt x="0" y="123"/>
                </a:moveTo>
                <a:lnTo>
                  <a:pt x="9" y="114"/>
                </a:lnTo>
                <a:lnTo>
                  <a:pt x="9" y="104"/>
                </a:lnTo>
                <a:lnTo>
                  <a:pt x="28" y="85"/>
                </a:lnTo>
                <a:lnTo>
                  <a:pt x="37" y="76"/>
                </a:lnTo>
                <a:lnTo>
                  <a:pt x="46" y="66"/>
                </a:lnTo>
                <a:lnTo>
                  <a:pt x="55" y="57"/>
                </a:lnTo>
                <a:lnTo>
                  <a:pt x="73" y="47"/>
                </a:lnTo>
                <a:lnTo>
                  <a:pt x="92" y="38"/>
                </a:lnTo>
                <a:lnTo>
                  <a:pt x="110" y="28"/>
                </a:lnTo>
                <a:lnTo>
                  <a:pt x="128" y="19"/>
                </a:lnTo>
                <a:lnTo>
                  <a:pt x="146" y="9"/>
                </a:lnTo>
                <a:lnTo>
                  <a:pt x="174" y="0"/>
                </a:lnTo>
                <a:lnTo>
                  <a:pt x="1050" y="161"/>
                </a:lnTo>
                <a:lnTo>
                  <a:pt x="0" y="123"/>
                </a:lnTo>
                <a:close/>
              </a:path>
            </a:pathLst>
          </a:custGeom>
          <a:solidFill>
            <a:srgbClr val="993366"/>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8" name=""/>
          <p:cNvSpPr/>
          <p:nvPr/>
        </p:nvSpPr>
        <p:spPr>
          <a:xfrm>
            <a:off x="4594320" y="4361040"/>
            <a:ext cx="1116000" cy="922320"/>
          </a:xfrm>
          <a:custGeom>
            <a:avLst/>
            <a:gdLst/>
            <a:ahLst/>
            <a:rect l="l" t="t" r="r" b="b"/>
            <a:pathLst>
              <a:path w="703" h="581">
                <a:moveTo>
                  <a:pt x="703" y="0"/>
                </a:moveTo>
                <a:lnTo>
                  <a:pt x="703" y="10"/>
                </a:lnTo>
                <a:lnTo>
                  <a:pt x="694" y="29"/>
                </a:lnTo>
                <a:lnTo>
                  <a:pt x="694" y="39"/>
                </a:lnTo>
                <a:lnTo>
                  <a:pt x="685" y="48"/>
                </a:lnTo>
                <a:lnTo>
                  <a:pt x="676" y="67"/>
                </a:lnTo>
                <a:lnTo>
                  <a:pt x="667" y="77"/>
                </a:lnTo>
                <a:lnTo>
                  <a:pt x="657" y="86"/>
                </a:lnTo>
                <a:lnTo>
                  <a:pt x="639" y="96"/>
                </a:lnTo>
                <a:lnTo>
                  <a:pt x="630" y="105"/>
                </a:lnTo>
                <a:lnTo>
                  <a:pt x="612" y="115"/>
                </a:lnTo>
                <a:lnTo>
                  <a:pt x="594" y="134"/>
                </a:lnTo>
                <a:lnTo>
                  <a:pt x="575" y="143"/>
                </a:lnTo>
                <a:lnTo>
                  <a:pt x="557" y="153"/>
                </a:lnTo>
                <a:lnTo>
                  <a:pt x="530" y="162"/>
                </a:lnTo>
                <a:lnTo>
                  <a:pt x="511" y="172"/>
                </a:lnTo>
                <a:lnTo>
                  <a:pt x="484" y="181"/>
                </a:lnTo>
                <a:lnTo>
                  <a:pt x="448" y="191"/>
                </a:lnTo>
                <a:lnTo>
                  <a:pt x="429" y="200"/>
                </a:lnTo>
                <a:lnTo>
                  <a:pt x="402" y="200"/>
                </a:lnTo>
                <a:lnTo>
                  <a:pt x="365" y="219"/>
                </a:lnTo>
                <a:lnTo>
                  <a:pt x="338" y="219"/>
                </a:lnTo>
                <a:lnTo>
                  <a:pt x="311" y="229"/>
                </a:lnTo>
                <a:lnTo>
                  <a:pt x="265" y="238"/>
                </a:lnTo>
                <a:lnTo>
                  <a:pt x="228" y="248"/>
                </a:lnTo>
                <a:lnTo>
                  <a:pt x="201" y="248"/>
                </a:lnTo>
                <a:lnTo>
                  <a:pt x="155" y="257"/>
                </a:lnTo>
                <a:lnTo>
                  <a:pt x="119" y="257"/>
                </a:lnTo>
                <a:lnTo>
                  <a:pt x="82" y="267"/>
                </a:lnTo>
                <a:lnTo>
                  <a:pt x="37" y="276"/>
                </a:lnTo>
                <a:lnTo>
                  <a:pt x="0" y="276"/>
                </a:lnTo>
                <a:lnTo>
                  <a:pt x="0" y="581"/>
                </a:lnTo>
                <a:lnTo>
                  <a:pt x="37" y="581"/>
                </a:lnTo>
                <a:lnTo>
                  <a:pt x="82" y="571"/>
                </a:lnTo>
                <a:lnTo>
                  <a:pt x="119" y="562"/>
                </a:lnTo>
                <a:lnTo>
                  <a:pt x="155" y="562"/>
                </a:lnTo>
                <a:lnTo>
                  <a:pt x="201" y="552"/>
                </a:lnTo>
                <a:lnTo>
                  <a:pt x="228" y="552"/>
                </a:lnTo>
                <a:lnTo>
                  <a:pt x="265" y="543"/>
                </a:lnTo>
                <a:lnTo>
                  <a:pt x="311" y="533"/>
                </a:lnTo>
                <a:lnTo>
                  <a:pt x="338" y="524"/>
                </a:lnTo>
                <a:lnTo>
                  <a:pt x="365" y="524"/>
                </a:lnTo>
                <a:lnTo>
                  <a:pt x="402" y="505"/>
                </a:lnTo>
                <a:lnTo>
                  <a:pt x="429" y="505"/>
                </a:lnTo>
                <a:lnTo>
                  <a:pt x="448" y="495"/>
                </a:lnTo>
                <a:lnTo>
                  <a:pt x="484" y="486"/>
                </a:lnTo>
                <a:lnTo>
                  <a:pt x="511" y="476"/>
                </a:lnTo>
                <a:lnTo>
                  <a:pt x="530" y="467"/>
                </a:lnTo>
                <a:lnTo>
                  <a:pt x="557" y="457"/>
                </a:lnTo>
                <a:lnTo>
                  <a:pt x="575" y="448"/>
                </a:lnTo>
                <a:lnTo>
                  <a:pt x="594" y="438"/>
                </a:lnTo>
                <a:lnTo>
                  <a:pt x="612" y="419"/>
                </a:lnTo>
                <a:lnTo>
                  <a:pt x="630" y="410"/>
                </a:lnTo>
                <a:lnTo>
                  <a:pt x="639" y="400"/>
                </a:lnTo>
                <a:lnTo>
                  <a:pt x="657" y="391"/>
                </a:lnTo>
                <a:lnTo>
                  <a:pt x="667" y="381"/>
                </a:lnTo>
                <a:lnTo>
                  <a:pt x="676" y="372"/>
                </a:lnTo>
                <a:lnTo>
                  <a:pt x="685" y="353"/>
                </a:lnTo>
                <a:lnTo>
                  <a:pt x="694" y="343"/>
                </a:lnTo>
                <a:lnTo>
                  <a:pt x="694" y="333"/>
                </a:lnTo>
                <a:lnTo>
                  <a:pt x="703" y="314"/>
                </a:lnTo>
                <a:lnTo>
                  <a:pt x="703" y="305"/>
                </a:lnTo>
                <a:lnTo>
                  <a:pt x="703" y="0"/>
                </a:lnTo>
                <a:close/>
              </a:path>
            </a:pathLst>
          </a:custGeom>
          <a:solidFill>
            <a:srgbClr val="000040"/>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9" name=""/>
          <p:cNvSpPr/>
          <p:nvPr/>
        </p:nvSpPr>
        <p:spPr>
          <a:xfrm>
            <a:off x="4014720" y="4135320"/>
            <a:ext cx="1695600" cy="663840"/>
          </a:xfrm>
          <a:custGeom>
            <a:avLst/>
            <a:gdLst/>
            <a:ahLst/>
            <a:rect l="l" t="t" r="r" b="b"/>
            <a:pathLst>
              <a:path w="1068" h="418">
                <a:moveTo>
                  <a:pt x="931" y="0"/>
                </a:moveTo>
                <a:lnTo>
                  <a:pt x="949" y="9"/>
                </a:lnTo>
                <a:lnTo>
                  <a:pt x="968" y="19"/>
                </a:lnTo>
                <a:lnTo>
                  <a:pt x="986" y="38"/>
                </a:lnTo>
                <a:lnTo>
                  <a:pt x="1004" y="47"/>
                </a:lnTo>
                <a:lnTo>
                  <a:pt x="1013" y="57"/>
                </a:lnTo>
                <a:lnTo>
                  <a:pt x="1022" y="66"/>
                </a:lnTo>
                <a:lnTo>
                  <a:pt x="1032" y="76"/>
                </a:lnTo>
                <a:lnTo>
                  <a:pt x="1050" y="85"/>
                </a:lnTo>
                <a:lnTo>
                  <a:pt x="1050" y="95"/>
                </a:lnTo>
                <a:lnTo>
                  <a:pt x="1059" y="114"/>
                </a:lnTo>
                <a:lnTo>
                  <a:pt x="1059" y="123"/>
                </a:lnTo>
                <a:lnTo>
                  <a:pt x="1068" y="133"/>
                </a:lnTo>
                <a:lnTo>
                  <a:pt x="1068" y="142"/>
                </a:lnTo>
                <a:lnTo>
                  <a:pt x="1068" y="152"/>
                </a:lnTo>
                <a:lnTo>
                  <a:pt x="1059" y="161"/>
                </a:lnTo>
                <a:lnTo>
                  <a:pt x="1059" y="171"/>
                </a:lnTo>
                <a:lnTo>
                  <a:pt x="1059" y="181"/>
                </a:lnTo>
                <a:lnTo>
                  <a:pt x="1050" y="200"/>
                </a:lnTo>
                <a:lnTo>
                  <a:pt x="1041" y="209"/>
                </a:lnTo>
                <a:lnTo>
                  <a:pt x="1032" y="219"/>
                </a:lnTo>
                <a:lnTo>
                  <a:pt x="1022" y="228"/>
                </a:lnTo>
                <a:lnTo>
                  <a:pt x="1004" y="238"/>
                </a:lnTo>
                <a:lnTo>
                  <a:pt x="986" y="257"/>
                </a:lnTo>
                <a:lnTo>
                  <a:pt x="977" y="266"/>
                </a:lnTo>
                <a:lnTo>
                  <a:pt x="959" y="276"/>
                </a:lnTo>
                <a:lnTo>
                  <a:pt x="940" y="285"/>
                </a:lnTo>
                <a:lnTo>
                  <a:pt x="922" y="295"/>
                </a:lnTo>
                <a:lnTo>
                  <a:pt x="895" y="304"/>
                </a:lnTo>
                <a:lnTo>
                  <a:pt x="876" y="314"/>
                </a:lnTo>
                <a:lnTo>
                  <a:pt x="849" y="323"/>
                </a:lnTo>
                <a:lnTo>
                  <a:pt x="831" y="323"/>
                </a:lnTo>
                <a:lnTo>
                  <a:pt x="803" y="333"/>
                </a:lnTo>
                <a:lnTo>
                  <a:pt x="767" y="342"/>
                </a:lnTo>
                <a:lnTo>
                  <a:pt x="739" y="352"/>
                </a:lnTo>
                <a:lnTo>
                  <a:pt x="712" y="361"/>
                </a:lnTo>
                <a:lnTo>
                  <a:pt x="685" y="371"/>
                </a:lnTo>
                <a:lnTo>
                  <a:pt x="657" y="371"/>
                </a:lnTo>
                <a:lnTo>
                  <a:pt x="612" y="380"/>
                </a:lnTo>
                <a:lnTo>
                  <a:pt x="584" y="390"/>
                </a:lnTo>
                <a:lnTo>
                  <a:pt x="548" y="390"/>
                </a:lnTo>
                <a:lnTo>
                  <a:pt x="520" y="399"/>
                </a:lnTo>
                <a:lnTo>
                  <a:pt x="484" y="399"/>
                </a:lnTo>
                <a:lnTo>
                  <a:pt x="438" y="409"/>
                </a:lnTo>
                <a:lnTo>
                  <a:pt x="402" y="418"/>
                </a:lnTo>
                <a:lnTo>
                  <a:pt x="365" y="418"/>
                </a:lnTo>
                <a:lnTo>
                  <a:pt x="0" y="142"/>
                </a:lnTo>
                <a:lnTo>
                  <a:pt x="931" y="0"/>
                </a:lnTo>
                <a:close/>
              </a:path>
            </a:pathLst>
          </a:custGeom>
          <a:solidFill>
            <a:srgbClr val="000080"/>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0" name=""/>
          <p:cNvSpPr/>
          <p:nvPr/>
        </p:nvSpPr>
        <p:spPr>
          <a:xfrm>
            <a:off x="2333520" y="4361040"/>
            <a:ext cx="2260800" cy="952200"/>
          </a:xfrm>
          <a:custGeom>
            <a:avLst/>
            <a:gdLst/>
            <a:ahLst/>
            <a:rect l="l" t="t" r="r" b="b"/>
            <a:pathLst>
              <a:path w="1424" h="600">
                <a:moveTo>
                  <a:pt x="1424" y="276"/>
                </a:moveTo>
                <a:lnTo>
                  <a:pt x="1388" y="276"/>
                </a:lnTo>
                <a:lnTo>
                  <a:pt x="1333" y="286"/>
                </a:lnTo>
                <a:lnTo>
                  <a:pt x="1296" y="286"/>
                </a:lnTo>
                <a:lnTo>
                  <a:pt x="1260" y="286"/>
                </a:lnTo>
                <a:lnTo>
                  <a:pt x="1223" y="286"/>
                </a:lnTo>
                <a:lnTo>
                  <a:pt x="1169" y="295"/>
                </a:lnTo>
                <a:lnTo>
                  <a:pt x="1132" y="295"/>
                </a:lnTo>
                <a:lnTo>
                  <a:pt x="1096" y="295"/>
                </a:lnTo>
                <a:lnTo>
                  <a:pt x="1041" y="295"/>
                </a:lnTo>
                <a:lnTo>
                  <a:pt x="1004" y="295"/>
                </a:lnTo>
                <a:lnTo>
                  <a:pt x="968" y="295"/>
                </a:lnTo>
                <a:lnTo>
                  <a:pt x="913" y="286"/>
                </a:lnTo>
                <a:lnTo>
                  <a:pt x="877" y="286"/>
                </a:lnTo>
                <a:lnTo>
                  <a:pt x="840" y="286"/>
                </a:lnTo>
                <a:lnTo>
                  <a:pt x="804" y="286"/>
                </a:lnTo>
                <a:lnTo>
                  <a:pt x="749" y="276"/>
                </a:lnTo>
                <a:lnTo>
                  <a:pt x="712" y="276"/>
                </a:lnTo>
                <a:lnTo>
                  <a:pt x="676" y="276"/>
                </a:lnTo>
                <a:lnTo>
                  <a:pt x="630" y="267"/>
                </a:lnTo>
                <a:lnTo>
                  <a:pt x="594" y="267"/>
                </a:lnTo>
                <a:lnTo>
                  <a:pt x="566" y="257"/>
                </a:lnTo>
                <a:lnTo>
                  <a:pt x="530" y="257"/>
                </a:lnTo>
                <a:lnTo>
                  <a:pt x="484" y="248"/>
                </a:lnTo>
                <a:lnTo>
                  <a:pt x="448" y="238"/>
                </a:lnTo>
                <a:lnTo>
                  <a:pt x="420" y="238"/>
                </a:lnTo>
                <a:lnTo>
                  <a:pt x="374" y="229"/>
                </a:lnTo>
                <a:lnTo>
                  <a:pt x="347" y="219"/>
                </a:lnTo>
                <a:lnTo>
                  <a:pt x="320" y="210"/>
                </a:lnTo>
                <a:lnTo>
                  <a:pt x="292" y="200"/>
                </a:lnTo>
                <a:lnTo>
                  <a:pt x="256" y="191"/>
                </a:lnTo>
                <a:lnTo>
                  <a:pt x="238" y="181"/>
                </a:lnTo>
                <a:lnTo>
                  <a:pt x="210" y="181"/>
                </a:lnTo>
                <a:lnTo>
                  <a:pt x="183" y="162"/>
                </a:lnTo>
                <a:lnTo>
                  <a:pt x="155" y="153"/>
                </a:lnTo>
                <a:lnTo>
                  <a:pt x="137" y="153"/>
                </a:lnTo>
                <a:lnTo>
                  <a:pt x="110" y="134"/>
                </a:lnTo>
                <a:lnTo>
                  <a:pt x="101" y="124"/>
                </a:lnTo>
                <a:lnTo>
                  <a:pt x="82" y="115"/>
                </a:lnTo>
                <a:lnTo>
                  <a:pt x="64" y="105"/>
                </a:lnTo>
                <a:lnTo>
                  <a:pt x="46" y="96"/>
                </a:lnTo>
                <a:lnTo>
                  <a:pt x="37" y="86"/>
                </a:lnTo>
                <a:lnTo>
                  <a:pt x="28" y="77"/>
                </a:lnTo>
                <a:lnTo>
                  <a:pt x="18" y="58"/>
                </a:lnTo>
                <a:lnTo>
                  <a:pt x="9" y="48"/>
                </a:lnTo>
                <a:lnTo>
                  <a:pt x="9" y="39"/>
                </a:lnTo>
                <a:lnTo>
                  <a:pt x="0" y="29"/>
                </a:lnTo>
                <a:lnTo>
                  <a:pt x="0" y="10"/>
                </a:lnTo>
                <a:lnTo>
                  <a:pt x="0" y="0"/>
                </a:lnTo>
                <a:lnTo>
                  <a:pt x="0" y="305"/>
                </a:lnTo>
                <a:lnTo>
                  <a:pt x="0" y="314"/>
                </a:lnTo>
                <a:lnTo>
                  <a:pt x="0" y="333"/>
                </a:lnTo>
                <a:lnTo>
                  <a:pt x="9" y="343"/>
                </a:lnTo>
                <a:lnTo>
                  <a:pt x="9" y="353"/>
                </a:lnTo>
                <a:lnTo>
                  <a:pt x="18" y="362"/>
                </a:lnTo>
                <a:lnTo>
                  <a:pt x="28" y="381"/>
                </a:lnTo>
                <a:lnTo>
                  <a:pt x="37" y="391"/>
                </a:lnTo>
                <a:lnTo>
                  <a:pt x="46" y="400"/>
                </a:lnTo>
                <a:lnTo>
                  <a:pt x="64" y="410"/>
                </a:lnTo>
                <a:lnTo>
                  <a:pt x="82" y="419"/>
                </a:lnTo>
                <a:lnTo>
                  <a:pt x="101" y="429"/>
                </a:lnTo>
                <a:lnTo>
                  <a:pt x="110" y="438"/>
                </a:lnTo>
                <a:lnTo>
                  <a:pt x="137" y="457"/>
                </a:lnTo>
                <a:lnTo>
                  <a:pt x="155" y="457"/>
                </a:lnTo>
                <a:lnTo>
                  <a:pt x="183" y="467"/>
                </a:lnTo>
                <a:lnTo>
                  <a:pt x="210" y="486"/>
                </a:lnTo>
                <a:lnTo>
                  <a:pt x="238" y="486"/>
                </a:lnTo>
                <a:lnTo>
                  <a:pt x="256" y="495"/>
                </a:lnTo>
                <a:lnTo>
                  <a:pt x="292" y="505"/>
                </a:lnTo>
                <a:lnTo>
                  <a:pt x="320" y="514"/>
                </a:lnTo>
                <a:lnTo>
                  <a:pt x="347" y="524"/>
                </a:lnTo>
                <a:lnTo>
                  <a:pt x="374" y="533"/>
                </a:lnTo>
                <a:lnTo>
                  <a:pt x="420" y="543"/>
                </a:lnTo>
                <a:lnTo>
                  <a:pt x="448" y="543"/>
                </a:lnTo>
                <a:lnTo>
                  <a:pt x="484" y="552"/>
                </a:lnTo>
                <a:lnTo>
                  <a:pt x="530" y="562"/>
                </a:lnTo>
                <a:lnTo>
                  <a:pt x="566" y="562"/>
                </a:lnTo>
                <a:lnTo>
                  <a:pt x="594" y="571"/>
                </a:lnTo>
                <a:lnTo>
                  <a:pt x="630" y="571"/>
                </a:lnTo>
                <a:lnTo>
                  <a:pt x="676" y="581"/>
                </a:lnTo>
                <a:lnTo>
                  <a:pt x="712" y="581"/>
                </a:lnTo>
                <a:lnTo>
                  <a:pt x="749" y="581"/>
                </a:lnTo>
                <a:lnTo>
                  <a:pt x="804" y="590"/>
                </a:lnTo>
                <a:lnTo>
                  <a:pt x="840" y="590"/>
                </a:lnTo>
                <a:lnTo>
                  <a:pt x="877" y="590"/>
                </a:lnTo>
                <a:lnTo>
                  <a:pt x="913" y="590"/>
                </a:lnTo>
                <a:lnTo>
                  <a:pt x="968" y="600"/>
                </a:lnTo>
                <a:lnTo>
                  <a:pt x="1004" y="600"/>
                </a:lnTo>
                <a:lnTo>
                  <a:pt x="1041" y="600"/>
                </a:lnTo>
                <a:lnTo>
                  <a:pt x="1096" y="600"/>
                </a:lnTo>
                <a:lnTo>
                  <a:pt x="1132" y="600"/>
                </a:lnTo>
                <a:lnTo>
                  <a:pt x="1169" y="600"/>
                </a:lnTo>
                <a:lnTo>
                  <a:pt x="1223" y="590"/>
                </a:lnTo>
                <a:lnTo>
                  <a:pt x="1260" y="590"/>
                </a:lnTo>
                <a:lnTo>
                  <a:pt x="1296" y="590"/>
                </a:lnTo>
                <a:lnTo>
                  <a:pt x="1333" y="590"/>
                </a:lnTo>
                <a:lnTo>
                  <a:pt x="1388" y="581"/>
                </a:lnTo>
                <a:lnTo>
                  <a:pt x="1424" y="581"/>
                </a:lnTo>
                <a:lnTo>
                  <a:pt x="1424" y="276"/>
                </a:lnTo>
                <a:close/>
              </a:path>
            </a:pathLst>
          </a:custGeom>
          <a:solidFill>
            <a:srgbClr val="4d4d80"/>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1" name=""/>
          <p:cNvSpPr/>
          <p:nvPr/>
        </p:nvSpPr>
        <p:spPr>
          <a:xfrm>
            <a:off x="2333520" y="4300560"/>
            <a:ext cx="2260800" cy="528480"/>
          </a:xfrm>
          <a:custGeom>
            <a:avLst/>
            <a:gdLst/>
            <a:ahLst/>
            <a:rect l="l" t="t" r="r" b="b"/>
            <a:pathLst>
              <a:path w="1424" h="333">
                <a:moveTo>
                  <a:pt x="1424" y="314"/>
                </a:moveTo>
                <a:lnTo>
                  <a:pt x="1388" y="314"/>
                </a:lnTo>
                <a:lnTo>
                  <a:pt x="1333" y="324"/>
                </a:lnTo>
                <a:lnTo>
                  <a:pt x="1296" y="324"/>
                </a:lnTo>
                <a:lnTo>
                  <a:pt x="1260" y="324"/>
                </a:lnTo>
                <a:lnTo>
                  <a:pt x="1205" y="324"/>
                </a:lnTo>
                <a:lnTo>
                  <a:pt x="1169" y="333"/>
                </a:lnTo>
                <a:lnTo>
                  <a:pt x="1132" y="333"/>
                </a:lnTo>
                <a:lnTo>
                  <a:pt x="1077" y="333"/>
                </a:lnTo>
                <a:lnTo>
                  <a:pt x="1041" y="333"/>
                </a:lnTo>
                <a:lnTo>
                  <a:pt x="1004" y="333"/>
                </a:lnTo>
                <a:lnTo>
                  <a:pt x="968" y="333"/>
                </a:lnTo>
                <a:lnTo>
                  <a:pt x="913" y="324"/>
                </a:lnTo>
                <a:lnTo>
                  <a:pt x="877" y="324"/>
                </a:lnTo>
                <a:lnTo>
                  <a:pt x="840" y="324"/>
                </a:lnTo>
                <a:lnTo>
                  <a:pt x="785" y="324"/>
                </a:lnTo>
                <a:lnTo>
                  <a:pt x="749" y="314"/>
                </a:lnTo>
                <a:lnTo>
                  <a:pt x="712" y="314"/>
                </a:lnTo>
                <a:lnTo>
                  <a:pt x="667" y="314"/>
                </a:lnTo>
                <a:lnTo>
                  <a:pt x="630" y="305"/>
                </a:lnTo>
                <a:lnTo>
                  <a:pt x="594" y="305"/>
                </a:lnTo>
                <a:lnTo>
                  <a:pt x="548" y="295"/>
                </a:lnTo>
                <a:lnTo>
                  <a:pt x="511" y="286"/>
                </a:lnTo>
                <a:lnTo>
                  <a:pt x="484" y="286"/>
                </a:lnTo>
                <a:lnTo>
                  <a:pt x="438" y="276"/>
                </a:lnTo>
                <a:lnTo>
                  <a:pt x="411" y="267"/>
                </a:lnTo>
                <a:lnTo>
                  <a:pt x="374" y="267"/>
                </a:lnTo>
                <a:lnTo>
                  <a:pt x="347" y="257"/>
                </a:lnTo>
                <a:lnTo>
                  <a:pt x="311" y="248"/>
                </a:lnTo>
                <a:lnTo>
                  <a:pt x="283" y="238"/>
                </a:lnTo>
                <a:lnTo>
                  <a:pt x="256" y="229"/>
                </a:lnTo>
                <a:lnTo>
                  <a:pt x="219" y="219"/>
                </a:lnTo>
                <a:lnTo>
                  <a:pt x="201" y="210"/>
                </a:lnTo>
                <a:lnTo>
                  <a:pt x="183" y="200"/>
                </a:lnTo>
                <a:lnTo>
                  <a:pt x="146" y="191"/>
                </a:lnTo>
                <a:lnTo>
                  <a:pt x="128" y="181"/>
                </a:lnTo>
                <a:lnTo>
                  <a:pt x="110" y="172"/>
                </a:lnTo>
                <a:lnTo>
                  <a:pt x="92" y="162"/>
                </a:lnTo>
                <a:lnTo>
                  <a:pt x="73" y="153"/>
                </a:lnTo>
                <a:lnTo>
                  <a:pt x="64" y="143"/>
                </a:lnTo>
                <a:lnTo>
                  <a:pt x="46" y="124"/>
                </a:lnTo>
                <a:lnTo>
                  <a:pt x="37" y="115"/>
                </a:lnTo>
                <a:lnTo>
                  <a:pt x="28" y="105"/>
                </a:lnTo>
                <a:lnTo>
                  <a:pt x="18" y="96"/>
                </a:lnTo>
                <a:lnTo>
                  <a:pt x="9" y="77"/>
                </a:lnTo>
                <a:lnTo>
                  <a:pt x="0" y="67"/>
                </a:lnTo>
                <a:lnTo>
                  <a:pt x="0" y="57"/>
                </a:lnTo>
                <a:lnTo>
                  <a:pt x="0" y="48"/>
                </a:lnTo>
                <a:lnTo>
                  <a:pt x="0" y="38"/>
                </a:lnTo>
                <a:lnTo>
                  <a:pt x="0" y="29"/>
                </a:lnTo>
                <a:lnTo>
                  <a:pt x="0" y="10"/>
                </a:lnTo>
                <a:lnTo>
                  <a:pt x="9" y="0"/>
                </a:lnTo>
                <a:lnTo>
                  <a:pt x="1059" y="38"/>
                </a:lnTo>
                <a:lnTo>
                  <a:pt x="1424" y="314"/>
                </a:lnTo>
                <a:close/>
              </a:path>
            </a:pathLst>
          </a:custGeom>
          <a:solidFill>
            <a:srgbClr val="9999ff"/>
          </a:solidFill>
          <a:ln w="144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2" name=""/>
          <p:cNvSpPr/>
          <p:nvPr/>
        </p:nvSpPr>
        <p:spPr>
          <a:xfrm>
            <a:off x="1840680" y="5237280"/>
            <a:ext cx="8892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Annual payroll</a:t>
            </a:r>
            <a:endParaRPr b="0" lang="en-US" sz="1100" strike="noStrike" u="none">
              <a:solidFill>
                <a:srgbClr val="000000"/>
              </a:solidFill>
              <a:effectLst/>
              <a:uFillTx/>
              <a:latin typeface="Times New Roman"/>
            </a:endParaRPr>
          </a:p>
        </p:txBody>
      </p:sp>
      <p:sp>
        <p:nvSpPr>
          <p:cNvPr id="783" name=""/>
          <p:cNvSpPr/>
          <p:nvPr/>
        </p:nvSpPr>
        <p:spPr>
          <a:xfrm>
            <a:off x="2216520" y="5479920"/>
            <a:ext cx="281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32%</a:t>
            </a:r>
            <a:endParaRPr b="0" lang="en-US" sz="1100" strike="noStrike" u="none">
              <a:solidFill>
                <a:srgbClr val="000000"/>
              </a:solidFill>
              <a:effectLst/>
              <a:uFillTx/>
              <a:latin typeface="Times New Roman"/>
            </a:endParaRPr>
          </a:p>
        </p:txBody>
      </p:sp>
      <p:sp>
        <p:nvSpPr>
          <p:cNvPr id="784" name=""/>
          <p:cNvSpPr/>
          <p:nvPr/>
        </p:nvSpPr>
        <p:spPr>
          <a:xfrm>
            <a:off x="838080" y="3851280"/>
            <a:ext cx="14659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Employer contributions </a:t>
            </a:r>
            <a:endParaRPr b="0" lang="en-US" sz="1100" strike="noStrike" u="none">
              <a:solidFill>
                <a:srgbClr val="000000"/>
              </a:solidFill>
              <a:effectLst/>
              <a:uFillTx/>
              <a:latin typeface="Times New Roman"/>
            </a:endParaRPr>
          </a:p>
        </p:txBody>
      </p:sp>
      <p:sp>
        <p:nvSpPr>
          <p:cNvPr id="785" name=""/>
          <p:cNvSpPr/>
          <p:nvPr/>
        </p:nvSpPr>
        <p:spPr>
          <a:xfrm>
            <a:off x="893160" y="4059360"/>
            <a:ext cx="10839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to Social Security</a:t>
            </a:r>
            <a:endParaRPr b="0" lang="en-US" sz="1100" strike="noStrike" u="none">
              <a:solidFill>
                <a:srgbClr val="000000"/>
              </a:solidFill>
              <a:effectLst/>
              <a:uFillTx/>
              <a:latin typeface="Times New Roman"/>
            </a:endParaRPr>
          </a:p>
        </p:txBody>
      </p:sp>
      <p:sp>
        <p:nvSpPr>
          <p:cNvPr id="786" name=""/>
          <p:cNvSpPr/>
          <p:nvPr/>
        </p:nvSpPr>
        <p:spPr>
          <a:xfrm>
            <a:off x="1448640" y="430056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7%</a:t>
            </a:r>
            <a:endParaRPr b="0" lang="en-US" sz="1100" strike="noStrike" u="none">
              <a:solidFill>
                <a:srgbClr val="000000"/>
              </a:solidFill>
              <a:effectLst/>
              <a:uFillTx/>
              <a:latin typeface="Times New Roman"/>
            </a:endParaRPr>
          </a:p>
        </p:txBody>
      </p:sp>
      <p:sp>
        <p:nvSpPr>
          <p:cNvPr id="787" name=""/>
          <p:cNvSpPr/>
          <p:nvPr/>
        </p:nvSpPr>
        <p:spPr>
          <a:xfrm>
            <a:off x="1375920" y="3213000"/>
            <a:ext cx="9360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Purchased fuel</a:t>
            </a:r>
            <a:endParaRPr b="0" lang="en-US" sz="1100" strike="noStrike" u="none">
              <a:solidFill>
                <a:srgbClr val="000000"/>
              </a:solidFill>
              <a:effectLst/>
              <a:uFillTx/>
              <a:latin typeface="Times New Roman"/>
            </a:endParaRPr>
          </a:p>
        </p:txBody>
      </p:sp>
      <p:sp>
        <p:nvSpPr>
          <p:cNvPr id="788" name=""/>
          <p:cNvSpPr/>
          <p:nvPr/>
        </p:nvSpPr>
        <p:spPr>
          <a:xfrm>
            <a:off x="1767600" y="34560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endParaRPr b="0" lang="en-US" sz="1100" strike="noStrike" u="none">
              <a:solidFill>
                <a:srgbClr val="000000"/>
              </a:solidFill>
              <a:effectLst/>
              <a:uFillTx/>
              <a:latin typeface="Times New Roman"/>
            </a:endParaRPr>
          </a:p>
        </p:txBody>
      </p:sp>
      <p:sp>
        <p:nvSpPr>
          <p:cNvPr id="789" name=""/>
          <p:cNvSpPr/>
          <p:nvPr/>
        </p:nvSpPr>
        <p:spPr>
          <a:xfrm>
            <a:off x="1911600" y="2610000"/>
            <a:ext cx="10454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Lease and rental</a:t>
            </a:r>
            <a:endParaRPr b="0" lang="en-US" sz="1100" strike="noStrike" u="none">
              <a:solidFill>
                <a:srgbClr val="000000"/>
              </a:solidFill>
              <a:effectLst/>
              <a:uFillTx/>
              <a:latin typeface="Times New Roman"/>
            </a:endParaRPr>
          </a:p>
        </p:txBody>
      </p:sp>
      <p:sp>
        <p:nvSpPr>
          <p:cNvPr id="790" name=""/>
          <p:cNvSpPr/>
          <p:nvPr/>
        </p:nvSpPr>
        <p:spPr>
          <a:xfrm>
            <a:off x="2318400" y="2851200"/>
            <a:ext cx="281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14%</a:t>
            </a:r>
            <a:endParaRPr b="0" lang="en-US" sz="1100" strike="noStrike" u="none">
              <a:solidFill>
                <a:srgbClr val="000000"/>
              </a:solidFill>
              <a:effectLst/>
              <a:uFillTx/>
              <a:latin typeface="Times New Roman"/>
            </a:endParaRPr>
          </a:p>
        </p:txBody>
      </p:sp>
      <p:sp>
        <p:nvSpPr>
          <p:cNvPr id="791" name=""/>
          <p:cNvSpPr/>
          <p:nvPr/>
        </p:nvSpPr>
        <p:spPr>
          <a:xfrm>
            <a:off x="3679560" y="3379680"/>
            <a:ext cx="6163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Insurance</a:t>
            </a:r>
            <a:endParaRPr b="0" lang="en-US" sz="1100" strike="noStrike" u="none">
              <a:solidFill>
                <a:srgbClr val="000000"/>
              </a:solidFill>
              <a:effectLst/>
              <a:uFillTx/>
              <a:latin typeface="Times New Roman"/>
            </a:endParaRPr>
          </a:p>
        </p:txBody>
      </p:sp>
      <p:sp>
        <p:nvSpPr>
          <p:cNvPr id="792" name=""/>
          <p:cNvSpPr/>
          <p:nvPr/>
        </p:nvSpPr>
        <p:spPr>
          <a:xfrm>
            <a:off x="3898080" y="362124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endParaRPr b="0" lang="en-US" sz="1100" strike="noStrike" u="none">
              <a:solidFill>
                <a:srgbClr val="000000"/>
              </a:solidFill>
              <a:effectLst/>
              <a:uFillTx/>
              <a:latin typeface="Times New Roman"/>
            </a:endParaRPr>
          </a:p>
        </p:txBody>
      </p:sp>
      <p:sp>
        <p:nvSpPr>
          <p:cNvPr id="793" name=""/>
          <p:cNvSpPr/>
          <p:nvPr/>
        </p:nvSpPr>
        <p:spPr>
          <a:xfrm>
            <a:off x="4985280" y="3456000"/>
            <a:ext cx="7880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Depreciation</a:t>
            </a:r>
            <a:endParaRPr b="0" lang="en-US" sz="1100" strike="noStrike" u="none">
              <a:solidFill>
                <a:srgbClr val="000000"/>
              </a:solidFill>
              <a:effectLst/>
              <a:uFillTx/>
              <a:latin typeface="Times New Roman"/>
            </a:endParaRPr>
          </a:p>
        </p:txBody>
      </p:sp>
      <p:sp>
        <p:nvSpPr>
          <p:cNvPr id="794" name=""/>
          <p:cNvSpPr/>
          <p:nvPr/>
        </p:nvSpPr>
        <p:spPr>
          <a:xfrm>
            <a:off x="5319000" y="369720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8%</a:t>
            </a:r>
            <a:endParaRPr b="0" lang="en-US" sz="1100" strike="noStrike" u="none">
              <a:solidFill>
                <a:srgbClr val="000000"/>
              </a:solidFill>
              <a:effectLst/>
              <a:uFillTx/>
              <a:latin typeface="Times New Roman"/>
            </a:endParaRPr>
          </a:p>
        </p:txBody>
      </p:sp>
      <p:sp>
        <p:nvSpPr>
          <p:cNvPr id="795" name=""/>
          <p:cNvSpPr/>
          <p:nvPr/>
        </p:nvSpPr>
        <p:spPr>
          <a:xfrm>
            <a:off x="5778360" y="4859280"/>
            <a:ext cx="974880" cy="452880"/>
          </a:xfrm>
          <a:prstGeom prst="rect">
            <a:avLst/>
          </a:prstGeom>
          <a:noFill/>
          <a:ln w="0">
            <a:noFill/>
          </a:ln>
        </p:spPr>
        <p:style>
          <a:lnRef idx="0"/>
          <a:fillRef idx="0"/>
          <a:effectRef idx="0"/>
          <a:fontRef idx="minor"/>
        </p:style>
        <p:txBody>
          <a:bodyPr wrap="none" lIns="0" rIns="0" tIns="0" bIns="0" anchor="t">
            <a:sp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Other operating</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expenses</a:t>
            </a:r>
            <a:endParaRPr b="0" lang="en-US" sz="11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28%</a:t>
            </a:r>
            <a:endParaRPr b="0" lang="en-US" sz="1100" strike="noStrike" u="none">
              <a:solidFill>
                <a:srgbClr val="000000"/>
              </a:solidFill>
              <a:effectLst/>
              <a:uFillTx/>
              <a:latin typeface="Times New Roman"/>
            </a:endParaRPr>
          </a:p>
        </p:txBody>
      </p:sp>
      <p:sp>
        <p:nvSpPr>
          <p:cNvPr id="796" name=""/>
          <p:cNvSpPr/>
          <p:nvPr/>
        </p:nvSpPr>
        <p:spPr>
          <a:xfrm>
            <a:off x="5954400" y="4165560"/>
            <a:ext cx="12009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Taxes and licenses</a:t>
            </a:r>
            <a:endParaRPr b="0" lang="en-US" sz="1100" strike="noStrike" u="none">
              <a:solidFill>
                <a:srgbClr val="000000"/>
              </a:solidFill>
              <a:effectLst/>
              <a:uFillTx/>
              <a:latin typeface="Times New Roman"/>
            </a:endParaRPr>
          </a:p>
        </p:txBody>
      </p:sp>
      <p:sp>
        <p:nvSpPr>
          <p:cNvPr id="797" name=""/>
          <p:cNvSpPr/>
          <p:nvPr/>
        </p:nvSpPr>
        <p:spPr>
          <a:xfrm>
            <a:off x="6477840" y="440676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a:t>
            </a:r>
            <a:endParaRPr b="0" lang="en-US" sz="1100" strike="noStrike" u="none">
              <a:solidFill>
                <a:srgbClr val="000000"/>
              </a:solidFill>
              <a:effectLst/>
              <a:uFillTx/>
              <a:latin typeface="Times New Roman"/>
            </a:endParaRPr>
          </a:p>
        </p:txBody>
      </p:sp>
      <p:sp>
        <p:nvSpPr>
          <p:cNvPr id="798" name=""/>
          <p:cNvSpPr/>
          <p:nvPr/>
        </p:nvSpPr>
        <p:spPr>
          <a:xfrm>
            <a:off x="4404240" y="3032280"/>
            <a:ext cx="11386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Purchased repairs</a:t>
            </a:r>
            <a:endParaRPr b="0" lang="en-US" sz="1100" strike="noStrike" u="none">
              <a:solidFill>
                <a:srgbClr val="000000"/>
              </a:solidFill>
              <a:effectLst/>
              <a:uFillTx/>
              <a:latin typeface="Times New Roman"/>
            </a:endParaRPr>
          </a:p>
        </p:txBody>
      </p:sp>
      <p:sp>
        <p:nvSpPr>
          <p:cNvPr id="799" name=""/>
          <p:cNvSpPr/>
          <p:nvPr/>
        </p:nvSpPr>
        <p:spPr>
          <a:xfrm>
            <a:off x="4912560" y="3273480"/>
            <a:ext cx="2034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4%</a:t>
            </a:r>
            <a:endParaRPr b="0" lang="en-US" sz="1100" strike="noStrike" u="none">
              <a:solidFill>
                <a:srgbClr val="000000"/>
              </a:solidFill>
              <a:effectLst/>
              <a:uFillTx/>
              <a:latin typeface="Times New Roman"/>
            </a:endParaRPr>
          </a:p>
        </p:txBody>
      </p:sp>
      <p:sp>
        <p:nvSpPr>
          <p:cNvPr id="800" name=""/>
          <p:cNvSpPr/>
          <p:nvPr/>
        </p:nvSpPr>
        <p:spPr>
          <a:xfrm>
            <a:off x="6095880" y="1447920"/>
            <a:ext cx="2667240" cy="1143000"/>
          </a:xfrm>
          <a:prstGeom prst="wedgeRectCallout">
            <a:avLst>
              <a:gd name="adj1" fmla="val -50893"/>
              <a:gd name="adj2" fmla="val 91388"/>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01" name=""/>
          <p:cNvSpPr/>
          <p:nvPr/>
        </p:nvSpPr>
        <p:spPr>
          <a:xfrm>
            <a:off x="405720" y="317520"/>
            <a:ext cx="6943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Operating Revenue/ Storage and Warehousing Industry</a:t>
            </a:r>
            <a:endParaRPr b="0" lang="en-US" sz="2400" strike="noStrike" u="none">
              <a:solidFill>
                <a:srgbClr val="000000"/>
              </a:solidFill>
              <a:effectLst/>
              <a:uFillTx/>
              <a:latin typeface="Times New Roman"/>
            </a:endParaRPr>
          </a:p>
        </p:txBody>
      </p:sp>
      <p:sp>
        <p:nvSpPr>
          <p:cNvPr id="802" name=""/>
          <p:cNvSpPr/>
          <p:nvPr/>
        </p:nvSpPr>
        <p:spPr>
          <a:xfrm flipV="1">
            <a:off x="457200" y="820440"/>
            <a:ext cx="7696080" cy="4680"/>
          </a:xfrm>
          <a:prstGeom prst="line">
            <a:avLst/>
          </a:prstGeom>
          <a:ln w="28440">
            <a:solidFill>
              <a:srgbClr val="ff0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pSp>
        <p:nvGrpSpPr>
          <p:cNvPr id="803" name=""/>
          <p:cNvGrpSpPr/>
          <p:nvPr/>
        </p:nvGrpSpPr>
        <p:grpSpPr>
          <a:xfrm>
            <a:off x="8153280" y="165240"/>
            <a:ext cx="673200" cy="685800"/>
            <a:chOff x="8153280" y="165240"/>
            <a:chExt cx="673200" cy="685800"/>
          </a:xfrm>
        </p:grpSpPr>
        <p:sp>
          <p:nvSpPr>
            <p:cNvPr id="804"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5"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6"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7"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8"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9"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0"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1"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2"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3"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4"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5"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16"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817"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8"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9"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820" name=""/>
          <p:cNvSpPr/>
          <p:nvPr/>
        </p:nvSpPr>
        <p:spPr>
          <a:xfrm>
            <a:off x="6388200" y="1523880"/>
            <a:ext cx="2133360" cy="947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Total operating revenue for public warehousing services reached </a:t>
            </a:r>
            <a:r>
              <a:rPr b="1" i="1" lang="en-US" sz="1400" strike="noStrike" u="none">
                <a:solidFill>
                  <a:srgbClr val="000000"/>
                </a:solidFill>
                <a:effectLst/>
                <a:uFillTx/>
                <a:latin typeface="Times New Roman"/>
              </a:rPr>
              <a:t>$12.8 billion</a:t>
            </a:r>
            <a:r>
              <a:rPr b="1" lang="en-US" sz="1400" strike="noStrike" u="none">
                <a:solidFill>
                  <a:srgbClr val="000000"/>
                </a:solidFill>
                <a:effectLst/>
                <a:uFillTx/>
                <a:latin typeface="Times New Roman"/>
              </a:rPr>
              <a:t> during 1997. </a:t>
            </a:r>
            <a:endParaRPr b="0" lang="en-US" sz="1400" strike="noStrike" u="none">
              <a:solidFill>
                <a:srgbClr val="000000"/>
              </a:solidFill>
              <a:effectLst/>
              <a:uFillTx/>
              <a:latin typeface="Times New Roman"/>
            </a:endParaRPr>
          </a:p>
        </p:txBody>
      </p:sp>
      <p:sp>
        <p:nvSpPr>
          <p:cNvPr id="821" name=""/>
          <p:cNvSpPr/>
          <p:nvPr/>
        </p:nvSpPr>
        <p:spPr>
          <a:xfrm>
            <a:off x="308160" y="1419120"/>
            <a:ext cx="1553760" cy="5205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EXPENSE DETAIL</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100% = U.S.$10.3 Billion</a:t>
            </a:r>
            <a:r>
              <a:rPr b="1" lang="en-US" sz="1600" strike="noStrike" u="none">
                <a:solidFill>
                  <a:srgbClr val="000000"/>
                </a:solidFill>
                <a:effectLst/>
                <a:uFillTx/>
                <a:latin typeface="Times New Roman"/>
              </a:rPr>
              <a:t> </a:t>
            </a:r>
            <a:endParaRPr b="0" lang="en-US" sz="1600" strike="noStrike" u="none">
              <a:solidFill>
                <a:srgbClr val="000000"/>
              </a:solidFill>
              <a:effectLst/>
              <a:uFillTx/>
              <a:latin typeface="Times New Roman"/>
            </a:endParaRPr>
          </a:p>
        </p:txBody>
      </p:sp>
      <p:sp>
        <p:nvSpPr>
          <p:cNvPr id="822" name=""/>
          <p:cNvSpPr/>
          <p:nvPr/>
        </p:nvSpPr>
        <p:spPr>
          <a:xfrm flipH="1" flipV="1">
            <a:off x="2057400" y="4114800"/>
            <a:ext cx="38088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49CB678-C57B-4E81-B0DD-022AB1D4A0D6}"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3" name=""/>
          <p:cNvSpPr/>
          <p:nvPr/>
        </p:nvSpPr>
        <p:spPr>
          <a:xfrm>
            <a:off x="394560" y="291960"/>
            <a:ext cx="15858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Seasonality</a:t>
            </a:r>
            <a:endParaRPr b="0" lang="en-US" sz="2400" strike="noStrike" u="none">
              <a:solidFill>
                <a:srgbClr val="000000"/>
              </a:solidFill>
              <a:effectLst/>
              <a:uFillTx/>
              <a:latin typeface="Times New Roman"/>
            </a:endParaRPr>
          </a:p>
        </p:txBody>
      </p:sp>
      <p:sp>
        <p:nvSpPr>
          <p:cNvPr id="824" name=""/>
          <p:cNvSpPr/>
          <p:nvPr/>
        </p:nvSpPr>
        <p:spPr>
          <a:xfrm>
            <a:off x="457200" y="800280"/>
            <a:ext cx="7696080" cy="6120"/>
          </a:xfrm>
          <a:prstGeom prst="line">
            <a:avLst/>
          </a:prstGeom>
          <a:ln w="28440">
            <a:solidFill>
              <a:srgbClr val="ff0000"/>
            </a:solidFill>
            <a:miter/>
          </a:ln>
        </p:spPr>
        <p:style>
          <a:lnRef idx="0"/>
          <a:fillRef idx="0"/>
          <a:effectRef idx="0"/>
          <a:fontRef idx="minor"/>
        </p:style>
        <p:txBody>
          <a:bodyPr lIns="90000" rIns="90000" tIns="-40680" bIns="-40680" anchor="ctr">
            <a:noAutofit/>
          </a:bodyPr>
          <a:p>
            <a:endParaRPr b="0" lang="en-US" sz="2400" strike="noStrike" u="none">
              <a:solidFill>
                <a:srgbClr val="000000"/>
              </a:solidFill>
              <a:effectLst/>
              <a:uFillTx/>
              <a:latin typeface="Times New Roman"/>
            </a:endParaRPr>
          </a:p>
        </p:txBody>
      </p:sp>
      <p:grpSp>
        <p:nvGrpSpPr>
          <p:cNvPr id="825" name=""/>
          <p:cNvGrpSpPr/>
          <p:nvPr/>
        </p:nvGrpSpPr>
        <p:grpSpPr>
          <a:xfrm>
            <a:off x="8153280" y="165240"/>
            <a:ext cx="673200" cy="685800"/>
            <a:chOff x="8153280" y="165240"/>
            <a:chExt cx="673200" cy="685800"/>
          </a:xfrm>
        </p:grpSpPr>
        <p:sp>
          <p:nvSpPr>
            <p:cNvPr id="826"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7"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8"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9"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0"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1"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2"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3"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4"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5"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6"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7"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38"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839"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0"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1"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842" name=""/>
          <p:cNvGrpSpPr/>
          <p:nvPr/>
        </p:nvGrpSpPr>
        <p:grpSpPr>
          <a:xfrm>
            <a:off x="152280" y="1282680"/>
            <a:ext cx="8702640" cy="5031360"/>
            <a:chOff x="152280" y="1282680"/>
            <a:chExt cx="8702640" cy="5031360"/>
          </a:xfrm>
        </p:grpSpPr>
        <p:sp>
          <p:nvSpPr>
            <p:cNvPr id="843" name=""/>
            <p:cNvSpPr/>
            <p:nvPr/>
          </p:nvSpPr>
          <p:spPr>
            <a:xfrm>
              <a:off x="152280" y="1841760"/>
              <a:ext cx="6062760" cy="5302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44" name=""/>
            <p:cNvSpPr/>
            <p:nvPr/>
          </p:nvSpPr>
          <p:spPr>
            <a:xfrm>
              <a:off x="6705720" y="1694160"/>
              <a:ext cx="2149200" cy="367344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845" name="" descr=""/>
            <p:cNvPicPr/>
            <p:nvPr/>
          </p:nvPicPr>
          <p:blipFill>
            <a:blip r:embed="rId1"/>
            <a:stretch/>
          </p:blipFill>
          <p:spPr>
            <a:xfrm>
              <a:off x="318960" y="1870200"/>
              <a:ext cx="6005520" cy="3375000"/>
            </a:xfrm>
            <a:prstGeom prst="rect">
              <a:avLst/>
            </a:prstGeom>
            <a:noFill/>
            <a:ln w="0">
              <a:noFill/>
            </a:ln>
          </p:spPr>
        </p:pic>
        <p:sp>
          <p:nvSpPr>
            <p:cNvPr id="846" name=""/>
            <p:cNvSpPr/>
            <p:nvPr/>
          </p:nvSpPr>
          <p:spPr>
            <a:xfrm>
              <a:off x="6781680" y="1783080"/>
              <a:ext cx="2073240" cy="35096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trucking industry is highly seasonal, with high peaks by the end of the year,and lows during the winter/spring season.</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r>
                <a:rPr b="1" lang="en-US" sz="1400" strike="noStrike" u="none">
                  <a:solidFill>
                    <a:srgbClr val="000000"/>
                  </a:solidFill>
                  <a:effectLst/>
                  <a:uFillTx/>
                  <a:latin typeface="Times New Roman"/>
                </a:rPr>
                <a:t>This situation creates a logistics and investment problem for the transportation industry, as some equipment might become idle during some periods of time a year as a result of a lack of freight</a:t>
              </a:r>
              <a:endParaRPr b="0" lang="en-US" sz="1400" strike="noStrike" u="none">
                <a:solidFill>
                  <a:srgbClr val="000000"/>
                </a:solidFill>
                <a:effectLst/>
                <a:uFillTx/>
                <a:latin typeface="Times New Roman"/>
              </a:endParaRPr>
            </a:p>
          </p:txBody>
        </p:sp>
        <p:sp>
          <p:nvSpPr>
            <p:cNvPr id="847" name=""/>
            <p:cNvSpPr/>
            <p:nvPr/>
          </p:nvSpPr>
          <p:spPr>
            <a:xfrm>
              <a:off x="380880" y="4788000"/>
              <a:ext cx="5791320" cy="3049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8" name=""/>
            <p:cNvSpPr/>
            <p:nvPr/>
          </p:nvSpPr>
          <p:spPr>
            <a:xfrm>
              <a:off x="762120" y="4788000"/>
              <a:ext cx="5452920" cy="704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Note: this index measures demand for truckload services versus the number of trucks on the road. The index begins in April  1994, which is equal to 1.0 on the left axis. When a given reading is above prior year’s level, it implies that there is more freight demand than Capacity and vice versa.</a:t>
              </a:r>
              <a:endParaRPr b="0" lang="en-US" sz="1000" strike="noStrike" u="none">
                <a:solidFill>
                  <a:srgbClr val="000000"/>
                </a:solidFill>
                <a:effectLst/>
                <a:uFillTx/>
                <a:latin typeface="Times New Roman"/>
              </a:endParaRPr>
            </a:p>
          </p:txBody>
        </p:sp>
        <p:sp>
          <p:nvSpPr>
            <p:cNvPr id="849" name=""/>
            <p:cNvSpPr/>
            <p:nvPr/>
          </p:nvSpPr>
          <p:spPr>
            <a:xfrm>
              <a:off x="914400" y="2751120"/>
              <a:ext cx="1752480" cy="3477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0" name=""/>
            <p:cNvSpPr/>
            <p:nvPr/>
          </p:nvSpPr>
          <p:spPr>
            <a:xfrm>
              <a:off x="914400" y="2578320"/>
              <a:ext cx="1752480" cy="1666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1" name=""/>
            <p:cNvSpPr/>
            <p:nvPr/>
          </p:nvSpPr>
          <p:spPr>
            <a:xfrm>
              <a:off x="380880" y="2133720"/>
              <a:ext cx="381240" cy="246600"/>
            </a:xfrm>
            <a:prstGeom prst="rect">
              <a:avLst/>
            </a:prstGeom>
            <a:solidFill>
              <a:srgbClr val="ffffff"/>
            </a:solidFill>
            <a:ln w="0">
              <a:noFill/>
            </a:ln>
          </p:spPr>
          <p:style>
            <a:lnRef idx="0"/>
            <a:fillRef idx="0"/>
            <a:effectRef idx="0"/>
            <a:fontRef idx="minor"/>
          </p:style>
          <p:txBody>
            <a:bodyPr lIns="90000" rIns="90000" tIns="46800" bIns="46800" anchor="t">
              <a:spAutoFit/>
            </a:bodyPr>
            <a:p>
              <a:pPr algn="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a:t>
              </a:r>
              <a:endParaRPr b="0" lang="en-US" sz="1000" strike="noStrike" u="none">
                <a:solidFill>
                  <a:srgbClr val="000000"/>
                </a:solidFill>
                <a:effectLst/>
                <a:uFillTx/>
                <a:latin typeface="Times New Roman"/>
              </a:endParaRPr>
            </a:p>
          </p:txBody>
        </p:sp>
        <p:sp>
          <p:nvSpPr>
            <p:cNvPr id="852" name=""/>
            <p:cNvSpPr/>
            <p:nvPr/>
          </p:nvSpPr>
          <p:spPr>
            <a:xfrm>
              <a:off x="380880" y="2633760"/>
              <a:ext cx="381240" cy="246600"/>
            </a:xfrm>
            <a:prstGeom prst="rect">
              <a:avLst/>
            </a:prstGeom>
            <a:solidFill>
              <a:srgbClr val="ffffff"/>
            </a:solidFill>
            <a:ln w="0">
              <a:noFill/>
            </a:ln>
          </p:spPr>
          <p:style>
            <a:lnRef idx="0"/>
            <a:fillRef idx="0"/>
            <a:effectRef idx="0"/>
            <a:fontRef idx="minor"/>
          </p:style>
          <p:txBody>
            <a:bodyPr lIns="90000" rIns="90000" tIns="46800" bIns="46800" anchor="t">
              <a:spAutoFit/>
            </a:bodyPr>
            <a:p>
              <a:pPr algn="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1.5</a:t>
              </a:r>
              <a:endParaRPr b="0" lang="en-US" sz="1000" strike="noStrike" u="none">
                <a:solidFill>
                  <a:srgbClr val="000000"/>
                </a:solidFill>
                <a:effectLst/>
                <a:uFillTx/>
                <a:latin typeface="Times New Roman"/>
              </a:endParaRPr>
            </a:p>
          </p:txBody>
        </p:sp>
        <p:sp>
          <p:nvSpPr>
            <p:cNvPr id="853" name=""/>
            <p:cNvSpPr/>
            <p:nvPr/>
          </p:nvSpPr>
          <p:spPr>
            <a:xfrm>
              <a:off x="380880" y="3114720"/>
              <a:ext cx="381240" cy="246600"/>
            </a:xfrm>
            <a:prstGeom prst="rect">
              <a:avLst/>
            </a:prstGeom>
            <a:solidFill>
              <a:srgbClr val="ffffff"/>
            </a:solidFill>
            <a:ln w="0">
              <a:noFill/>
            </a:ln>
          </p:spPr>
          <p:style>
            <a:lnRef idx="0"/>
            <a:fillRef idx="0"/>
            <a:effectRef idx="0"/>
            <a:fontRef idx="minor"/>
          </p:style>
          <p:txBody>
            <a:bodyPr lIns="90000" rIns="90000" tIns="46800" bIns="46800" anchor="t">
              <a:spAutoFit/>
            </a:bodyPr>
            <a:p>
              <a:pPr algn="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1.0</a:t>
              </a:r>
              <a:endParaRPr b="0" lang="en-US" sz="1000" strike="noStrike" u="none">
                <a:solidFill>
                  <a:srgbClr val="000000"/>
                </a:solidFill>
                <a:effectLst/>
                <a:uFillTx/>
                <a:latin typeface="Times New Roman"/>
              </a:endParaRPr>
            </a:p>
          </p:txBody>
        </p:sp>
        <p:sp>
          <p:nvSpPr>
            <p:cNvPr id="854" name=""/>
            <p:cNvSpPr/>
            <p:nvPr/>
          </p:nvSpPr>
          <p:spPr>
            <a:xfrm>
              <a:off x="380880" y="3610080"/>
              <a:ext cx="381240" cy="246600"/>
            </a:xfrm>
            <a:prstGeom prst="rect">
              <a:avLst/>
            </a:prstGeom>
            <a:solidFill>
              <a:srgbClr val="ffffff"/>
            </a:solidFill>
            <a:ln w="0">
              <a:noFill/>
            </a:ln>
          </p:spPr>
          <p:style>
            <a:lnRef idx="0"/>
            <a:fillRef idx="0"/>
            <a:effectRef idx="0"/>
            <a:fontRef idx="minor"/>
          </p:style>
          <p:txBody>
            <a:bodyPr lIns="90000" rIns="90000" tIns="46800" bIns="46800" anchor="t">
              <a:spAutoFit/>
            </a:bodyPr>
            <a:p>
              <a:pPr algn="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0.5</a:t>
              </a:r>
              <a:endParaRPr b="0" lang="en-US" sz="1000" strike="noStrike" u="none">
                <a:solidFill>
                  <a:srgbClr val="000000"/>
                </a:solidFill>
                <a:effectLst/>
                <a:uFillTx/>
                <a:latin typeface="Times New Roman"/>
              </a:endParaRPr>
            </a:p>
          </p:txBody>
        </p:sp>
        <p:sp>
          <p:nvSpPr>
            <p:cNvPr id="855" name=""/>
            <p:cNvSpPr/>
            <p:nvPr/>
          </p:nvSpPr>
          <p:spPr>
            <a:xfrm>
              <a:off x="380880" y="4054680"/>
              <a:ext cx="381240" cy="246600"/>
            </a:xfrm>
            <a:prstGeom prst="rect">
              <a:avLst/>
            </a:prstGeom>
            <a:solidFill>
              <a:srgbClr val="ffffff"/>
            </a:solidFill>
            <a:ln w="0">
              <a:noFill/>
            </a:ln>
          </p:spPr>
          <p:style>
            <a:lnRef idx="0"/>
            <a:fillRef idx="0"/>
            <a:effectRef idx="0"/>
            <a:fontRef idx="minor"/>
          </p:style>
          <p:txBody>
            <a:bodyPr lIns="90000" rIns="90000" tIns="46800" bIns="46800" anchor="t">
              <a:spAutoFit/>
            </a:bodyPr>
            <a:p>
              <a:pPr algn="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0.0</a:t>
              </a:r>
              <a:endParaRPr b="0" lang="en-US" sz="1000" strike="noStrike" u="none">
                <a:solidFill>
                  <a:srgbClr val="000000"/>
                </a:solidFill>
                <a:effectLst/>
                <a:uFillTx/>
                <a:latin typeface="Times New Roman"/>
              </a:endParaRPr>
            </a:p>
          </p:txBody>
        </p:sp>
        <p:sp>
          <p:nvSpPr>
            <p:cNvPr id="856" name=""/>
            <p:cNvSpPr/>
            <p:nvPr/>
          </p:nvSpPr>
          <p:spPr>
            <a:xfrm>
              <a:off x="228600" y="4619880"/>
              <a:ext cx="533520" cy="246600"/>
            </a:xfrm>
            <a:prstGeom prst="rect">
              <a:avLst/>
            </a:prstGeom>
            <a:solidFill>
              <a:srgbClr val="ffffff"/>
            </a:solidFill>
            <a:ln w="0">
              <a:noFill/>
            </a:ln>
          </p:spPr>
          <p:style>
            <a:lnRef idx="0"/>
            <a:fillRef idx="0"/>
            <a:effectRef idx="0"/>
            <a:fontRef idx="minor"/>
          </p:style>
          <p:txBody>
            <a:bodyPr lIns="90000" rIns="90000" tIns="46800" bIns="46800" anchor="t">
              <a:spAutoFit/>
            </a:bodyPr>
            <a:p>
              <a:pPr algn="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-0.5</a:t>
              </a:r>
              <a:endParaRPr b="0" lang="en-US" sz="1000" strike="noStrike" u="none">
                <a:solidFill>
                  <a:srgbClr val="000000"/>
                </a:solidFill>
                <a:effectLst/>
                <a:uFillTx/>
                <a:latin typeface="Times New Roman"/>
              </a:endParaRPr>
            </a:p>
          </p:txBody>
        </p:sp>
        <p:sp>
          <p:nvSpPr>
            <p:cNvPr id="857" name=""/>
            <p:cNvSpPr/>
            <p:nvPr/>
          </p:nvSpPr>
          <p:spPr>
            <a:xfrm>
              <a:off x="6400800" y="1282680"/>
              <a:ext cx="228600" cy="4496040"/>
            </a:xfrm>
            <a:prstGeom prst="rightArrow">
              <a:avLst>
                <a:gd name="adj1" fmla="val 46120"/>
                <a:gd name="adj2" fmla="val 10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858" name=""/>
            <p:cNvSpPr/>
            <p:nvPr/>
          </p:nvSpPr>
          <p:spPr>
            <a:xfrm>
              <a:off x="379800" y="1430640"/>
              <a:ext cx="2204280" cy="429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TRUCKING FREIGHT INDEX</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U.S. Aggregate</a:t>
              </a:r>
              <a:endParaRPr b="0" lang="en-US" sz="1000" strike="noStrike" u="none">
                <a:solidFill>
                  <a:srgbClr val="000000"/>
                </a:solidFill>
                <a:effectLst/>
                <a:uFillTx/>
                <a:latin typeface="Times New Roman"/>
              </a:endParaRPr>
            </a:p>
          </p:txBody>
        </p:sp>
        <p:sp>
          <p:nvSpPr>
            <p:cNvPr id="859" name=""/>
            <p:cNvSpPr/>
            <p:nvPr/>
          </p:nvSpPr>
          <p:spPr>
            <a:xfrm>
              <a:off x="835200" y="6067440"/>
              <a:ext cx="32162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Source: Morgan Stanley Dean Witter</a:t>
              </a:r>
              <a:endParaRPr b="0" lang="en-US" sz="1000" strike="noStrike" u="none">
                <a:solidFill>
                  <a:srgbClr val="000000"/>
                </a:solidFill>
                <a:effectLst/>
                <a:uFillTx/>
                <a:latin typeface="Times New Roman"/>
              </a:endParaRPr>
            </a:p>
          </p:txBody>
        </p:sp>
        <p:sp>
          <p:nvSpPr>
            <p:cNvPr id="860" name=""/>
            <p:cNvSpPr/>
            <p:nvPr/>
          </p:nvSpPr>
          <p:spPr>
            <a:xfrm>
              <a:off x="380880" y="1933560"/>
              <a:ext cx="4419720" cy="263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92D6A16A-099E-439E-8BEF-35CD60DE27E6}"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61" name="" descr=""/>
          <p:cNvPicPr/>
          <p:nvPr/>
        </p:nvPicPr>
        <p:blipFill>
          <a:blip r:embed="rId1"/>
          <a:stretch/>
        </p:blipFill>
        <p:spPr>
          <a:xfrm>
            <a:off x="533520" y="2108160"/>
            <a:ext cx="8001000" cy="4191120"/>
          </a:xfrm>
          <a:prstGeom prst="rect">
            <a:avLst/>
          </a:prstGeom>
          <a:solidFill>
            <a:srgbClr val="ffffff"/>
          </a:solidFill>
          <a:ln w="0">
            <a:noFill/>
          </a:ln>
        </p:spPr>
      </p:pic>
      <p:sp>
        <p:nvSpPr>
          <p:cNvPr id="862" name=""/>
          <p:cNvSpPr/>
          <p:nvPr/>
        </p:nvSpPr>
        <p:spPr>
          <a:xfrm>
            <a:off x="5361120" y="863640"/>
            <a:ext cx="3504960" cy="1143000"/>
          </a:xfrm>
          <a:prstGeom prst="wedgeRectCallout">
            <a:avLst>
              <a:gd name="adj1" fmla="val -48597"/>
              <a:gd name="adj2" fmla="val 79583"/>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63" name=""/>
          <p:cNvSpPr/>
          <p:nvPr/>
        </p:nvSpPr>
        <p:spPr>
          <a:xfrm>
            <a:off x="318240" y="254160"/>
            <a:ext cx="15350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Economics</a:t>
            </a:r>
            <a:endParaRPr b="0" lang="en-US" sz="2400" strike="noStrike" u="none">
              <a:solidFill>
                <a:srgbClr val="000000"/>
              </a:solidFill>
              <a:effectLst/>
              <a:uFillTx/>
              <a:latin typeface="Times New Roman"/>
            </a:endParaRPr>
          </a:p>
        </p:txBody>
      </p:sp>
      <p:sp>
        <p:nvSpPr>
          <p:cNvPr id="864" name=""/>
          <p:cNvSpPr/>
          <p:nvPr/>
        </p:nvSpPr>
        <p:spPr>
          <a:xfrm>
            <a:off x="393840" y="762120"/>
            <a:ext cx="7696080" cy="6120"/>
          </a:xfrm>
          <a:prstGeom prst="line">
            <a:avLst/>
          </a:prstGeom>
          <a:ln w="28440">
            <a:solidFill>
              <a:srgbClr val="ff0000"/>
            </a:solidFill>
            <a:miter/>
          </a:ln>
        </p:spPr>
        <p:style>
          <a:lnRef idx="0"/>
          <a:fillRef idx="0"/>
          <a:effectRef idx="0"/>
          <a:fontRef idx="minor"/>
        </p:style>
        <p:txBody>
          <a:bodyPr lIns="90000" rIns="90000" tIns="-40680" bIns="-40680" anchor="ctr">
            <a:noAutofit/>
          </a:bodyPr>
          <a:p>
            <a:endParaRPr b="0" lang="en-US" sz="2400" strike="noStrike" u="none">
              <a:solidFill>
                <a:srgbClr val="000000"/>
              </a:solidFill>
              <a:effectLst/>
              <a:uFillTx/>
              <a:latin typeface="Times New Roman"/>
            </a:endParaRPr>
          </a:p>
        </p:txBody>
      </p:sp>
      <p:sp>
        <p:nvSpPr>
          <p:cNvPr id="865" name=""/>
          <p:cNvSpPr/>
          <p:nvPr/>
        </p:nvSpPr>
        <p:spPr>
          <a:xfrm>
            <a:off x="5397480" y="863640"/>
            <a:ext cx="3432240" cy="11613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Factors influencing the performance of the transportation industry, especially the trucking industry, are GDP growth, export levels, fuel prices and inventory (storage) levels</a:t>
            </a:r>
            <a:endParaRPr b="0" lang="en-US" sz="1400" strike="noStrike" u="none">
              <a:solidFill>
                <a:srgbClr val="000000"/>
              </a:solidFill>
              <a:effectLst/>
              <a:uFillTx/>
              <a:latin typeface="Times New Roman"/>
            </a:endParaRPr>
          </a:p>
        </p:txBody>
      </p:sp>
      <p:grpSp>
        <p:nvGrpSpPr>
          <p:cNvPr id="866" name=""/>
          <p:cNvGrpSpPr/>
          <p:nvPr/>
        </p:nvGrpSpPr>
        <p:grpSpPr>
          <a:xfrm>
            <a:off x="8089920" y="152280"/>
            <a:ext cx="673200" cy="685800"/>
            <a:chOff x="8089920" y="152280"/>
            <a:chExt cx="673200" cy="685800"/>
          </a:xfrm>
        </p:grpSpPr>
        <p:sp>
          <p:nvSpPr>
            <p:cNvPr id="867" name=""/>
            <p:cNvSpPr/>
            <p:nvPr/>
          </p:nvSpPr>
          <p:spPr>
            <a:xfrm>
              <a:off x="8089920" y="40500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8" name=""/>
            <p:cNvSpPr/>
            <p:nvPr/>
          </p:nvSpPr>
          <p:spPr>
            <a:xfrm>
              <a:off x="8155080" y="47016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9" name=""/>
            <p:cNvSpPr/>
            <p:nvPr/>
          </p:nvSpPr>
          <p:spPr>
            <a:xfrm>
              <a:off x="8368560" y="69300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0" name=""/>
            <p:cNvSpPr/>
            <p:nvPr/>
          </p:nvSpPr>
          <p:spPr>
            <a:xfrm>
              <a:off x="8229600" y="54720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1" name=""/>
            <p:cNvSpPr/>
            <p:nvPr/>
          </p:nvSpPr>
          <p:spPr>
            <a:xfrm>
              <a:off x="8310960" y="62856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2" name=""/>
            <p:cNvSpPr/>
            <p:nvPr/>
          </p:nvSpPr>
          <p:spPr>
            <a:xfrm>
              <a:off x="8492400" y="47088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3" name=""/>
            <p:cNvSpPr/>
            <p:nvPr/>
          </p:nvSpPr>
          <p:spPr>
            <a:xfrm>
              <a:off x="8176320" y="15228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4" name=""/>
            <p:cNvSpPr/>
            <p:nvPr/>
          </p:nvSpPr>
          <p:spPr>
            <a:xfrm>
              <a:off x="8492400" y="40500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5" name=""/>
            <p:cNvSpPr/>
            <p:nvPr/>
          </p:nvSpPr>
          <p:spPr>
            <a:xfrm>
              <a:off x="8421840" y="35064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6" name=""/>
            <p:cNvSpPr/>
            <p:nvPr/>
          </p:nvSpPr>
          <p:spPr>
            <a:xfrm>
              <a:off x="8351280" y="27828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7" name=""/>
            <p:cNvSpPr/>
            <p:nvPr/>
          </p:nvSpPr>
          <p:spPr>
            <a:xfrm>
              <a:off x="8298000" y="22392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8" name=""/>
            <p:cNvSpPr/>
            <p:nvPr/>
          </p:nvSpPr>
          <p:spPr>
            <a:xfrm>
              <a:off x="8421840" y="52848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79" name=""/>
            <p:cNvSpPr/>
            <p:nvPr/>
          </p:nvSpPr>
          <p:spPr>
            <a:xfrm>
              <a:off x="8298000" y="40356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880" name=""/>
            <p:cNvSpPr/>
            <p:nvPr/>
          </p:nvSpPr>
          <p:spPr>
            <a:xfrm>
              <a:off x="8656200" y="40500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1" name=""/>
            <p:cNvSpPr/>
            <p:nvPr/>
          </p:nvSpPr>
          <p:spPr>
            <a:xfrm>
              <a:off x="8528760" y="27828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2" name=""/>
            <p:cNvSpPr/>
            <p:nvPr/>
          </p:nvSpPr>
          <p:spPr>
            <a:xfrm>
              <a:off x="8405640" y="15228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883" name=""/>
          <p:cNvSpPr/>
          <p:nvPr/>
        </p:nvSpPr>
        <p:spPr>
          <a:xfrm>
            <a:off x="393840" y="1930320"/>
            <a:ext cx="4967280" cy="43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84" name=""/>
          <p:cNvSpPr/>
          <p:nvPr/>
        </p:nvSpPr>
        <p:spPr>
          <a:xfrm>
            <a:off x="596520" y="2057400"/>
            <a:ext cx="46602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REAL U.S. GDP VS. S&amp;P 500 AND TRUCKING INDUSTRY P/Es</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7F9A3DFE-A0E9-4503-BA30-BB22A0F80D20}"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5" name=""/>
          <p:cNvSpPr/>
          <p:nvPr/>
        </p:nvSpPr>
        <p:spPr>
          <a:xfrm>
            <a:off x="368280" y="3008160"/>
            <a:ext cx="8534520" cy="1800"/>
          </a:xfrm>
          <a:prstGeom prst="line">
            <a:avLst/>
          </a:prstGeom>
          <a:ln w="0">
            <a:solidFill>
              <a:srgbClr val="c0c0c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6" name=""/>
          <p:cNvSpPr/>
          <p:nvPr/>
        </p:nvSpPr>
        <p:spPr>
          <a:xfrm>
            <a:off x="368280" y="3008160"/>
            <a:ext cx="8534520" cy="11160"/>
          </a:xfrm>
          <a:prstGeom prst="rect">
            <a:avLst/>
          </a:prstGeom>
          <a:solidFill>
            <a:srgbClr val="c0c0c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7" name=""/>
          <p:cNvSpPr/>
          <p:nvPr/>
        </p:nvSpPr>
        <p:spPr>
          <a:xfrm>
            <a:off x="368280" y="3008160"/>
            <a:ext cx="1440" cy="2313000"/>
          </a:xfrm>
          <a:prstGeom prst="line">
            <a:avLst/>
          </a:prstGeom>
          <a:ln w="0">
            <a:solidFill>
              <a:srgbClr val="c0c0c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8" name=""/>
          <p:cNvSpPr/>
          <p:nvPr/>
        </p:nvSpPr>
        <p:spPr>
          <a:xfrm>
            <a:off x="368280" y="3008160"/>
            <a:ext cx="11160" cy="2313000"/>
          </a:xfrm>
          <a:prstGeom prst="rect">
            <a:avLst/>
          </a:prstGeom>
          <a:solidFill>
            <a:srgbClr val="c0c0c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9" name=""/>
          <p:cNvSpPr/>
          <p:nvPr/>
        </p:nvSpPr>
        <p:spPr>
          <a:xfrm>
            <a:off x="368280" y="3008160"/>
            <a:ext cx="8534520" cy="401760"/>
          </a:xfrm>
          <a:prstGeom prst="rect">
            <a:avLst/>
          </a:prstGeom>
          <a:solidFill>
            <a:srgbClr val="ffff9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0" name=""/>
          <p:cNvSpPr/>
          <p:nvPr/>
        </p:nvSpPr>
        <p:spPr>
          <a:xfrm>
            <a:off x="7605720" y="3019320"/>
            <a:ext cx="57240" cy="1800"/>
          </a:xfrm>
          <a:prstGeom prst="line">
            <a:avLst/>
          </a:prstGeom>
          <a:ln w="0">
            <a:solidFill>
              <a:srgbClr val="ff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91" name=""/>
          <p:cNvSpPr/>
          <p:nvPr/>
        </p:nvSpPr>
        <p:spPr>
          <a:xfrm>
            <a:off x="7605720" y="3019320"/>
            <a:ext cx="5724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2" name=""/>
          <p:cNvSpPr/>
          <p:nvPr/>
        </p:nvSpPr>
        <p:spPr>
          <a:xfrm>
            <a:off x="7616880" y="3030480"/>
            <a:ext cx="46080" cy="1800"/>
          </a:xfrm>
          <a:prstGeom prst="line">
            <a:avLst/>
          </a:prstGeom>
          <a:ln w="0">
            <a:solidFill>
              <a:srgbClr val="ff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93" name=""/>
          <p:cNvSpPr/>
          <p:nvPr/>
        </p:nvSpPr>
        <p:spPr>
          <a:xfrm>
            <a:off x="7616880" y="3030480"/>
            <a:ext cx="4608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4" name=""/>
          <p:cNvSpPr/>
          <p:nvPr/>
        </p:nvSpPr>
        <p:spPr>
          <a:xfrm>
            <a:off x="7629480" y="3041640"/>
            <a:ext cx="33480" cy="1440"/>
          </a:xfrm>
          <a:prstGeom prst="line">
            <a:avLst/>
          </a:prstGeom>
          <a:ln w="0">
            <a:solidFill>
              <a:srgbClr val="ff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95" name=""/>
          <p:cNvSpPr/>
          <p:nvPr/>
        </p:nvSpPr>
        <p:spPr>
          <a:xfrm>
            <a:off x="7629480" y="3041640"/>
            <a:ext cx="3348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6" name=""/>
          <p:cNvSpPr/>
          <p:nvPr/>
        </p:nvSpPr>
        <p:spPr>
          <a:xfrm>
            <a:off x="7640640" y="3052800"/>
            <a:ext cx="22320" cy="1440"/>
          </a:xfrm>
          <a:prstGeom prst="line">
            <a:avLst/>
          </a:prstGeom>
          <a:ln w="0">
            <a:solidFill>
              <a:srgbClr val="ff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97" name=""/>
          <p:cNvSpPr/>
          <p:nvPr/>
        </p:nvSpPr>
        <p:spPr>
          <a:xfrm>
            <a:off x="7640640" y="3052800"/>
            <a:ext cx="2232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8" name=""/>
          <p:cNvSpPr/>
          <p:nvPr/>
        </p:nvSpPr>
        <p:spPr>
          <a:xfrm>
            <a:off x="7651800" y="3063960"/>
            <a:ext cx="11160" cy="1440"/>
          </a:xfrm>
          <a:prstGeom prst="line">
            <a:avLst/>
          </a:prstGeom>
          <a:ln w="0">
            <a:solidFill>
              <a:srgbClr val="ff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99" name=""/>
          <p:cNvSpPr/>
          <p:nvPr/>
        </p:nvSpPr>
        <p:spPr>
          <a:xfrm>
            <a:off x="7651800" y="3063960"/>
            <a:ext cx="1116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0" name=""/>
          <p:cNvSpPr/>
          <p:nvPr/>
        </p:nvSpPr>
        <p:spPr>
          <a:xfrm>
            <a:off x="8832960" y="3019320"/>
            <a:ext cx="58680" cy="1800"/>
          </a:xfrm>
          <a:prstGeom prst="line">
            <a:avLst/>
          </a:prstGeom>
          <a:ln w="0">
            <a:solidFill>
              <a:srgbClr val="ff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01" name=""/>
          <p:cNvSpPr/>
          <p:nvPr/>
        </p:nvSpPr>
        <p:spPr>
          <a:xfrm>
            <a:off x="8832960" y="3019320"/>
            <a:ext cx="5868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2" name=""/>
          <p:cNvSpPr/>
          <p:nvPr/>
        </p:nvSpPr>
        <p:spPr>
          <a:xfrm>
            <a:off x="8845560" y="3030480"/>
            <a:ext cx="46080" cy="1800"/>
          </a:xfrm>
          <a:prstGeom prst="line">
            <a:avLst/>
          </a:prstGeom>
          <a:ln w="0">
            <a:solidFill>
              <a:srgbClr val="ff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03" name=""/>
          <p:cNvSpPr/>
          <p:nvPr/>
        </p:nvSpPr>
        <p:spPr>
          <a:xfrm>
            <a:off x="8845560" y="3030480"/>
            <a:ext cx="4608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4" name=""/>
          <p:cNvSpPr/>
          <p:nvPr/>
        </p:nvSpPr>
        <p:spPr>
          <a:xfrm>
            <a:off x="8854920" y="3041640"/>
            <a:ext cx="36720" cy="1440"/>
          </a:xfrm>
          <a:prstGeom prst="line">
            <a:avLst/>
          </a:prstGeom>
          <a:ln w="0">
            <a:solidFill>
              <a:srgbClr val="ff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5" name=""/>
          <p:cNvSpPr/>
          <p:nvPr/>
        </p:nvSpPr>
        <p:spPr>
          <a:xfrm>
            <a:off x="8854920" y="3041640"/>
            <a:ext cx="3672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6" name=""/>
          <p:cNvSpPr/>
          <p:nvPr/>
        </p:nvSpPr>
        <p:spPr>
          <a:xfrm>
            <a:off x="8867880" y="3052800"/>
            <a:ext cx="23760" cy="1440"/>
          </a:xfrm>
          <a:prstGeom prst="line">
            <a:avLst/>
          </a:prstGeom>
          <a:ln w="0">
            <a:solidFill>
              <a:srgbClr val="ff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7" name=""/>
          <p:cNvSpPr/>
          <p:nvPr/>
        </p:nvSpPr>
        <p:spPr>
          <a:xfrm>
            <a:off x="8867880" y="3052800"/>
            <a:ext cx="2376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8" name=""/>
          <p:cNvSpPr/>
          <p:nvPr/>
        </p:nvSpPr>
        <p:spPr>
          <a:xfrm>
            <a:off x="8879040" y="3063960"/>
            <a:ext cx="12600" cy="1440"/>
          </a:xfrm>
          <a:prstGeom prst="line">
            <a:avLst/>
          </a:prstGeom>
          <a:ln w="0">
            <a:solidFill>
              <a:srgbClr val="ff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9" name=""/>
          <p:cNvSpPr/>
          <p:nvPr/>
        </p:nvSpPr>
        <p:spPr>
          <a:xfrm>
            <a:off x="8879040" y="3063960"/>
            <a:ext cx="12600" cy="11160"/>
          </a:xfrm>
          <a:prstGeom prst="rect">
            <a:avLst/>
          </a:prstGeom>
          <a:solidFill>
            <a:srgbClr val="ff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10" name=""/>
          <p:cNvSpPr/>
          <p:nvPr/>
        </p:nvSpPr>
        <p:spPr>
          <a:xfrm>
            <a:off x="368280" y="3398760"/>
            <a:ext cx="8534520" cy="21132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1" name=""/>
          <p:cNvSpPr/>
          <p:nvPr/>
        </p:nvSpPr>
        <p:spPr>
          <a:xfrm>
            <a:off x="449280" y="3019320"/>
            <a:ext cx="644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Industry </a:t>
            </a:r>
            <a:endParaRPr b="0" lang="en-US" sz="1200" strike="noStrike" u="none">
              <a:solidFill>
                <a:srgbClr val="000000"/>
              </a:solidFill>
              <a:effectLst/>
              <a:uFillTx/>
              <a:latin typeface="Times New Roman"/>
            </a:endParaRPr>
          </a:p>
        </p:txBody>
      </p:sp>
      <p:sp>
        <p:nvSpPr>
          <p:cNvPr id="912" name=""/>
          <p:cNvSpPr/>
          <p:nvPr/>
        </p:nvSpPr>
        <p:spPr>
          <a:xfrm>
            <a:off x="554760" y="3209760"/>
            <a:ext cx="373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Rank</a:t>
            </a:r>
            <a:endParaRPr b="0" lang="en-US" sz="1200" strike="noStrike" u="none">
              <a:solidFill>
                <a:srgbClr val="000000"/>
              </a:solidFill>
              <a:effectLst/>
              <a:uFillTx/>
              <a:latin typeface="Times New Roman"/>
            </a:endParaRPr>
          </a:p>
        </p:txBody>
      </p:sp>
      <p:sp>
        <p:nvSpPr>
          <p:cNvPr id="913" name=""/>
          <p:cNvSpPr/>
          <p:nvPr/>
        </p:nvSpPr>
        <p:spPr>
          <a:xfrm>
            <a:off x="1583640" y="3119400"/>
            <a:ext cx="695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Company</a:t>
            </a:r>
            <a:endParaRPr b="0" lang="en-US" sz="1200" strike="noStrike" u="none">
              <a:solidFill>
                <a:srgbClr val="000000"/>
              </a:solidFill>
              <a:effectLst/>
              <a:uFillTx/>
              <a:latin typeface="Times New Roman"/>
            </a:endParaRPr>
          </a:p>
        </p:txBody>
      </p:sp>
      <p:sp>
        <p:nvSpPr>
          <p:cNvPr id="914" name=""/>
          <p:cNvSpPr/>
          <p:nvPr/>
        </p:nvSpPr>
        <p:spPr>
          <a:xfrm>
            <a:off x="3090960" y="3119400"/>
            <a:ext cx="551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Symbol</a:t>
            </a:r>
            <a:endParaRPr b="0" lang="en-US" sz="1200" strike="noStrike" u="none">
              <a:solidFill>
                <a:srgbClr val="000000"/>
              </a:solidFill>
              <a:effectLst/>
              <a:uFillTx/>
              <a:latin typeface="Times New Roman"/>
            </a:endParaRPr>
          </a:p>
        </p:txBody>
      </p:sp>
      <p:sp>
        <p:nvSpPr>
          <p:cNvPr id="915" name=""/>
          <p:cNvSpPr/>
          <p:nvPr/>
        </p:nvSpPr>
        <p:spPr>
          <a:xfrm>
            <a:off x="4132080" y="3119400"/>
            <a:ext cx="93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Last Qtr EPS</a:t>
            </a:r>
            <a:endParaRPr b="0" lang="en-US" sz="1200" strike="noStrike" u="none">
              <a:solidFill>
                <a:srgbClr val="000000"/>
              </a:solidFill>
              <a:effectLst/>
              <a:uFillTx/>
              <a:latin typeface="Times New Roman"/>
            </a:endParaRPr>
          </a:p>
        </p:txBody>
      </p:sp>
      <p:sp>
        <p:nvSpPr>
          <p:cNvPr id="916" name=""/>
          <p:cNvSpPr/>
          <p:nvPr/>
        </p:nvSpPr>
        <p:spPr>
          <a:xfrm>
            <a:off x="5361480" y="3119400"/>
            <a:ext cx="93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This Qtr EPS</a:t>
            </a:r>
            <a:endParaRPr b="0" lang="en-US" sz="1200" strike="noStrike" u="none">
              <a:solidFill>
                <a:srgbClr val="000000"/>
              </a:solidFill>
              <a:effectLst/>
              <a:uFillTx/>
              <a:latin typeface="Times New Roman"/>
            </a:endParaRPr>
          </a:p>
        </p:txBody>
      </p:sp>
      <p:sp>
        <p:nvSpPr>
          <p:cNvPr id="917" name=""/>
          <p:cNvSpPr/>
          <p:nvPr/>
        </p:nvSpPr>
        <p:spPr>
          <a:xfrm>
            <a:off x="6844320" y="3119400"/>
            <a:ext cx="398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Sales</a:t>
            </a:r>
            <a:endParaRPr b="0" lang="en-US" sz="1200" strike="noStrike" u="none">
              <a:solidFill>
                <a:srgbClr val="000000"/>
              </a:solidFill>
              <a:effectLst/>
              <a:uFillTx/>
              <a:latin typeface="Times New Roman"/>
            </a:endParaRPr>
          </a:p>
        </p:txBody>
      </p:sp>
      <p:sp>
        <p:nvSpPr>
          <p:cNvPr id="918" name=""/>
          <p:cNvSpPr/>
          <p:nvPr/>
        </p:nvSpPr>
        <p:spPr>
          <a:xfrm>
            <a:off x="7862040" y="3119400"/>
            <a:ext cx="8222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Net Income</a:t>
            </a:r>
            <a:endParaRPr b="0" lang="en-US" sz="1200" strike="noStrike" u="none">
              <a:solidFill>
                <a:srgbClr val="000000"/>
              </a:solidFill>
              <a:effectLst/>
              <a:uFillTx/>
              <a:latin typeface="Times New Roman"/>
            </a:endParaRPr>
          </a:p>
        </p:txBody>
      </p:sp>
      <p:sp>
        <p:nvSpPr>
          <p:cNvPr id="919" name=""/>
          <p:cNvSpPr/>
          <p:nvPr/>
        </p:nvSpPr>
        <p:spPr>
          <a:xfrm>
            <a:off x="1010880" y="340992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a:t>
            </a:r>
            <a:endParaRPr b="0" lang="en-US" sz="1200" strike="noStrike" u="none">
              <a:solidFill>
                <a:srgbClr val="000000"/>
              </a:solidFill>
              <a:effectLst/>
              <a:uFillTx/>
              <a:latin typeface="Times New Roman"/>
            </a:endParaRPr>
          </a:p>
        </p:txBody>
      </p:sp>
      <p:sp>
        <p:nvSpPr>
          <p:cNvPr id="920" name=""/>
          <p:cNvSpPr/>
          <p:nvPr/>
        </p:nvSpPr>
        <p:spPr>
          <a:xfrm>
            <a:off x="1150200" y="3409920"/>
            <a:ext cx="974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LAIDLAW INC</a:t>
            </a:r>
            <a:endParaRPr b="0" lang="en-US" sz="1200" strike="noStrike" u="none">
              <a:solidFill>
                <a:srgbClr val="000000"/>
              </a:solidFill>
              <a:effectLst/>
              <a:uFillTx/>
              <a:latin typeface="Times New Roman"/>
            </a:endParaRPr>
          </a:p>
        </p:txBody>
      </p:sp>
      <p:sp>
        <p:nvSpPr>
          <p:cNvPr id="921" name=""/>
          <p:cNvSpPr/>
          <p:nvPr/>
        </p:nvSpPr>
        <p:spPr>
          <a:xfrm>
            <a:off x="2787120" y="3409920"/>
            <a:ext cx="339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LDW</a:t>
            </a:r>
            <a:endParaRPr b="0" lang="en-US" sz="1200" strike="noStrike" u="none">
              <a:solidFill>
                <a:srgbClr val="000000"/>
              </a:solidFill>
              <a:effectLst/>
              <a:uFillTx/>
              <a:latin typeface="Times New Roman"/>
            </a:endParaRPr>
          </a:p>
        </p:txBody>
      </p:sp>
      <p:sp>
        <p:nvSpPr>
          <p:cNvPr id="922" name=""/>
          <p:cNvSpPr/>
          <p:nvPr/>
        </p:nvSpPr>
        <p:spPr>
          <a:xfrm>
            <a:off x="4890240" y="340992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a:t>
            </a:r>
            <a:endParaRPr b="0" lang="en-US" sz="1200" strike="noStrike" u="none">
              <a:solidFill>
                <a:srgbClr val="000000"/>
              </a:solidFill>
              <a:effectLst/>
              <a:uFillTx/>
              <a:latin typeface="Times New Roman"/>
            </a:endParaRPr>
          </a:p>
        </p:txBody>
      </p:sp>
      <p:sp>
        <p:nvSpPr>
          <p:cNvPr id="923" name=""/>
          <p:cNvSpPr/>
          <p:nvPr/>
        </p:nvSpPr>
        <p:spPr>
          <a:xfrm>
            <a:off x="6118920" y="340992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0.08</a:t>
            </a:r>
            <a:endParaRPr b="0" lang="en-US" sz="1200" strike="noStrike" u="none">
              <a:solidFill>
                <a:srgbClr val="000000"/>
              </a:solidFill>
              <a:effectLst/>
              <a:uFillTx/>
              <a:latin typeface="Times New Roman"/>
            </a:endParaRPr>
          </a:p>
        </p:txBody>
      </p:sp>
      <p:sp>
        <p:nvSpPr>
          <p:cNvPr id="924" name=""/>
          <p:cNvSpPr/>
          <p:nvPr/>
        </p:nvSpPr>
        <p:spPr>
          <a:xfrm>
            <a:off x="7264800" y="340992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3,500</a:t>
            </a:r>
            <a:endParaRPr b="0" lang="en-US" sz="1200" strike="noStrike" u="none">
              <a:solidFill>
                <a:srgbClr val="000000"/>
              </a:solidFill>
              <a:effectLst/>
              <a:uFillTx/>
              <a:latin typeface="Times New Roman"/>
            </a:endParaRPr>
          </a:p>
        </p:txBody>
      </p:sp>
      <p:sp>
        <p:nvSpPr>
          <p:cNvPr id="925" name=""/>
          <p:cNvSpPr/>
          <p:nvPr/>
        </p:nvSpPr>
        <p:spPr>
          <a:xfrm>
            <a:off x="8620560" y="340992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319</a:t>
            </a:r>
            <a:endParaRPr b="0" lang="en-US" sz="1200" strike="noStrike" u="none">
              <a:solidFill>
                <a:srgbClr val="000000"/>
              </a:solidFill>
              <a:effectLst/>
              <a:uFillTx/>
              <a:latin typeface="Times New Roman"/>
            </a:endParaRPr>
          </a:p>
        </p:txBody>
      </p:sp>
      <p:sp>
        <p:nvSpPr>
          <p:cNvPr id="926" name=""/>
          <p:cNvSpPr/>
          <p:nvPr/>
        </p:nvSpPr>
        <p:spPr>
          <a:xfrm>
            <a:off x="1010880" y="360036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927" name=""/>
          <p:cNvSpPr/>
          <p:nvPr/>
        </p:nvSpPr>
        <p:spPr>
          <a:xfrm>
            <a:off x="1150560" y="3600360"/>
            <a:ext cx="1118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YELLOW CORP</a:t>
            </a:r>
            <a:endParaRPr b="0" lang="en-US" sz="1200" strike="noStrike" u="none">
              <a:solidFill>
                <a:srgbClr val="000000"/>
              </a:solidFill>
              <a:effectLst/>
              <a:uFillTx/>
              <a:latin typeface="Times New Roman"/>
            </a:endParaRPr>
          </a:p>
        </p:txBody>
      </p:sp>
      <p:sp>
        <p:nvSpPr>
          <p:cNvPr id="928" name=""/>
          <p:cNvSpPr/>
          <p:nvPr/>
        </p:nvSpPr>
        <p:spPr>
          <a:xfrm>
            <a:off x="2786400" y="3600360"/>
            <a:ext cx="3736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YELL</a:t>
            </a:r>
            <a:endParaRPr b="0" lang="en-US" sz="1200" strike="noStrike" u="none">
              <a:solidFill>
                <a:srgbClr val="000000"/>
              </a:solidFill>
              <a:effectLst/>
              <a:uFillTx/>
              <a:latin typeface="Times New Roman"/>
            </a:endParaRPr>
          </a:p>
        </p:txBody>
      </p:sp>
      <p:sp>
        <p:nvSpPr>
          <p:cNvPr id="929" name=""/>
          <p:cNvSpPr/>
          <p:nvPr/>
        </p:nvSpPr>
        <p:spPr>
          <a:xfrm>
            <a:off x="4890240" y="360036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0.52</a:t>
            </a:r>
            <a:endParaRPr b="0" lang="en-US" sz="1200" strike="noStrike" u="none">
              <a:solidFill>
                <a:srgbClr val="000000"/>
              </a:solidFill>
              <a:effectLst/>
              <a:uFillTx/>
              <a:latin typeface="Times New Roman"/>
            </a:endParaRPr>
          </a:p>
        </p:txBody>
      </p:sp>
      <p:sp>
        <p:nvSpPr>
          <p:cNvPr id="930" name=""/>
          <p:cNvSpPr/>
          <p:nvPr/>
        </p:nvSpPr>
        <p:spPr>
          <a:xfrm>
            <a:off x="6118920" y="360036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0.61</a:t>
            </a:r>
            <a:endParaRPr b="0" lang="en-US" sz="1200" strike="noStrike" u="none">
              <a:solidFill>
                <a:srgbClr val="000000"/>
              </a:solidFill>
              <a:effectLst/>
              <a:uFillTx/>
              <a:latin typeface="Times New Roman"/>
            </a:endParaRPr>
          </a:p>
        </p:txBody>
      </p:sp>
      <p:sp>
        <p:nvSpPr>
          <p:cNvPr id="931" name=""/>
          <p:cNvSpPr/>
          <p:nvPr/>
        </p:nvSpPr>
        <p:spPr>
          <a:xfrm>
            <a:off x="7264800" y="360036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2,960</a:t>
            </a:r>
            <a:endParaRPr b="0" lang="en-US" sz="1200" strike="noStrike" u="none">
              <a:solidFill>
                <a:srgbClr val="000000"/>
              </a:solidFill>
              <a:effectLst/>
              <a:uFillTx/>
              <a:latin typeface="Times New Roman"/>
            </a:endParaRPr>
          </a:p>
        </p:txBody>
      </p:sp>
      <p:sp>
        <p:nvSpPr>
          <p:cNvPr id="932" name=""/>
          <p:cNvSpPr/>
          <p:nvPr/>
        </p:nvSpPr>
        <p:spPr>
          <a:xfrm>
            <a:off x="8703360" y="36003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42</a:t>
            </a:r>
            <a:endParaRPr b="0" lang="en-US" sz="1200" strike="noStrike" u="none">
              <a:solidFill>
                <a:srgbClr val="000000"/>
              </a:solidFill>
              <a:effectLst/>
              <a:uFillTx/>
              <a:latin typeface="Times New Roman"/>
            </a:endParaRPr>
          </a:p>
        </p:txBody>
      </p:sp>
      <p:sp>
        <p:nvSpPr>
          <p:cNvPr id="933" name=""/>
          <p:cNvSpPr/>
          <p:nvPr/>
        </p:nvSpPr>
        <p:spPr>
          <a:xfrm>
            <a:off x="1010880" y="379080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934" name=""/>
          <p:cNvSpPr/>
          <p:nvPr/>
        </p:nvSpPr>
        <p:spPr>
          <a:xfrm>
            <a:off x="1150560" y="3790800"/>
            <a:ext cx="1550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ROADWAY EXPRESS</a:t>
            </a:r>
            <a:endParaRPr b="0" lang="en-US" sz="1200" strike="noStrike" u="none">
              <a:solidFill>
                <a:srgbClr val="000000"/>
              </a:solidFill>
              <a:effectLst/>
              <a:uFillTx/>
              <a:latin typeface="Times New Roman"/>
            </a:endParaRPr>
          </a:p>
        </p:txBody>
      </p:sp>
      <p:sp>
        <p:nvSpPr>
          <p:cNvPr id="935" name=""/>
          <p:cNvSpPr/>
          <p:nvPr/>
        </p:nvSpPr>
        <p:spPr>
          <a:xfrm>
            <a:off x="2787120" y="3790800"/>
            <a:ext cx="441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ROAD</a:t>
            </a:r>
            <a:endParaRPr b="0" lang="en-US" sz="1200" strike="noStrike" u="none">
              <a:solidFill>
                <a:srgbClr val="000000"/>
              </a:solidFill>
              <a:effectLst/>
              <a:uFillTx/>
              <a:latin typeface="Times New Roman"/>
            </a:endParaRPr>
          </a:p>
        </p:txBody>
      </p:sp>
      <p:sp>
        <p:nvSpPr>
          <p:cNvPr id="936" name=""/>
          <p:cNvSpPr/>
          <p:nvPr/>
        </p:nvSpPr>
        <p:spPr>
          <a:xfrm>
            <a:off x="4974840" y="3790800"/>
            <a:ext cx="21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0.4</a:t>
            </a:r>
            <a:endParaRPr b="0" lang="en-US" sz="1200" strike="noStrike" u="none">
              <a:solidFill>
                <a:srgbClr val="000000"/>
              </a:solidFill>
              <a:effectLst/>
              <a:uFillTx/>
              <a:latin typeface="Times New Roman"/>
            </a:endParaRPr>
          </a:p>
        </p:txBody>
      </p:sp>
      <p:sp>
        <p:nvSpPr>
          <p:cNvPr id="937" name=""/>
          <p:cNvSpPr/>
          <p:nvPr/>
        </p:nvSpPr>
        <p:spPr>
          <a:xfrm>
            <a:off x="6118920" y="379080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0.43</a:t>
            </a:r>
            <a:endParaRPr b="0" lang="en-US" sz="1200" strike="noStrike" u="none">
              <a:solidFill>
                <a:srgbClr val="000000"/>
              </a:solidFill>
              <a:effectLst/>
              <a:uFillTx/>
              <a:latin typeface="Times New Roman"/>
            </a:endParaRPr>
          </a:p>
        </p:txBody>
      </p:sp>
      <p:sp>
        <p:nvSpPr>
          <p:cNvPr id="938" name=""/>
          <p:cNvSpPr/>
          <p:nvPr/>
        </p:nvSpPr>
        <p:spPr>
          <a:xfrm>
            <a:off x="7264800" y="379080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2,650</a:t>
            </a:r>
            <a:endParaRPr b="0" lang="en-US" sz="1200" strike="noStrike" u="none">
              <a:solidFill>
                <a:srgbClr val="000000"/>
              </a:solidFill>
              <a:effectLst/>
              <a:uFillTx/>
              <a:latin typeface="Times New Roman"/>
            </a:endParaRPr>
          </a:p>
        </p:txBody>
      </p:sp>
      <p:sp>
        <p:nvSpPr>
          <p:cNvPr id="939" name=""/>
          <p:cNvSpPr/>
          <p:nvPr/>
        </p:nvSpPr>
        <p:spPr>
          <a:xfrm>
            <a:off x="8703360" y="37908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940" name=""/>
          <p:cNvSpPr/>
          <p:nvPr/>
        </p:nvSpPr>
        <p:spPr>
          <a:xfrm>
            <a:off x="1010880" y="398160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941" name=""/>
          <p:cNvSpPr/>
          <p:nvPr/>
        </p:nvSpPr>
        <p:spPr>
          <a:xfrm>
            <a:off x="1150920" y="3981600"/>
            <a:ext cx="1355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CONSOL FRGT CP</a:t>
            </a:r>
            <a:endParaRPr b="0" lang="en-US" sz="1200" strike="noStrike" u="none">
              <a:solidFill>
                <a:srgbClr val="000000"/>
              </a:solidFill>
              <a:effectLst/>
              <a:uFillTx/>
              <a:latin typeface="Times New Roman"/>
            </a:endParaRPr>
          </a:p>
        </p:txBody>
      </p:sp>
      <p:sp>
        <p:nvSpPr>
          <p:cNvPr id="942" name=""/>
          <p:cNvSpPr/>
          <p:nvPr/>
        </p:nvSpPr>
        <p:spPr>
          <a:xfrm>
            <a:off x="2787480" y="3981600"/>
            <a:ext cx="449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CFWY</a:t>
            </a:r>
            <a:endParaRPr b="0" lang="en-US" sz="1200" strike="noStrike" u="none">
              <a:solidFill>
                <a:srgbClr val="000000"/>
              </a:solidFill>
              <a:effectLst/>
              <a:uFillTx/>
              <a:latin typeface="Times New Roman"/>
            </a:endParaRPr>
          </a:p>
        </p:txBody>
      </p:sp>
      <p:sp>
        <p:nvSpPr>
          <p:cNvPr id="943" name=""/>
          <p:cNvSpPr/>
          <p:nvPr/>
        </p:nvSpPr>
        <p:spPr>
          <a:xfrm>
            <a:off x="4890240" y="398160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0.11</a:t>
            </a:r>
            <a:endParaRPr b="0" lang="en-US" sz="1200" strike="noStrike" u="none">
              <a:solidFill>
                <a:srgbClr val="000000"/>
              </a:solidFill>
              <a:effectLst/>
              <a:uFillTx/>
              <a:latin typeface="Times New Roman"/>
            </a:endParaRPr>
          </a:p>
        </p:txBody>
      </p:sp>
      <p:sp>
        <p:nvSpPr>
          <p:cNvPr id="944" name=""/>
          <p:cNvSpPr/>
          <p:nvPr/>
        </p:nvSpPr>
        <p:spPr>
          <a:xfrm>
            <a:off x="6118920" y="398160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0.31</a:t>
            </a:r>
            <a:endParaRPr b="0" lang="en-US" sz="1200" strike="noStrike" u="none">
              <a:solidFill>
                <a:srgbClr val="000000"/>
              </a:solidFill>
              <a:effectLst/>
              <a:uFillTx/>
              <a:latin typeface="Times New Roman"/>
            </a:endParaRPr>
          </a:p>
        </p:txBody>
      </p:sp>
      <p:sp>
        <p:nvSpPr>
          <p:cNvPr id="945" name=""/>
          <p:cNvSpPr/>
          <p:nvPr/>
        </p:nvSpPr>
        <p:spPr>
          <a:xfrm>
            <a:off x="7264800" y="398160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2,290</a:t>
            </a:r>
            <a:endParaRPr b="0" lang="en-US" sz="1200" strike="noStrike" u="none">
              <a:solidFill>
                <a:srgbClr val="000000"/>
              </a:solidFill>
              <a:effectLst/>
              <a:uFillTx/>
              <a:latin typeface="Times New Roman"/>
            </a:endParaRPr>
          </a:p>
        </p:txBody>
      </p:sp>
      <p:sp>
        <p:nvSpPr>
          <p:cNvPr id="946" name=""/>
          <p:cNvSpPr/>
          <p:nvPr/>
        </p:nvSpPr>
        <p:spPr>
          <a:xfrm>
            <a:off x="8703360" y="398160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21</a:t>
            </a:r>
            <a:endParaRPr b="0" lang="en-US" sz="1200" strike="noStrike" u="none">
              <a:solidFill>
                <a:srgbClr val="000000"/>
              </a:solidFill>
              <a:effectLst/>
              <a:uFillTx/>
              <a:latin typeface="Times New Roman"/>
            </a:endParaRPr>
          </a:p>
        </p:txBody>
      </p:sp>
      <p:sp>
        <p:nvSpPr>
          <p:cNvPr id="947" name=""/>
          <p:cNvSpPr/>
          <p:nvPr/>
        </p:nvSpPr>
        <p:spPr>
          <a:xfrm>
            <a:off x="1010880" y="417024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948" name=""/>
          <p:cNvSpPr/>
          <p:nvPr/>
        </p:nvSpPr>
        <p:spPr>
          <a:xfrm>
            <a:off x="1150920" y="4170240"/>
            <a:ext cx="1330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USFREIGHTWAYS</a:t>
            </a:r>
            <a:endParaRPr b="0" lang="en-US" sz="1200" strike="noStrike" u="none">
              <a:solidFill>
                <a:srgbClr val="000000"/>
              </a:solidFill>
              <a:effectLst/>
              <a:uFillTx/>
              <a:latin typeface="Times New Roman"/>
            </a:endParaRPr>
          </a:p>
        </p:txBody>
      </p:sp>
      <p:sp>
        <p:nvSpPr>
          <p:cNvPr id="949" name=""/>
          <p:cNvSpPr/>
          <p:nvPr/>
        </p:nvSpPr>
        <p:spPr>
          <a:xfrm>
            <a:off x="2787120" y="4170240"/>
            <a:ext cx="4154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USFC</a:t>
            </a:r>
            <a:endParaRPr b="0" lang="en-US" sz="1200" strike="noStrike" u="none">
              <a:solidFill>
                <a:srgbClr val="000000"/>
              </a:solidFill>
              <a:effectLst/>
              <a:uFillTx/>
              <a:latin typeface="Times New Roman"/>
            </a:endParaRPr>
          </a:p>
        </p:txBody>
      </p:sp>
      <p:sp>
        <p:nvSpPr>
          <p:cNvPr id="950" name=""/>
          <p:cNvSpPr/>
          <p:nvPr/>
        </p:nvSpPr>
        <p:spPr>
          <a:xfrm>
            <a:off x="4890240" y="417024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0.96</a:t>
            </a:r>
            <a:endParaRPr b="0" lang="en-US" sz="1200" strike="noStrike" u="none">
              <a:solidFill>
                <a:srgbClr val="000000"/>
              </a:solidFill>
              <a:effectLst/>
              <a:uFillTx/>
              <a:latin typeface="Times New Roman"/>
            </a:endParaRPr>
          </a:p>
        </p:txBody>
      </p:sp>
      <p:sp>
        <p:nvSpPr>
          <p:cNvPr id="951" name=""/>
          <p:cNvSpPr/>
          <p:nvPr/>
        </p:nvSpPr>
        <p:spPr>
          <a:xfrm>
            <a:off x="6118920" y="417024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0.99</a:t>
            </a:r>
            <a:endParaRPr b="0" lang="en-US" sz="1200" strike="noStrike" u="none">
              <a:solidFill>
                <a:srgbClr val="000000"/>
              </a:solidFill>
              <a:effectLst/>
              <a:uFillTx/>
              <a:latin typeface="Times New Roman"/>
            </a:endParaRPr>
          </a:p>
        </p:txBody>
      </p:sp>
      <p:sp>
        <p:nvSpPr>
          <p:cNvPr id="952" name=""/>
          <p:cNvSpPr/>
          <p:nvPr/>
        </p:nvSpPr>
        <p:spPr>
          <a:xfrm>
            <a:off x="7264800" y="417024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2,010</a:t>
            </a:r>
            <a:endParaRPr b="0" lang="en-US" sz="1200" strike="noStrike" u="none">
              <a:solidFill>
                <a:srgbClr val="000000"/>
              </a:solidFill>
              <a:effectLst/>
              <a:uFillTx/>
              <a:latin typeface="Times New Roman"/>
            </a:endParaRPr>
          </a:p>
        </p:txBody>
      </p:sp>
      <p:sp>
        <p:nvSpPr>
          <p:cNvPr id="953" name=""/>
          <p:cNvSpPr/>
          <p:nvPr/>
        </p:nvSpPr>
        <p:spPr>
          <a:xfrm>
            <a:off x="8703360" y="41702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84</a:t>
            </a:r>
            <a:endParaRPr b="0" lang="en-US" sz="1200" strike="noStrike" u="none">
              <a:solidFill>
                <a:srgbClr val="000000"/>
              </a:solidFill>
              <a:effectLst/>
              <a:uFillTx/>
              <a:latin typeface="Times New Roman"/>
            </a:endParaRPr>
          </a:p>
        </p:txBody>
      </p:sp>
      <p:sp>
        <p:nvSpPr>
          <p:cNvPr id="954" name=""/>
          <p:cNvSpPr/>
          <p:nvPr/>
        </p:nvSpPr>
        <p:spPr>
          <a:xfrm>
            <a:off x="1010880" y="436104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a:t>
            </a:r>
            <a:endParaRPr b="0" lang="en-US" sz="1200" strike="noStrike" u="none">
              <a:solidFill>
                <a:srgbClr val="000000"/>
              </a:solidFill>
              <a:effectLst/>
              <a:uFillTx/>
              <a:latin typeface="Times New Roman"/>
            </a:endParaRPr>
          </a:p>
        </p:txBody>
      </p:sp>
      <p:sp>
        <p:nvSpPr>
          <p:cNvPr id="955" name=""/>
          <p:cNvSpPr/>
          <p:nvPr/>
        </p:nvSpPr>
        <p:spPr>
          <a:xfrm>
            <a:off x="1150200" y="4361040"/>
            <a:ext cx="13046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HUNT (JB) TRANS</a:t>
            </a:r>
            <a:endParaRPr b="0" lang="en-US" sz="1200" strike="noStrike" u="none">
              <a:solidFill>
                <a:srgbClr val="000000"/>
              </a:solidFill>
              <a:effectLst/>
              <a:uFillTx/>
              <a:latin typeface="Times New Roman"/>
            </a:endParaRPr>
          </a:p>
        </p:txBody>
      </p:sp>
      <p:sp>
        <p:nvSpPr>
          <p:cNvPr id="956" name=""/>
          <p:cNvSpPr/>
          <p:nvPr/>
        </p:nvSpPr>
        <p:spPr>
          <a:xfrm>
            <a:off x="2787480" y="4361040"/>
            <a:ext cx="381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JBHT</a:t>
            </a:r>
            <a:endParaRPr b="0" lang="en-US" sz="1200" strike="noStrike" u="none">
              <a:solidFill>
                <a:srgbClr val="000000"/>
              </a:solidFill>
              <a:effectLst/>
              <a:uFillTx/>
              <a:latin typeface="Times New Roman"/>
            </a:endParaRPr>
          </a:p>
        </p:txBody>
      </p:sp>
      <p:sp>
        <p:nvSpPr>
          <p:cNvPr id="957" name=""/>
          <p:cNvSpPr/>
          <p:nvPr/>
        </p:nvSpPr>
        <p:spPr>
          <a:xfrm>
            <a:off x="4974840" y="4361040"/>
            <a:ext cx="21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p:txBody>
      </p:sp>
      <p:sp>
        <p:nvSpPr>
          <p:cNvPr id="958" name=""/>
          <p:cNvSpPr/>
          <p:nvPr/>
        </p:nvSpPr>
        <p:spPr>
          <a:xfrm>
            <a:off x="6118920" y="436104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0.35</a:t>
            </a:r>
            <a:endParaRPr b="0" lang="en-US" sz="1200" strike="noStrike" u="none">
              <a:solidFill>
                <a:srgbClr val="000000"/>
              </a:solidFill>
              <a:effectLst/>
              <a:uFillTx/>
              <a:latin typeface="Times New Roman"/>
            </a:endParaRPr>
          </a:p>
        </p:txBody>
      </p:sp>
      <p:sp>
        <p:nvSpPr>
          <p:cNvPr id="959" name=""/>
          <p:cNvSpPr/>
          <p:nvPr/>
        </p:nvSpPr>
        <p:spPr>
          <a:xfrm>
            <a:off x="7264800" y="436104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1,930</a:t>
            </a:r>
            <a:endParaRPr b="0" lang="en-US" sz="1200" strike="noStrike" u="none">
              <a:solidFill>
                <a:srgbClr val="000000"/>
              </a:solidFill>
              <a:effectLst/>
              <a:uFillTx/>
              <a:latin typeface="Times New Roman"/>
            </a:endParaRPr>
          </a:p>
        </p:txBody>
      </p:sp>
      <p:sp>
        <p:nvSpPr>
          <p:cNvPr id="960" name=""/>
          <p:cNvSpPr/>
          <p:nvPr/>
        </p:nvSpPr>
        <p:spPr>
          <a:xfrm>
            <a:off x="8703360" y="436104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43</a:t>
            </a:r>
            <a:endParaRPr b="0" lang="en-US" sz="1200" strike="noStrike" u="none">
              <a:solidFill>
                <a:srgbClr val="000000"/>
              </a:solidFill>
              <a:effectLst/>
              <a:uFillTx/>
              <a:latin typeface="Times New Roman"/>
            </a:endParaRPr>
          </a:p>
        </p:txBody>
      </p:sp>
      <p:sp>
        <p:nvSpPr>
          <p:cNvPr id="961" name=""/>
          <p:cNvSpPr/>
          <p:nvPr/>
        </p:nvSpPr>
        <p:spPr>
          <a:xfrm>
            <a:off x="1010880" y="455148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a:t>
            </a:r>
            <a:endParaRPr b="0" lang="en-US" sz="1200" strike="noStrike" u="none">
              <a:solidFill>
                <a:srgbClr val="000000"/>
              </a:solidFill>
              <a:effectLst/>
              <a:uFillTx/>
              <a:latin typeface="Times New Roman"/>
            </a:endParaRPr>
          </a:p>
        </p:txBody>
      </p:sp>
      <p:sp>
        <p:nvSpPr>
          <p:cNvPr id="962" name=""/>
          <p:cNvSpPr/>
          <p:nvPr/>
        </p:nvSpPr>
        <p:spPr>
          <a:xfrm>
            <a:off x="1150560" y="4551480"/>
            <a:ext cx="1271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ARKANSAS BEST</a:t>
            </a:r>
            <a:endParaRPr b="0" lang="en-US" sz="1200" strike="noStrike" u="none">
              <a:solidFill>
                <a:srgbClr val="000000"/>
              </a:solidFill>
              <a:effectLst/>
              <a:uFillTx/>
              <a:latin typeface="Times New Roman"/>
            </a:endParaRPr>
          </a:p>
        </p:txBody>
      </p:sp>
      <p:sp>
        <p:nvSpPr>
          <p:cNvPr id="963" name=""/>
          <p:cNvSpPr/>
          <p:nvPr/>
        </p:nvSpPr>
        <p:spPr>
          <a:xfrm>
            <a:off x="2787480" y="4551480"/>
            <a:ext cx="398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ABFS</a:t>
            </a:r>
            <a:endParaRPr b="0" lang="en-US" sz="1200" strike="noStrike" u="none">
              <a:solidFill>
                <a:srgbClr val="000000"/>
              </a:solidFill>
              <a:effectLst/>
              <a:uFillTx/>
              <a:latin typeface="Times New Roman"/>
            </a:endParaRPr>
          </a:p>
        </p:txBody>
      </p:sp>
      <p:sp>
        <p:nvSpPr>
          <p:cNvPr id="964" name=""/>
          <p:cNvSpPr/>
          <p:nvPr/>
        </p:nvSpPr>
        <p:spPr>
          <a:xfrm>
            <a:off x="4890240" y="455148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0.47</a:t>
            </a:r>
            <a:endParaRPr b="0" lang="en-US" sz="1200" strike="noStrike" u="none">
              <a:solidFill>
                <a:srgbClr val="000000"/>
              </a:solidFill>
              <a:effectLst/>
              <a:uFillTx/>
              <a:latin typeface="Times New Roman"/>
            </a:endParaRPr>
          </a:p>
        </p:txBody>
      </p:sp>
      <p:sp>
        <p:nvSpPr>
          <p:cNvPr id="965" name=""/>
          <p:cNvSpPr/>
          <p:nvPr/>
        </p:nvSpPr>
        <p:spPr>
          <a:xfrm>
            <a:off x="6118920" y="455148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0.46</a:t>
            </a:r>
            <a:endParaRPr b="0" lang="en-US" sz="1200" strike="noStrike" u="none">
              <a:solidFill>
                <a:srgbClr val="000000"/>
              </a:solidFill>
              <a:effectLst/>
              <a:uFillTx/>
              <a:latin typeface="Times New Roman"/>
            </a:endParaRPr>
          </a:p>
        </p:txBody>
      </p:sp>
      <p:sp>
        <p:nvSpPr>
          <p:cNvPr id="966" name=""/>
          <p:cNvSpPr/>
          <p:nvPr/>
        </p:nvSpPr>
        <p:spPr>
          <a:xfrm>
            <a:off x="7264800" y="455148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1,660</a:t>
            </a:r>
            <a:endParaRPr b="0" lang="en-US" sz="1200" strike="noStrike" u="none">
              <a:solidFill>
                <a:srgbClr val="000000"/>
              </a:solidFill>
              <a:effectLst/>
              <a:uFillTx/>
              <a:latin typeface="Times New Roman"/>
            </a:endParaRPr>
          </a:p>
        </p:txBody>
      </p:sp>
      <p:sp>
        <p:nvSpPr>
          <p:cNvPr id="967" name=""/>
          <p:cNvSpPr/>
          <p:nvPr/>
        </p:nvSpPr>
        <p:spPr>
          <a:xfrm>
            <a:off x="8703360" y="455148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36</a:t>
            </a:r>
            <a:endParaRPr b="0" lang="en-US" sz="1200" strike="noStrike" u="none">
              <a:solidFill>
                <a:srgbClr val="000000"/>
              </a:solidFill>
              <a:effectLst/>
              <a:uFillTx/>
              <a:latin typeface="Times New Roman"/>
            </a:endParaRPr>
          </a:p>
        </p:txBody>
      </p:sp>
      <p:sp>
        <p:nvSpPr>
          <p:cNvPr id="968" name=""/>
          <p:cNvSpPr/>
          <p:nvPr/>
        </p:nvSpPr>
        <p:spPr>
          <a:xfrm>
            <a:off x="1010880" y="474012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a:t>
            </a:r>
            <a:endParaRPr b="0" lang="en-US" sz="1200" strike="noStrike" u="none">
              <a:solidFill>
                <a:srgbClr val="000000"/>
              </a:solidFill>
              <a:effectLst/>
              <a:uFillTx/>
              <a:latin typeface="Times New Roman"/>
            </a:endParaRPr>
          </a:p>
        </p:txBody>
      </p:sp>
      <p:sp>
        <p:nvSpPr>
          <p:cNvPr id="969" name=""/>
          <p:cNvSpPr/>
          <p:nvPr/>
        </p:nvSpPr>
        <p:spPr>
          <a:xfrm>
            <a:off x="1150200" y="4740120"/>
            <a:ext cx="1482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LANDSTAR SYSTEM</a:t>
            </a:r>
            <a:endParaRPr b="0" lang="en-US" sz="1200" strike="noStrike" u="none">
              <a:solidFill>
                <a:srgbClr val="000000"/>
              </a:solidFill>
              <a:effectLst/>
              <a:uFillTx/>
              <a:latin typeface="Times New Roman"/>
            </a:endParaRPr>
          </a:p>
        </p:txBody>
      </p:sp>
      <p:sp>
        <p:nvSpPr>
          <p:cNvPr id="970" name=""/>
          <p:cNvSpPr/>
          <p:nvPr/>
        </p:nvSpPr>
        <p:spPr>
          <a:xfrm>
            <a:off x="2787120" y="4740120"/>
            <a:ext cx="3902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LSTR</a:t>
            </a:r>
            <a:endParaRPr b="0" lang="en-US" sz="1200" strike="noStrike" u="none">
              <a:solidFill>
                <a:srgbClr val="000000"/>
              </a:solidFill>
              <a:effectLst/>
              <a:uFillTx/>
              <a:latin typeface="Times New Roman"/>
            </a:endParaRPr>
          </a:p>
        </p:txBody>
      </p:sp>
      <p:sp>
        <p:nvSpPr>
          <p:cNvPr id="971" name=""/>
          <p:cNvSpPr/>
          <p:nvPr/>
        </p:nvSpPr>
        <p:spPr>
          <a:xfrm>
            <a:off x="4890240" y="474012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1.05</a:t>
            </a:r>
            <a:endParaRPr b="0" lang="en-US" sz="1200" strike="noStrike" u="none">
              <a:solidFill>
                <a:srgbClr val="000000"/>
              </a:solidFill>
              <a:effectLst/>
              <a:uFillTx/>
              <a:latin typeface="Times New Roman"/>
            </a:endParaRPr>
          </a:p>
        </p:txBody>
      </p:sp>
      <p:sp>
        <p:nvSpPr>
          <p:cNvPr id="972" name=""/>
          <p:cNvSpPr/>
          <p:nvPr/>
        </p:nvSpPr>
        <p:spPr>
          <a:xfrm>
            <a:off x="6201720" y="4740120"/>
            <a:ext cx="21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1.1</a:t>
            </a:r>
            <a:endParaRPr b="0" lang="en-US" sz="1200" strike="noStrike" u="none">
              <a:solidFill>
                <a:srgbClr val="000000"/>
              </a:solidFill>
              <a:effectLst/>
              <a:uFillTx/>
              <a:latin typeface="Times New Roman"/>
            </a:endParaRPr>
          </a:p>
        </p:txBody>
      </p:sp>
      <p:sp>
        <p:nvSpPr>
          <p:cNvPr id="973" name=""/>
          <p:cNvSpPr/>
          <p:nvPr/>
        </p:nvSpPr>
        <p:spPr>
          <a:xfrm>
            <a:off x="7264800" y="474012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1,320</a:t>
            </a:r>
            <a:endParaRPr b="0" lang="en-US" sz="1200" strike="noStrike" u="none">
              <a:solidFill>
                <a:srgbClr val="000000"/>
              </a:solidFill>
              <a:effectLst/>
              <a:uFillTx/>
              <a:latin typeface="Times New Roman"/>
            </a:endParaRPr>
          </a:p>
        </p:txBody>
      </p:sp>
      <p:sp>
        <p:nvSpPr>
          <p:cNvPr id="974" name=""/>
          <p:cNvSpPr/>
          <p:nvPr/>
        </p:nvSpPr>
        <p:spPr>
          <a:xfrm>
            <a:off x="8703360" y="474012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39</a:t>
            </a:r>
            <a:endParaRPr b="0" lang="en-US" sz="1200" strike="noStrike" u="none">
              <a:solidFill>
                <a:srgbClr val="000000"/>
              </a:solidFill>
              <a:effectLst/>
              <a:uFillTx/>
              <a:latin typeface="Times New Roman"/>
            </a:endParaRPr>
          </a:p>
        </p:txBody>
      </p:sp>
      <p:sp>
        <p:nvSpPr>
          <p:cNvPr id="975" name=""/>
          <p:cNvSpPr/>
          <p:nvPr/>
        </p:nvSpPr>
        <p:spPr>
          <a:xfrm>
            <a:off x="1010880" y="493092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a:t>
            </a:r>
            <a:endParaRPr b="0" lang="en-US" sz="1200" strike="noStrike" u="none">
              <a:solidFill>
                <a:srgbClr val="000000"/>
              </a:solidFill>
              <a:effectLst/>
              <a:uFillTx/>
              <a:latin typeface="Times New Roman"/>
            </a:endParaRPr>
          </a:p>
        </p:txBody>
      </p:sp>
      <p:sp>
        <p:nvSpPr>
          <p:cNvPr id="976" name=""/>
          <p:cNvSpPr/>
          <p:nvPr/>
        </p:nvSpPr>
        <p:spPr>
          <a:xfrm>
            <a:off x="1151280" y="4930920"/>
            <a:ext cx="149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AMER FREIGHTWAY</a:t>
            </a:r>
            <a:endParaRPr b="0" lang="en-US" sz="1200" strike="noStrike" u="none">
              <a:solidFill>
                <a:srgbClr val="000000"/>
              </a:solidFill>
              <a:effectLst/>
              <a:uFillTx/>
              <a:latin typeface="Times New Roman"/>
            </a:endParaRPr>
          </a:p>
        </p:txBody>
      </p:sp>
      <p:sp>
        <p:nvSpPr>
          <p:cNvPr id="977" name=""/>
          <p:cNvSpPr/>
          <p:nvPr/>
        </p:nvSpPr>
        <p:spPr>
          <a:xfrm>
            <a:off x="2787480" y="4930920"/>
            <a:ext cx="441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AFWY</a:t>
            </a:r>
            <a:endParaRPr b="0" lang="en-US" sz="1200" strike="noStrike" u="none">
              <a:solidFill>
                <a:srgbClr val="000000"/>
              </a:solidFill>
              <a:effectLst/>
              <a:uFillTx/>
              <a:latin typeface="Times New Roman"/>
            </a:endParaRPr>
          </a:p>
        </p:txBody>
      </p:sp>
      <p:sp>
        <p:nvSpPr>
          <p:cNvPr id="978" name=""/>
          <p:cNvSpPr/>
          <p:nvPr/>
        </p:nvSpPr>
        <p:spPr>
          <a:xfrm>
            <a:off x="4974840" y="4930920"/>
            <a:ext cx="21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0.4</a:t>
            </a:r>
            <a:endParaRPr b="0" lang="en-US" sz="1200" strike="noStrike" u="none">
              <a:solidFill>
                <a:srgbClr val="000000"/>
              </a:solidFill>
              <a:effectLst/>
              <a:uFillTx/>
              <a:latin typeface="Times New Roman"/>
            </a:endParaRPr>
          </a:p>
        </p:txBody>
      </p:sp>
      <p:sp>
        <p:nvSpPr>
          <p:cNvPr id="979" name=""/>
          <p:cNvSpPr/>
          <p:nvPr/>
        </p:nvSpPr>
        <p:spPr>
          <a:xfrm>
            <a:off x="6201720" y="4930920"/>
            <a:ext cx="21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0.4</a:t>
            </a:r>
            <a:endParaRPr b="0" lang="en-US" sz="1200" strike="noStrike" u="none">
              <a:solidFill>
                <a:srgbClr val="000000"/>
              </a:solidFill>
              <a:effectLst/>
              <a:uFillTx/>
              <a:latin typeface="Times New Roman"/>
            </a:endParaRPr>
          </a:p>
        </p:txBody>
      </p:sp>
      <p:sp>
        <p:nvSpPr>
          <p:cNvPr id="980" name=""/>
          <p:cNvSpPr/>
          <p:nvPr/>
        </p:nvSpPr>
        <p:spPr>
          <a:xfrm>
            <a:off x="7264800" y="493092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1,070</a:t>
            </a:r>
            <a:endParaRPr b="0" lang="en-US" sz="1200" strike="noStrike" u="none">
              <a:solidFill>
                <a:srgbClr val="000000"/>
              </a:solidFill>
              <a:effectLst/>
              <a:uFillTx/>
              <a:latin typeface="Times New Roman"/>
            </a:endParaRPr>
          </a:p>
        </p:txBody>
      </p:sp>
      <p:sp>
        <p:nvSpPr>
          <p:cNvPr id="981" name=""/>
          <p:cNvSpPr/>
          <p:nvPr/>
        </p:nvSpPr>
        <p:spPr>
          <a:xfrm>
            <a:off x="8703360" y="493092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37</a:t>
            </a:r>
            <a:endParaRPr b="0" lang="en-US" sz="1200" strike="noStrike" u="none">
              <a:solidFill>
                <a:srgbClr val="000000"/>
              </a:solidFill>
              <a:effectLst/>
              <a:uFillTx/>
              <a:latin typeface="Times New Roman"/>
            </a:endParaRPr>
          </a:p>
        </p:txBody>
      </p:sp>
      <p:sp>
        <p:nvSpPr>
          <p:cNvPr id="982" name=""/>
          <p:cNvSpPr/>
          <p:nvPr/>
        </p:nvSpPr>
        <p:spPr>
          <a:xfrm>
            <a:off x="929520" y="5121360"/>
            <a:ext cx="17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983" name=""/>
          <p:cNvSpPr/>
          <p:nvPr/>
        </p:nvSpPr>
        <p:spPr>
          <a:xfrm>
            <a:off x="1149840" y="5121360"/>
            <a:ext cx="1364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ALLIED HOLDINGS</a:t>
            </a:r>
            <a:endParaRPr b="0" lang="en-US" sz="1200" strike="noStrike" u="none">
              <a:solidFill>
                <a:srgbClr val="000000"/>
              </a:solidFill>
              <a:effectLst/>
              <a:uFillTx/>
              <a:latin typeface="Times New Roman"/>
            </a:endParaRPr>
          </a:p>
        </p:txBody>
      </p:sp>
      <p:sp>
        <p:nvSpPr>
          <p:cNvPr id="984" name=""/>
          <p:cNvSpPr/>
          <p:nvPr/>
        </p:nvSpPr>
        <p:spPr>
          <a:xfrm>
            <a:off x="2787120" y="5121360"/>
            <a:ext cx="25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AHI</a:t>
            </a:r>
            <a:endParaRPr b="0" lang="en-US" sz="1200" strike="noStrike" u="none">
              <a:solidFill>
                <a:srgbClr val="000000"/>
              </a:solidFill>
              <a:effectLst/>
              <a:uFillTx/>
              <a:latin typeface="Times New Roman"/>
            </a:endParaRPr>
          </a:p>
        </p:txBody>
      </p:sp>
      <p:sp>
        <p:nvSpPr>
          <p:cNvPr id="985" name=""/>
          <p:cNvSpPr/>
          <p:nvPr/>
        </p:nvSpPr>
        <p:spPr>
          <a:xfrm>
            <a:off x="4890240" y="5121360"/>
            <a:ext cx="297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0.53</a:t>
            </a:r>
            <a:endParaRPr b="0" lang="en-US" sz="1200" strike="noStrike" u="none">
              <a:solidFill>
                <a:srgbClr val="000000"/>
              </a:solidFill>
              <a:effectLst/>
              <a:uFillTx/>
              <a:latin typeface="Times New Roman"/>
            </a:endParaRPr>
          </a:p>
        </p:txBody>
      </p:sp>
      <p:sp>
        <p:nvSpPr>
          <p:cNvPr id="986" name=""/>
          <p:cNvSpPr/>
          <p:nvPr/>
        </p:nvSpPr>
        <p:spPr>
          <a:xfrm>
            <a:off x="6072840" y="5121360"/>
            <a:ext cx="3481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-0.21</a:t>
            </a:r>
            <a:endParaRPr b="0" lang="en-US" sz="1200" strike="noStrike" u="none">
              <a:solidFill>
                <a:srgbClr val="000000"/>
              </a:solidFill>
              <a:effectLst/>
              <a:uFillTx/>
              <a:latin typeface="Times New Roman"/>
            </a:endParaRPr>
          </a:p>
        </p:txBody>
      </p:sp>
      <p:sp>
        <p:nvSpPr>
          <p:cNvPr id="987" name=""/>
          <p:cNvSpPr/>
          <p:nvPr/>
        </p:nvSpPr>
        <p:spPr>
          <a:xfrm>
            <a:off x="7264800" y="512136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1,040</a:t>
            </a:r>
            <a:endParaRPr b="0" lang="en-US" sz="1200" strike="noStrike" u="none">
              <a:solidFill>
                <a:srgbClr val="000000"/>
              </a:solidFill>
              <a:effectLst/>
              <a:uFillTx/>
              <a:latin typeface="Times New Roman"/>
            </a:endParaRPr>
          </a:p>
        </p:txBody>
      </p:sp>
      <p:sp>
        <p:nvSpPr>
          <p:cNvPr id="988" name=""/>
          <p:cNvSpPr/>
          <p:nvPr/>
        </p:nvSpPr>
        <p:spPr>
          <a:xfrm>
            <a:off x="8784720" y="5121360"/>
            <a:ext cx="85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989" name=""/>
          <p:cNvSpPr/>
          <p:nvPr/>
        </p:nvSpPr>
        <p:spPr>
          <a:xfrm flipV="1">
            <a:off x="368280" y="3007800"/>
            <a:ext cx="14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0" name=""/>
          <p:cNvSpPr/>
          <p:nvPr/>
        </p:nvSpPr>
        <p:spPr>
          <a:xfrm>
            <a:off x="368280" y="2997360"/>
            <a:ext cx="1116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991" name=""/>
          <p:cNvSpPr/>
          <p:nvPr/>
        </p:nvSpPr>
        <p:spPr>
          <a:xfrm flipV="1">
            <a:off x="1116000" y="3007800"/>
            <a:ext cx="14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2" name=""/>
          <p:cNvSpPr/>
          <p:nvPr/>
        </p:nvSpPr>
        <p:spPr>
          <a:xfrm>
            <a:off x="1116000" y="2997360"/>
            <a:ext cx="1116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993" name=""/>
          <p:cNvSpPr/>
          <p:nvPr/>
        </p:nvSpPr>
        <p:spPr>
          <a:xfrm flipV="1">
            <a:off x="2752560" y="3007800"/>
            <a:ext cx="18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4" name=""/>
          <p:cNvSpPr/>
          <p:nvPr/>
        </p:nvSpPr>
        <p:spPr>
          <a:xfrm>
            <a:off x="2752560" y="2997360"/>
            <a:ext cx="1116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995" name=""/>
          <p:cNvSpPr/>
          <p:nvPr/>
        </p:nvSpPr>
        <p:spPr>
          <a:xfrm flipV="1">
            <a:off x="3979800" y="3007800"/>
            <a:ext cx="18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6" name=""/>
          <p:cNvSpPr/>
          <p:nvPr/>
        </p:nvSpPr>
        <p:spPr>
          <a:xfrm>
            <a:off x="3979800" y="2997360"/>
            <a:ext cx="1260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997" name=""/>
          <p:cNvSpPr/>
          <p:nvPr/>
        </p:nvSpPr>
        <p:spPr>
          <a:xfrm flipV="1">
            <a:off x="5208480" y="3007800"/>
            <a:ext cx="18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98" name=""/>
          <p:cNvSpPr/>
          <p:nvPr/>
        </p:nvSpPr>
        <p:spPr>
          <a:xfrm>
            <a:off x="5208480" y="2997360"/>
            <a:ext cx="1296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999" name=""/>
          <p:cNvSpPr/>
          <p:nvPr/>
        </p:nvSpPr>
        <p:spPr>
          <a:xfrm flipV="1">
            <a:off x="6437160" y="3007800"/>
            <a:ext cx="18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00" name=""/>
          <p:cNvSpPr/>
          <p:nvPr/>
        </p:nvSpPr>
        <p:spPr>
          <a:xfrm>
            <a:off x="6437160" y="2997360"/>
            <a:ext cx="972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01" name=""/>
          <p:cNvSpPr/>
          <p:nvPr/>
        </p:nvSpPr>
        <p:spPr>
          <a:xfrm flipV="1">
            <a:off x="7662960" y="3007800"/>
            <a:ext cx="14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02" name=""/>
          <p:cNvSpPr/>
          <p:nvPr/>
        </p:nvSpPr>
        <p:spPr>
          <a:xfrm>
            <a:off x="7662960" y="2997360"/>
            <a:ext cx="1260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03" name=""/>
          <p:cNvSpPr/>
          <p:nvPr/>
        </p:nvSpPr>
        <p:spPr>
          <a:xfrm>
            <a:off x="379440" y="2997360"/>
            <a:ext cx="8523360" cy="21960"/>
          </a:xfrm>
          <a:prstGeom prst="rect">
            <a:avLst/>
          </a:prstGeom>
          <a:solidFill>
            <a:srgbClr val="0000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1004" name=""/>
          <p:cNvSpPr/>
          <p:nvPr/>
        </p:nvSpPr>
        <p:spPr>
          <a:xfrm flipV="1">
            <a:off x="8891640" y="3007800"/>
            <a:ext cx="14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05" name=""/>
          <p:cNvSpPr/>
          <p:nvPr/>
        </p:nvSpPr>
        <p:spPr>
          <a:xfrm>
            <a:off x="8891640" y="2997360"/>
            <a:ext cx="1116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06" name=""/>
          <p:cNvSpPr/>
          <p:nvPr/>
        </p:nvSpPr>
        <p:spPr>
          <a:xfrm>
            <a:off x="1116000" y="3019320"/>
            <a:ext cx="1440" cy="368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7" name=""/>
          <p:cNvSpPr/>
          <p:nvPr/>
        </p:nvSpPr>
        <p:spPr>
          <a:xfrm>
            <a:off x="1116000" y="3019320"/>
            <a:ext cx="11160" cy="368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8" name=""/>
          <p:cNvSpPr/>
          <p:nvPr/>
        </p:nvSpPr>
        <p:spPr>
          <a:xfrm>
            <a:off x="2752560" y="3019320"/>
            <a:ext cx="1800" cy="368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9" name=""/>
          <p:cNvSpPr/>
          <p:nvPr/>
        </p:nvSpPr>
        <p:spPr>
          <a:xfrm>
            <a:off x="2752560" y="3019320"/>
            <a:ext cx="11160" cy="368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0" name=""/>
          <p:cNvSpPr/>
          <p:nvPr/>
        </p:nvSpPr>
        <p:spPr>
          <a:xfrm>
            <a:off x="3979800" y="3019320"/>
            <a:ext cx="0" cy="368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1" name=""/>
          <p:cNvSpPr/>
          <p:nvPr/>
        </p:nvSpPr>
        <p:spPr>
          <a:xfrm>
            <a:off x="5208480" y="3019320"/>
            <a:ext cx="1800" cy="368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2" name=""/>
          <p:cNvSpPr/>
          <p:nvPr/>
        </p:nvSpPr>
        <p:spPr>
          <a:xfrm>
            <a:off x="5208480" y="3019320"/>
            <a:ext cx="12960" cy="368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3" name=""/>
          <p:cNvSpPr/>
          <p:nvPr/>
        </p:nvSpPr>
        <p:spPr>
          <a:xfrm>
            <a:off x="6437160" y="3019320"/>
            <a:ext cx="1800" cy="368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4" name=""/>
          <p:cNvSpPr/>
          <p:nvPr/>
        </p:nvSpPr>
        <p:spPr>
          <a:xfrm>
            <a:off x="6437160" y="3019320"/>
            <a:ext cx="9720" cy="368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5" name=""/>
          <p:cNvSpPr/>
          <p:nvPr/>
        </p:nvSpPr>
        <p:spPr>
          <a:xfrm>
            <a:off x="7662960" y="3019320"/>
            <a:ext cx="12600" cy="368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6" name=""/>
          <p:cNvSpPr/>
          <p:nvPr/>
        </p:nvSpPr>
        <p:spPr>
          <a:xfrm>
            <a:off x="379440" y="3387600"/>
            <a:ext cx="852336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17" name=""/>
          <p:cNvSpPr/>
          <p:nvPr/>
        </p:nvSpPr>
        <p:spPr>
          <a:xfrm>
            <a:off x="379440" y="3589200"/>
            <a:ext cx="84996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18" name=""/>
          <p:cNvSpPr/>
          <p:nvPr/>
        </p:nvSpPr>
        <p:spPr>
          <a:xfrm>
            <a:off x="379440" y="3589200"/>
            <a:ext cx="8499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19" name=""/>
          <p:cNvSpPr/>
          <p:nvPr/>
        </p:nvSpPr>
        <p:spPr>
          <a:xfrm>
            <a:off x="379440" y="3780000"/>
            <a:ext cx="8499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0" name=""/>
          <p:cNvSpPr/>
          <p:nvPr/>
        </p:nvSpPr>
        <p:spPr>
          <a:xfrm>
            <a:off x="379440" y="3780000"/>
            <a:ext cx="849960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21" name=""/>
          <p:cNvSpPr/>
          <p:nvPr/>
        </p:nvSpPr>
        <p:spPr>
          <a:xfrm>
            <a:off x="379440" y="3968640"/>
            <a:ext cx="8499600" cy="324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022" name=""/>
          <p:cNvSpPr/>
          <p:nvPr/>
        </p:nvSpPr>
        <p:spPr>
          <a:xfrm>
            <a:off x="379440" y="3968640"/>
            <a:ext cx="8499600" cy="12960"/>
          </a:xfrm>
          <a:prstGeom prst="rect">
            <a:avLst/>
          </a:prstGeom>
          <a:solidFill>
            <a:srgbClr val="00000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023" name=""/>
          <p:cNvSpPr/>
          <p:nvPr/>
        </p:nvSpPr>
        <p:spPr>
          <a:xfrm>
            <a:off x="379440" y="4159080"/>
            <a:ext cx="84996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24" name=""/>
          <p:cNvSpPr/>
          <p:nvPr/>
        </p:nvSpPr>
        <p:spPr>
          <a:xfrm>
            <a:off x="379440" y="4159080"/>
            <a:ext cx="8499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25" name=""/>
          <p:cNvSpPr/>
          <p:nvPr/>
        </p:nvSpPr>
        <p:spPr>
          <a:xfrm>
            <a:off x="379440" y="4349880"/>
            <a:ext cx="8499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6" name=""/>
          <p:cNvSpPr/>
          <p:nvPr/>
        </p:nvSpPr>
        <p:spPr>
          <a:xfrm>
            <a:off x="379440" y="4349880"/>
            <a:ext cx="8499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27" name=""/>
          <p:cNvSpPr/>
          <p:nvPr/>
        </p:nvSpPr>
        <p:spPr>
          <a:xfrm>
            <a:off x="379440" y="4540320"/>
            <a:ext cx="8499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8" name=""/>
          <p:cNvSpPr/>
          <p:nvPr/>
        </p:nvSpPr>
        <p:spPr>
          <a:xfrm>
            <a:off x="379440" y="4540320"/>
            <a:ext cx="8499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29" name=""/>
          <p:cNvSpPr/>
          <p:nvPr/>
        </p:nvSpPr>
        <p:spPr>
          <a:xfrm>
            <a:off x="379440" y="4729320"/>
            <a:ext cx="8499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0" name=""/>
          <p:cNvSpPr/>
          <p:nvPr/>
        </p:nvSpPr>
        <p:spPr>
          <a:xfrm>
            <a:off x="379440" y="4729320"/>
            <a:ext cx="8499600" cy="10800"/>
          </a:xfrm>
          <a:prstGeom prst="rect">
            <a:avLst/>
          </a:prstGeom>
          <a:solidFill>
            <a:srgbClr val="0000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31" name=""/>
          <p:cNvSpPr/>
          <p:nvPr/>
        </p:nvSpPr>
        <p:spPr>
          <a:xfrm>
            <a:off x="379440" y="4919760"/>
            <a:ext cx="8499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2" name=""/>
          <p:cNvSpPr/>
          <p:nvPr/>
        </p:nvSpPr>
        <p:spPr>
          <a:xfrm>
            <a:off x="379440" y="4919760"/>
            <a:ext cx="8499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33" name=""/>
          <p:cNvSpPr/>
          <p:nvPr/>
        </p:nvSpPr>
        <p:spPr>
          <a:xfrm>
            <a:off x="379440" y="5110200"/>
            <a:ext cx="8499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4" name=""/>
          <p:cNvSpPr/>
          <p:nvPr/>
        </p:nvSpPr>
        <p:spPr>
          <a:xfrm>
            <a:off x="379440" y="5110200"/>
            <a:ext cx="8499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35" name=""/>
          <p:cNvSpPr/>
          <p:nvPr/>
        </p:nvSpPr>
        <p:spPr>
          <a:xfrm>
            <a:off x="1116000" y="3409920"/>
            <a:ext cx="1440" cy="1889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6" name=""/>
          <p:cNvSpPr/>
          <p:nvPr/>
        </p:nvSpPr>
        <p:spPr>
          <a:xfrm>
            <a:off x="1116000" y="3409920"/>
            <a:ext cx="11160" cy="1889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7" name=""/>
          <p:cNvSpPr/>
          <p:nvPr/>
        </p:nvSpPr>
        <p:spPr>
          <a:xfrm>
            <a:off x="2752560" y="3409920"/>
            <a:ext cx="1800" cy="1889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8" name=""/>
          <p:cNvSpPr/>
          <p:nvPr/>
        </p:nvSpPr>
        <p:spPr>
          <a:xfrm>
            <a:off x="2752560" y="3409920"/>
            <a:ext cx="11160" cy="1889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9" name=""/>
          <p:cNvSpPr/>
          <p:nvPr/>
        </p:nvSpPr>
        <p:spPr>
          <a:xfrm>
            <a:off x="3979800" y="3409920"/>
            <a:ext cx="0" cy="1889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0" name=""/>
          <p:cNvSpPr/>
          <p:nvPr/>
        </p:nvSpPr>
        <p:spPr>
          <a:xfrm>
            <a:off x="5208480" y="3409920"/>
            <a:ext cx="1800" cy="1889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1" name=""/>
          <p:cNvSpPr/>
          <p:nvPr/>
        </p:nvSpPr>
        <p:spPr>
          <a:xfrm>
            <a:off x="5208480" y="3409920"/>
            <a:ext cx="12960" cy="1889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2" name=""/>
          <p:cNvSpPr/>
          <p:nvPr/>
        </p:nvSpPr>
        <p:spPr>
          <a:xfrm>
            <a:off x="6437160" y="3409920"/>
            <a:ext cx="1800" cy="1889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3" name=""/>
          <p:cNvSpPr/>
          <p:nvPr/>
        </p:nvSpPr>
        <p:spPr>
          <a:xfrm>
            <a:off x="6437160" y="3409920"/>
            <a:ext cx="9720" cy="1889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4" name=""/>
          <p:cNvSpPr/>
          <p:nvPr/>
        </p:nvSpPr>
        <p:spPr>
          <a:xfrm>
            <a:off x="7662960" y="3409920"/>
            <a:ext cx="12600" cy="18892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5" name=""/>
          <p:cNvSpPr/>
          <p:nvPr/>
        </p:nvSpPr>
        <p:spPr>
          <a:xfrm>
            <a:off x="366840" y="5311800"/>
            <a:ext cx="8523000" cy="22320"/>
          </a:xfrm>
          <a:prstGeom prst="rect">
            <a:avLst/>
          </a:prstGeom>
          <a:solidFill>
            <a:srgbClr val="000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46" name=""/>
          <p:cNvSpPr/>
          <p:nvPr/>
        </p:nvSpPr>
        <p:spPr>
          <a:xfrm>
            <a:off x="355680" y="2997360"/>
            <a:ext cx="23760" cy="23349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7" name=""/>
          <p:cNvSpPr/>
          <p:nvPr/>
        </p:nvSpPr>
        <p:spPr>
          <a:xfrm>
            <a:off x="1116000" y="5321160"/>
            <a:ext cx="14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48" name=""/>
          <p:cNvSpPr/>
          <p:nvPr/>
        </p:nvSpPr>
        <p:spPr>
          <a:xfrm>
            <a:off x="1116000" y="5321160"/>
            <a:ext cx="111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49" name=""/>
          <p:cNvSpPr/>
          <p:nvPr/>
        </p:nvSpPr>
        <p:spPr>
          <a:xfrm>
            <a:off x="2752560" y="5321160"/>
            <a:ext cx="18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50" name=""/>
          <p:cNvSpPr/>
          <p:nvPr/>
        </p:nvSpPr>
        <p:spPr>
          <a:xfrm>
            <a:off x="2752560" y="5321160"/>
            <a:ext cx="111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1" name=""/>
          <p:cNvSpPr/>
          <p:nvPr/>
        </p:nvSpPr>
        <p:spPr>
          <a:xfrm>
            <a:off x="3979800" y="5321160"/>
            <a:ext cx="18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52" name=""/>
          <p:cNvSpPr/>
          <p:nvPr/>
        </p:nvSpPr>
        <p:spPr>
          <a:xfrm>
            <a:off x="3979800" y="5321160"/>
            <a:ext cx="12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3" name=""/>
          <p:cNvSpPr/>
          <p:nvPr/>
        </p:nvSpPr>
        <p:spPr>
          <a:xfrm>
            <a:off x="5208480" y="5321160"/>
            <a:ext cx="18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54" name=""/>
          <p:cNvSpPr/>
          <p:nvPr/>
        </p:nvSpPr>
        <p:spPr>
          <a:xfrm>
            <a:off x="5208480" y="5321160"/>
            <a:ext cx="1296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5" name=""/>
          <p:cNvSpPr/>
          <p:nvPr/>
        </p:nvSpPr>
        <p:spPr>
          <a:xfrm>
            <a:off x="6437160" y="5321160"/>
            <a:ext cx="18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56" name=""/>
          <p:cNvSpPr/>
          <p:nvPr/>
        </p:nvSpPr>
        <p:spPr>
          <a:xfrm>
            <a:off x="6437160" y="5321160"/>
            <a:ext cx="972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7" name=""/>
          <p:cNvSpPr/>
          <p:nvPr/>
        </p:nvSpPr>
        <p:spPr>
          <a:xfrm>
            <a:off x="7662960" y="5321160"/>
            <a:ext cx="14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58" name=""/>
          <p:cNvSpPr/>
          <p:nvPr/>
        </p:nvSpPr>
        <p:spPr>
          <a:xfrm>
            <a:off x="7662960" y="5321160"/>
            <a:ext cx="12600" cy="11160"/>
          </a:xfrm>
          <a:prstGeom prst="rect">
            <a:avLst/>
          </a:prstGeom>
          <a:solidFill>
            <a:srgbClr val="0000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59" name=""/>
          <p:cNvSpPr/>
          <p:nvPr/>
        </p:nvSpPr>
        <p:spPr>
          <a:xfrm>
            <a:off x="8879040" y="3019320"/>
            <a:ext cx="23760" cy="23130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0" name=""/>
          <p:cNvSpPr/>
          <p:nvPr/>
        </p:nvSpPr>
        <p:spPr>
          <a:xfrm>
            <a:off x="8902800" y="3008160"/>
            <a:ext cx="3240" cy="1800"/>
          </a:xfrm>
          <a:prstGeom prst="line">
            <a:avLst/>
          </a:prstGeom>
          <a:ln w="0">
            <a:solidFill>
              <a:srgbClr val="c0c0c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61" name=""/>
          <p:cNvSpPr/>
          <p:nvPr/>
        </p:nvSpPr>
        <p:spPr>
          <a:xfrm>
            <a:off x="8902800" y="3008160"/>
            <a:ext cx="12600" cy="11160"/>
          </a:xfrm>
          <a:prstGeom prst="rect">
            <a:avLst/>
          </a:prstGeom>
          <a:solidFill>
            <a:srgbClr val="c0c0c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62" name=""/>
          <p:cNvSpPr/>
          <p:nvPr/>
        </p:nvSpPr>
        <p:spPr>
          <a:xfrm>
            <a:off x="8902800" y="3398760"/>
            <a:ext cx="3240" cy="3240"/>
          </a:xfrm>
          <a:prstGeom prst="line">
            <a:avLst/>
          </a:prstGeom>
          <a:ln w="0">
            <a:solidFill>
              <a:srgbClr val="c0c0c0"/>
            </a:solid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063" name=""/>
          <p:cNvSpPr/>
          <p:nvPr/>
        </p:nvSpPr>
        <p:spPr>
          <a:xfrm>
            <a:off x="8902800" y="3398760"/>
            <a:ext cx="12600" cy="11160"/>
          </a:xfrm>
          <a:prstGeom prst="rect">
            <a:avLst/>
          </a:prstGeom>
          <a:solidFill>
            <a:srgbClr val="c0c0c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64" name=""/>
          <p:cNvSpPr/>
          <p:nvPr/>
        </p:nvSpPr>
        <p:spPr>
          <a:xfrm>
            <a:off x="8902800" y="3589200"/>
            <a:ext cx="3240" cy="1800"/>
          </a:xfrm>
          <a:prstGeom prst="line">
            <a:avLst/>
          </a:prstGeom>
          <a:ln w="0">
            <a:solidFill>
              <a:srgbClr val="c0c0c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65" name=""/>
          <p:cNvSpPr/>
          <p:nvPr/>
        </p:nvSpPr>
        <p:spPr>
          <a:xfrm>
            <a:off x="8902800" y="3589200"/>
            <a:ext cx="12600" cy="11160"/>
          </a:xfrm>
          <a:prstGeom prst="rect">
            <a:avLst/>
          </a:prstGeom>
          <a:solidFill>
            <a:srgbClr val="c0c0c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66" name=""/>
          <p:cNvSpPr/>
          <p:nvPr/>
        </p:nvSpPr>
        <p:spPr>
          <a:xfrm>
            <a:off x="8902800" y="3780000"/>
            <a:ext cx="32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67" name=""/>
          <p:cNvSpPr/>
          <p:nvPr/>
        </p:nvSpPr>
        <p:spPr>
          <a:xfrm>
            <a:off x="8902800" y="3780000"/>
            <a:ext cx="12600" cy="10800"/>
          </a:xfrm>
          <a:prstGeom prst="rect">
            <a:avLst/>
          </a:prstGeom>
          <a:solidFill>
            <a:srgbClr val="c0c0c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68" name=""/>
          <p:cNvSpPr/>
          <p:nvPr/>
        </p:nvSpPr>
        <p:spPr>
          <a:xfrm>
            <a:off x="8902800" y="3968640"/>
            <a:ext cx="3240" cy="3240"/>
          </a:xfrm>
          <a:prstGeom prst="line">
            <a:avLst/>
          </a:prstGeom>
          <a:ln w="0">
            <a:solidFill>
              <a:srgbClr val="c0c0c0"/>
            </a:solid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1069" name=""/>
          <p:cNvSpPr/>
          <p:nvPr/>
        </p:nvSpPr>
        <p:spPr>
          <a:xfrm>
            <a:off x="8902800" y="3968640"/>
            <a:ext cx="12600" cy="12960"/>
          </a:xfrm>
          <a:prstGeom prst="rect">
            <a:avLst/>
          </a:prstGeom>
          <a:solidFill>
            <a:srgbClr val="c0c0c0"/>
          </a:solidFill>
          <a:ln w="0">
            <a:noFill/>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070" name=""/>
          <p:cNvSpPr/>
          <p:nvPr/>
        </p:nvSpPr>
        <p:spPr>
          <a:xfrm>
            <a:off x="8902800" y="4159080"/>
            <a:ext cx="3240" cy="1800"/>
          </a:xfrm>
          <a:prstGeom prst="line">
            <a:avLst/>
          </a:prstGeom>
          <a:ln w="0">
            <a:solidFill>
              <a:srgbClr val="c0c0c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071" name=""/>
          <p:cNvSpPr/>
          <p:nvPr/>
        </p:nvSpPr>
        <p:spPr>
          <a:xfrm>
            <a:off x="8902800" y="4159080"/>
            <a:ext cx="12600" cy="11160"/>
          </a:xfrm>
          <a:prstGeom prst="rect">
            <a:avLst/>
          </a:prstGeom>
          <a:solidFill>
            <a:srgbClr val="c0c0c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72" name=""/>
          <p:cNvSpPr/>
          <p:nvPr/>
        </p:nvSpPr>
        <p:spPr>
          <a:xfrm>
            <a:off x="8902800" y="4349880"/>
            <a:ext cx="32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3" name=""/>
          <p:cNvSpPr/>
          <p:nvPr/>
        </p:nvSpPr>
        <p:spPr>
          <a:xfrm>
            <a:off x="8902800" y="4349880"/>
            <a:ext cx="12600" cy="11160"/>
          </a:xfrm>
          <a:prstGeom prst="rect">
            <a:avLst/>
          </a:prstGeom>
          <a:solidFill>
            <a:srgbClr val="c0c0c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74" name=""/>
          <p:cNvSpPr/>
          <p:nvPr/>
        </p:nvSpPr>
        <p:spPr>
          <a:xfrm>
            <a:off x="8902800" y="4540320"/>
            <a:ext cx="32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5" name=""/>
          <p:cNvSpPr/>
          <p:nvPr/>
        </p:nvSpPr>
        <p:spPr>
          <a:xfrm>
            <a:off x="8902800" y="4540320"/>
            <a:ext cx="12600" cy="11160"/>
          </a:xfrm>
          <a:prstGeom prst="rect">
            <a:avLst/>
          </a:prstGeom>
          <a:solidFill>
            <a:srgbClr val="c0c0c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76" name=""/>
          <p:cNvSpPr/>
          <p:nvPr/>
        </p:nvSpPr>
        <p:spPr>
          <a:xfrm>
            <a:off x="8902800" y="4729320"/>
            <a:ext cx="32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7" name=""/>
          <p:cNvSpPr/>
          <p:nvPr/>
        </p:nvSpPr>
        <p:spPr>
          <a:xfrm>
            <a:off x="8902800" y="4729320"/>
            <a:ext cx="12600" cy="10800"/>
          </a:xfrm>
          <a:prstGeom prst="rect">
            <a:avLst/>
          </a:prstGeom>
          <a:solidFill>
            <a:srgbClr val="c0c0c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78" name=""/>
          <p:cNvSpPr/>
          <p:nvPr/>
        </p:nvSpPr>
        <p:spPr>
          <a:xfrm>
            <a:off x="8902800" y="4919760"/>
            <a:ext cx="32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9" name=""/>
          <p:cNvSpPr/>
          <p:nvPr/>
        </p:nvSpPr>
        <p:spPr>
          <a:xfrm>
            <a:off x="8902800" y="4919760"/>
            <a:ext cx="12600" cy="11160"/>
          </a:xfrm>
          <a:prstGeom prst="rect">
            <a:avLst/>
          </a:prstGeom>
          <a:solidFill>
            <a:srgbClr val="c0c0c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80" name=""/>
          <p:cNvSpPr/>
          <p:nvPr/>
        </p:nvSpPr>
        <p:spPr>
          <a:xfrm>
            <a:off x="8902800" y="5110200"/>
            <a:ext cx="32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81" name=""/>
          <p:cNvSpPr/>
          <p:nvPr/>
        </p:nvSpPr>
        <p:spPr>
          <a:xfrm>
            <a:off x="8550360" y="4848120"/>
            <a:ext cx="11160" cy="74880"/>
          </a:xfrm>
          <a:prstGeom prst="rect">
            <a:avLst/>
          </a:prstGeom>
          <a:solidFill>
            <a:srgbClr val="c0c0c0"/>
          </a:solidFill>
          <a:ln w="0">
            <a:noFill/>
          </a:ln>
        </p:spPr>
        <p:style>
          <a:lnRef idx="0"/>
          <a:fillRef idx="0"/>
          <a:effectRef idx="0"/>
          <a:fontRef idx="minor"/>
        </p:style>
        <p:txBody>
          <a:bodyPr lIns="90000" rIns="90000" tIns="28080" bIns="28080" anchor="t">
            <a:noAutofit/>
          </a:bodyPr>
          <a:p>
            <a:endParaRPr b="0" lang="en-US" sz="2400" strike="noStrike" u="none">
              <a:solidFill>
                <a:srgbClr val="000000"/>
              </a:solidFill>
              <a:effectLst/>
              <a:uFillTx/>
              <a:latin typeface="Times New Roman"/>
            </a:endParaRPr>
          </a:p>
        </p:txBody>
      </p:sp>
      <p:sp>
        <p:nvSpPr>
          <p:cNvPr id="1082" name=""/>
          <p:cNvSpPr/>
          <p:nvPr/>
        </p:nvSpPr>
        <p:spPr>
          <a:xfrm>
            <a:off x="8550360" y="5019840"/>
            <a:ext cx="1440" cy="1440"/>
          </a:xfrm>
          <a:prstGeom prst="line">
            <a:avLst/>
          </a:prstGeom>
          <a:ln w="0">
            <a:solidFill>
              <a:srgbClr val="c0c0c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83" name=""/>
          <p:cNvSpPr/>
          <p:nvPr/>
        </p:nvSpPr>
        <p:spPr>
          <a:xfrm>
            <a:off x="8550360" y="5019840"/>
            <a:ext cx="11160" cy="74520"/>
          </a:xfrm>
          <a:prstGeom prst="rect">
            <a:avLst/>
          </a:prstGeom>
          <a:solidFill>
            <a:srgbClr val="c0c0c0"/>
          </a:solidFill>
          <a:ln w="0">
            <a:noFill/>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084" name=""/>
          <p:cNvSpPr/>
          <p:nvPr/>
        </p:nvSpPr>
        <p:spPr>
          <a:xfrm>
            <a:off x="594720" y="330120"/>
            <a:ext cx="44974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Leading Transportation Companies</a:t>
            </a:r>
            <a:endParaRPr b="0" lang="en-US" sz="2400" strike="noStrike" u="none">
              <a:solidFill>
                <a:srgbClr val="000000"/>
              </a:solidFill>
              <a:effectLst/>
              <a:uFillTx/>
              <a:latin typeface="Times New Roman"/>
            </a:endParaRPr>
          </a:p>
        </p:txBody>
      </p:sp>
      <p:sp>
        <p:nvSpPr>
          <p:cNvPr id="1085" name=""/>
          <p:cNvSpPr/>
          <p:nvPr/>
        </p:nvSpPr>
        <p:spPr>
          <a:xfrm>
            <a:off x="595440" y="838080"/>
            <a:ext cx="706104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086" name=""/>
          <p:cNvGrpSpPr/>
          <p:nvPr/>
        </p:nvGrpSpPr>
        <p:grpSpPr>
          <a:xfrm>
            <a:off x="8153280" y="165240"/>
            <a:ext cx="673200" cy="685800"/>
            <a:chOff x="8153280" y="165240"/>
            <a:chExt cx="673200" cy="685800"/>
          </a:xfrm>
        </p:grpSpPr>
        <p:sp>
          <p:nvSpPr>
            <p:cNvPr id="1087"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8"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9"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0"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1"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2"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3"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4"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5"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6"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7"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8"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99"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100"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1"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2"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03" name=""/>
          <p:cNvSpPr/>
          <p:nvPr/>
        </p:nvSpPr>
        <p:spPr>
          <a:xfrm>
            <a:off x="4724280" y="1447920"/>
            <a:ext cx="3657600" cy="734400"/>
          </a:xfrm>
          <a:prstGeom prst="wedgeRectCallout">
            <a:avLst>
              <a:gd name="adj1" fmla="val -76166"/>
              <a:gd name="adj2" fmla="val 141032"/>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top ten companies on Wall Street have sales above US$1 billion with average credit ratings of BBB</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4A31BC1-9930-4F79-BD87-54C5CCCBDA7E}"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4" name=""/>
          <p:cNvSpPr/>
          <p:nvPr/>
        </p:nvSpPr>
        <p:spPr>
          <a:xfrm>
            <a:off x="216000" y="106200"/>
            <a:ext cx="3848040" cy="454680"/>
          </a:xfrm>
          <a:prstGeom prst="rect">
            <a:avLst/>
          </a:prstGeom>
          <a:noFill/>
          <a:ln w="0">
            <a:noFill/>
          </a:ln>
        </p:spPr>
        <p:style>
          <a:lnRef idx="0"/>
          <a:fillRef idx="0"/>
          <a:effectRef idx="0"/>
          <a:fontRef idx="minor"/>
        </p:style>
        <p:txBody>
          <a:bodyPr lIns="90360" rIns="90360" tIns="44280" bIns="4428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freight trail</a:t>
            </a:r>
            <a:endParaRPr b="0" lang="en-US" sz="2400" strike="noStrike" u="none">
              <a:solidFill>
                <a:srgbClr val="000000"/>
              </a:solidFill>
              <a:effectLst/>
              <a:uFillTx/>
              <a:latin typeface="Times New Roman"/>
            </a:endParaRPr>
          </a:p>
        </p:txBody>
      </p:sp>
      <p:grpSp>
        <p:nvGrpSpPr>
          <p:cNvPr id="1105" name=""/>
          <p:cNvGrpSpPr/>
          <p:nvPr/>
        </p:nvGrpSpPr>
        <p:grpSpPr>
          <a:xfrm>
            <a:off x="216000" y="1506600"/>
            <a:ext cx="8606880" cy="4893840"/>
            <a:chOff x="216000" y="1506600"/>
            <a:chExt cx="8606880" cy="4893840"/>
          </a:xfrm>
        </p:grpSpPr>
        <p:sp>
          <p:nvSpPr>
            <p:cNvPr id="1106" name=""/>
            <p:cNvSpPr/>
            <p:nvPr/>
          </p:nvSpPr>
          <p:spPr>
            <a:xfrm>
              <a:off x="7640640" y="2803680"/>
              <a:ext cx="1182240" cy="3430440"/>
            </a:xfrm>
            <a:prstGeom prst="bevel">
              <a:avLst>
                <a:gd name="adj" fmla="val 4907"/>
              </a:avLst>
            </a:prstGeom>
            <a:gradFill rotWithShape="0">
              <a:gsLst>
                <a:gs pos="0">
                  <a:srgbClr val="3399ff"/>
                </a:gs>
                <a:gs pos="50000">
                  <a:srgbClr val="e5f1fe"/>
                </a:gs>
                <a:gs pos="100000">
                  <a:srgbClr val="3399ff"/>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End-Use</a:t>
              </a:r>
              <a:endParaRPr b="0" lang="en-US" sz="1600" strike="noStrike" u="none">
                <a:solidFill>
                  <a:srgbClr val="000000"/>
                </a:solidFill>
                <a:effectLst/>
                <a:uFillTx/>
                <a:latin typeface="Times New Roman"/>
              </a:endParaRPr>
            </a:p>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Consumers</a:t>
              </a:r>
              <a:endParaRPr b="0" lang="en-US" sz="1600" strike="noStrike" u="none">
                <a:solidFill>
                  <a:srgbClr val="000000"/>
                </a:solidFill>
                <a:effectLst/>
                <a:uFillTx/>
                <a:latin typeface="Times New Roman"/>
              </a:endParaRPr>
            </a:p>
          </p:txBody>
        </p:sp>
        <p:sp>
          <p:nvSpPr>
            <p:cNvPr id="1107" name=""/>
            <p:cNvSpPr/>
            <p:nvPr/>
          </p:nvSpPr>
          <p:spPr>
            <a:xfrm>
              <a:off x="7640640" y="2196720"/>
              <a:ext cx="1182240" cy="420840"/>
            </a:xfrm>
            <a:prstGeom prst="bevel">
              <a:avLst>
                <a:gd name="adj" fmla="val 10204"/>
              </a:avLst>
            </a:prstGeom>
            <a:gradFill rotWithShape="0">
              <a:gsLst>
                <a:gs pos="0">
                  <a:srgbClr val="3399ff"/>
                </a:gs>
                <a:gs pos="50000">
                  <a:srgbClr val="e5f1fe"/>
                </a:gs>
                <a:gs pos="100000">
                  <a:srgbClr val="3399ff"/>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Distribution</a:t>
              </a:r>
              <a:endParaRPr b="0" lang="en-US" sz="1600" strike="noStrike" u="none">
                <a:solidFill>
                  <a:srgbClr val="000000"/>
                </a:solidFill>
                <a:effectLst/>
                <a:uFillTx/>
                <a:latin typeface="Times New Roman"/>
              </a:endParaRPr>
            </a:p>
          </p:txBody>
        </p:sp>
        <p:sp>
          <p:nvSpPr>
            <p:cNvPr id="1108" name=""/>
            <p:cNvSpPr/>
            <p:nvPr/>
          </p:nvSpPr>
          <p:spPr>
            <a:xfrm flipH="1">
              <a:off x="4684680" y="3040920"/>
              <a:ext cx="295704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9" name=""/>
            <p:cNvSpPr/>
            <p:nvPr/>
          </p:nvSpPr>
          <p:spPr>
            <a:xfrm flipH="1">
              <a:off x="4684680" y="3498480"/>
              <a:ext cx="295704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0" name=""/>
            <p:cNvSpPr/>
            <p:nvPr/>
          </p:nvSpPr>
          <p:spPr>
            <a:xfrm flipH="1">
              <a:off x="4684680" y="4427640"/>
              <a:ext cx="295704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1" name=""/>
            <p:cNvSpPr/>
            <p:nvPr/>
          </p:nvSpPr>
          <p:spPr>
            <a:xfrm flipH="1">
              <a:off x="4684680" y="4927320"/>
              <a:ext cx="295704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2" name=""/>
            <p:cNvSpPr/>
            <p:nvPr/>
          </p:nvSpPr>
          <p:spPr>
            <a:xfrm flipH="1">
              <a:off x="4678200" y="3915360"/>
              <a:ext cx="943200" cy="40140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3" name=""/>
            <p:cNvSpPr/>
            <p:nvPr/>
          </p:nvSpPr>
          <p:spPr>
            <a:xfrm flipH="1" flipV="1">
              <a:off x="4662360" y="3575160"/>
              <a:ext cx="952920" cy="26784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4" name=""/>
            <p:cNvSpPr/>
            <p:nvPr/>
          </p:nvSpPr>
          <p:spPr>
            <a:xfrm flipH="1" flipV="1">
              <a:off x="4674240" y="3048480"/>
              <a:ext cx="942480" cy="68112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5" name=""/>
            <p:cNvSpPr/>
            <p:nvPr/>
          </p:nvSpPr>
          <p:spPr>
            <a:xfrm flipH="1">
              <a:off x="6575400" y="4039200"/>
              <a:ext cx="105192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6" name=""/>
            <p:cNvSpPr/>
            <p:nvPr/>
          </p:nvSpPr>
          <p:spPr>
            <a:xfrm flipH="1">
              <a:off x="6589800" y="5528160"/>
              <a:ext cx="105192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7" name=""/>
            <p:cNvSpPr/>
            <p:nvPr/>
          </p:nvSpPr>
          <p:spPr>
            <a:xfrm flipH="1">
              <a:off x="4568400" y="5528160"/>
              <a:ext cx="105228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8" name=""/>
            <p:cNvSpPr/>
            <p:nvPr/>
          </p:nvSpPr>
          <p:spPr>
            <a:xfrm flipH="1">
              <a:off x="4684680" y="6157080"/>
              <a:ext cx="295704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9" name=""/>
            <p:cNvSpPr/>
            <p:nvPr/>
          </p:nvSpPr>
          <p:spPr>
            <a:xfrm flipH="1">
              <a:off x="4684680" y="2383560"/>
              <a:ext cx="295704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0" name=""/>
            <p:cNvSpPr/>
            <p:nvPr/>
          </p:nvSpPr>
          <p:spPr>
            <a:xfrm flipH="1">
              <a:off x="4684680" y="1770120"/>
              <a:ext cx="2957040" cy="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1" name=""/>
            <p:cNvSpPr/>
            <p:nvPr/>
          </p:nvSpPr>
          <p:spPr>
            <a:xfrm flipH="1" flipV="1">
              <a:off x="2727360" y="4345200"/>
              <a:ext cx="859680" cy="173160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2" name=""/>
            <p:cNvSpPr/>
            <p:nvPr/>
          </p:nvSpPr>
          <p:spPr>
            <a:xfrm flipH="1" flipV="1">
              <a:off x="2742120" y="4208760"/>
              <a:ext cx="855000" cy="130644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3" name=""/>
            <p:cNvSpPr/>
            <p:nvPr/>
          </p:nvSpPr>
          <p:spPr>
            <a:xfrm flipH="1" flipV="1">
              <a:off x="2669040" y="3978720"/>
              <a:ext cx="939240" cy="96588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4" name=""/>
            <p:cNvSpPr/>
            <p:nvPr/>
          </p:nvSpPr>
          <p:spPr>
            <a:xfrm flipH="1">
              <a:off x="4703760" y="4014720"/>
              <a:ext cx="914760" cy="96732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5" name=""/>
            <p:cNvSpPr/>
            <p:nvPr/>
          </p:nvSpPr>
          <p:spPr>
            <a:xfrm flipH="1">
              <a:off x="2782080" y="3606840"/>
              <a:ext cx="825120" cy="23220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6" name=""/>
            <p:cNvSpPr/>
            <p:nvPr/>
          </p:nvSpPr>
          <p:spPr>
            <a:xfrm flipH="1">
              <a:off x="2661840" y="2994120"/>
              <a:ext cx="951120" cy="83412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7" name=""/>
            <p:cNvSpPr/>
            <p:nvPr/>
          </p:nvSpPr>
          <p:spPr>
            <a:xfrm flipH="1">
              <a:off x="2648160" y="2409120"/>
              <a:ext cx="966600" cy="134676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8" name=""/>
            <p:cNvSpPr/>
            <p:nvPr/>
          </p:nvSpPr>
          <p:spPr>
            <a:xfrm flipH="1">
              <a:off x="2679120" y="1798920"/>
              <a:ext cx="921960" cy="1828080"/>
            </a:xfrm>
            <a:prstGeom prst="line">
              <a:avLst/>
            </a:prstGeom>
            <a:ln w="9360">
              <a:solidFill>
                <a:srgbClr val="000000"/>
              </a:solidFill>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129" name=""/>
            <p:cNvGrpSpPr/>
            <p:nvPr/>
          </p:nvGrpSpPr>
          <p:grpSpPr>
            <a:xfrm>
              <a:off x="1288800" y="1993680"/>
              <a:ext cx="718560" cy="3877920"/>
              <a:chOff x="1288800" y="1993680"/>
              <a:chExt cx="718560" cy="3877920"/>
            </a:xfrm>
          </p:grpSpPr>
          <p:sp>
            <p:nvSpPr>
              <p:cNvPr id="1130" name=""/>
              <p:cNvSpPr/>
              <p:nvPr/>
            </p:nvSpPr>
            <p:spPr>
              <a:xfrm>
                <a:off x="1301040" y="3432600"/>
                <a:ext cx="668880" cy="462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1" name=""/>
              <p:cNvSpPr/>
              <p:nvPr/>
            </p:nvSpPr>
            <p:spPr>
              <a:xfrm flipV="1">
                <a:off x="1313640" y="3881160"/>
                <a:ext cx="656280" cy="401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2" name=""/>
              <p:cNvSpPr/>
              <p:nvPr/>
            </p:nvSpPr>
            <p:spPr>
              <a:xfrm flipV="1">
                <a:off x="1340280" y="3944160"/>
                <a:ext cx="604440" cy="1050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3" name=""/>
              <p:cNvSpPr/>
              <p:nvPr/>
            </p:nvSpPr>
            <p:spPr>
              <a:xfrm>
                <a:off x="1288800" y="2794320"/>
                <a:ext cx="693720" cy="1100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4" name=""/>
              <p:cNvSpPr/>
              <p:nvPr/>
            </p:nvSpPr>
            <p:spPr>
              <a:xfrm flipV="1">
                <a:off x="1313640" y="3919680"/>
                <a:ext cx="693720" cy="1951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5" name=""/>
              <p:cNvSpPr/>
              <p:nvPr/>
            </p:nvSpPr>
            <p:spPr>
              <a:xfrm>
                <a:off x="1326240" y="1993680"/>
                <a:ext cx="668520" cy="1839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1136" name=""/>
            <p:cNvSpPr/>
            <p:nvPr/>
          </p:nvSpPr>
          <p:spPr>
            <a:xfrm>
              <a:off x="1920960" y="3768480"/>
              <a:ext cx="239040" cy="237240"/>
            </a:xfrm>
            <a:prstGeom prst="ellipse">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7" name=""/>
            <p:cNvSpPr/>
            <p:nvPr/>
          </p:nvSpPr>
          <p:spPr>
            <a:xfrm>
              <a:off x="216000" y="1781280"/>
              <a:ext cx="1137960" cy="613080"/>
            </a:xfrm>
            <a:prstGeom prst="bevel">
              <a:avLst>
                <a:gd name="adj" fmla="val 12500"/>
              </a:avLst>
            </a:prstGeom>
            <a:gradFill rotWithShape="0">
              <a:gsLst>
                <a:gs pos="0">
                  <a:srgbClr val="00cc99"/>
                </a:gs>
                <a:gs pos="50000">
                  <a:srgbClr val="dff7f1"/>
                </a:gs>
                <a:gs pos="100000">
                  <a:srgbClr val="00cc99"/>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Minerals</a:t>
              </a:r>
              <a:endParaRPr b="0" lang="en-US" sz="1600" strike="noStrike" u="none">
                <a:solidFill>
                  <a:srgbClr val="000000"/>
                </a:solidFill>
                <a:effectLst/>
                <a:uFillTx/>
                <a:latin typeface="Times New Roman"/>
              </a:endParaRPr>
            </a:p>
          </p:txBody>
        </p:sp>
        <p:sp>
          <p:nvSpPr>
            <p:cNvPr id="1138" name=""/>
            <p:cNvSpPr/>
            <p:nvPr/>
          </p:nvSpPr>
          <p:spPr>
            <a:xfrm>
              <a:off x="216000" y="2503080"/>
              <a:ext cx="1137960" cy="613080"/>
            </a:xfrm>
            <a:prstGeom prst="bevel">
              <a:avLst>
                <a:gd name="adj" fmla="val 12500"/>
              </a:avLst>
            </a:prstGeom>
            <a:gradFill rotWithShape="0">
              <a:gsLst>
                <a:gs pos="0">
                  <a:srgbClr val="00cc99"/>
                </a:gs>
                <a:gs pos="50000">
                  <a:srgbClr val="dff7f1"/>
                </a:gs>
                <a:gs pos="100000">
                  <a:srgbClr val="00cc99"/>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Grains</a:t>
              </a:r>
              <a:endParaRPr b="0" lang="en-US" sz="1600" strike="noStrike" u="none">
                <a:solidFill>
                  <a:srgbClr val="000000"/>
                </a:solidFill>
                <a:effectLst/>
                <a:uFillTx/>
                <a:latin typeface="Times New Roman"/>
              </a:endParaRPr>
            </a:p>
          </p:txBody>
        </p:sp>
        <p:sp>
          <p:nvSpPr>
            <p:cNvPr id="1139" name=""/>
            <p:cNvSpPr/>
            <p:nvPr/>
          </p:nvSpPr>
          <p:spPr>
            <a:xfrm>
              <a:off x="216000" y="3224520"/>
              <a:ext cx="1137960" cy="613080"/>
            </a:xfrm>
            <a:prstGeom prst="bevel">
              <a:avLst>
                <a:gd name="adj" fmla="val 12500"/>
              </a:avLst>
            </a:prstGeom>
            <a:gradFill rotWithShape="0">
              <a:gsLst>
                <a:gs pos="0">
                  <a:srgbClr val="00cc99"/>
                </a:gs>
                <a:gs pos="50000">
                  <a:srgbClr val="dff7f1"/>
                </a:gs>
                <a:gs pos="100000">
                  <a:srgbClr val="00cc99"/>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Perishables</a:t>
              </a:r>
              <a:endParaRPr b="0" lang="en-US" sz="1600" strike="noStrike" u="none">
                <a:solidFill>
                  <a:srgbClr val="000000"/>
                </a:solidFill>
                <a:effectLst/>
                <a:uFillTx/>
                <a:latin typeface="Times New Roman"/>
              </a:endParaRPr>
            </a:p>
          </p:txBody>
        </p:sp>
        <p:sp>
          <p:nvSpPr>
            <p:cNvPr id="1140" name=""/>
            <p:cNvSpPr/>
            <p:nvPr/>
          </p:nvSpPr>
          <p:spPr>
            <a:xfrm>
              <a:off x="216000" y="3958920"/>
              <a:ext cx="1137960" cy="613080"/>
            </a:xfrm>
            <a:prstGeom prst="bevel">
              <a:avLst>
                <a:gd name="adj" fmla="val 12500"/>
              </a:avLst>
            </a:prstGeom>
            <a:gradFill rotWithShape="0">
              <a:gsLst>
                <a:gs pos="0">
                  <a:srgbClr val="00cc99"/>
                </a:gs>
                <a:gs pos="50000">
                  <a:srgbClr val="dff7f1"/>
                </a:gs>
                <a:gs pos="100000">
                  <a:srgbClr val="00cc99"/>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Paper</a:t>
              </a:r>
              <a:endParaRPr b="0" lang="en-US" sz="1600" strike="noStrike" u="none">
                <a:solidFill>
                  <a:srgbClr val="000000"/>
                </a:solidFill>
                <a:effectLst/>
                <a:uFillTx/>
                <a:latin typeface="Times New Roman"/>
              </a:endParaRPr>
            </a:p>
          </p:txBody>
        </p:sp>
        <p:sp>
          <p:nvSpPr>
            <p:cNvPr id="1141" name=""/>
            <p:cNvSpPr/>
            <p:nvPr/>
          </p:nvSpPr>
          <p:spPr>
            <a:xfrm>
              <a:off x="216000" y="4678920"/>
              <a:ext cx="1137960" cy="613080"/>
            </a:xfrm>
            <a:prstGeom prst="bevel">
              <a:avLst>
                <a:gd name="adj" fmla="val 12500"/>
              </a:avLst>
            </a:prstGeom>
            <a:gradFill rotWithShape="0">
              <a:gsLst>
                <a:gs pos="0">
                  <a:srgbClr val="00cc99"/>
                </a:gs>
                <a:gs pos="50000">
                  <a:srgbClr val="dff7f1"/>
                </a:gs>
                <a:gs pos="100000">
                  <a:srgbClr val="00cc99"/>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Chemicals</a:t>
              </a:r>
              <a:endParaRPr b="0" lang="en-US" sz="1600" strike="noStrike" u="none">
                <a:solidFill>
                  <a:srgbClr val="000000"/>
                </a:solidFill>
                <a:effectLst/>
                <a:uFillTx/>
                <a:latin typeface="Times New Roman"/>
              </a:endParaRPr>
            </a:p>
          </p:txBody>
        </p:sp>
        <p:sp>
          <p:nvSpPr>
            <p:cNvPr id="1142" name=""/>
            <p:cNvSpPr/>
            <p:nvPr/>
          </p:nvSpPr>
          <p:spPr>
            <a:xfrm>
              <a:off x="216000" y="5414760"/>
              <a:ext cx="1137960" cy="614520"/>
            </a:xfrm>
            <a:prstGeom prst="bevel">
              <a:avLst>
                <a:gd name="adj" fmla="val 12500"/>
              </a:avLst>
            </a:prstGeom>
            <a:gradFill rotWithShape="0">
              <a:gsLst>
                <a:gs pos="0">
                  <a:srgbClr val="00cc99"/>
                </a:gs>
                <a:gs pos="50000">
                  <a:srgbClr val="dff7f1"/>
                </a:gs>
                <a:gs pos="100000">
                  <a:srgbClr val="00cc99"/>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Goods and </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services</a:t>
              </a:r>
              <a:endParaRPr b="0" lang="en-US" sz="1600" strike="noStrike" u="none">
                <a:solidFill>
                  <a:srgbClr val="000000"/>
                </a:solidFill>
                <a:effectLst/>
                <a:uFillTx/>
                <a:latin typeface="Times New Roman"/>
              </a:endParaRPr>
            </a:p>
          </p:txBody>
        </p:sp>
        <p:sp>
          <p:nvSpPr>
            <p:cNvPr id="1143" name=""/>
            <p:cNvSpPr/>
            <p:nvPr/>
          </p:nvSpPr>
          <p:spPr>
            <a:xfrm>
              <a:off x="3662280" y="1506600"/>
              <a:ext cx="1101240" cy="538920"/>
            </a:xfrm>
            <a:prstGeom prst="bevel">
              <a:avLst>
                <a:gd name="adj" fmla="val 10204"/>
              </a:avLst>
            </a:prstGeom>
            <a:gradFill rotWithShape="0">
              <a:gsLst>
                <a:gs pos="0">
                  <a:srgbClr val="ff9933"/>
                </a:gs>
                <a:gs pos="50000">
                  <a:srgbClr val="fee7d1"/>
                </a:gs>
                <a:gs pos="100000">
                  <a:srgbClr val="ff9933"/>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Rail</a:t>
              </a:r>
              <a:endParaRPr b="0" lang="en-US" sz="1600" strike="noStrike" u="none">
                <a:solidFill>
                  <a:srgbClr val="000000"/>
                </a:solidFill>
                <a:effectLst/>
                <a:uFillTx/>
                <a:latin typeface="Times New Roman"/>
              </a:endParaRPr>
            </a:p>
          </p:txBody>
        </p:sp>
        <p:sp>
          <p:nvSpPr>
            <p:cNvPr id="1144" name=""/>
            <p:cNvSpPr/>
            <p:nvPr/>
          </p:nvSpPr>
          <p:spPr>
            <a:xfrm>
              <a:off x="3662280" y="2130480"/>
              <a:ext cx="1101240" cy="539280"/>
            </a:xfrm>
            <a:prstGeom prst="bevel">
              <a:avLst>
                <a:gd name="adj" fmla="val 10204"/>
              </a:avLst>
            </a:prstGeom>
            <a:gradFill rotWithShape="0">
              <a:gsLst>
                <a:gs pos="0">
                  <a:srgbClr val="ff9933"/>
                </a:gs>
                <a:gs pos="50000">
                  <a:srgbClr val="fee7d1"/>
                </a:gs>
                <a:gs pos="100000">
                  <a:srgbClr val="ff9933"/>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Truck</a:t>
              </a:r>
              <a:endParaRPr b="0" lang="en-US" sz="1600" strike="noStrike" u="none">
                <a:solidFill>
                  <a:srgbClr val="000000"/>
                </a:solidFill>
                <a:effectLst/>
                <a:uFillTx/>
                <a:latin typeface="Times New Roman"/>
              </a:endParaRPr>
            </a:p>
          </p:txBody>
        </p:sp>
        <p:sp>
          <p:nvSpPr>
            <p:cNvPr id="1145" name=""/>
            <p:cNvSpPr/>
            <p:nvPr/>
          </p:nvSpPr>
          <p:spPr>
            <a:xfrm>
              <a:off x="3662280" y="2757960"/>
              <a:ext cx="1101240" cy="538920"/>
            </a:xfrm>
            <a:prstGeom prst="bevel">
              <a:avLst>
                <a:gd name="adj" fmla="val 10204"/>
              </a:avLst>
            </a:prstGeom>
            <a:gradFill rotWithShape="0">
              <a:gsLst>
                <a:gs pos="0">
                  <a:srgbClr val="ff9933"/>
                </a:gs>
                <a:gs pos="50000">
                  <a:srgbClr val="fee7d1"/>
                </a:gs>
                <a:gs pos="100000">
                  <a:srgbClr val="ff9933"/>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Air</a:t>
              </a:r>
              <a:endParaRPr b="0" lang="en-US" sz="1600" strike="noStrike" u="none">
                <a:solidFill>
                  <a:srgbClr val="000000"/>
                </a:solidFill>
                <a:effectLst/>
                <a:uFillTx/>
                <a:latin typeface="Times New Roman"/>
              </a:endParaRPr>
            </a:p>
          </p:txBody>
        </p:sp>
        <p:sp>
          <p:nvSpPr>
            <p:cNvPr id="1146" name=""/>
            <p:cNvSpPr/>
            <p:nvPr/>
          </p:nvSpPr>
          <p:spPr>
            <a:xfrm>
              <a:off x="3662280" y="3371040"/>
              <a:ext cx="1101240" cy="538920"/>
            </a:xfrm>
            <a:prstGeom prst="bevel">
              <a:avLst>
                <a:gd name="adj" fmla="val 10204"/>
              </a:avLst>
            </a:prstGeom>
            <a:gradFill rotWithShape="0">
              <a:gsLst>
                <a:gs pos="0">
                  <a:srgbClr val="ff9933"/>
                </a:gs>
                <a:gs pos="50000">
                  <a:srgbClr val="fee7d1"/>
                </a:gs>
                <a:gs pos="100000">
                  <a:srgbClr val="ff9933"/>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Ship</a:t>
              </a:r>
              <a:endParaRPr b="0" lang="en-US" sz="1600" strike="noStrike" u="none">
                <a:solidFill>
                  <a:srgbClr val="000000"/>
                </a:solidFill>
                <a:effectLst/>
                <a:uFillTx/>
                <a:latin typeface="Times New Roman"/>
              </a:endParaRPr>
            </a:p>
          </p:txBody>
        </p:sp>
        <p:sp>
          <p:nvSpPr>
            <p:cNvPr id="1147" name=""/>
            <p:cNvSpPr/>
            <p:nvPr/>
          </p:nvSpPr>
          <p:spPr>
            <a:xfrm>
              <a:off x="3662280" y="3996720"/>
              <a:ext cx="1101240" cy="538920"/>
            </a:xfrm>
            <a:prstGeom prst="bevel">
              <a:avLst>
                <a:gd name="adj" fmla="val 10204"/>
              </a:avLst>
            </a:prstGeom>
            <a:gradFill rotWithShape="0">
              <a:gsLst>
                <a:gs pos="0">
                  <a:srgbClr val="ff9933"/>
                </a:gs>
                <a:gs pos="50000">
                  <a:srgbClr val="fee7d1"/>
                </a:gs>
                <a:gs pos="100000">
                  <a:srgbClr val="ff9933"/>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Container</a:t>
              </a:r>
              <a:endParaRPr b="0" lang="en-US" sz="1600" strike="noStrike" u="none">
                <a:solidFill>
                  <a:srgbClr val="000000"/>
                </a:solidFill>
                <a:effectLst/>
                <a:uFillTx/>
                <a:latin typeface="Times New Roman"/>
              </a:endParaRPr>
            </a:p>
          </p:txBody>
        </p:sp>
        <p:sp>
          <p:nvSpPr>
            <p:cNvPr id="1148" name=""/>
            <p:cNvSpPr/>
            <p:nvPr/>
          </p:nvSpPr>
          <p:spPr>
            <a:xfrm>
              <a:off x="3662280" y="4620960"/>
              <a:ext cx="1101240" cy="539280"/>
            </a:xfrm>
            <a:prstGeom prst="bevel">
              <a:avLst>
                <a:gd name="adj" fmla="val 10204"/>
              </a:avLst>
            </a:prstGeom>
            <a:gradFill rotWithShape="0">
              <a:gsLst>
                <a:gs pos="0">
                  <a:srgbClr val="ff9933"/>
                </a:gs>
                <a:gs pos="50000">
                  <a:srgbClr val="fee7d1"/>
                </a:gs>
                <a:gs pos="100000">
                  <a:srgbClr val="ff9933"/>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Tanks</a:t>
              </a:r>
              <a:endParaRPr b="0" lang="en-US" sz="1600" strike="noStrike" u="none">
                <a:solidFill>
                  <a:srgbClr val="000000"/>
                </a:solidFill>
                <a:effectLst/>
                <a:uFillTx/>
                <a:latin typeface="Times New Roman"/>
              </a:endParaRPr>
            </a:p>
          </p:txBody>
        </p:sp>
        <p:sp>
          <p:nvSpPr>
            <p:cNvPr id="1149" name=""/>
            <p:cNvSpPr/>
            <p:nvPr/>
          </p:nvSpPr>
          <p:spPr>
            <a:xfrm>
              <a:off x="3662280" y="5248440"/>
              <a:ext cx="1101240" cy="538920"/>
            </a:xfrm>
            <a:prstGeom prst="bevel">
              <a:avLst>
                <a:gd name="adj" fmla="val 10204"/>
              </a:avLst>
            </a:prstGeom>
            <a:gradFill rotWithShape="0">
              <a:gsLst>
                <a:gs pos="0">
                  <a:srgbClr val="ff9933"/>
                </a:gs>
                <a:gs pos="50000">
                  <a:srgbClr val="fee7d1"/>
                </a:gs>
                <a:gs pos="100000">
                  <a:srgbClr val="ff9933"/>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Refrigerated</a:t>
              </a:r>
              <a:endParaRPr b="0" lang="en-US" sz="1500" strike="noStrike" u="none">
                <a:solidFill>
                  <a:srgbClr val="000000"/>
                </a:solidFill>
                <a:effectLst/>
                <a:uFillTx/>
                <a:latin typeface="Times New Roman"/>
              </a:endParaRPr>
            </a:p>
          </p:txBody>
        </p:sp>
        <p:sp>
          <p:nvSpPr>
            <p:cNvPr id="1150" name=""/>
            <p:cNvSpPr/>
            <p:nvPr/>
          </p:nvSpPr>
          <p:spPr>
            <a:xfrm>
              <a:off x="3662280" y="5861520"/>
              <a:ext cx="1101240" cy="538920"/>
            </a:xfrm>
            <a:prstGeom prst="bevel">
              <a:avLst>
                <a:gd name="adj" fmla="val 10204"/>
              </a:avLst>
            </a:prstGeom>
            <a:gradFill rotWithShape="0">
              <a:gsLst>
                <a:gs pos="0">
                  <a:srgbClr val="ff9933"/>
                </a:gs>
                <a:gs pos="50000">
                  <a:srgbClr val="fee7d1"/>
                </a:gs>
                <a:gs pos="100000">
                  <a:srgbClr val="ff9933"/>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Other</a:t>
              </a:r>
              <a:endParaRPr b="0" lang="en-US" sz="1600" strike="noStrike" u="none">
                <a:solidFill>
                  <a:srgbClr val="000000"/>
                </a:solidFill>
                <a:effectLst/>
                <a:uFillTx/>
                <a:latin typeface="Times New Roman"/>
              </a:endParaRPr>
            </a:p>
          </p:txBody>
        </p:sp>
        <p:sp>
          <p:nvSpPr>
            <p:cNvPr id="1151" name=""/>
            <p:cNvSpPr/>
            <p:nvPr/>
          </p:nvSpPr>
          <p:spPr>
            <a:xfrm>
              <a:off x="1995480" y="1776600"/>
              <a:ext cx="934560" cy="4279320"/>
            </a:xfrm>
            <a:prstGeom prst="bevel">
              <a:avLst>
                <a:gd name="adj" fmla="val 6838"/>
              </a:avLst>
            </a:prstGeom>
            <a:gradFill rotWithShape="0">
              <a:gsLst>
                <a:gs pos="0">
                  <a:srgbClr val="dbdbdb"/>
                </a:gs>
                <a:gs pos="50000">
                  <a:srgbClr val="ffffff"/>
                </a:gs>
                <a:gs pos="100000">
                  <a:srgbClr val="dbdbdb"/>
                </a:gs>
              </a:gsLst>
              <a:lin ang="5400000"/>
            </a:gradFill>
            <a:ln w="6480">
              <a:solidFill>
                <a:srgbClr val="dddddd"/>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Logistics</a:t>
              </a:r>
              <a:endParaRPr b="0" lang="en-US" sz="1400" strike="noStrike" u="none">
                <a:solidFill>
                  <a:srgbClr val="000000"/>
                </a:solidFill>
                <a:effectLst/>
                <a:uFillTx/>
                <a:latin typeface="Times New Roman"/>
              </a:endParaRPr>
            </a:p>
          </p:txBody>
        </p:sp>
        <p:sp>
          <p:nvSpPr>
            <p:cNvPr id="1152" name=""/>
            <p:cNvSpPr/>
            <p:nvPr/>
          </p:nvSpPr>
          <p:spPr>
            <a:xfrm>
              <a:off x="7640640" y="1553400"/>
              <a:ext cx="1182240" cy="421200"/>
            </a:xfrm>
            <a:prstGeom prst="bevel">
              <a:avLst>
                <a:gd name="adj" fmla="val 10204"/>
              </a:avLst>
            </a:prstGeom>
            <a:gradFill rotWithShape="0">
              <a:gsLst>
                <a:gs pos="0">
                  <a:srgbClr val="3399ff"/>
                </a:gs>
                <a:gs pos="50000">
                  <a:srgbClr val="e5f1fe"/>
                </a:gs>
                <a:gs pos="100000">
                  <a:srgbClr val="3399ff"/>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Storage</a:t>
              </a:r>
              <a:endParaRPr b="0" lang="en-US" sz="1600" strike="noStrike" u="none">
                <a:solidFill>
                  <a:srgbClr val="000000"/>
                </a:solidFill>
                <a:effectLst/>
                <a:uFillTx/>
                <a:latin typeface="Times New Roman"/>
              </a:endParaRPr>
            </a:p>
          </p:txBody>
        </p:sp>
        <p:sp>
          <p:nvSpPr>
            <p:cNvPr id="1153" name=""/>
            <p:cNvSpPr/>
            <p:nvPr/>
          </p:nvSpPr>
          <p:spPr>
            <a:xfrm>
              <a:off x="5622840" y="3618000"/>
              <a:ext cx="1142640" cy="538920"/>
            </a:xfrm>
            <a:prstGeom prst="bevel">
              <a:avLst>
                <a:gd name="adj" fmla="val 10204"/>
              </a:avLst>
            </a:prstGeom>
            <a:gradFill rotWithShape="0">
              <a:gsLst>
                <a:gs pos="0">
                  <a:srgbClr val="ff0000"/>
                </a:gs>
                <a:gs pos="50000">
                  <a:srgbClr val="fedfdf"/>
                </a:gs>
                <a:gs pos="100000">
                  <a:srgbClr val="ff0000"/>
                </a:gs>
              </a:gsLst>
              <a:lin ang="5400000"/>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Storage </a:t>
              </a:r>
              <a:endParaRPr b="0" lang="en-US" sz="1600" strike="noStrike" u="none">
                <a:solidFill>
                  <a:srgbClr val="000000"/>
                </a:solidFill>
                <a:effectLst/>
                <a:uFillTx/>
                <a:latin typeface="Times New Roman"/>
              </a:endParaRPr>
            </a:p>
          </p:txBody>
        </p:sp>
        <p:sp>
          <p:nvSpPr>
            <p:cNvPr id="1154" name=""/>
            <p:cNvSpPr/>
            <p:nvPr/>
          </p:nvSpPr>
          <p:spPr>
            <a:xfrm>
              <a:off x="5622840" y="5256000"/>
              <a:ext cx="1142640" cy="538920"/>
            </a:xfrm>
            <a:prstGeom prst="bevel">
              <a:avLst>
                <a:gd name="adj" fmla="val 10204"/>
              </a:avLst>
            </a:prstGeom>
            <a:gradFill rotWithShape="0">
              <a:gsLst>
                <a:gs pos="0">
                  <a:srgbClr val="ff0000"/>
                </a:gs>
                <a:gs pos="50000">
                  <a:srgbClr val="fedfdf"/>
                </a:gs>
                <a:gs pos="100000">
                  <a:srgbClr val="ff0000"/>
                </a:gs>
              </a:gsLst>
              <a:lin ang="5400000"/>
            </a:gradFill>
            <a:ln w="0">
              <a:noFill/>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Distribution</a:t>
              </a:r>
              <a:endParaRPr b="0" lang="en-US" sz="1600" strike="noStrike" u="none">
                <a:solidFill>
                  <a:srgbClr val="000000"/>
                </a:solidFill>
                <a:effectLst/>
                <a:uFillTx/>
                <a:latin typeface="Times New Roman"/>
              </a:endParaRPr>
            </a:p>
          </p:txBody>
        </p:sp>
        <p:sp>
          <p:nvSpPr>
            <p:cNvPr id="1155" name=""/>
            <p:cNvSpPr/>
            <p:nvPr/>
          </p:nvSpPr>
          <p:spPr>
            <a:xfrm>
              <a:off x="8213760" y="1973160"/>
              <a:ext cx="0" cy="226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6" name=""/>
            <p:cNvSpPr/>
            <p:nvPr/>
          </p:nvSpPr>
          <p:spPr>
            <a:xfrm>
              <a:off x="8213760" y="2602080"/>
              <a:ext cx="0" cy="226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57" name=""/>
            <p:cNvSpPr/>
            <p:nvPr/>
          </p:nvSpPr>
          <p:spPr>
            <a:xfrm>
              <a:off x="6207120" y="4136760"/>
              <a:ext cx="0" cy="1131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1158" name=""/>
          <p:cNvSpPr/>
          <p:nvPr/>
        </p:nvSpPr>
        <p:spPr>
          <a:xfrm flipV="1">
            <a:off x="216000" y="611280"/>
            <a:ext cx="7772400" cy="7920"/>
          </a:xfrm>
          <a:prstGeom prst="line">
            <a:avLst/>
          </a:prstGeom>
          <a:ln w="28440">
            <a:solidFill>
              <a:srgbClr val="ff0000"/>
            </a:solidFill>
            <a:miter/>
          </a:ln>
        </p:spPr>
        <p:style>
          <a:lnRef idx="0"/>
          <a:fillRef idx="0"/>
          <a:effectRef idx="0"/>
          <a:fontRef idx="minor"/>
        </p:style>
        <p:txBody>
          <a:bodyPr lIns="90000" rIns="90000" tIns="-38880" bIns="-38880" anchor="ctr">
            <a:noAutofit/>
          </a:bodyPr>
          <a:p>
            <a:endParaRPr b="0" lang="en-US" sz="2400" strike="noStrike" u="none">
              <a:solidFill>
                <a:srgbClr val="000000"/>
              </a:solidFill>
              <a:effectLst/>
              <a:uFillTx/>
              <a:latin typeface="Times New Roman"/>
            </a:endParaRPr>
          </a:p>
        </p:txBody>
      </p:sp>
      <p:grpSp>
        <p:nvGrpSpPr>
          <p:cNvPr id="1159" name=""/>
          <p:cNvGrpSpPr/>
          <p:nvPr/>
        </p:nvGrpSpPr>
        <p:grpSpPr>
          <a:xfrm>
            <a:off x="8153280" y="165240"/>
            <a:ext cx="673200" cy="685800"/>
            <a:chOff x="8153280" y="165240"/>
            <a:chExt cx="673200" cy="685800"/>
          </a:xfrm>
        </p:grpSpPr>
        <p:sp>
          <p:nvSpPr>
            <p:cNvPr id="1160"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1"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2"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3"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4"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5"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6"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7"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8"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9"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0"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1"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72"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173"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4"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5"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76" name=""/>
          <p:cNvSpPr/>
          <p:nvPr/>
        </p:nvSpPr>
        <p:spPr>
          <a:xfrm>
            <a:off x="1155600" y="749160"/>
            <a:ext cx="6653160" cy="608040"/>
          </a:xfrm>
          <a:prstGeom prst="wedgeRectCallout">
            <a:avLst>
              <a:gd name="adj1" fmla="val -41074"/>
              <a:gd name="adj2" fmla="val 85768"/>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There are many transaction opportunities to serve different parties in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daily course of business</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9859118F-642E-49AE-B403-A5527D21E811}"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7" name=""/>
          <p:cNvSpPr/>
          <p:nvPr/>
        </p:nvSpPr>
        <p:spPr>
          <a:xfrm>
            <a:off x="292320" y="255600"/>
            <a:ext cx="5006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 The business opportunities for Enron</a:t>
            </a:r>
            <a:endParaRPr b="0" lang="en-US" sz="2400" strike="noStrike" u="none">
              <a:solidFill>
                <a:srgbClr val="000000"/>
              </a:solidFill>
              <a:effectLst/>
              <a:uFillTx/>
              <a:latin typeface="Times New Roman"/>
            </a:endParaRPr>
          </a:p>
        </p:txBody>
      </p:sp>
      <p:sp>
        <p:nvSpPr>
          <p:cNvPr id="1178" name=""/>
          <p:cNvSpPr/>
          <p:nvPr/>
        </p:nvSpPr>
        <p:spPr>
          <a:xfrm>
            <a:off x="291960" y="1522440"/>
            <a:ext cx="8458200" cy="271800"/>
          </a:xfrm>
          <a:prstGeom prst="rect">
            <a:avLst/>
          </a:prstGeom>
          <a:noFill/>
          <a:ln w="0">
            <a:noFill/>
          </a:ln>
        </p:spPr>
        <p:style>
          <a:lnRef idx="0"/>
          <a:fillRef idx="0"/>
          <a:effectRef idx="0"/>
          <a:fontRef idx="minor"/>
        </p:style>
        <p:txBody>
          <a:bodyPr lIns="90360" rIns="90360" tIns="44280" bIns="4428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REASONS FOR ENRON TO BE IN THIS BUSINESS</a:t>
            </a:r>
            <a:endParaRPr b="0" lang="en-US" sz="1200" strike="noStrike" u="none">
              <a:solidFill>
                <a:srgbClr val="000000"/>
              </a:solidFill>
              <a:effectLst/>
              <a:uFillTx/>
              <a:latin typeface="Times New Roman"/>
            </a:endParaRPr>
          </a:p>
        </p:txBody>
      </p:sp>
      <p:sp>
        <p:nvSpPr>
          <p:cNvPr id="1179" name=""/>
          <p:cNvSpPr/>
          <p:nvPr/>
        </p:nvSpPr>
        <p:spPr>
          <a:xfrm>
            <a:off x="1177920" y="6311880"/>
            <a:ext cx="212400" cy="2466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1180" name=""/>
          <p:cNvSpPr/>
          <p:nvPr/>
        </p:nvSpPr>
        <p:spPr>
          <a:xfrm>
            <a:off x="291960" y="762120"/>
            <a:ext cx="670572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181" name=""/>
          <p:cNvGrpSpPr/>
          <p:nvPr/>
        </p:nvGrpSpPr>
        <p:grpSpPr>
          <a:xfrm>
            <a:off x="8153280" y="165240"/>
            <a:ext cx="673200" cy="685800"/>
            <a:chOff x="8153280" y="165240"/>
            <a:chExt cx="673200" cy="685800"/>
          </a:xfrm>
        </p:grpSpPr>
        <p:sp>
          <p:nvSpPr>
            <p:cNvPr id="1182"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3"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4"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5"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6"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7"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8"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9"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0"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1"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2"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3"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4"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195"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6"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7"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98" name=""/>
          <p:cNvSpPr/>
          <p:nvPr/>
        </p:nvSpPr>
        <p:spPr>
          <a:xfrm>
            <a:off x="771480" y="2403360"/>
            <a:ext cx="2057400" cy="390852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99" name=""/>
          <p:cNvSpPr/>
          <p:nvPr/>
        </p:nvSpPr>
        <p:spPr>
          <a:xfrm>
            <a:off x="3205080" y="2403360"/>
            <a:ext cx="2057400" cy="390852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0" name=""/>
          <p:cNvSpPr/>
          <p:nvPr/>
        </p:nvSpPr>
        <p:spPr>
          <a:xfrm>
            <a:off x="5638680" y="2403360"/>
            <a:ext cx="2057400" cy="390852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1" name=""/>
          <p:cNvSpPr/>
          <p:nvPr/>
        </p:nvSpPr>
        <p:spPr>
          <a:xfrm>
            <a:off x="695520" y="2108160"/>
            <a:ext cx="6721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a:t>
            </a:r>
            <a:endParaRPr b="0" lang="en-US" sz="1200" strike="noStrike" u="none">
              <a:solidFill>
                <a:srgbClr val="000000"/>
              </a:solidFill>
              <a:effectLst/>
              <a:uFillTx/>
              <a:latin typeface="Times New Roman"/>
            </a:endParaRPr>
          </a:p>
        </p:txBody>
      </p:sp>
      <p:sp>
        <p:nvSpPr>
          <p:cNvPr id="1202" name=""/>
          <p:cNvSpPr/>
          <p:nvPr/>
        </p:nvSpPr>
        <p:spPr>
          <a:xfrm>
            <a:off x="3140640" y="2108160"/>
            <a:ext cx="790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Strategy</a:t>
            </a:r>
            <a:endParaRPr b="0" lang="en-US" sz="1200" strike="noStrike" u="none">
              <a:solidFill>
                <a:srgbClr val="000000"/>
              </a:solidFill>
              <a:effectLst/>
              <a:uFillTx/>
              <a:latin typeface="Times New Roman"/>
            </a:endParaRPr>
          </a:p>
        </p:txBody>
      </p:sp>
      <p:sp>
        <p:nvSpPr>
          <p:cNvPr id="1203" name=""/>
          <p:cNvSpPr/>
          <p:nvPr/>
        </p:nvSpPr>
        <p:spPr>
          <a:xfrm>
            <a:off x="5588640" y="2108160"/>
            <a:ext cx="9093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Synergies</a:t>
            </a:r>
            <a:endParaRPr b="0" lang="en-US" sz="1200" strike="noStrike" u="none">
              <a:solidFill>
                <a:srgbClr val="000000"/>
              </a:solidFill>
              <a:effectLst/>
              <a:uFillTx/>
              <a:latin typeface="Times New Roman"/>
            </a:endParaRPr>
          </a:p>
        </p:txBody>
      </p:sp>
      <p:sp>
        <p:nvSpPr>
          <p:cNvPr id="1204" name=""/>
          <p:cNvSpPr/>
          <p:nvPr/>
        </p:nvSpPr>
        <p:spPr>
          <a:xfrm>
            <a:off x="835200" y="2503440"/>
            <a:ext cx="1930320" cy="350964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size of the industry is very attractive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There are important information gaps within the industry participants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There are important risks that are not covered</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There are many transaction opportunities</a:t>
            </a:r>
            <a:endParaRPr b="0" lang="en-US" sz="1400" strike="noStrike" u="none">
              <a:solidFill>
                <a:srgbClr val="000000"/>
              </a:solidFill>
              <a:effectLst/>
              <a:uFillTx/>
              <a:latin typeface="Times New Roman"/>
            </a:endParaRPr>
          </a:p>
        </p:txBody>
      </p:sp>
      <p:sp>
        <p:nvSpPr>
          <p:cNvPr id="1205" name=""/>
          <p:cNvSpPr/>
          <p:nvPr/>
        </p:nvSpPr>
        <p:spPr>
          <a:xfrm>
            <a:off x="3236760" y="2503440"/>
            <a:ext cx="1930680" cy="372312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Enron will create a market that does not exist</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There is an extraordinary opportunity to gather information on commodities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We already have most of the necessary capabilities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We can change the industry and create enormous value</a:t>
            </a:r>
            <a:endParaRPr b="0" lang="en-US" sz="1400" strike="noStrike" u="none">
              <a:solidFill>
                <a:srgbClr val="000000"/>
              </a:solidFill>
              <a:effectLst/>
              <a:uFillTx/>
              <a:latin typeface="Times New Roman"/>
            </a:endParaRPr>
          </a:p>
        </p:txBody>
      </p:sp>
      <p:sp>
        <p:nvSpPr>
          <p:cNvPr id="1206" name=""/>
          <p:cNvSpPr/>
          <p:nvPr/>
        </p:nvSpPr>
        <p:spPr>
          <a:xfrm>
            <a:off x="5638680" y="2503440"/>
            <a:ext cx="1930680" cy="329616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Risk management products are needed</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Financing development will be necessary</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Physical delivery of fuels and other commodities will be part of the business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Telecommunication technologies will be used</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FF00F48-D0AA-407E-905F-4CF5370169BC}"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7" name=""/>
          <p:cNvSpPr/>
          <p:nvPr/>
        </p:nvSpPr>
        <p:spPr>
          <a:xfrm flipV="1">
            <a:off x="571680" y="850680"/>
            <a:ext cx="7173720" cy="12600"/>
          </a:xfrm>
          <a:prstGeom prst="line">
            <a:avLst/>
          </a:prstGeom>
          <a:ln w="28440">
            <a:solidFill>
              <a:srgbClr val="ff0000"/>
            </a:solidFill>
            <a:miter/>
          </a:ln>
        </p:spPr>
        <p:style>
          <a:lnRef idx="0"/>
          <a:fillRef idx="0"/>
          <a:effectRef idx="0"/>
          <a:fontRef idx="minor"/>
        </p:style>
        <p:txBody>
          <a:bodyPr lIns="90000" rIns="90000" tIns="-34200" bIns="-34200" anchor="ctr">
            <a:noAutofit/>
          </a:bodyPr>
          <a:p>
            <a:endParaRPr b="0" lang="en-US" sz="2400" strike="noStrike" u="none">
              <a:solidFill>
                <a:srgbClr val="000000"/>
              </a:solidFill>
              <a:effectLst/>
              <a:uFillTx/>
              <a:latin typeface="Times New Roman"/>
            </a:endParaRPr>
          </a:p>
        </p:txBody>
      </p:sp>
      <p:grpSp>
        <p:nvGrpSpPr>
          <p:cNvPr id="1208" name=""/>
          <p:cNvGrpSpPr/>
          <p:nvPr/>
        </p:nvGrpSpPr>
        <p:grpSpPr>
          <a:xfrm>
            <a:off x="8153280" y="165240"/>
            <a:ext cx="673200" cy="685800"/>
            <a:chOff x="8153280" y="165240"/>
            <a:chExt cx="673200" cy="685800"/>
          </a:xfrm>
        </p:grpSpPr>
        <p:sp>
          <p:nvSpPr>
            <p:cNvPr id="1209"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0"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1"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2"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3"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4"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5"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6"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7"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8"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9"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0"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21"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222"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3"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4"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25" name=""/>
          <p:cNvSpPr/>
          <p:nvPr/>
        </p:nvSpPr>
        <p:spPr>
          <a:xfrm>
            <a:off x="1082520" y="191448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26" name=""/>
          <p:cNvSpPr/>
          <p:nvPr/>
        </p:nvSpPr>
        <p:spPr>
          <a:xfrm>
            <a:off x="3089160" y="191448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27" name=""/>
          <p:cNvSpPr/>
          <p:nvPr/>
        </p:nvSpPr>
        <p:spPr>
          <a:xfrm>
            <a:off x="5398920" y="191448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28" name=""/>
          <p:cNvSpPr/>
          <p:nvPr/>
        </p:nvSpPr>
        <p:spPr>
          <a:xfrm>
            <a:off x="1082520" y="355428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29" name=""/>
          <p:cNvSpPr/>
          <p:nvPr/>
        </p:nvSpPr>
        <p:spPr>
          <a:xfrm>
            <a:off x="1082520" y="355428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0" name=""/>
          <p:cNvSpPr/>
          <p:nvPr/>
        </p:nvSpPr>
        <p:spPr>
          <a:xfrm>
            <a:off x="3089160" y="355428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1" name=""/>
          <p:cNvSpPr/>
          <p:nvPr/>
        </p:nvSpPr>
        <p:spPr>
          <a:xfrm>
            <a:off x="7740720" y="355428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2" name=""/>
          <p:cNvSpPr/>
          <p:nvPr/>
        </p:nvSpPr>
        <p:spPr>
          <a:xfrm>
            <a:off x="7740720" y="355428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3" name=""/>
          <p:cNvSpPr/>
          <p:nvPr/>
        </p:nvSpPr>
        <p:spPr>
          <a:xfrm>
            <a:off x="1082520" y="458136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4" name=""/>
          <p:cNvSpPr/>
          <p:nvPr/>
        </p:nvSpPr>
        <p:spPr>
          <a:xfrm>
            <a:off x="3089160" y="458136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5" name=""/>
          <p:cNvSpPr/>
          <p:nvPr/>
        </p:nvSpPr>
        <p:spPr>
          <a:xfrm>
            <a:off x="7740720" y="458136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6" name=""/>
          <p:cNvSpPr/>
          <p:nvPr/>
        </p:nvSpPr>
        <p:spPr>
          <a:xfrm>
            <a:off x="1082520" y="552276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7" name=""/>
          <p:cNvSpPr/>
          <p:nvPr/>
        </p:nvSpPr>
        <p:spPr>
          <a:xfrm>
            <a:off x="3089160" y="552276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8" name=""/>
          <p:cNvSpPr/>
          <p:nvPr/>
        </p:nvSpPr>
        <p:spPr>
          <a:xfrm>
            <a:off x="7740720" y="552276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39" name=""/>
          <p:cNvSpPr/>
          <p:nvPr/>
        </p:nvSpPr>
        <p:spPr>
          <a:xfrm>
            <a:off x="584280" y="351000"/>
            <a:ext cx="65973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Physical and Financial Fundamentals of the Industry</a:t>
            </a:r>
            <a:endParaRPr b="0" lang="en-US" sz="2400" strike="noStrike" u="none">
              <a:solidFill>
                <a:srgbClr val="000000"/>
              </a:solidFill>
              <a:effectLst/>
              <a:uFillTx/>
              <a:latin typeface="Times New Roman"/>
            </a:endParaRPr>
          </a:p>
        </p:txBody>
      </p:sp>
      <p:sp>
        <p:nvSpPr>
          <p:cNvPr id="1240" name=""/>
          <p:cNvSpPr/>
          <p:nvPr/>
        </p:nvSpPr>
        <p:spPr>
          <a:xfrm>
            <a:off x="3000240" y="264780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41" name=""/>
          <p:cNvSpPr/>
          <p:nvPr/>
        </p:nvSpPr>
        <p:spPr>
          <a:xfrm>
            <a:off x="7651800" y="264780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42" name=""/>
          <p:cNvSpPr/>
          <p:nvPr/>
        </p:nvSpPr>
        <p:spPr>
          <a:xfrm>
            <a:off x="993600" y="4140360"/>
            <a:ext cx="504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43" name=""/>
          <p:cNvSpPr/>
          <p:nvPr/>
        </p:nvSpPr>
        <p:spPr>
          <a:xfrm>
            <a:off x="993600" y="4140360"/>
            <a:ext cx="504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44" name=""/>
          <p:cNvSpPr/>
          <p:nvPr/>
        </p:nvSpPr>
        <p:spPr>
          <a:xfrm>
            <a:off x="3000240" y="579276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45" name=""/>
          <p:cNvSpPr/>
          <p:nvPr/>
        </p:nvSpPr>
        <p:spPr>
          <a:xfrm>
            <a:off x="7651800" y="579276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46" name=""/>
          <p:cNvSpPr/>
          <p:nvPr/>
        </p:nvSpPr>
        <p:spPr>
          <a:xfrm>
            <a:off x="7651800" y="579276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47" name=""/>
          <p:cNvSpPr/>
          <p:nvPr/>
        </p:nvSpPr>
        <p:spPr>
          <a:xfrm>
            <a:off x="932040" y="3427560"/>
            <a:ext cx="200160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48" name=""/>
          <p:cNvSpPr/>
          <p:nvPr/>
        </p:nvSpPr>
        <p:spPr>
          <a:xfrm>
            <a:off x="2928960" y="3427560"/>
            <a:ext cx="230508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49" name=""/>
          <p:cNvSpPr/>
          <p:nvPr/>
        </p:nvSpPr>
        <p:spPr>
          <a:xfrm>
            <a:off x="5335560" y="458136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50" name=""/>
          <p:cNvSpPr/>
          <p:nvPr/>
        </p:nvSpPr>
        <p:spPr>
          <a:xfrm>
            <a:off x="5335560" y="552276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51" name=""/>
          <p:cNvSpPr/>
          <p:nvPr/>
        </p:nvSpPr>
        <p:spPr>
          <a:xfrm>
            <a:off x="585720" y="3803760"/>
            <a:ext cx="1317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STORAGE</a:t>
            </a:r>
            <a:endParaRPr b="0" lang="en-US" sz="1200" strike="noStrike" u="none">
              <a:solidFill>
                <a:srgbClr val="000000"/>
              </a:solidFill>
              <a:effectLst/>
              <a:uFillTx/>
              <a:latin typeface="Times New Roman"/>
            </a:endParaRPr>
          </a:p>
        </p:txBody>
      </p:sp>
      <p:sp>
        <p:nvSpPr>
          <p:cNvPr id="1252" name=""/>
          <p:cNvSpPr/>
          <p:nvPr/>
        </p:nvSpPr>
        <p:spPr>
          <a:xfrm>
            <a:off x="5246640" y="147312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53" name=""/>
          <p:cNvSpPr/>
          <p:nvPr/>
        </p:nvSpPr>
        <p:spPr>
          <a:xfrm>
            <a:off x="5246640" y="1479600"/>
            <a:ext cx="4680" cy="231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4" name=""/>
          <p:cNvSpPr/>
          <p:nvPr/>
        </p:nvSpPr>
        <p:spPr>
          <a:xfrm>
            <a:off x="930240" y="264780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55" name=""/>
          <p:cNvSpPr/>
          <p:nvPr/>
        </p:nvSpPr>
        <p:spPr>
          <a:xfrm>
            <a:off x="5246640" y="4146480"/>
            <a:ext cx="4680" cy="231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6" name=""/>
          <p:cNvSpPr/>
          <p:nvPr/>
        </p:nvSpPr>
        <p:spPr>
          <a:xfrm>
            <a:off x="5246640" y="4384800"/>
            <a:ext cx="4680" cy="9334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7" name=""/>
          <p:cNvSpPr/>
          <p:nvPr/>
        </p:nvSpPr>
        <p:spPr>
          <a:xfrm>
            <a:off x="930240" y="579276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58" name=""/>
          <p:cNvSpPr/>
          <p:nvPr/>
        </p:nvSpPr>
        <p:spPr>
          <a:xfrm>
            <a:off x="930240" y="579276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59" name=""/>
          <p:cNvSpPr/>
          <p:nvPr/>
        </p:nvSpPr>
        <p:spPr>
          <a:xfrm>
            <a:off x="934920" y="5792760"/>
            <a:ext cx="200196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60" name=""/>
          <p:cNvSpPr/>
          <p:nvPr/>
        </p:nvSpPr>
        <p:spPr>
          <a:xfrm>
            <a:off x="2941560" y="5792760"/>
            <a:ext cx="23050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61" name=""/>
          <p:cNvSpPr/>
          <p:nvPr/>
        </p:nvSpPr>
        <p:spPr>
          <a:xfrm>
            <a:off x="5246640" y="5326200"/>
            <a:ext cx="4680" cy="4665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2" name=""/>
          <p:cNvSpPr/>
          <p:nvPr/>
        </p:nvSpPr>
        <p:spPr>
          <a:xfrm>
            <a:off x="5246640" y="579276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63" name=""/>
          <p:cNvSpPr/>
          <p:nvPr/>
        </p:nvSpPr>
        <p:spPr>
          <a:xfrm>
            <a:off x="5251320" y="5792760"/>
            <a:ext cx="233676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264" name=""/>
          <p:cNvSpPr/>
          <p:nvPr/>
        </p:nvSpPr>
        <p:spPr>
          <a:xfrm>
            <a:off x="587520" y="1135080"/>
            <a:ext cx="16030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TRANSPORTATION</a:t>
            </a:r>
            <a:endParaRPr b="0" lang="en-US" sz="1200" strike="noStrike" u="none">
              <a:solidFill>
                <a:srgbClr val="000000"/>
              </a:solidFill>
              <a:effectLst/>
              <a:uFillTx/>
              <a:latin typeface="Times New Roman"/>
            </a:endParaRPr>
          </a:p>
        </p:txBody>
      </p:sp>
      <p:grpSp>
        <p:nvGrpSpPr>
          <p:cNvPr id="1265" name=""/>
          <p:cNvGrpSpPr/>
          <p:nvPr/>
        </p:nvGrpSpPr>
        <p:grpSpPr>
          <a:xfrm>
            <a:off x="930240" y="4078440"/>
            <a:ext cx="6937560" cy="1720800"/>
            <a:chOff x="930240" y="4078440"/>
            <a:chExt cx="6937560" cy="1720800"/>
          </a:xfrm>
        </p:grpSpPr>
        <p:sp>
          <p:nvSpPr>
            <p:cNvPr id="1266" name=""/>
            <p:cNvSpPr/>
            <p:nvPr/>
          </p:nvSpPr>
          <p:spPr>
            <a:xfrm>
              <a:off x="998640" y="4140360"/>
              <a:ext cx="200160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67" name=""/>
            <p:cNvSpPr/>
            <p:nvPr/>
          </p:nvSpPr>
          <p:spPr>
            <a:xfrm>
              <a:off x="3000240" y="4140360"/>
              <a:ext cx="504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68" name=""/>
            <p:cNvSpPr/>
            <p:nvPr/>
          </p:nvSpPr>
          <p:spPr>
            <a:xfrm>
              <a:off x="3005280" y="4140360"/>
              <a:ext cx="230508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69" name=""/>
            <p:cNvSpPr/>
            <p:nvPr/>
          </p:nvSpPr>
          <p:spPr>
            <a:xfrm>
              <a:off x="5310360" y="4140360"/>
              <a:ext cx="468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70" name=""/>
            <p:cNvSpPr/>
            <p:nvPr/>
          </p:nvSpPr>
          <p:spPr>
            <a:xfrm>
              <a:off x="5315040" y="4140360"/>
              <a:ext cx="233676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71" name=""/>
            <p:cNvSpPr/>
            <p:nvPr/>
          </p:nvSpPr>
          <p:spPr>
            <a:xfrm>
              <a:off x="7651800" y="4140360"/>
              <a:ext cx="468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72" name=""/>
            <p:cNvSpPr/>
            <p:nvPr/>
          </p:nvSpPr>
          <p:spPr>
            <a:xfrm>
              <a:off x="7651800" y="4140360"/>
              <a:ext cx="468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73" name=""/>
            <p:cNvSpPr/>
            <p:nvPr/>
          </p:nvSpPr>
          <p:spPr>
            <a:xfrm>
              <a:off x="3000240" y="4146480"/>
              <a:ext cx="5040" cy="231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4" name=""/>
            <p:cNvSpPr/>
            <p:nvPr/>
          </p:nvSpPr>
          <p:spPr>
            <a:xfrm>
              <a:off x="3000240" y="4384800"/>
              <a:ext cx="5040" cy="9334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5" name=""/>
            <p:cNvSpPr/>
            <p:nvPr/>
          </p:nvSpPr>
          <p:spPr>
            <a:xfrm>
              <a:off x="3000240" y="5326200"/>
              <a:ext cx="5040" cy="4665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6" name=""/>
            <p:cNvSpPr/>
            <p:nvPr/>
          </p:nvSpPr>
          <p:spPr>
            <a:xfrm>
              <a:off x="934920" y="4146480"/>
              <a:ext cx="2001960" cy="231840"/>
            </a:xfrm>
            <a:prstGeom prst="rect">
              <a:avLst/>
            </a:prstGeom>
            <a:solidFill>
              <a:srgbClr val="d9d9d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7" name=""/>
            <p:cNvSpPr/>
            <p:nvPr/>
          </p:nvSpPr>
          <p:spPr>
            <a:xfrm>
              <a:off x="1000440" y="4149720"/>
              <a:ext cx="634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Concept</a:t>
              </a:r>
              <a:endParaRPr b="0" lang="en-US" sz="1400" strike="noStrike" u="none">
                <a:solidFill>
                  <a:srgbClr val="000000"/>
                </a:solidFill>
                <a:effectLst/>
                <a:uFillTx/>
                <a:latin typeface="Times New Roman"/>
              </a:endParaRPr>
            </a:p>
          </p:txBody>
        </p:sp>
        <p:sp>
          <p:nvSpPr>
            <p:cNvPr id="1278" name=""/>
            <p:cNvSpPr/>
            <p:nvPr/>
          </p:nvSpPr>
          <p:spPr>
            <a:xfrm>
              <a:off x="2941560" y="4146480"/>
              <a:ext cx="2305080" cy="231840"/>
            </a:xfrm>
            <a:prstGeom prst="rect">
              <a:avLst/>
            </a:prstGeom>
            <a:solidFill>
              <a:srgbClr val="d9d9d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9" name=""/>
            <p:cNvSpPr/>
            <p:nvPr/>
          </p:nvSpPr>
          <p:spPr>
            <a:xfrm>
              <a:off x="3006720" y="4149720"/>
              <a:ext cx="634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Physical</a:t>
              </a:r>
              <a:endParaRPr b="0" lang="en-US" sz="1400" strike="noStrike" u="none">
                <a:solidFill>
                  <a:srgbClr val="000000"/>
                </a:solidFill>
                <a:effectLst/>
                <a:uFillTx/>
                <a:latin typeface="Times New Roman"/>
              </a:endParaRPr>
            </a:p>
          </p:txBody>
        </p:sp>
        <p:sp>
          <p:nvSpPr>
            <p:cNvPr id="1280" name=""/>
            <p:cNvSpPr/>
            <p:nvPr/>
          </p:nvSpPr>
          <p:spPr>
            <a:xfrm>
              <a:off x="5251320" y="4146480"/>
              <a:ext cx="2336760" cy="231840"/>
            </a:xfrm>
            <a:prstGeom prst="rect">
              <a:avLst/>
            </a:prstGeom>
            <a:solidFill>
              <a:srgbClr val="d9d9d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81" name=""/>
            <p:cNvSpPr/>
            <p:nvPr/>
          </p:nvSpPr>
          <p:spPr>
            <a:xfrm>
              <a:off x="5316120" y="4149720"/>
              <a:ext cx="7138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Financial</a:t>
              </a:r>
              <a:endParaRPr b="0" lang="en-US" sz="1400" strike="noStrike" u="none">
                <a:solidFill>
                  <a:srgbClr val="000000"/>
                </a:solidFill>
                <a:effectLst/>
                <a:uFillTx/>
                <a:latin typeface="Times New Roman"/>
              </a:endParaRPr>
            </a:p>
          </p:txBody>
        </p:sp>
        <p:sp>
          <p:nvSpPr>
            <p:cNvPr id="1282" name=""/>
            <p:cNvSpPr/>
            <p:nvPr/>
          </p:nvSpPr>
          <p:spPr>
            <a:xfrm>
              <a:off x="930240" y="414036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83" name=""/>
            <p:cNvSpPr/>
            <p:nvPr/>
          </p:nvSpPr>
          <p:spPr>
            <a:xfrm>
              <a:off x="930240" y="414036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84" name=""/>
            <p:cNvSpPr/>
            <p:nvPr/>
          </p:nvSpPr>
          <p:spPr>
            <a:xfrm>
              <a:off x="930240" y="414036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85" name=""/>
            <p:cNvSpPr/>
            <p:nvPr/>
          </p:nvSpPr>
          <p:spPr>
            <a:xfrm>
              <a:off x="930240" y="414036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86" name=""/>
            <p:cNvSpPr/>
            <p:nvPr/>
          </p:nvSpPr>
          <p:spPr>
            <a:xfrm>
              <a:off x="934920" y="4140360"/>
              <a:ext cx="2001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87" name=""/>
            <p:cNvSpPr/>
            <p:nvPr/>
          </p:nvSpPr>
          <p:spPr>
            <a:xfrm>
              <a:off x="2941560" y="4140360"/>
              <a:ext cx="2305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88" name=""/>
            <p:cNvSpPr/>
            <p:nvPr/>
          </p:nvSpPr>
          <p:spPr>
            <a:xfrm>
              <a:off x="5246640" y="414036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89" name=""/>
            <p:cNvSpPr/>
            <p:nvPr/>
          </p:nvSpPr>
          <p:spPr>
            <a:xfrm>
              <a:off x="5246640" y="414036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90" name=""/>
            <p:cNvSpPr/>
            <p:nvPr/>
          </p:nvSpPr>
          <p:spPr>
            <a:xfrm>
              <a:off x="5251320" y="4140360"/>
              <a:ext cx="2336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91" name=""/>
            <p:cNvSpPr/>
            <p:nvPr/>
          </p:nvSpPr>
          <p:spPr>
            <a:xfrm>
              <a:off x="930240" y="4146480"/>
              <a:ext cx="4680" cy="231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2" name=""/>
            <p:cNvSpPr/>
            <p:nvPr/>
          </p:nvSpPr>
          <p:spPr>
            <a:xfrm>
              <a:off x="930240" y="4146480"/>
              <a:ext cx="1800" cy="2318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3" name=""/>
            <p:cNvSpPr/>
            <p:nvPr/>
          </p:nvSpPr>
          <p:spPr>
            <a:xfrm>
              <a:off x="5246640" y="4146480"/>
              <a:ext cx="1800" cy="2318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4" name=""/>
            <p:cNvSpPr/>
            <p:nvPr/>
          </p:nvSpPr>
          <p:spPr>
            <a:xfrm>
              <a:off x="1001880" y="4440240"/>
              <a:ext cx="4762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Assets</a:t>
              </a:r>
              <a:endParaRPr b="0" lang="en-US" sz="1400" strike="noStrike" u="none">
                <a:solidFill>
                  <a:srgbClr val="000000"/>
                </a:solidFill>
                <a:effectLst/>
                <a:uFillTx/>
                <a:latin typeface="Times New Roman"/>
              </a:endParaRPr>
            </a:p>
          </p:txBody>
        </p:sp>
        <p:sp>
          <p:nvSpPr>
            <p:cNvPr id="1295" name=""/>
            <p:cNvSpPr/>
            <p:nvPr/>
          </p:nvSpPr>
          <p:spPr>
            <a:xfrm>
              <a:off x="3007800" y="4440240"/>
              <a:ext cx="6742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Logistics</a:t>
              </a:r>
              <a:endParaRPr b="0" lang="en-US" sz="1400" strike="noStrike" u="none">
                <a:solidFill>
                  <a:srgbClr val="000000"/>
                </a:solidFill>
                <a:effectLst/>
                <a:uFillTx/>
                <a:latin typeface="Times New Roman"/>
              </a:endParaRPr>
            </a:p>
          </p:txBody>
        </p:sp>
        <p:sp>
          <p:nvSpPr>
            <p:cNvPr id="1296" name=""/>
            <p:cNvSpPr/>
            <p:nvPr/>
          </p:nvSpPr>
          <p:spPr>
            <a:xfrm>
              <a:off x="3005280" y="4673520"/>
              <a:ext cx="13827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Space Availability</a:t>
              </a:r>
              <a:endParaRPr b="0" lang="en-US" sz="1400" strike="noStrike" u="none">
                <a:solidFill>
                  <a:srgbClr val="000000"/>
                </a:solidFill>
                <a:effectLst/>
                <a:uFillTx/>
                <a:latin typeface="Times New Roman"/>
              </a:endParaRPr>
            </a:p>
          </p:txBody>
        </p:sp>
        <p:sp>
          <p:nvSpPr>
            <p:cNvPr id="1297" name=""/>
            <p:cNvSpPr/>
            <p:nvPr/>
          </p:nvSpPr>
          <p:spPr>
            <a:xfrm>
              <a:off x="3007080" y="4906800"/>
              <a:ext cx="9468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Space Usage</a:t>
              </a:r>
              <a:endParaRPr b="0" lang="en-US" sz="1400" strike="noStrike" u="none">
                <a:solidFill>
                  <a:srgbClr val="000000"/>
                </a:solidFill>
                <a:effectLst/>
                <a:uFillTx/>
                <a:latin typeface="Times New Roman"/>
              </a:endParaRPr>
            </a:p>
          </p:txBody>
        </p:sp>
        <p:sp>
          <p:nvSpPr>
            <p:cNvPr id="1298" name=""/>
            <p:cNvSpPr/>
            <p:nvPr/>
          </p:nvSpPr>
          <p:spPr>
            <a:xfrm>
              <a:off x="3006720" y="5140440"/>
              <a:ext cx="16448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Special Needs Service</a:t>
              </a:r>
              <a:endParaRPr b="0" lang="en-US" sz="1400" strike="noStrike" u="none">
                <a:solidFill>
                  <a:srgbClr val="000000"/>
                </a:solidFill>
                <a:effectLst/>
                <a:uFillTx/>
                <a:latin typeface="Times New Roman"/>
              </a:endParaRPr>
            </a:p>
          </p:txBody>
        </p:sp>
        <p:sp>
          <p:nvSpPr>
            <p:cNvPr id="1299" name=""/>
            <p:cNvSpPr/>
            <p:nvPr/>
          </p:nvSpPr>
          <p:spPr>
            <a:xfrm>
              <a:off x="5315400" y="4440240"/>
              <a:ext cx="16059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Leasing / Acquisition</a:t>
              </a:r>
              <a:endParaRPr b="0" lang="en-US" sz="1400" strike="noStrike" u="none">
                <a:solidFill>
                  <a:srgbClr val="000000"/>
                </a:solidFill>
                <a:effectLst/>
                <a:uFillTx/>
                <a:latin typeface="Times New Roman"/>
              </a:endParaRPr>
            </a:p>
          </p:txBody>
        </p:sp>
        <p:sp>
          <p:nvSpPr>
            <p:cNvPr id="1300" name=""/>
            <p:cNvSpPr/>
            <p:nvPr/>
          </p:nvSpPr>
          <p:spPr>
            <a:xfrm>
              <a:off x="5316120" y="4673520"/>
              <a:ext cx="16646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Long Term Contracts</a:t>
              </a:r>
              <a:endParaRPr b="0" lang="en-US" sz="1400" strike="noStrike" u="none">
                <a:solidFill>
                  <a:srgbClr val="000000"/>
                </a:solidFill>
                <a:effectLst/>
                <a:uFillTx/>
                <a:latin typeface="Times New Roman"/>
              </a:endParaRPr>
            </a:p>
          </p:txBody>
        </p:sp>
        <p:sp>
          <p:nvSpPr>
            <p:cNvPr id="1301" name=""/>
            <p:cNvSpPr/>
            <p:nvPr/>
          </p:nvSpPr>
          <p:spPr>
            <a:xfrm>
              <a:off x="930240" y="437832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2" name=""/>
            <p:cNvSpPr/>
            <p:nvPr/>
          </p:nvSpPr>
          <p:spPr>
            <a:xfrm>
              <a:off x="930240" y="437832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03" name=""/>
            <p:cNvSpPr/>
            <p:nvPr/>
          </p:nvSpPr>
          <p:spPr>
            <a:xfrm>
              <a:off x="934920" y="4378320"/>
              <a:ext cx="2001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4" name=""/>
            <p:cNvSpPr/>
            <p:nvPr/>
          </p:nvSpPr>
          <p:spPr>
            <a:xfrm>
              <a:off x="2941560" y="4378320"/>
              <a:ext cx="2305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5" name=""/>
            <p:cNvSpPr/>
            <p:nvPr/>
          </p:nvSpPr>
          <p:spPr>
            <a:xfrm>
              <a:off x="5246640" y="437832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6" name=""/>
            <p:cNvSpPr/>
            <p:nvPr/>
          </p:nvSpPr>
          <p:spPr>
            <a:xfrm>
              <a:off x="5246640" y="437832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07" name=""/>
            <p:cNvSpPr/>
            <p:nvPr/>
          </p:nvSpPr>
          <p:spPr>
            <a:xfrm>
              <a:off x="5251320" y="4378320"/>
              <a:ext cx="2336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08" name=""/>
            <p:cNvSpPr/>
            <p:nvPr/>
          </p:nvSpPr>
          <p:spPr>
            <a:xfrm>
              <a:off x="930240" y="4384800"/>
              <a:ext cx="4680" cy="93348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9" name=""/>
            <p:cNvSpPr/>
            <p:nvPr/>
          </p:nvSpPr>
          <p:spPr>
            <a:xfrm>
              <a:off x="930240" y="4384800"/>
              <a:ext cx="1800" cy="9334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0" name=""/>
            <p:cNvSpPr/>
            <p:nvPr/>
          </p:nvSpPr>
          <p:spPr>
            <a:xfrm>
              <a:off x="5246640" y="4384800"/>
              <a:ext cx="1800" cy="9334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1" name=""/>
            <p:cNvSpPr/>
            <p:nvPr/>
          </p:nvSpPr>
          <p:spPr>
            <a:xfrm>
              <a:off x="1000440" y="5430960"/>
              <a:ext cx="7635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Liabilities</a:t>
              </a:r>
              <a:endParaRPr b="0" lang="en-US" sz="1400" strike="noStrike" u="none">
                <a:solidFill>
                  <a:srgbClr val="000000"/>
                </a:solidFill>
                <a:effectLst/>
                <a:uFillTx/>
                <a:latin typeface="Times New Roman"/>
              </a:endParaRPr>
            </a:p>
          </p:txBody>
        </p:sp>
        <p:sp>
          <p:nvSpPr>
            <p:cNvPr id="1312" name=""/>
            <p:cNvSpPr/>
            <p:nvPr/>
          </p:nvSpPr>
          <p:spPr>
            <a:xfrm>
              <a:off x="3006360" y="5430960"/>
              <a:ext cx="13230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Service Provision</a:t>
              </a:r>
              <a:endParaRPr b="0" lang="en-US" sz="1400" strike="noStrike" u="none">
                <a:solidFill>
                  <a:srgbClr val="000000"/>
                </a:solidFill>
                <a:effectLst/>
                <a:uFillTx/>
                <a:latin typeface="Times New Roman"/>
              </a:endParaRPr>
            </a:p>
          </p:txBody>
        </p:sp>
        <p:sp>
          <p:nvSpPr>
            <p:cNvPr id="1313" name=""/>
            <p:cNvSpPr/>
            <p:nvPr/>
          </p:nvSpPr>
          <p:spPr>
            <a:xfrm>
              <a:off x="5315760" y="5430960"/>
              <a:ext cx="12243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Financing Costs</a:t>
              </a:r>
              <a:endParaRPr b="0" lang="en-US" sz="1400" strike="noStrike" u="none">
                <a:solidFill>
                  <a:srgbClr val="000000"/>
                </a:solidFill>
                <a:effectLst/>
                <a:uFillTx/>
                <a:latin typeface="Times New Roman"/>
              </a:endParaRPr>
            </a:p>
          </p:txBody>
        </p:sp>
        <p:grpSp>
          <p:nvGrpSpPr>
            <p:cNvPr id="1314" name=""/>
            <p:cNvGrpSpPr/>
            <p:nvPr/>
          </p:nvGrpSpPr>
          <p:grpSpPr>
            <a:xfrm>
              <a:off x="934920" y="5396040"/>
              <a:ext cx="6653160" cy="1440"/>
              <a:chOff x="934920" y="5396040"/>
              <a:chExt cx="6653160" cy="1440"/>
            </a:xfrm>
          </p:grpSpPr>
          <p:sp>
            <p:nvSpPr>
              <p:cNvPr id="1315" name=""/>
              <p:cNvSpPr/>
              <p:nvPr/>
            </p:nvSpPr>
            <p:spPr>
              <a:xfrm>
                <a:off x="934920" y="5396040"/>
                <a:ext cx="2001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16" name=""/>
              <p:cNvSpPr/>
              <p:nvPr/>
            </p:nvSpPr>
            <p:spPr>
              <a:xfrm>
                <a:off x="2941560" y="5396040"/>
                <a:ext cx="2304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17" name=""/>
              <p:cNvSpPr/>
              <p:nvPr/>
            </p:nvSpPr>
            <p:spPr>
              <a:xfrm>
                <a:off x="5251320" y="5396040"/>
                <a:ext cx="2336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1318" name=""/>
            <p:cNvSpPr/>
            <p:nvPr/>
          </p:nvSpPr>
          <p:spPr>
            <a:xfrm>
              <a:off x="930240" y="5326200"/>
              <a:ext cx="4680" cy="4665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9" name=""/>
            <p:cNvSpPr/>
            <p:nvPr/>
          </p:nvSpPr>
          <p:spPr>
            <a:xfrm>
              <a:off x="930240" y="5326200"/>
              <a:ext cx="1800" cy="4665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0" name=""/>
            <p:cNvSpPr/>
            <p:nvPr/>
          </p:nvSpPr>
          <p:spPr>
            <a:xfrm>
              <a:off x="930240" y="579276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21" name=""/>
            <p:cNvSpPr/>
            <p:nvPr/>
          </p:nvSpPr>
          <p:spPr>
            <a:xfrm>
              <a:off x="930240" y="579276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22" name=""/>
            <p:cNvSpPr/>
            <p:nvPr/>
          </p:nvSpPr>
          <p:spPr>
            <a:xfrm>
              <a:off x="930240" y="579276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23" name=""/>
            <p:cNvSpPr/>
            <p:nvPr/>
          </p:nvSpPr>
          <p:spPr>
            <a:xfrm>
              <a:off x="930240" y="579276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24" name=""/>
            <p:cNvSpPr/>
            <p:nvPr/>
          </p:nvSpPr>
          <p:spPr>
            <a:xfrm>
              <a:off x="934920" y="5792760"/>
              <a:ext cx="2001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25" name=""/>
            <p:cNvSpPr/>
            <p:nvPr/>
          </p:nvSpPr>
          <p:spPr>
            <a:xfrm>
              <a:off x="2941560" y="5792760"/>
              <a:ext cx="2305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26" name=""/>
            <p:cNvSpPr/>
            <p:nvPr/>
          </p:nvSpPr>
          <p:spPr>
            <a:xfrm>
              <a:off x="5246640" y="5326200"/>
              <a:ext cx="1800" cy="4665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27" name=""/>
            <p:cNvSpPr/>
            <p:nvPr/>
          </p:nvSpPr>
          <p:spPr>
            <a:xfrm>
              <a:off x="5246640" y="579276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28" name=""/>
            <p:cNvSpPr/>
            <p:nvPr/>
          </p:nvSpPr>
          <p:spPr>
            <a:xfrm>
              <a:off x="5246640" y="579276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29" name=""/>
            <p:cNvSpPr/>
            <p:nvPr/>
          </p:nvSpPr>
          <p:spPr>
            <a:xfrm>
              <a:off x="5251320" y="5792760"/>
              <a:ext cx="2336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30" name=""/>
            <p:cNvSpPr/>
            <p:nvPr/>
          </p:nvSpPr>
          <p:spPr>
            <a:xfrm>
              <a:off x="2933640" y="4146480"/>
              <a:ext cx="0" cy="1646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1" name=""/>
            <p:cNvSpPr/>
            <p:nvPr/>
          </p:nvSpPr>
          <p:spPr>
            <a:xfrm>
              <a:off x="7581960" y="4152960"/>
              <a:ext cx="0" cy="1646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2" name=""/>
            <p:cNvSpPr/>
            <p:nvPr/>
          </p:nvSpPr>
          <p:spPr>
            <a:xfrm>
              <a:off x="7594560" y="4078440"/>
              <a:ext cx="273240" cy="3618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333" name=""/>
          <p:cNvSpPr/>
          <p:nvPr/>
        </p:nvSpPr>
        <p:spPr>
          <a:xfrm>
            <a:off x="2998800" y="147312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34" name=""/>
          <p:cNvSpPr/>
          <p:nvPr/>
        </p:nvSpPr>
        <p:spPr>
          <a:xfrm>
            <a:off x="7647120" y="147312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35" name=""/>
          <p:cNvSpPr/>
          <p:nvPr/>
        </p:nvSpPr>
        <p:spPr>
          <a:xfrm>
            <a:off x="7647120" y="147312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36" name=""/>
          <p:cNvSpPr/>
          <p:nvPr/>
        </p:nvSpPr>
        <p:spPr>
          <a:xfrm>
            <a:off x="2998800" y="1479600"/>
            <a:ext cx="4680" cy="231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7" name=""/>
          <p:cNvSpPr/>
          <p:nvPr/>
        </p:nvSpPr>
        <p:spPr>
          <a:xfrm>
            <a:off x="934920" y="1479600"/>
            <a:ext cx="2000520" cy="231840"/>
          </a:xfrm>
          <a:prstGeom prst="rect">
            <a:avLst/>
          </a:prstGeom>
          <a:solidFill>
            <a:srgbClr val="d9d9d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8" name=""/>
          <p:cNvSpPr/>
          <p:nvPr/>
        </p:nvSpPr>
        <p:spPr>
          <a:xfrm>
            <a:off x="1000440" y="1482840"/>
            <a:ext cx="634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Concept</a:t>
            </a:r>
            <a:endParaRPr b="0" lang="en-US" sz="1400" strike="noStrike" u="none">
              <a:solidFill>
                <a:srgbClr val="000000"/>
              </a:solidFill>
              <a:effectLst/>
              <a:uFillTx/>
              <a:latin typeface="Times New Roman"/>
            </a:endParaRPr>
          </a:p>
        </p:txBody>
      </p:sp>
      <p:sp>
        <p:nvSpPr>
          <p:cNvPr id="1339" name=""/>
          <p:cNvSpPr/>
          <p:nvPr/>
        </p:nvSpPr>
        <p:spPr>
          <a:xfrm>
            <a:off x="2940120" y="1479600"/>
            <a:ext cx="2303280" cy="231840"/>
          </a:xfrm>
          <a:prstGeom prst="rect">
            <a:avLst/>
          </a:prstGeom>
          <a:solidFill>
            <a:srgbClr val="d9d9d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0" name=""/>
          <p:cNvSpPr/>
          <p:nvPr/>
        </p:nvSpPr>
        <p:spPr>
          <a:xfrm>
            <a:off x="3005280" y="1482840"/>
            <a:ext cx="634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Physical</a:t>
            </a:r>
            <a:endParaRPr b="0" lang="en-US" sz="1400" strike="noStrike" u="none">
              <a:solidFill>
                <a:srgbClr val="000000"/>
              </a:solidFill>
              <a:effectLst/>
              <a:uFillTx/>
              <a:latin typeface="Times New Roman"/>
            </a:endParaRPr>
          </a:p>
        </p:txBody>
      </p:sp>
      <p:sp>
        <p:nvSpPr>
          <p:cNvPr id="1341" name=""/>
          <p:cNvSpPr/>
          <p:nvPr/>
        </p:nvSpPr>
        <p:spPr>
          <a:xfrm>
            <a:off x="5248440" y="1479600"/>
            <a:ext cx="2339640" cy="233280"/>
          </a:xfrm>
          <a:prstGeom prst="rect">
            <a:avLst/>
          </a:prstGeom>
          <a:solidFill>
            <a:srgbClr val="d9d9d9"/>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2" name=""/>
          <p:cNvSpPr/>
          <p:nvPr/>
        </p:nvSpPr>
        <p:spPr>
          <a:xfrm>
            <a:off x="5312880" y="1482840"/>
            <a:ext cx="7138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Financial</a:t>
            </a:r>
            <a:endParaRPr b="0" lang="en-US" sz="1400" strike="noStrike" u="none">
              <a:solidFill>
                <a:srgbClr val="000000"/>
              </a:solidFill>
              <a:effectLst/>
              <a:uFillTx/>
              <a:latin typeface="Times New Roman"/>
            </a:endParaRPr>
          </a:p>
        </p:txBody>
      </p:sp>
      <p:sp>
        <p:nvSpPr>
          <p:cNvPr id="1343" name=""/>
          <p:cNvSpPr/>
          <p:nvPr/>
        </p:nvSpPr>
        <p:spPr>
          <a:xfrm>
            <a:off x="930240" y="147312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44" name=""/>
          <p:cNvSpPr/>
          <p:nvPr/>
        </p:nvSpPr>
        <p:spPr>
          <a:xfrm>
            <a:off x="930240" y="1473120"/>
            <a:ext cx="46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45" name=""/>
          <p:cNvSpPr/>
          <p:nvPr/>
        </p:nvSpPr>
        <p:spPr>
          <a:xfrm>
            <a:off x="930240" y="147312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46" name=""/>
          <p:cNvSpPr/>
          <p:nvPr/>
        </p:nvSpPr>
        <p:spPr>
          <a:xfrm>
            <a:off x="930240" y="1473120"/>
            <a:ext cx="4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47" name=""/>
          <p:cNvSpPr/>
          <p:nvPr/>
        </p:nvSpPr>
        <p:spPr>
          <a:xfrm>
            <a:off x="930240" y="1473120"/>
            <a:ext cx="46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48" name=""/>
          <p:cNvSpPr/>
          <p:nvPr/>
        </p:nvSpPr>
        <p:spPr>
          <a:xfrm>
            <a:off x="930240" y="147312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49" name=""/>
          <p:cNvSpPr/>
          <p:nvPr/>
        </p:nvSpPr>
        <p:spPr>
          <a:xfrm>
            <a:off x="934920" y="1473120"/>
            <a:ext cx="20005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50" name=""/>
          <p:cNvSpPr/>
          <p:nvPr/>
        </p:nvSpPr>
        <p:spPr>
          <a:xfrm>
            <a:off x="934920" y="1473120"/>
            <a:ext cx="2000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51" name=""/>
          <p:cNvSpPr/>
          <p:nvPr/>
        </p:nvSpPr>
        <p:spPr>
          <a:xfrm>
            <a:off x="2940120" y="1473120"/>
            <a:ext cx="23032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52" name=""/>
          <p:cNvSpPr/>
          <p:nvPr/>
        </p:nvSpPr>
        <p:spPr>
          <a:xfrm>
            <a:off x="2940120" y="1473120"/>
            <a:ext cx="23032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53" name=""/>
          <p:cNvSpPr/>
          <p:nvPr/>
        </p:nvSpPr>
        <p:spPr>
          <a:xfrm>
            <a:off x="5243400" y="1473120"/>
            <a:ext cx="50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54" name=""/>
          <p:cNvSpPr/>
          <p:nvPr/>
        </p:nvSpPr>
        <p:spPr>
          <a:xfrm>
            <a:off x="5243400" y="147312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55" name=""/>
          <p:cNvSpPr/>
          <p:nvPr/>
        </p:nvSpPr>
        <p:spPr>
          <a:xfrm>
            <a:off x="5248440" y="1473120"/>
            <a:ext cx="233496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56" name=""/>
          <p:cNvSpPr/>
          <p:nvPr/>
        </p:nvSpPr>
        <p:spPr>
          <a:xfrm>
            <a:off x="5248440" y="1473120"/>
            <a:ext cx="23349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57" name=""/>
          <p:cNvSpPr/>
          <p:nvPr/>
        </p:nvSpPr>
        <p:spPr>
          <a:xfrm>
            <a:off x="7583400" y="1473120"/>
            <a:ext cx="46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58" name=""/>
          <p:cNvSpPr/>
          <p:nvPr/>
        </p:nvSpPr>
        <p:spPr>
          <a:xfrm>
            <a:off x="7583400" y="147312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59" name=""/>
          <p:cNvSpPr/>
          <p:nvPr/>
        </p:nvSpPr>
        <p:spPr>
          <a:xfrm>
            <a:off x="7583400" y="1473120"/>
            <a:ext cx="46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360" name=""/>
          <p:cNvSpPr/>
          <p:nvPr/>
        </p:nvSpPr>
        <p:spPr>
          <a:xfrm>
            <a:off x="7583400" y="147312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61" name=""/>
          <p:cNvSpPr/>
          <p:nvPr/>
        </p:nvSpPr>
        <p:spPr>
          <a:xfrm>
            <a:off x="930240" y="1479600"/>
            <a:ext cx="4680" cy="23184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2" name=""/>
          <p:cNvSpPr/>
          <p:nvPr/>
        </p:nvSpPr>
        <p:spPr>
          <a:xfrm>
            <a:off x="930240" y="1479600"/>
            <a:ext cx="1800" cy="2318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3" name=""/>
          <p:cNvSpPr/>
          <p:nvPr/>
        </p:nvSpPr>
        <p:spPr>
          <a:xfrm>
            <a:off x="5243400" y="1479600"/>
            <a:ext cx="1800" cy="2318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64" name=""/>
          <p:cNvSpPr/>
          <p:nvPr/>
        </p:nvSpPr>
        <p:spPr>
          <a:xfrm>
            <a:off x="1001880" y="1773360"/>
            <a:ext cx="4762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Assets</a:t>
            </a:r>
            <a:endParaRPr b="0" lang="en-US" sz="1400" strike="noStrike" u="none">
              <a:solidFill>
                <a:srgbClr val="000000"/>
              </a:solidFill>
              <a:effectLst/>
              <a:uFillTx/>
              <a:latin typeface="Times New Roman"/>
            </a:endParaRPr>
          </a:p>
        </p:txBody>
      </p:sp>
      <p:sp>
        <p:nvSpPr>
          <p:cNvPr id="1365" name=""/>
          <p:cNvSpPr/>
          <p:nvPr/>
        </p:nvSpPr>
        <p:spPr>
          <a:xfrm>
            <a:off x="3006360" y="1735200"/>
            <a:ext cx="6742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Logistics</a:t>
            </a:r>
            <a:endParaRPr b="0" lang="en-US" sz="1400" strike="noStrike" u="none">
              <a:solidFill>
                <a:srgbClr val="000000"/>
              </a:solidFill>
              <a:effectLst/>
              <a:uFillTx/>
              <a:latin typeface="Times New Roman"/>
            </a:endParaRPr>
          </a:p>
        </p:txBody>
      </p:sp>
      <p:sp>
        <p:nvSpPr>
          <p:cNvPr id="1366" name=""/>
          <p:cNvSpPr/>
          <p:nvPr/>
        </p:nvSpPr>
        <p:spPr>
          <a:xfrm>
            <a:off x="3002040" y="1967040"/>
            <a:ext cx="1789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Equipment Availability</a:t>
            </a:r>
            <a:endParaRPr b="0" lang="en-US" sz="1400" strike="noStrike" u="none">
              <a:solidFill>
                <a:srgbClr val="000000"/>
              </a:solidFill>
              <a:effectLst/>
              <a:uFillTx/>
              <a:latin typeface="Times New Roman"/>
            </a:endParaRPr>
          </a:p>
        </p:txBody>
      </p:sp>
      <p:sp>
        <p:nvSpPr>
          <p:cNvPr id="1367" name=""/>
          <p:cNvSpPr/>
          <p:nvPr/>
        </p:nvSpPr>
        <p:spPr>
          <a:xfrm>
            <a:off x="3004200" y="2198520"/>
            <a:ext cx="13532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Equipment Usage</a:t>
            </a:r>
            <a:endParaRPr b="0" lang="en-US" sz="1400" strike="noStrike" u="none">
              <a:solidFill>
                <a:srgbClr val="000000"/>
              </a:solidFill>
              <a:effectLst/>
              <a:uFillTx/>
              <a:latin typeface="Times New Roman"/>
            </a:endParaRPr>
          </a:p>
        </p:txBody>
      </p:sp>
      <p:sp>
        <p:nvSpPr>
          <p:cNvPr id="1368" name=""/>
          <p:cNvSpPr/>
          <p:nvPr/>
        </p:nvSpPr>
        <p:spPr>
          <a:xfrm>
            <a:off x="3003480" y="2432160"/>
            <a:ext cx="15512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Equipment Renewal</a:t>
            </a:r>
            <a:endParaRPr b="0" lang="en-US" sz="1400" strike="noStrike" u="none">
              <a:solidFill>
                <a:srgbClr val="000000"/>
              </a:solidFill>
              <a:effectLst/>
              <a:uFillTx/>
              <a:latin typeface="Times New Roman"/>
            </a:endParaRPr>
          </a:p>
        </p:txBody>
      </p:sp>
      <p:sp>
        <p:nvSpPr>
          <p:cNvPr id="1369" name=""/>
          <p:cNvSpPr/>
          <p:nvPr/>
        </p:nvSpPr>
        <p:spPr>
          <a:xfrm>
            <a:off x="5312160" y="1722600"/>
            <a:ext cx="16059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Leasing / Acquisition</a:t>
            </a:r>
            <a:endParaRPr b="0" lang="en-US" sz="1400" strike="noStrike" u="none">
              <a:solidFill>
                <a:srgbClr val="000000"/>
              </a:solidFill>
              <a:effectLst/>
              <a:uFillTx/>
              <a:latin typeface="Times New Roman"/>
            </a:endParaRPr>
          </a:p>
        </p:txBody>
      </p:sp>
      <p:sp>
        <p:nvSpPr>
          <p:cNvPr id="1370" name=""/>
          <p:cNvSpPr/>
          <p:nvPr/>
        </p:nvSpPr>
        <p:spPr>
          <a:xfrm>
            <a:off x="5312520" y="1954080"/>
            <a:ext cx="16941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Short Term Contracts</a:t>
            </a:r>
            <a:endParaRPr b="0" lang="en-US" sz="1400" strike="noStrike" u="none">
              <a:solidFill>
                <a:srgbClr val="000000"/>
              </a:solidFill>
              <a:effectLst/>
              <a:uFillTx/>
              <a:latin typeface="Times New Roman"/>
            </a:endParaRPr>
          </a:p>
        </p:txBody>
      </p:sp>
      <p:sp>
        <p:nvSpPr>
          <p:cNvPr id="1371" name=""/>
          <p:cNvSpPr/>
          <p:nvPr/>
        </p:nvSpPr>
        <p:spPr>
          <a:xfrm>
            <a:off x="930240" y="171144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2" name=""/>
          <p:cNvSpPr/>
          <p:nvPr/>
        </p:nvSpPr>
        <p:spPr>
          <a:xfrm>
            <a:off x="930240" y="171144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373" name=""/>
          <p:cNvSpPr/>
          <p:nvPr/>
        </p:nvSpPr>
        <p:spPr>
          <a:xfrm>
            <a:off x="934920" y="1711440"/>
            <a:ext cx="2000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4" name=""/>
          <p:cNvSpPr/>
          <p:nvPr/>
        </p:nvSpPr>
        <p:spPr>
          <a:xfrm>
            <a:off x="2940120" y="1711440"/>
            <a:ext cx="2303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5" name=""/>
          <p:cNvSpPr/>
          <p:nvPr/>
        </p:nvSpPr>
        <p:spPr>
          <a:xfrm>
            <a:off x="5243400" y="1711440"/>
            <a:ext cx="5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6" name=""/>
          <p:cNvSpPr/>
          <p:nvPr/>
        </p:nvSpPr>
        <p:spPr>
          <a:xfrm>
            <a:off x="5243400" y="171144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377" name=""/>
          <p:cNvSpPr/>
          <p:nvPr/>
        </p:nvSpPr>
        <p:spPr>
          <a:xfrm>
            <a:off x="5248440" y="1711440"/>
            <a:ext cx="23349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8" name=""/>
          <p:cNvSpPr/>
          <p:nvPr/>
        </p:nvSpPr>
        <p:spPr>
          <a:xfrm>
            <a:off x="7583400" y="1711440"/>
            <a:ext cx="46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379" name=""/>
          <p:cNvSpPr/>
          <p:nvPr/>
        </p:nvSpPr>
        <p:spPr>
          <a:xfrm>
            <a:off x="7583400" y="171144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380" name=""/>
          <p:cNvSpPr/>
          <p:nvPr/>
        </p:nvSpPr>
        <p:spPr>
          <a:xfrm>
            <a:off x="930240" y="1717560"/>
            <a:ext cx="4680" cy="9288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1" name=""/>
          <p:cNvSpPr/>
          <p:nvPr/>
        </p:nvSpPr>
        <p:spPr>
          <a:xfrm>
            <a:off x="930240" y="1717560"/>
            <a:ext cx="1800" cy="9288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2" name=""/>
          <p:cNvSpPr/>
          <p:nvPr/>
        </p:nvSpPr>
        <p:spPr>
          <a:xfrm>
            <a:off x="1000440" y="2708280"/>
            <a:ext cx="7635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Liabilities</a:t>
            </a:r>
            <a:endParaRPr b="0" lang="en-US" sz="1400" strike="noStrike" u="none">
              <a:solidFill>
                <a:srgbClr val="000000"/>
              </a:solidFill>
              <a:effectLst/>
              <a:uFillTx/>
              <a:latin typeface="Times New Roman"/>
            </a:endParaRPr>
          </a:p>
        </p:txBody>
      </p:sp>
      <p:sp>
        <p:nvSpPr>
          <p:cNvPr id="1383" name=""/>
          <p:cNvSpPr/>
          <p:nvPr/>
        </p:nvSpPr>
        <p:spPr>
          <a:xfrm>
            <a:off x="3005640" y="2708280"/>
            <a:ext cx="12434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Service Delivery</a:t>
            </a:r>
            <a:endParaRPr b="0" lang="en-US" sz="1400" strike="noStrike" u="none">
              <a:solidFill>
                <a:srgbClr val="000000"/>
              </a:solidFill>
              <a:effectLst/>
              <a:uFillTx/>
              <a:latin typeface="Times New Roman"/>
            </a:endParaRPr>
          </a:p>
        </p:txBody>
      </p:sp>
      <p:sp>
        <p:nvSpPr>
          <p:cNvPr id="1384" name=""/>
          <p:cNvSpPr/>
          <p:nvPr/>
        </p:nvSpPr>
        <p:spPr>
          <a:xfrm>
            <a:off x="3004920" y="2941560"/>
            <a:ext cx="14025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Equipment Leases</a:t>
            </a:r>
            <a:endParaRPr b="0" lang="en-US" sz="1400" strike="noStrike" u="none">
              <a:solidFill>
                <a:srgbClr val="000000"/>
              </a:solidFill>
              <a:effectLst/>
              <a:uFillTx/>
              <a:latin typeface="Times New Roman"/>
            </a:endParaRPr>
          </a:p>
        </p:txBody>
      </p:sp>
      <p:sp>
        <p:nvSpPr>
          <p:cNvPr id="1385" name=""/>
          <p:cNvSpPr/>
          <p:nvPr/>
        </p:nvSpPr>
        <p:spPr>
          <a:xfrm>
            <a:off x="5312520" y="2708280"/>
            <a:ext cx="12243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Financing Costs</a:t>
            </a:r>
            <a:endParaRPr b="0" lang="en-US" sz="1400" strike="noStrike" u="none">
              <a:solidFill>
                <a:srgbClr val="000000"/>
              </a:solidFill>
              <a:effectLst/>
              <a:uFillTx/>
              <a:latin typeface="Times New Roman"/>
            </a:endParaRPr>
          </a:p>
        </p:txBody>
      </p:sp>
      <p:sp>
        <p:nvSpPr>
          <p:cNvPr id="1386" name=""/>
          <p:cNvSpPr/>
          <p:nvPr/>
        </p:nvSpPr>
        <p:spPr>
          <a:xfrm>
            <a:off x="5311800" y="2941560"/>
            <a:ext cx="12193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Debt Financing </a:t>
            </a:r>
            <a:endParaRPr b="0" lang="en-US" sz="1400" strike="noStrike" u="none">
              <a:solidFill>
                <a:srgbClr val="000000"/>
              </a:solidFill>
              <a:effectLst/>
              <a:uFillTx/>
              <a:latin typeface="Times New Roman"/>
            </a:endParaRPr>
          </a:p>
        </p:txBody>
      </p:sp>
      <p:sp>
        <p:nvSpPr>
          <p:cNvPr id="1387" name=""/>
          <p:cNvSpPr/>
          <p:nvPr/>
        </p:nvSpPr>
        <p:spPr>
          <a:xfrm>
            <a:off x="6568920" y="2941560"/>
            <a:ext cx="193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10000"/>
                </a:solidFill>
                <a:effectLst/>
                <a:uFillTx/>
                <a:latin typeface="Times New Roman"/>
              </a:rPr>
              <a:t>vs.</a:t>
            </a:r>
            <a:endParaRPr b="0" lang="en-US" sz="1400" strike="noStrike" u="none">
              <a:solidFill>
                <a:srgbClr val="000000"/>
              </a:solidFill>
              <a:effectLst/>
              <a:uFillTx/>
              <a:latin typeface="Times New Roman"/>
            </a:endParaRPr>
          </a:p>
        </p:txBody>
      </p:sp>
      <p:sp>
        <p:nvSpPr>
          <p:cNvPr id="1388" name=""/>
          <p:cNvSpPr/>
          <p:nvPr/>
        </p:nvSpPr>
        <p:spPr>
          <a:xfrm>
            <a:off x="6738840" y="2941560"/>
            <a:ext cx="5504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 Leases</a:t>
            </a:r>
            <a:endParaRPr b="0" lang="en-US" sz="1400" strike="noStrike" u="none">
              <a:solidFill>
                <a:srgbClr val="000000"/>
              </a:solidFill>
              <a:effectLst/>
              <a:uFillTx/>
              <a:latin typeface="Times New Roman"/>
            </a:endParaRPr>
          </a:p>
        </p:txBody>
      </p:sp>
      <p:sp>
        <p:nvSpPr>
          <p:cNvPr id="1389" name=""/>
          <p:cNvSpPr/>
          <p:nvPr/>
        </p:nvSpPr>
        <p:spPr>
          <a:xfrm>
            <a:off x="5312880" y="3173400"/>
            <a:ext cx="13280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No Known Prices</a:t>
            </a:r>
            <a:endParaRPr b="0" lang="en-US" sz="1400" strike="noStrike" u="none">
              <a:solidFill>
                <a:srgbClr val="000000"/>
              </a:solidFill>
              <a:effectLst/>
              <a:uFillTx/>
              <a:latin typeface="Times New Roman"/>
            </a:endParaRPr>
          </a:p>
        </p:txBody>
      </p:sp>
      <p:sp>
        <p:nvSpPr>
          <p:cNvPr id="1390" name=""/>
          <p:cNvSpPr/>
          <p:nvPr/>
        </p:nvSpPr>
        <p:spPr>
          <a:xfrm>
            <a:off x="930240" y="264780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91" name=""/>
          <p:cNvSpPr/>
          <p:nvPr/>
        </p:nvSpPr>
        <p:spPr>
          <a:xfrm>
            <a:off x="930240" y="2654280"/>
            <a:ext cx="4680" cy="6969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2" name=""/>
          <p:cNvSpPr/>
          <p:nvPr/>
        </p:nvSpPr>
        <p:spPr>
          <a:xfrm>
            <a:off x="930240" y="2654280"/>
            <a:ext cx="0" cy="7732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3" name=""/>
          <p:cNvSpPr/>
          <p:nvPr/>
        </p:nvSpPr>
        <p:spPr>
          <a:xfrm flipV="1">
            <a:off x="5191200" y="3427560"/>
            <a:ext cx="2392200" cy="1440"/>
          </a:xfrm>
          <a:prstGeom prst="line">
            <a:avLst/>
          </a:prstGeom>
          <a:ln w="9360">
            <a:solidFill>
              <a:srgbClr val="000000"/>
            </a:solidFill>
            <a:miter/>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grpSp>
        <p:nvGrpSpPr>
          <p:cNvPr id="1394" name=""/>
          <p:cNvGrpSpPr/>
          <p:nvPr/>
        </p:nvGrpSpPr>
        <p:grpSpPr>
          <a:xfrm>
            <a:off x="5238720" y="1704960"/>
            <a:ext cx="3240" cy="1706040"/>
            <a:chOff x="5238720" y="1704960"/>
            <a:chExt cx="3240" cy="1706040"/>
          </a:xfrm>
        </p:grpSpPr>
        <p:sp>
          <p:nvSpPr>
            <p:cNvPr id="1395" name=""/>
            <p:cNvSpPr/>
            <p:nvPr/>
          </p:nvSpPr>
          <p:spPr>
            <a:xfrm>
              <a:off x="5238720" y="1704960"/>
              <a:ext cx="1800" cy="9284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6" name=""/>
            <p:cNvSpPr/>
            <p:nvPr/>
          </p:nvSpPr>
          <p:spPr>
            <a:xfrm>
              <a:off x="5241960" y="2638080"/>
              <a:ext cx="0" cy="772920"/>
            </a:xfrm>
            <a:prstGeom prst="line">
              <a:avLst/>
            </a:prstGeom>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97" name=""/>
          <p:cNvSpPr/>
          <p:nvPr/>
        </p:nvSpPr>
        <p:spPr>
          <a:xfrm>
            <a:off x="934920" y="2692440"/>
            <a:ext cx="665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8" name=""/>
          <p:cNvSpPr/>
          <p:nvPr/>
        </p:nvSpPr>
        <p:spPr>
          <a:xfrm>
            <a:off x="7596360" y="1482840"/>
            <a:ext cx="0" cy="1944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9" name=""/>
          <p:cNvSpPr/>
          <p:nvPr/>
        </p:nvSpPr>
        <p:spPr>
          <a:xfrm>
            <a:off x="2932200" y="1482840"/>
            <a:ext cx="0" cy="1944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0" name=""/>
          <p:cNvSpPr/>
          <p:nvPr/>
        </p:nvSpPr>
        <p:spPr>
          <a:xfrm>
            <a:off x="930240" y="3429000"/>
            <a:ext cx="4308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6B575971-97E8-46B2-83C1-B08137D5CEE9}"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
          <p:cNvSpPr/>
          <p:nvPr/>
        </p:nvSpPr>
        <p:spPr>
          <a:xfrm>
            <a:off x="1381680" y="1384200"/>
            <a:ext cx="13654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Objective</a:t>
            </a:r>
            <a:endParaRPr b="0" lang="en-US" sz="2400" strike="noStrike" u="none">
              <a:solidFill>
                <a:srgbClr val="000000"/>
              </a:solidFill>
              <a:effectLst/>
              <a:uFillTx/>
              <a:latin typeface="Times New Roman"/>
            </a:endParaRPr>
          </a:p>
        </p:txBody>
      </p:sp>
      <p:sp>
        <p:nvSpPr>
          <p:cNvPr id="29" name=""/>
          <p:cNvSpPr/>
          <p:nvPr/>
        </p:nvSpPr>
        <p:spPr>
          <a:xfrm>
            <a:off x="1765440" y="2768760"/>
            <a:ext cx="5654520" cy="16185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The objective of this document is to present a new business idea related to the creation of a market in which  risk management and financial products are offered to the freight transportation and storage industries.</a:t>
            </a:r>
            <a:endParaRPr b="0" lang="en-US" sz="2000" strike="noStrike" u="none">
              <a:solidFill>
                <a:srgbClr val="000000"/>
              </a:solidFill>
              <a:effectLst/>
              <a:uFillTx/>
              <a:latin typeface="Times New Roman"/>
            </a:endParaRPr>
          </a:p>
        </p:txBody>
      </p:sp>
      <p:sp>
        <p:nvSpPr>
          <p:cNvPr id="30" name=""/>
          <p:cNvSpPr/>
          <p:nvPr/>
        </p:nvSpPr>
        <p:spPr>
          <a:xfrm>
            <a:off x="1447920" y="1905120"/>
            <a:ext cx="670536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31" name=""/>
          <p:cNvGrpSpPr/>
          <p:nvPr/>
        </p:nvGrpSpPr>
        <p:grpSpPr>
          <a:xfrm>
            <a:off x="8153280" y="165240"/>
            <a:ext cx="673200" cy="685800"/>
            <a:chOff x="8153280" y="165240"/>
            <a:chExt cx="673200" cy="685800"/>
          </a:xfrm>
        </p:grpSpPr>
        <p:sp>
          <p:nvSpPr>
            <p:cNvPr id="32"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45"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64728662-50D8-4912-9875-C250D5C28A35}"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1" name=""/>
          <p:cNvSpPr/>
          <p:nvPr/>
        </p:nvSpPr>
        <p:spPr>
          <a:xfrm>
            <a:off x="2133720" y="1752480"/>
            <a:ext cx="4876560" cy="4800600"/>
          </a:xfrm>
          <a:custGeom>
            <a:avLst/>
            <a:gdLst>
              <a:gd name="textAreaLeft" fmla="*/ 0 w 4876560"/>
              <a:gd name="textAreaRight" fmla="*/ 4876920 w 4876560"/>
              <a:gd name="textAreaTop" fmla="*/ 0 h 4800600"/>
              <a:gd name="textAreaBottom" fmla="*/ 4800960 h 4800600"/>
            </a:gdLst>
            <a:ahLst/>
            <a:cxnLst/>
            <a:rect l="textAreaLeft" t="textAreaTop" r="textAreaRight" b="textAreaBottom"/>
            <a:pathLst>
              <a:path w="21600" h="21600">
                <a:moveTo>
                  <a:pt x="3009" y="16679"/>
                </a:moveTo>
                <a:arcTo wR="9760" hR="9760" stAng="8577732" swAng="-20389579"/>
                <a:lnTo>
                  <a:pt x="464" y="13933"/>
                </a:lnTo>
                <a:arcTo wR="10800" hR="10800" stAng="9788153" swAng="20389579"/>
                <a:lnTo>
                  <a:pt x="24" y="18932"/>
                </a:lnTo>
                <a:lnTo>
                  <a:pt x="655" y="14422"/>
                </a:lnTo>
                <a:lnTo>
                  <a:pt x="5164" y="15053"/>
                </a:lnTo>
                <a:close/>
              </a:path>
            </a:pathLst>
          </a:custGeom>
          <a:gradFill rotWithShape="0">
            <a:gsLst>
              <a:gs pos="0">
                <a:srgbClr val="ff0000"/>
              </a:gs>
              <a:gs pos="100000">
                <a:srgbClr val="c10000"/>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02" name=""/>
          <p:cNvSpPr/>
          <p:nvPr/>
        </p:nvSpPr>
        <p:spPr>
          <a:xfrm flipV="1">
            <a:off x="469800" y="838080"/>
            <a:ext cx="7543800" cy="12960"/>
          </a:xfrm>
          <a:prstGeom prst="line">
            <a:avLst/>
          </a:prstGeom>
          <a:ln w="28440">
            <a:solidFill>
              <a:srgbClr val="ff0000"/>
            </a:solidFill>
            <a:miter/>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Times New Roman"/>
            </a:endParaRPr>
          </a:p>
        </p:txBody>
      </p:sp>
      <p:grpSp>
        <p:nvGrpSpPr>
          <p:cNvPr id="1403" name=""/>
          <p:cNvGrpSpPr/>
          <p:nvPr/>
        </p:nvGrpSpPr>
        <p:grpSpPr>
          <a:xfrm>
            <a:off x="8166240" y="165240"/>
            <a:ext cx="672840" cy="685800"/>
            <a:chOff x="8166240" y="165240"/>
            <a:chExt cx="672840" cy="685800"/>
          </a:xfrm>
        </p:grpSpPr>
        <p:sp>
          <p:nvSpPr>
            <p:cNvPr id="1404" name=""/>
            <p:cNvSpPr/>
            <p:nvPr/>
          </p:nvSpPr>
          <p:spPr>
            <a:xfrm>
              <a:off x="816624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5" name=""/>
            <p:cNvSpPr/>
            <p:nvPr/>
          </p:nvSpPr>
          <p:spPr>
            <a:xfrm>
              <a:off x="823140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6" name=""/>
            <p:cNvSpPr/>
            <p:nvPr/>
          </p:nvSpPr>
          <p:spPr>
            <a:xfrm>
              <a:off x="844488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7" name=""/>
            <p:cNvSpPr/>
            <p:nvPr/>
          </p:nvSpPr>
          <p:spPr>
            <a:xfrm>
              <a:off x="8305560" y="560160"/>
              <a:ext cx="12672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8" name=""/>
            <p:cNvSpPr/>
            <p:nvPr/>
          </p:nvSpPr>
          <p:spPr>
            <a:xfrm>
              <a:off x="83869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9" name=""/>
            <p:cNvSpPr/>
            <p:nvPr/>
          </p:nvSpPr>
          <p:spPr>
            <a:xfrm>
              <a:off x="8568360" y="483840"/>
              <a:ext cx="27036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0" name=""/>
            <p:cNvSpPr/>
            <p:nvPr/>
          </p:nvSpPr>
          <p:spPr>
            <a:xfrm>
              <a:off x="825264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1" name=""/>
            <p:cNvSpPr/>
            <p:nvPr/>
          </p:nvSpPr>
          <p:spPr>
            <a:xfrm>
              <a:off x="85683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2" name=""/>
            <p:cNvSpPr/>
            <p:nvPr/>
          </p:nvSpPr>
          <p:spPr>
            <a:xfrm>
              <a:off x="84978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3" name=""/>
            <p:cNvSpPr/>
            <p:nvPr/>
          </p:nvSpPr>
          <p:spPr>
            <a:xfrm>
              <a:off x="842760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4" name=""/>
            <p:cNvSpPr/>
            <p:nvPr/>
          </p:nvSpPr>
          <p:spPr>
            <a:xfrm>
              <a:off x="837432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5" name=""/>
            <p:cNvSpPr/>
            <p:nvPr/>
          </p:nvSpPr>
          <p:spPr>
            <a:xfrm>
              <a:off x="8497800" y="541440"/>
              <a:ext cx="8892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16" name=""/>
            <p:cNvSpPr/>
            <p:nvPr/>
          </p:nvSpPr>
          <p:spPr>
            <a:xfrm>
              <a:off x="837432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417" name=""/>
            <p:cNvSpPr/>
            <p:nvPr/>
          </p:nvSpPr>
          <p:spPr>
            <a:xfrm>
              <a:off x="873252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8" name=""/>
            <p:cNvSpPr/>
            <p:nvPr/>
          </p:nvSpPr>
          <p:spPr>
            <a:xfrm>
              <a:off x="86047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9" name=""/>
            <p:cNvSpPr/>
            <p:nvPr/>
          </p:nvSpPr>
          <p:spPr>
            <a:xfrm>
              <a:off x="8481960" y="165240"/>
              <a:ext cx="10368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20" name=""/>
          <p:cNvSpPr/>
          <p:nvPr/>
        </p:nvSpPr>
        <p:spPr>
          <a:xfrm>
            <a:off x="413640" y="351000"/>
            <a:ext cx="40492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Industry Structure and Analysis</a:t>
            </a:r>
            <a:endParaRPr b="0" lang="en-US" sz="2400" strike="noStrike" u="none">
              <a:solidFill>
                <a:srgbClr val="000000"/>
              </a:solidFill>
              <a:effectLst/>
              <a:uFillTx/>
              <a:latin typeface="Times New Roman"/>
            </a:endParaRPr>
          </a:p>
        </p:txBody>
      </p:sp>
      <p:sp>
        <p:nvSpPr>
          <p:cNvPr id="1421" name=""/>
          <p:cNvSpPr/>
          <p:nvPr/>
        </p:nvSpPr>
        <p:spPr>
          <a:xfrm>
            <a:off x="3200400" y="2666880"/>
            <a:ext cx="2743200" cy="2819520"/>
          </a:xfrm>
          <a:prstGeom prst="ellipse">
            <a:avLst/>
          </a:prstGeom>
          <a:gradFill rotWithShape="0">
            <a:gsLst>
              <a:gs pos="0">
                <a:srgbClr val="2b2bae"/>
              </a:gs>
              <a:gs pos="100000">
                <a:srgbClr val="3333cc"/>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Industry</a:t>
            </a:r>
            <a:endParaRPr b="0" lang="en-US" sz="20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Times New Roman"/>
              </a:rPr>
              <a:t>Profitability</a:t>
            </a:r>
            <a:endParaRPr b="0" lang="en-US" sz="2000" strike="noStrike" u="none">
              <a:solidFill>
                <a:srgbClr val="000000"/>
              </a:solidFill>
              <a:effectLst/>
              <a:uFillTx/>
              <a:latin typeface="Times New Roman"/>
            </a:endParaRPr>
          </a:p>
        </p:txBody>
      </p:sp>
      <p:sp>
        <p:nvSpPr>
          <p:cNvPr id="1422" name=""/>
          <p:cNvSpPr/>
          <p:nvPr/>
        </p:nvSpPr>
        <p:spPr>
          <a:xfrm>
            <a:off x="914400" y="1143000"/>
            <a:ext cx="3276720" cy="182880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Rivalry Among Existing Firms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4% CAGR growth for the last five years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 10 largest companies hold 20% of</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 market</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Differentiation is based on service</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Low switching costs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Complex and expensive learning curve</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Capacity issues are seasonality driven</a:t>
            </a:r>
            <a:endParaRPr b="0" lang="en-US" sz="1400" strike="noStrike" u="none">
              <a:solidFill>
                <a:srgbClr val="000000"/>
              </a:solidFill>
              <a:effectLst/>
              <a:uFillTx/>
              <a:latin typeface="Times New Roman"/>
            </a:endParaRPr>
          </a:p>
        </p:txBody>
      </p:sp>
      <p:sp>
        <p:nvSpPr>
          <p:cNvPr id="1423" name=""/>
          <p:cNvSpPr/>
          <p:nvPr/>
        </p:nvSpPr>
        <p:spPr>
          <a:xfrm>
            <a:off x="4724280" y="1447920"/>
            <a:ext cx="3276720" cy="137160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Threat of New Entrants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Large scale economics: size matters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First mover advantage is not an issue</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Access to clients is open to new entrants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No client loyalty but relationship matters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No legal barriers</a:t>
            </a:r>
            <a:endParaRPr b="0" lang="en-US" sz="1400" strike="noStrike" u="none">
              <a:solidFill>
                <a:srgbClr val="000000"/>
              </a:solidFill>
              <a:effectLst/>
              <a:uFillTx/>
              <a:latin typeface="Times New Roman"/>
            </a:endParaRPr>
          </a:p>
        </p:txBody>
      </p:sp>
      <p:sp>
        <p:nvSpPr>
          <p:cNvPr id="1424" name=""/>
          <p:cNvSpPr/>
          <p:nvPr/>
        </p:nvSpPr>
        <p:spPr>
          <a:xfrm>
            <a:off x="5562720" y="3479760"/>
            <a:ext cx="3276360" cy="101592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Threat of Substitute Products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Multimodal possible for some shippers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Relative prices define modal usage</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Shippers willing to switch in bulk cargo</a:t>
            </a:r>
            <a:endParaRPr b="0" lang="en-US" sz="1400" strike="noStrike" u="none">
              <a:solidFill>
                <a:srgbClr val="000000"/>
              </a:solidFill>
              <a:effectLst/>
              <a:uFillTx/>
              <a:latin typeface="Times New Roman"/>
            </a:endParaRPr>
          </a:p>
        </p:txBody>
      </p:sp>
      <p:sp>
        <p:nvSpPr>
          <p:cNvPr id="1425" name=""/>
          <p:cNvSpPr/>
          <p:nvPr/>
        </p:nvSpPr>
        <p:spPr>
          <a:xfrm>
            <a:off x="3390840" y="5346720"/>
            <a:ext cx="3441600" cy="113040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Bargaining Power of Suppliers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Low switching costs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Differentiation based on service and quality</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Large number of buyers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Control over costs associated with industry</a:t>
            </a:r>
            <a:endParaRPr b="0" lang="en-US" sz="1400" strike="noStrike" u="none">
              <a:solidFill>
                <a:srgbClr val="000000"/>
              </a:solidFill>
              <a:effectLst/>
              <a:uFillTx/>
              <a:latin typeface="Times New Roman"/>
            </a:endParaRPr>
          </a:p>
        </p:txBody>
      </p:sp>
      <p:sp>
        <p:nvSpPr>
          <p:cNvPr id="1426" name=""/>
          <p:cNvSpPr/>
          <p:nvPr/>
        </p:nvSpPr>
        <p:spPr>
          <a:xfrm>
            <a:off x="279360" y="3276720"/>
            <a:ext cx="3276720" cy="121896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Bargaining Power of Buyers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Low switching costs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Differentiation based on service</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Number of buyers is large and growing</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No control over availability of equipment</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B156D1A-6B18-4B79-82F3-685912E28702}"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7" name=""/>
          <p:cNvSpPr/>
          <p:nvPr/>
        </p:nvSpPr>
        <p:spPr>
          <a:xfrm>
            <a:off x="292680" y="266760"/>
            <a:ext cx="44305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Risks Associated with the Industry</a:t>
            </a:r>
            <a:endParaRPr b="0" lang="en-US" sz="2400" strike="noStrike" u="none">
              <a:solidFill>
                <a:srgbClr val="000000"/>
              </a:solidFill>
              <a:effectLst/>
              <a:uFillTx/>
              <a:latin typeface="Times New Roman"/>
            </a:endParaRPr>
          </a:p>
        </p:txBody>
      </p:sp>
      <p:sp>
        <p:nvSpPr>
          <p:cNvPr id="1428" name=""/>
          <p:cNvSpPr/>
          <p:nvPr/>
        </p:nvSpPr>
        <p:spPr>
          <a:xfrm>
            <a:off x="368280" y="762120"/>
            <a:ext cx="7402680" cy="6120"/>
          </a:xfrm>
          <a:prstGeom prst="line">
            <a:avLst/>
          </a:prstGeom>
          <a:ln w="28440">
            <a:solidFill>
              <a:srgbClr val="ff0000"/>
            </a:solidFill>
            <a:miter/>
          </a:ln>
        </p:spPr>
        <p:style>
          <a:lnRef idx="0"/>
          <a:fillRef idx="0"/>
          <a:effectRef idx="0"/>
          <a:fontRef idx="minor"/>
        </p:style>
        <p:txBody>
          <a:bodyPr lIns="90000" rIns="90000" tIns="-40680" bIns="-40680" anchor="ctr">
            <a:noAutofit/>
          </a:bodyPr>
          <a:p>
            <a:endParaRPr b="0" lang="en-US" sz="2400" strike="noStrike" u="none">
              <a:solidFill>
                <a:srgbClr val="000000"/>
              </a:solidFill>
              <a:effectLst/>
              <a:uFillTx/>
              <a:latin typeface="Times New Roman"/>
            </a:endParaRPr>
          </a:p>
        </p:txBody>
      </p:sp>
      <p:grpSp>
        <p:nvGrpSpPr>
          <p:cNvPr id="1429" name=""/>
          <p:cNvGrpSpPr/>
          <p:nvPr/>
        </p:nvGrpSpPr>
        <p:grpSpPr>
          <a:xfrm>
            <a:off x="8089920" y="165240"/>
            <a:ext cx="673200" cy="685800"/>
            <a:chOff x="8089920" y="165240"/>
            <a:chExt cx="673200" cy="685800"/>
          </a:xfrm>
        </p:grpSpPr>
        <p:sp>
          <p:nvSpPr>
            <p:cNvPr id="1430" name=""/>
            <p:cNvSpPr/>
            <p:nvPr/>
          </p:nvSpPr>
          <p:spPr>
            <a:xfrm>
              <a:off x="808992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1" name=""/>
            <p:cNvSpPr/>
            <p:nvPr/>
          </p:nvSpPr>
          <p:spPr>
            <a:xfrm>
              <a:off x="815508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2" name=""/>
            <p:cNvSpPr/>
            <p:nvPr/>
          </p:nvSpPr>
          <p:spPr>
            <a:xfrm>
              <a:off x="836856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3" name=""/>
            <p:cNvSpPr/>
            <p:nvPr/>
          </p:nvSpPr>
          <p:spPr>
            <a:xfrm>
              <a:off x="822960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4" name=""/>
            <p:cNvSpPr/>
            <p:nvPr/>
          </p:nvSpPr>
          <p:spPr>
            <a:xfrm>
              <a:off x="831096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5" name=""/>
            <p:cNvSpPr/>
            <p:nvPr/>
          </p:nvSpPr>
          <p:spPr>
            <a:xfrm>
              <a:off x="849240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6" name=""/>
            <p:cNvSpPr/>
            <p:nvPr/>
          </p:nvSpPr>
          <p:spPr>
            <a:xfrm>
              <a:off x="817632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7" name=""/>
            <p:cNvSpPr/>
            <p:nvPr/>
          </p:nvSpPr>
          <p:spPr>
            <a:xfrm>
              <a:off x="849240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8" name=""/>
            <p:cNvSpPr/>
            <p:nvPr/>
          </p:nvSpPr>
          <p:spPr>
            <a:xfrm>
              <a:off x="842184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9" name=""/>
            <p:cNvSpPr/>
            <p:nvPr/>
          </p:nvSpPr>
          <p:spPr>
            <a:xfrm>
              <a:off x="835128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0" name=""/>
            <p:cNvSpPr/>
            <p:nvPr/>
          </p:nvSpPr>
          <p:spPr>
            <a:xfrm>
              <a:off x="829800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1" name=""/>
            <p:cNvSpPr/>
            <p:nvPr/>
          </p:nvSpPr>
          <p:spPr>
            <a:xfrm>
              <a:off x="842184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42" name=""/>
            <p:cNvSpPr/>
            <p:nvPr/>
          </p:nvSpPr>
          <p:spPr>
            <a:xfrm>
              <a:off x="829800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443" name=""/>
            <p:cNvSpPr/>
            <p:nvPr/>
          </p:nvSpPr>
          <p:spPr>
            <a:xfrm>
              <a:off x="865620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4" name=""/>
            <p:cNvSpPr/>
            <p:nvPr/>
          </p:nvSpPr>
          <p:spPr>
            <a:xfrm>
              <a:off x="852876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5" name=""/>
            <p:cNvSpPr/>
            <p:nvPr/>
          </p:nvSpPr>
          <p:spPr>
            <a:xfrm>
              <a:off x="840564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46" name=""/>
          <p:cNvSpPr/>
          <p:nvPr/>
        </p:nvSpPr>
        <p:spPr>
          <a:xfrm>
            <a:off x="453960" y="969840"/>
            <a:ext cx="7712280" cy="33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47" name=""/>
          <p:cNvSpPr/>
          <p:nvPr/>
        </p:nvSpPr>
        <p:spPr>
          <a:xfrm>
            <a:off x="351000" y="1606680"/>
            <a:ext cx="2003400" cy="23328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8" name=""/>
          <p:cNvSpPr/>
          <p:nvPr/>
        </p:nvSpPr>
        <p:spPr>
          <a:xfrm>
            <a:off x="1154880" y="1660680"/>
            <a:ext cx="3477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Risk</a:t>
            </a:r>
            <a:endParaRPr b="0" lang="en-US" sz="1400" strike="noStrike" u="none">
              <a:solidFill>
                <a:srgbClr val="000000"/>
              </a:solidFill>
              <a:effectLst/>
              <a:uFillTx/>
              <a:latin typeface="Times New Roman"/>
            </a:endParaRPr>
          </a:p>
        </p:txBody>
      </p:sp>
      <p:sp>
        <p:nvSpPr>
          <p:cNvPr id="1449" name=""/>
          <p:cNvSpPr/>
          <p:nvPr/>
        </p:nvSpPr>
        <p:spPr>
          <a:xfrm>
            <a:off x="351000" y="1839960"/>
            <a:ext cx="2003400" cy="10332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0" name=""/>
          <p:cNvSpPr/>
          <p:nvPr/>
        </p:nvSpPr>
        <p:spPr>
          <a:xfrm>
            <a:off x="2360520" y="1606680"/>
            <a:ext cx="2363760" cy="233280"/>
          </a:xfrm>
          <a:prstGeom prst="rect">
            <a:avLst/>
          </a:prstGeom>
          <a:solidFill>
            <a:srgbClr val="00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1" name=""/>
          <p:cNvSpPr/>
          <p:nvPr/>
        </p:nvSpPr>
        <p:spPr>
          <a:xfrm>
            <a:off x="3166920" y="1660680"/>
            <a:ext cx="6544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Problem</a:t>
            </a:r>
            <a:endParaRPr b="0" lang="en-US" sz="1400" strike="noStrike" u="none">
              <a:solidFill>
                <a:srgbClr val="000000"/>
              </a:solidFill>
              <a:effectLst/>
              <a:uFillTx/>
              <a:latin typeface="Times New Roman"/>
            </a:endParaRPr>
          </a:p>
        </p:txBody>
      </p:sp>
      <p:sp>
        <p:nvSpPr>
          <p:cNvPr id="1452" name=""/>
          <p:cNvSpPr/>
          <p:nvPr/>
        </p:nvSpPr>
        <p:spPr>
          <a:xfrm>
            <a:off x="2360520" y="1839960"/>
            <a:ext cx="2363760" cy="103320"/>
          </a:xfrm>
          <a:prstGeom prst="rect">
            <a:avLst/>
          </a:prstGeom>
          <a:solidFill>
            <a:srgbClr val="00cc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3" name=""/>
          <p:cNvSpPr/>
          <p:nvPr/>
        </p:nvSpPr>
        <p:spPr>
          <a:xfrm>
            <a:off x="4730760" y="1606680"/>
            <a:ext cx="2843280" cy="233280"/>
          </a:xfrm>
          <a:prstGeom prst="rect">
            <a:avLst/>
          </a:pr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4" name=""/>
          <p:cNvSpPr/>
          <p:nvPr/>
        </p:nvSpPr>
        <p:spPr>
          <a:xfrm>
            <a:off x="5486760" y="1660680"/>
            <a:ext cx="11649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Enron Solution</a:t>
            </a:r>
            <a:endParaRPr b="0" lang="en-US" sz="1400" strike="noStrike" u="none">
              <a:solidFill>
                <a:srgbClr val="000000"/>
              </a:solidFill>
              <a:effectLst/>
              <a:uFillTx/>
              <a:latin typeface="Times New Roman"/>
            </a:endParaRPr>
          </a:p>
        </p:txBody>
      </p:sp>
      <p:sp>
        <p:nvSpPr>
          <p:cNvPr id="1455" name=""/>
          <p:cNvSpPr/>
          <p:nvPr/>
        </p:nvSpPr>
        <p:spPr>
          <a:xfrm>
            <a:off x="4730760" y="1839960"/>
            <a:ext cx="2843280" cy="103320"/>
          </a:xfrm>
          <a:prstGeom prst="rect">
            <a:avLst/>
          </a:pr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6" name=""/>
          <p:cNvSpPr/>
          <p:nvPr/>
        </p:nvSpPr>
        <p:spPr>
          <a:xfrm>
            <a:off x="345960" y="160020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57" name=""/>
          <p:cNvSpPr/>
          <p:nvPr/>
        </p:nvSpPr>
        <p:spPr>
          <a:xfrm>
            <a:off x="345960" y="1600200"/>
            <a:ext cx="5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58" name=""/>
          <p:cNvSpPr/>
          <p:nvPr/>
        </p:nvSpPr>
        <p:spPr>
          <a:xfrm>
            <a:off x="345960" y="160020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59" name=""/>
          <p:cNvSpPr/>
          <p:nvPr/>
        </p:nvSpPr>
        <p:spPr>
          <a:xfrm>
            <a:off x="345960" y="160020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60" name=""/>
          <p:cNvSpPr/>
          <p:nvPr/>
        </p:nvSpPr>
        <p:spPr>
          <a:xfrm>
            <a:off x="345960" y="1600200"/>
            <a:ext cx="5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61" name=""/>
          <p:cNvSpPr/>
          <p:nvPr/>
        </p:nvSpPr>
        <p:spPr>
          <a:xfrm>
            <a:off x="345960" y="160020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62" name=""/>
          <p:cNvSpPr/>
          <p:nvPr/>
        </p:nvSpPr>
        <p:spPr>
          <a:xfrm>
            <a:off x="351000" y="1600200"/>
            <a:ext cx="200340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63" name=""/>
          <p:cNvSpPr/>
          <p:nvPr/>
        </p:nvSpPr>
        <p:spPr>
          <a:xfrm>
            <a:off x="351000" y="1600200"/>
            <a:ext cx="2003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64" name=""/>
          <p:cNvSpPr/>
          <p:nvPr/>
        </p:nvSpPr>
        <p:spPr>
          <a:xfrm>
            <a:off x="2354400" y="1600200"/>
            <a:ext cx="61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65" name=""/>
          <p:cNvSpPr/>
          <p:nvPr/>
        </p:nvSpPr>
        <p:spPr>
          <a:xfrm>
            <a:off x="2354400" y="160020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66" name=""/>
          <p:cNvSpPr/>
          <p:nvPr/>
        </p:nvSpPr>
        <p:spPr>
          <a:xfrm>
            <a:off x="2354400" y="1600200"/>
            <a:ext cx="144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67" name=""/>
          <p:cNvSpPr/>
          <p:nvPr/>
        </p:nvSpPr>
        <p:spPr>
          <a:xfrm>
            <a:off x="2360520" y="1600200"/>
            <a:ext cx="236376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68" name=""/>
          <p:cNvSpPr/>
          <p:nvPr/>
        </p:nvSpPr>
        <p:spPr>
          <a:xfrm>
            <a:off x="2360520" y="1600200"/>
            <a:ext cx="2363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69" name=""/>
          <p:cNvSpPr/>
          <p:nvPr/>
        </p:nvSpPr>
        <p:spPr>
          <a:xfrm>
            <a:off x="4724280" y="1600200"/>
            <a:ext cx="64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70" name=""/>
          <p:cNvSpPr/>
          <p:nvPr/>
        </p:nvSpPr>
        <p:spPr>
          <a:xfrm>
            <a:off x="4724280" y="1600200"/>
            <a:ext cx="64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71" name=""/>
          <p:cNvSpPr/>
          <p:nvPr/>
        </p:nvSpPr>
        <p:spPr>
          <a:xfrm>
            <a:off x="4724280" y="160020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72" name=""/>
          <p:cNvSpPr/>
          <p:nvPr/>
        </p:nvSpPr>
        <p:spPr>
          <a:xfrm>
            <a:off x="4730760" y="1600200"/>
            <a:ext cx="28432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73" name=""/>
          <p:cNvSpPr/>
          <p:nvPr/>
        </p:nvSpPr>
        <p:spPr>
          <a:xfrm>
            <a:off x="4730760" y="1600200"/>
            <a:ext cx="2843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74" name=""/>
          <p:cNvSpPr/>
          <p:nvPr/>
        </p:nvSpPr>
        <p:spPr>
          <a:xfrm>
            <a:off x="7574040" y="1600200"/>
            <a:ext cx="61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75" name=""/>
          <p:cNvSpPr/>
          <p:nvPr/>
        </p:nvSpPr>
        <p:spPr>
          <a:xfrm>
            <a:off x="7574040" y="160020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76" name=""/>
          <p:cNvSpPr/>
          <p:nvPr/>
        </p:nvSpPr>
        <p:spPr>
          <a:xfrm>
            <a:off x="7574040" y="1600200"/>
            <a:ext cx="144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77" name=""/>
          <p:cNvSpPr/>
          <p:nvPr/>
        </p:nvSpPr>
        <p:spPr>
          <a:xfrm>
            <a:off x="7574040" y="1600200"/>
            <a:ext cx="61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78" name=""/>
          <p:cNvSpPr/>
          <p:nvPr/>
        </p:nvSpPr>
        <p:spPr>
          <a:xfrm>
            <a:off x="7574040" y="160020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79" name=""/>
          <p:cNvSpPr/>
          <p:nvPr/>
        </p:nvSpPr>
        <p:spPr>
          <a:xfrm>
            <a:off x="7574040" y="1600200"/>
            <a:ext cx="144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480" name=""/>
          <p:cNvSpPr/>
          <p:nvPr/>
        </p:nvSpPr>
        <p:spPr>
          <a:xfrm>
            <a:off x="345960" y="1606680"/>
            <a:ext cx="5040" cy="3366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1" name=""/>
          <p:cNvSpPr/>
          <p:nvPr/>
        </p:nvSpPr>
        <p:spPr>
          <a:xfrm>
            <a:off x="2354400" y="1606680"/>
            <a:ext cx="6120" cy="3366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2" name=""/>
          <p:cNvSpPr/>
          <p:nvPr/>
        </p:nvSpPr>
        <p:spPr>
          <a:xfrm>
            <a:off x="2354400" y="1606680"/>
            <a:ext cx="1440" cy="3366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3" name=""/>
          <p:cNvSpPr/>
          <p:nvPr/>
        </p:nvSpPr>
        <p:spPr>
          <a:xfrm>
            <a:off x="4724280" y="1606680"/>
            <a:ext cx="6480" cy="3366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4" name=""/>
          <p:cNvSpPr/>
          <p:nvPr/>
        </p:nvSpPr>
        <p:spPr>
          <a:xfrm>
            <a:off x="4724280" y="1606680"/>
            <a:ext cx="1800" cy="3366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5" name=""/>
          <p:cNvSpPr/>
          <p:nvPr/>
        </p:nvSpPr>
        <p:spPr>
          <a:xfrm>
            <a:off x="7574040" y="1606680"/>
            <a:ext cx="6120" cy="3366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6" name=""/>
          <p:cNvSpPr/>
          <p:nvPr/>
        </p:nvSpPr>
        <p:spPr>
          <a:xfrm>
            <a:off x="7574040" y="1606680"/>
            <a:ext cx="1440" cy="3366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7" name=""/>
          <p:cNvSpPr/>
          <p:nvPr/>
        </p:nvSpPr>
        <p:spPr>
          <a:xfrm>
            <a:off x="414360" y="1952640"/>
            <a:ext cx="12243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Availability and</a:t>
            </a:r>
            <a:endParaRPr b="0" lang="en-US" sz="1400" strike="noStrike" u="none">
              <a:solidFill>
                <a:srgbClr val="000000"/>
              </a:solidFill>
              <a:effectLst/>
              <a:uFillTx/>
              <a:latin typeface="Times New Roman"/>
            </a:endParaRPr>
          </a:p>
        </p:txBody>
      </p:sp>
      <p:sp>
        <p:nvSpPr>
          <p:cNvPr id="1488" name=""/>
          <p:cNvSpPr/>
          <p:nvPr/>
        </p:nvSpPr>
        <p:spPr>
          <a:xfrm>
            <a:off x="417240" y="2185920"/>
            <a:ext cx="5551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Service</a:t>
            </a:r>
            <a:endParaRPr b="0" lang="en-US" sz="1400" strike="noStrike" u="none">
              <a:solidFill>
                <a:srgbClr val="000000"/>
              </a:solidFill>
              <a:effectLst/>
              <a:uFillTx/>
              <a:latin typeface="Times New Roman"/>
            </a:endParaRPr>
          </a:p>
        </p:txBody>
      </p:sp>
      <p:sp>
        <p:nvSpPr>
          <p:cNvPr id="1489" name=""/>
          <p:cNvSpPr/>
          <p:nvPr/>
        </p:nvSpPr>
        <p:spPr>
          <a:xfrm>
            <a:off x="2421360" y="1952640"/>
            <a:ext cx="20268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Transportation equipment</a:t>
            </a:r>
            <a:endParaRPr b="0" lang="en-US" sz="1400" strike="noStrike" u="none">
              <a:solidFill>
                <a:srgbClr val="000000"/>
              </a:solidFill>
              <a:effectLst/>
              <a:uFillTx/>
              <a:latin typeface="Times New Roman"/>
            </a:endParaRPr>
          </a:p>
        </p:txBody>
      </p:sp>
      <p:sp>
        <p:nvSpPr>
          <p:cNvPr id="1490" name=""/>
          <p:cNvSpPr/>
          <p:nvPr/>
        </p:nvSpPr>
        <p:spPr>
          <a:xfrm>
            <a:off x="2423160" y="2185920"/>
            <a:ext cx="16102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not available to serve</a:t>
            </a:r>
            <a:endParaRPr b="0" lang="en-US" sz="1400" strike="noStrike" u="none">
              <a:solidFill>
                <a:srgbClr val="000000"/>
              </a:solidFill>
              <a:effectLst/>
              <a:uFillTx/>
              <a:latin typeface="Times New Roman"/>
            </a:endParaRPr>
          </a:p>
        </p:txBody>
      </p:sp>
      <p:sp>
        <p:nvSpPr>
          <p:cNvPr id="1491" name=""/>
          <p:cNvSpPr/>
          <p:nvPr/>
        </p:nvSpPr>
        <p:spPr>
          <a:xfrm>
            <a:off x="2424600" y="2419200"/>
            <a:ext cx="7038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customer</a:t>
            </a:r>
            <a:endParaRPr b="0" lang="en-US" sz="1400" strike="noStrike" u="none">
              <a:solidFill>
                <a:srgbClr val="000000"/>
              </a:solidFill>
              <a:effectLst/>
              <a:uFillTx/>
              <a:latin typeface="Times New Roman"/>
            </a:endParaRPr>
          </a:p>
        </p:txBody>
      </p:sp>
      <p:sp>
        <p:nvSpPr>
          <p:cNvPr id="1492" name=""/>
          <p:cNvSpPr/>
          <p:nvPr/>
        </p:nvSpPr>
        <p:spPr>
          <a:xfrm>
            <a:off x="2422080" y="2652840"/>
            <a:ext cx="19569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No long term relationship</a:t>
            </a:r>
            <a:endParaRPr b="0" lang="en-US" sz="1400" strike="noStrike" u="none">
              <a:solidFill>
                <a:srgbClr val="000000"/>
              </a:solidFill>
              <a:effectLst/>
              <a:uFillTx/>
              <a:latin typeface="Times New Roman"/>
            </a:endParaRPr>
          </a:p>
        </p:txBody>
      </p:sp>
      <p:sp>
        <p:nvSpPr>
          <p:cNvPr id="1493" name=""/>
          <p:cNvSpPr/>
          <p:nvPr/>
        </p:nvSpPr>
        <p:spPr>
          <a:xfrm>
            <a:off x="2423880" y="2887560"/>
            <a:ext cx="10263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with shippers</a:t>
            </a:r>
            <a:endParaRPr b="0" lang="en-US" sz="1400" strike="noStrike" u="none">
              <a:solidFill>
                <a:srgbClr val="000000"/>
              </a:solidFill>
              <a:effectLst/>
              <a:uFillTx/>
              <a:latin typeface="Times New Roman"/>
            </a:endParaRPr>
          </a:p>
        </p:txBody>
      </p:sp>
      <p:sp>
        <p:nvSpPr>
          <p:cNvPr id="1494" name=""/>
          <p:cNvSpPr/>
          <p:nvPr/>
        </p:nvSpPr>
        <p:spPr>
          <a:xfrm>
            <a:off x="4793400" y="1952640"/>
            <a:ext cx="2119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Long term contract to serve</a:t>
            </a:r>
            <a:endParaRPr b="0" lang="en-US" sz="1400" strike="noStrike" u="none">
              <a:solidFill>
                <a:srgbClr val="000000"/>
              </a:solidFill>
              <a:effectLst/>
              <a:uFillTx/>
              <a:latin typeface="Times New Roman"/>
            </a:endParaRPr>
          </a:p>
        </p:txBody>
      </p:sp>
      <p:sp>
        <p:nvSpPr>
          <p:cNvPr id="1495" name=""/>
          <p:cNvSpPr/>
          <p:nvPr/>
        </p:nvSpPr>
        <p:spPr>
          <a:xfrm>
            <a:off x="4792320" y="2185920"/>
            <a:ext cx="21898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customer at know prices and</a:t>
            </a:r>
            <a:endParaRPr b="0" lang="en-US" sz="1400" strike="noStrike" u="none">
              <a:solidFill>
                <a:srgbClr val="000000"/>
              </a:solidFill>
              <a:effectLst/>
              <a:uFillTx/>
              <a:latin typeface="Times New Roman"/>
            </a:endParaRPr>
          </a:p>
        </p:txBody>
      </p:sp>
      <p:sp>
        <p:nvSpPr>
          <p:cNvPr id="1496" name=""/>
          <p:cNvSpPr/>
          <p:nvPr/>
        </p:nvSpPr>
        <p:spPr>
          <a:xfrm>
            <a:off x="4792680" y="2419200"/>
            <a:ext cx="12639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standard quality</a:t>
            </a:r>
            <a:endParaRPr b="0" lang="en-US" sz="1400" strike="noStrike" u="none">
              <a:solidFill>
                <a:srgbClr val="000000"/>
              </a:solidFill>
              <a:effectLst/>
              <a:uFillTx/>
              <a:latin typeface="Times New Roman"/>
            </a:endParaRPr>
          </a:p>
        </p:txBody>
      </p:sp>
      <p:sp>
        <p:nvSpPr>
          <p:cNvPr id="1497" name=""/>
          <p:cNvSpPr/>
          <p:nvPr/>
        </p:nvSpPr>
        <p:spPr>
          <a:xfrm>
            <a:off x="345960" y="1943280"/>
            <a:ext cx="504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498" name=""/>
          <p:cNvSpPr/>
          <p:nvPr/>
        </p:nvSpPr>
        <p:spPr>
          <a:xfrm>
            <a:off x="345960" y="1943280"/>
            <a:ext cx="5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99" name=""/>
          <p:cNvSpPr/>
          <p:nvPr/>
        </p:nvSpPr>
        <p:spPr>
          <a:xfrm>
            <a:off x="345960" y="194328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00" name=""/>
          <p:cNvSpPr/>
          <p:nvPr/>
        </p:nvSpPr>
        <p:spPr>
          <a:xfrm>
            <a:off x="351000" y="1943280"/>
            <a:ext cx="200340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01" name=""/>
          <p:cNvSpPr/>
          <p:nvPr/>
        </p:nvSpPr>
        <p:spPr>
          <a:xfrm>
            <a:off x="351000" y="1943280"/>
            <a:ext cx="2003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02" name=""/>
          <p:cNvSpPr/>
          <p:nvPr/>
        </p:nvSpPr>
        <p:spPr>
          <a:xfrm>
            <a:off x="2354400" y="1943280"/>
            <a:ext cx="612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03" name=""/>
          <p:cNvSpPr/>
          <p:nvPr/>
        </p:nvSpPr>
        <p:spPr>
          <a:xfrm>
            <a:off x="2354400" y="194328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04" name=""/>
          <p:cNvSpPr/>
          <p:nvPr/>
        </p:nvSpPr>
        <p:spPr>
          <a:xfrm>
            <a:off x="2354400" y="1943280"/>
            <a:ext cx="144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05" name=""/>
          <p:cNvSpPr/>
          <p:nvPr/>
        </p:nvSpPr>
        <p:spPr>
          <a:xfrm>
            <a:off x="2360520" y="1943280"/>
            <a:ext cx="236376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06" name=""/>
          <p:cNvSpPr/>
          <p:nvPr/>
        </p:nvSpPr>
        <p:spPr>
          <a:xfrm>
            <a:off x="2360520" y="1943280"/>
            <a:ext cx="2363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07" name=""/>
          <p:cNvSpPr/>
          <p:nvPr/>
        </p:nvSpPr>
        <p:spPr>
          <a:xfrm>
            <a:off x="4724280" y="1943280"/>
            <a:ext cx="648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08" name=""/>
          <p:cNvSpPr/>
          <p:nvPr/>
        </p:nvSpPr>
        <p:spPr>
          <a:xfrm>
            <a:off x="4724280" y="1943280"/>
            <a:ext cx="64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09" name=""/>
          <p:cNvSpPr/>
          <p:nvPr/>
        </p:nvSpPr>
        <p:spPr>
          <a:xfrm>
            <a:off x="4724280" y="194328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10" name=""/>
          <p:cNvSpPr/>
          <p:nvPr/>
        </p:nvSpPr>
        <p:spPr>
          <a:xfrm>
            <a:off x="4730760" y="1943280"/>
            <a:ext cx="284328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11" name=""/>
          <p:cNvSpPr/>
          <p:nvPr/>
        </p:nvSpPr>
        <p:spPr>
          <a:xfrm>
            <a:off x="4730760" y="1943280"/>
            <a:ext cx="2843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12" name=""/>
          <p:cNvSpPr/>
          <p:nvPr/>
        </p:nvSpPr>
        <p:spPr>
          <a:xfrm>
            <a:off x="7574040" y="1943280"/>
            <a:ext cx="612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13" name=""/>
          <p:cNvSpPr/>
          <p:nvPr/>
        </p:nvSpPr>
        <p:spPr>
          <a:xfrm>
            <a:off x="7574040" y="194328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14" name=""/>
          <p:cNvSpPr/>
          <p:nvPr/>
        </p:nvSpPr>
        <p:spPr>
          <a:xfrm>
            <a:off x="7574040" y="1943280"/>
            <a:ext cx="144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15" name=""/>
          <p:cNvSpPr/>
          <p:nvPr/>
        </p:nvSpPr>
        <p:spPr>
          <a:xfrm>
            <a:off x="345960" y="1949400"/>
            <a:ext cx="5040" cy="11685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6" name=""/>
          <p:cNvSpPr/>
          <p:nvPr/>
        </p:nvSpPr>
        <p:spPr>
          <a:xfrm>
            <a:off x="2354400" y="1949400"/>
            <a:ext cx="6120" cy="11685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7" name=""/>
          <p:cNvSpPr/>
          <p:nvPr/>
        </p:nvSpPr>
        <p:spPr>
          <a:xfrm>
            <a:off x="2354400" y="1949400"/>
            <a:ext cx="1440" cy="11685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8" name=""/>
          <p:cNvSpPr/>
          <p:nvPr/>
        </p:nvSpPr>
        <p:spPr>
          <a:xfrm>
            <a:off x="4724280" y="1949400"/>
            <a:ext cx="6480" cy="11685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9" name=""/>
          <p:cNvSpPr/>
          <p:nvPr/>
        </p:nvSpPr>
        <p:spPr>
          <a:xfrm>
            <a:off x="4724280" y="1949400"/>
            <a:ext cx="1800" cy="11685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0" name=""/>
          <p:cNvSpPr/>
          <p:nvPr/>
        </p:nvSpPr>
        <p:spPr>
          <a:xfrm>
            <a:off x="7574040" y="1949400"/>
            <a:ext cx="6120" cy="11685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1" name=""/>
          <p:cNvSpPr/>
          <p:nvPr/>
        </p:nvSpPr>
        <p:spPr>
          <a:xfrm>
            <a:off x="7574040" y="1949400"/>
            <a:ext cx="1440" cy="11685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2" name=""/>
          <p:cNvSpPr/>
          <p:nvPr/>
        </p:nvSpPr>
        <p:spPr>
          <a:xfrm>
            <a:off x="416160" y="3125880"/>
            <a:ext cx="8474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Fuel Prices</a:t>
            </a:r>
            <a:endParaRPr b="0" lang="en-US" sz="1400" strike="noStrike" u="none">
              <a:solidFill>
                <a:srgbClr val="000000"/>
              </a:solidFill>
              <a:effectLst/>
              <a:uFillTx/>
              <a:latin typeface="Times New Roman"/>
            </a:endParaRPr>
          </a:p>
        </p:txBody>
      </p:sp>
      <p:sp>
        <p:nvSpPr>
          <p:cNvPr id="1523" name=""/>
          <p:cNvSpPr/>
          <p:nvPr/>
        </p:nvSpPr>
        <p:spPr>
          <a:xfrm>
            <a:off x="2422080" y="3125880"/>
            <a:ext cx="20458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Changing fuel prices affect</a:t>
            </a:r>
            <a:endParaRPr b="0" lang="en-US" sz="1400" strike="noStrike" u="none">
              <a:solidFill>
                <a:srgbClr val="000000"/>
              </a:solidFill>
              <a:effectLst/>
              <a:uFillTx/>
              <a:latin typeface="Times New Roman"/>
            </a:endParaRPr>
          </a:p>
        </p:txBody>
      </p:sp>
      <p:sp>
        <p:nvSpPr>
          <p:cNvPr id="1524" name=""/>
          <p:cNvSpPr/>
          <p:nvPr/>
        </p:nvSpPr>
        <p:spPr>
          <a:xfrm>
            <a:off x="2422800" y="3359160"/>
            <a:ext cx="1447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company cash flow</a:t>
            </a:r>
            <a:endParaRPr b="0" lang="en-US" sz="1400" strike="noStrike" u="none">
              <a:solidFill>
                <a:srgbClr val="000000"/>
              </a:solidFill>
              <a:effectLst/>
              <a:uFillTx/>
              <a:latin typeface="Times New Roman"/>
            </a:endParaRPr>
          </a:p>
        </p:txBody>
      </p:sp>
      <p:sp>
        <p:nvSpPr>
          <p:cNvPr id="1525" name=""/>
          <p:cNvSpPr/>
          <p:nvPr/>
        </p:nvSpPr>
        <p:spPr>
          <a:xfrm>
            <a:off x="4793400" y="3125880"/>
            <a:ext cx="16401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Diesel and other fuels</a:t>
            </a:r>
            <a:endParaRPr b="0" lang="en-US" sz="1400" strike="noStrike" u="none">
              <a:solidFill>
                <a:srgbClr val="000000"/>
              </a:solidFill>
              <a:effectLst/>
              <a:uFillTx/>
              <a:latin typeface="Times New Roman"/>
            </a:endParaRPr>
          </a:p>
        </p:txBody>
      </p:sp>
      <p:sp>
        <p:nvSpPr>
          <p:cNvPr id="1526" name=""/>
          <p:cNvSpPr/>
          <p:nvPr/>
        </p:nvSpPr>
        <p:spPr>
          <a:xfrm>
            <a:off x="4794840" y="3359160"/>
            <a:ext cx="832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derivatives</a:t>
            </a:r>
            <a:endParaRPr b="0" lang="en-US" sz="1400" strike="noStrike" u="none">
              <a:solidFill>
                <a:srgbClr val="000000"/>
              </a:solidFill>
              <a:effectLst/>
              <a:uFillTx/>
              <a:latin typeface="Times New Roman"/>
            </a:endParaRPr>
          </a:p>
        </p:txBody>
      </p:sp>
      <p:sp>
        <p:nvSpPr>
          <p:cNvPr id="1527" name=""/>
          <p:cNvSpPr/>
          <p:nvPr/>
        </p:nvSpPr>
        <p:spPr>
          <a:xfrm>
            <a:off x="345960" y="3117960"/>
            <a:ext cx="504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28" name=""/>
          <p:cNvSpPr/>
          <p:nvPr/>
        </p:nvSpPr>
        <p:spPr>
          <a:xfrm>
            <a:off x="345960" y="3117960"/>
            <a:ext cx="5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29" name=""/>
          <p:cNvSpPr/>
          <p:nvPr/>
        </p:nvSpPr>
        <p:spPr>
          <a:xfrm>
            <a:off x="345960" y="3117960"/>
            <a:ext cx="180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30" name=""/>
          <p:cNvSpPr/>
          <p:nvPr/>
        </p:nvSpPr>
        <p:spPr>
          <a:xfrm>
            <a:off x="351000" y="3117960"/>
            <a:ext cx="200340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31" name=""/>
          <p:cNvSpPr/>
          <p:nvPr/>
        </p:nvSpPr>
        <p:spPr>
          <a:xfrm>
            <a:off x="351000" y="3117960"/>
            <a:ext cx="2003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32" name=""/>
          <p:cNvSpPr/>
          <p:nvPr/>
        </p:nvSpPr>
        <p:spPr>
          <a:xfrm>
            <a:off x="2354400" y="3117960"/>
            <a:ext cx="612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33" name=""/>
          <p:cNvSpPr/>
          <p:nvPr/>
        </p:nvSpPr>
        <p:spPr>
          <a:xfrm>
            <a:off x="2354400" y="311796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34" name=""/>
          <p:cNvSpPr/>
          <p:nvPr/>
        </p:nvSpPr>
        <p:spPr>
          <a:xfrm>
            <a:off x="2354400" y="3117960"/>
            <a:ext cx="144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35" name=""/>
          <p:cNvSpPr/>
          <p:nvPr/>
        </p:nvSpPr>
        <p:spPr>
          <a:xfrm>
            <a:off x="2360520" y="3117960"/>
            <a:ext cx="236376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36" name=""/>
          <p:cNvSpPr/>
          <p:nvPr/>
        </p:nvSpPr>
        <p:spPr>
          <a:xfrm>
            <a:off x="2360520" y="3117960"/>
            <a:ext cx="2363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37" name=""/>
          <p:cNvSpPr/>
          <p:nvPr/>
        </p:nvSpPr>
        <p:spPr>
          <a:xfrm>
            <a:off x="4724280" y="3117960"/>
            <a:ext cx="648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38" name=""/>
          <p:cNvSpPr/>
          <p:nvPr/>
        </p:nvSpPr>
        <p:spPr>
          <a:xfrm>
            <a:off x="4724280" y="3117960"/>
            <a:ext cx="64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39" name=""/>
          <p:cNvSpPr/>
          <p:nvPr/>
        </p:nvSpPr>
        <p:spPr>
          <a:xfrm>
            <a:off x="4724280" y="3117960"/>
            <a:ext cx="180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40" name=""/>
          <p:cNvSpPr/>
          <p:nvPr/>
        </p:nvSpPr>
        <p:spPr>
          <a:xfrm>
            <a:off x="4730760" y="3117960"/>
            <a:ext cx="284328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41" name=""/>
          <p:cNvSpPr/>
          <p:nvPr/>
        </p:nvSpPr>
        <p:spPr>
          <a:xfrm>
            <a:off x="4730760" y="3117960"/>
            <a:ext cx="2843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42" name=""/>
          <p:cNvSpPr/>
          <p:nvPr/>
        </p:nvSpPr>
        <p:spPr>
          <a:xfrm>
            <a:off x="7574040" y="3117960"/>
            <a:ext cx="612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43" name=""/>
          <p:cNvSpPr/>
          <p:nvPr/>
        </p:nvSpPr>
        <p:spPr>
          <a:xfrm>
            <a:off x="7574040" y="311796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44" name=""/>
          <p:cNvSpPr/>
          <p:nvPr/>
        </p:nvSpPr>
        <p:spPr>
          <a:xfrm>
            <a:off x="7574040" y="3117960"/>
            <a:ext cx="144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45" name=""/>
          <p:cNvSpPr/>
          <p:nvPr/>
        </p:nvSpPr>
        <p:spPr>
          <a:xfrm>
            <a:off x="345960" y="3122640"/>
            <a:ext cx="5040" cy="468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6" name=""/>
          <p:cNvSpPr/>
          <p:nvPr/>
        </p:nvSpPr>
        <p:spPr>
          <a:xfrm>
            <a:off x="2354400" y="3122640"/>
            <a:ext cx="6120" cy="468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7" name=""/>
          <p:cNvSpPr/>
          <p:nvPr/>
        </p:nvSpPr>
        <p:spPr>
          <a:xfrm>
            <a:off x="2354400" y="3122640"/>
            <a:ext cx="1440" cy="4683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8" name=""/>
          <p:cNvSpPr/>
          <p:nvPr/>
        </p:nvSpPr>
        <p:spPr>
          <a:xfrm>
            <a:off x="4724280" y="3122640"/>
            <a:ext cx="6480" cy="468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9" name=""/>
          <p:cNvSpPr/>
          <p:nvPr/>
        </p:nvSpPr>
        <p:spPr>
          <a:xfrm>
            <a:off x="4724280" y="3122640"/>
            <a:ext cx="1800" cy="4683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0" name=""/>
          <p:cNvSpPr/>
          <p:nvPr/>
        </p:nvSpPr>
        <p:spPr>
          <a:xfrm>
            <a:off x="7574040" y="3122640"/>
            <a:ext cx="6120" cy="468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1" name=""/>
          <p:cNvSpPr/>
          <p:nvPr/>
        </p:nvSpPr>
        <p:spPr>
          <a:xfrm>
            <a:off x="7574040" y="3122640"/>
            <a:ext cx="1440" cy="4683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2" name=""/>
          <p:cNvSpPr/>
          <p:nvPr/>
        </p:nvSpPr>
        <p:spPr>
          <a:xfrm>
            <a:off x="416520" y="3600360"/>
            <a:ext cx="6642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Weather</a:t>
            </a:r>
            <a:endParaRPr b="0" lang="en-US" sz="1400" strike="noStrike" u="none">
              <a:solidFill>
                <a:srgbClr val="000000"/>
              </a:solidFill>
              <a:effectLst/>
              <a:uFillTx/>
              <a:latin typeface="Times New Roman"/>
            </a:endParaRPr>
          </a:p>
        </p:txBody>
      </p:sp>
      <p:sp>
        <p:nvSpPr>
          <p:cNvPr id="1553" name=""/>
          <p:cNvSpPr/>
          <p:nvPr/>
        </p:nvSpPr>
        <p:spPr>
          <a:xfrm>
            <a:off x="2421360" y="3600360"/>
            <a:ext cx="16948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Quality and reliability</a:t>
            </a:r>
            <a:endParaRPr b="0" lang="en-US" sz="1400" strike="noStrike" u="none">
              <a:solidFill>
                <a:srgbClr val="000000"/>
              </a:solidFill>
              <a:effectLst/>
              <a:uFillTx/>
              <a:latin typeface="Times New Roman"/>
            </a:endParaRPr>
          </a:p>
        </p:txBody>
      </p:sp>
      <p:sp>
        <p:nvSpPr>
          <p:cNvPr id="1554" name=""/>
          <p:cNvSpPr/>
          <p:nvPr/>
        </p:nvSpPr>
        <p:spPr>
          <a:xfrm>
            <a:off x="2422800" y="3833640"/>
            <a:ext cx="1912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problems associated with</a:t>
            </a:r>
            <a:endParaRPr b="0" lang="en-US" sz="1400" strike="noStrike" u="none">
              <a:solidFill>
                <a:srgbClr val="000000"/>
              </a:solidFill>
              <a:effectLst/>
              <a:uFillTx/>
              <a:latin typeface="Times New Roman"/>
            </a:endParaRPr>
          </a:p>
        </p:txBody>
      </p:sp>
      <p:sp>
        <p:nvSpPr>
          <p:cNvPr id="1555" name=""/>
          <p:cNvSpPr/>
          <p:nvPr/>
        </p:nvSpPr>
        <p:spPr>
          <a:xfrm>
            <a:off x="2422440" y="4067280"/>
            <a:ext cx="17193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unpredictable weather</a:t>
            </a:r>
            <a:endParaRPr b="0" lang="en-US" sz="1400" strike="noStrike" u="none">
              <a:solidFill>
                <a:srgbClr val="000000"/>
              </a:solidFill>
              <a:effectLst/>
              <a:uFillTx/>
              <a:latin typeface="Times New Roman"/>
            </a:endParaRPr>
          </a:p>
        </p:txBody>
      </p:sp>
      <p:sp>
        <p:nvSpPr>
          <p:cNvPr id="1556" name=""/>
          <p:cNvSpPr/>
          <p:nvPr/>
        </p:nvSpPr>
        <p:spPr>
          <a:xfrm>
            <a:off x="4793760" y="3600360"/>
            <a:ext cx="154080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Weather derivatives</a:t>
            </a:r>
            <a:endParaRPr b="0" lang="en-US" sz="1400" strike="noStrike" u="none">
              <a:solidFill>
                <a:srgbClr val="000000"/>
              </a:solidFill>
              <a:effectLst/>
              <a:uFillTx/>
              <a:latin typeface="Times New Roman"/>
            </a:endParaRPr>
          </a:p>
        </p:txBody>
      </p:sp>
      <p:sp>
        <p:nvSpPr>
          <p:cNvPr id="1557" name=""/>
          <p:cNvSpPr/>
          <p:nvPr/>
        </p:nvSpPr>
        <p:spPr>
          <a:xfrm>
            <a:off x="345960" y="3591000"/>
            <a:ext cx="504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58" name=""/>
          <p:cNvSpPr/>
          <p:nvPr/>
        </p:nvSpPr>
        <p:spPr>
          <a:xfrm>
            <a:off x="345960" y="3591000"/>
            <a:ext cx="5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59" name=""/>
          <p:cNvSpPr/>
          <p:nvPr/>
        </p:nvSpPr>
        <p:spPr>
          <a:xfrm>
            <a:off x="345960" y="359100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60" name=""/>
          <p:cNvSpPr/>
          <p:nvPr/>
        </p:nvSpPr>
        <p:spPr>
          <a:xfrm>
            <a:off x="351000" y="3591000"/>
            <a:ext cx="200340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61" name=""/>
          <p:cNvSpPr/>
          <p:nvPr/>
        </p:nvSpPr>
        <p:spPr>
          <a:xfrm>
            <a:off x="351000" y="3591000"/>
            <a:ext cx="2003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62" name=""/>
          <p:cNvSpPr/>
          <p:nvPr/>
        </p:nvSpPr>
        <p:spPr>
          <a:xfrm>
            <a:off x="2354400" y="3591000"/>
            <a:ext cx="612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63" name=""/>
          <p:cNvSpPr/>
          <p:nvPr/>
        </p:nvSpPr>
        <p:spPr>
          <a:xfrm>
            <a:off x="2354400" y="359100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64" name=""/>
          <p:cNvSpPr/>
          <p:nvPr/>
        </p:nvSpPr>
        <p:spPr>
          <a:xfrm>
            <a:off x="2354400" y="3591000"/>
            <a:ext cx="144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65" name=""/>
          <p:cNvSpPr/>
          <p:nvPr/>
        </p:nvSpPr>
        <p:spPr>
          <a:xfrm>
            <a:off x="2360520" y="3591000"/>
            <a:ext cx="236376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66" name=""/>
          <p:cNvSpPr/>
          <p:nvPr/>
        </p:nvSpPr>
        <p:spPr>
          <a:xfrm>
            <a:off x="2360520" y="3591000"/>
            <a:ext cx="2363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67" name=""/>
          <p:cNvSpPr/>
          <p:nvPr/>
        </p:nvSpPr>
        <p:spPr>
          <a:xfrm>
            <a:off x="4724280" y="3591000"/>
            <a:ext cx="648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68" name=""/>
          <p:cNvSpPr/>
          <p:nvPr/>
        </p:nvSpPr>
        <p:spPr>
          <a:xfrm>
            <a:off x="4724280" y="3591000"/>
            <a:ext cx="64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69" name=""/>
          <p:cNvSpPr/>
          <p:nvPr/>
        </p:nvSpPr>
        <p:spPr>
          <a:xfrm>
            <a:off x="4724280" y="3591000"/>
            <a:ext cx="180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70" name=""/>
          <p:cNvSpPr/>
          <p:nvPr/>
        </p:nvSpPr>
        <p:spPr>
          <a:xfrm>
            <a:off x="4730760" y="3591000"/>
            <a:ext cx="284328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71" name=""/>
          <p:cNvSpPr/>
          <p:nvPr/>
        </p:nvSpPr>
        <p:spPr>
          <a:xfrm>
            <a:off x="4730760" y="3591000"/>
            <a:ext cx="2843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72" name=""/>
          <p:cNvSpPr/>
          <p:nvPr/>
        </p:nvSpPr>
        <p:spPr>
          <a:xfrm>
            <a:off x="7574040" y="3591000"/>
            <a:ext cx="612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73" name=""/>
          <p:cNvSpPr/>
          <p:nvPr/>
        </p:nvSpPr>
        <p:spPr>
          <a:xfrm>
            <a:off x="7574040" y="359100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74" name=""/>
          <p:cNvSpPr/>
          <p:nvPr/>
        </p:nvSpPr>
        <p:spPr>
          <a:xfrm>
            <a:off x="7574040" y="3591000"/>
            <a:ext cx="1440" cy="6120"/>
          </a:xfrm>
          <a:prstGeom prst="line">
            <a:avLst/>
          </a:prstGeom>
          <a:ln w="0">
            <a:solidFill>
              <a:srgbClr val="000000"/>
            </a:solid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575" name=""/>
          <p:cNvSpPr/>
          <p:nvPr/>
        </p:nvSpPr>
        <p:spPr>
          <a:xfrm>
            <a:off x="345960" y="3597120"/>
            <a:ext cx="5040" cy="7002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6" name=""/>
          <p:cNvSpPr/>
          <p:nvPr/>
        </p:nvSpPr>
        <p:spPr>
          <a:xfrm>
            <a:off x="2354400" y="3597120"/>
            <a:ext cx="6120" cy="7002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7" name=""/>
          <p:cNvSpPr/>
          <p:nvPr/>
        </p:nvSpPr>
        <p:spPr>
          <a:xfrm>
            <a:off x="2354400" y="3597120"/>
            <a:ext cx="1440" cy="7002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8" name=""/>
          <p:cNvSpPr/>
          <p:nvPr/>
        </p:nvSpPr>
        <p:spPr>
          <a:xfrm>
            <a:off x="4724280" y="3597120"/>
            <a:ext cx="6480" cy="7002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9" name=""/>
          <p:cNvSpPr/>
          <p:nvPr/>
        </p:nvSpPr>
        <p:spPr>
          <a:xfrm>
            <a:off x="4724280" y="3597120"/>
            <a:ext cx="1800" cy="7002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0" name=""/>
          <p:cNvSpPr/>
          <p:nvPr/>
        </p:nvSpPr>
        <p:spPr>
          <a:xfrm>
            <a:off x="7574040" y="3597120"/>
            <a:ext cx="6120" cy="70020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1" name=""/>
          <p:cNvSpPr/>
          <p:nvPr/>
        </p:nvSpPr>
        <p:spPr>
          <a:xfrm>
            <a:off x="7574040" y="3597120"/>
            <a:ext cx="1440" cy="7002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2" name=""/>
          <p:cNvSpPr/>
          <p:nvPr/>
        </p:nvSpPr>
        <p:spPr>
          <a:xfrm>
            <a:off x="415440" y="4307040"/>
            <a:ext cx="793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Reliability</a:t>
            </a:r>
            <a:endParaRPr b="0" lang="en-US" sz="1400" strike="noStrike" u="none">
              <a:solidFill>
                <a:srgbClr val="000000"/>
              </a:solidFill>
              <a:effectLst/>
              <a:uFillTx/>
              <a:latin typeface="Times New Roman"/>
            </a:endParaRPr>
          </a:p>
        </p:txBody>
      </p:sp>
      <p:sp>
        <p:nvSpPr>
          <p:cNvPr id="1583" name=""/>
          <p:cNvSpPr/>
          <p:nvPr/>
        </p:nvSpPr>
        <p:spPr>
          <a:xfrm>
            <a:off x="2423520" y="4307040"/>
            <a:ext cx="1927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Unable to serve customer</a:t>
            </a:r>
            <a:endParaRPr b="0" lang="en-US" sz="1400" strike="noStrike" u="none">
              <a:solidFill>
                <a:srgbClr val="000000"/>
              </a:solidFill>
              <a:effectLst/>
              <a:uFillTx/>
              <a:latin typeface="Times New Roman"/>
            </a:endParaRPr>
          </a:p>
        </p:txBody>
      </p:sp>
      <p:sp>
        <p:nvSpPr>
          <p:cNvPr id="1584" name=""/>
          <p:cNvSpPr/>
          <p:nvPr/>
        </p:nvSpPr>
        <p:spPr>
          <a:xfrm>
            <a:off x="2423880" y="4540320"/>
            <a:ext cx="57024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on time</a:t>
            </a:r>
            <a:endParaRPr b="0" lang="en-US" sz="1400" strike="noStrike" u="none">
              <a:solidFill>
                <a:srgbClr val="000000"/>
              </a:solidFill>
              <a:effectLst/>
              <a:uFillTx/>
              <a:latin typeface="Times New Roman"/>
            </a:endParaRPr>
          </a:p>
        </p:txBody>
      </p:sp>
      <p:sp>
        <p:nvSpPr>
          <p:cNvPr id="1585" name=""/>
          <p:cNvSpPr/>
          <p:nvPr/>
        </p:nvSpPr>
        <p:spPr>
          <a:xfrm>
            <a:off x="4791240" y="4307040"/>
            <a:ext cx="21607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Enron Communications and</a:t>
            </a:r>
            <a:endParaRPr b="0" lang="en-US" sz="1400" strike="noStrike" u="none">
              <a:solidFill>
                <a:srgbClr val="000000"/>
              </a:solidFill>
              <a:effectLst/>
              <a:uFillTx/>
              <a:latin typeface="Times New Roman"/>
            </a:endParaRPr>
          </a:p>
        </p:txBody>
      </p:sp>
      <p:sp>
        <p:nvSpPr>
          <p:cNvPr id="1586" name=""/>
          <p:cNvSpPr/>
          <p:nvPr/>
        </p:nvSpPr>
        <p:spPr>
          <a:xfrm>
            <a:off x="4791600" y="4540320"/>
            <a:ext cx="17787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information technology</a:t>
            </a:r>
            <a:endParaRPr b="0" lang="en-US" sz="1400" strike="noStrike" u="none">
              <a:solidFill>
                <a:srgbClr val="000000"/>
              </a:solidFill>
              <a:effectLst/>
              <a:uFillTx/>
              <a:latin typeface="Times New Roman"/>
            </a:endParaRPr>
          </a:p>
        </p:txBody>
      </p:sp>
      <p:sp>
        <p:nvSpPr>
          <p:cNvPr id="1587" name=""/>
          <p:cNvSpPr/>
          <p:nvPr/>
        </p:nvSpPr>
        <p:spPr>
          <a:xfrm>
            <a:off x="345960" y="4297320"/>
            <a:ext cx="504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588" name=""/>
          <p:cNvSpPr/>
          <p:nvPr/>
        </p:nvSpPr>
        <p:spPr>
          <a:xfrm>
            <a:off x="345960" y="4297320"/>
            <a:ext cx="50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89" name=""/>
          <p:cNvSpPr/>
          <p:nvPr/>
        </p:nvSpPr>
        <p:spPr>
          <a:xfrm>
            <a:off x="345960" y="429732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590" name=""/>
          <p:cNvSpPr/>
          <p:nvPr/>
        </p:nvSpPr>
        <p:spPr>
          <a:xfrm>
            <a:off x="351000" y="4297320"/>
            <a:ext cx="200340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591" name=""/>
          <p:cNvSpPr/>
          <p:nvPr/>
        </p:nvSpPr>
        <p:spPr>
          <a:xfrm>
            <a:off x="351000" y="4297320"/>
            <a:ext cx="20034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92" name=""/>
          <p:cNvSpPr/>
          <p:nvPr/>
        </p:nvSpPr>
        <p:spPr>
          <a:xfrm>
            <a:off x="2354400" y="4297320"/>
            <a:ext cx="61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593" name=""/>
          <p:cNvSpPr/>
          <p:nvPr/>
        </p:nvSpPr>
        <p:spPr>
          <a:xfrm>
            <a:off x="2354400" y="4297320"/>
            <a:ext cx="61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94" name=""/>
          <p:cNvSpPr/>
          <p:nvPr/>
        </p:nvSpPr>
        <p:spPr>
          <a:xfrm>
            <a:off x="2354400" y="4297320"/>
            <a:ext cx="144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595" name=""/>
          <p:cNvSpPr/>
          <p:nvPr/>
        </p:nvSpPr>
        <p:spPr>
          <a:xfrm>
            <a:off x="2360520" y="4297320"/>
            <a:ext cx="236376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596" name=""/>
          <p:cNvSpPr/>
          <p:nvPr/>
        </p:nvSpPr>
        <p:spPr>
          <a:xfrm>
            <a:off x="2360520" y="4297320"/>
            <a:ext cx="2363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97" name=""/>
          <p:cNvSpPr/>
          <p:nvPr/>
        </p:nvSpPr>
        <p:spPr>
          <a:xfrm>
            <a:off x="4724280" y="4297320"/>
            <a:ext cx="64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598" name=""/>
          <p:cNvSpPr/>
          <p:nvPr/>
        </p:nvSpPr>
        <p:spPr>
          <a:xfrm>
            <a:off x="4724280" y="4297320"/>
            <a:ext cx="64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99" name=""/>
          <p:cNvSpPr/>
          <p:nvPr/>
        </p:nvSpPr>
        <p:spPr>
          <a:xfrm>
            <a:off x="4724280" y="4297320"/>
            <a:ext cx="180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00" name=""/>
          <p:cNvSpPr/>
          <p:nvPr/>
        </p:nvSpPr>
        <p:spPr>
          <a:xfrm>
            <a:off x="4730760" y="4297320"/>
            <a:ext cx="28432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01" name=""/>
          <p:cNvSpPr/>
          <p:nvPr/>
        </p:nvSpPr>
        <p:spPr>
          <a:xfrm>
            <a:off x="4730760" y="4297320"/>
            <a:ext cx="28432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02" name=""/>
          <p:cNvSpPr/>
          <p:nvPr/>
        </p:nvSpPr>
        <p:spPr>
          <a:xfrm>
            <a:off x="7574040" y="4297320"/>
            <a:ext cx="612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03" name=""/>
          <p:cNvSpPr/>
          <p:nvPr/>
        </p:nvSpPr>
        <p:spPr>
          <a:xfrm>
            <a:off x="7574040" y="4297320"/>
            <a:ext cx="61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04" name=""/>
          <p:cNvSpPr/>
          <p:nvPr/>
        </p:nvSpPr>
        <p:spPr>
          <a:xfrm>
            <a:off x="7574040" y="4297320"/>
            <a:ext cx="1440" cy="6480"/>
          </a:xfrm>
          <a:prstGeom prst="line">
            <a:avLst/>
          </a:prstGeom>
          <a:ln w="0">
            <a:solidFill>
              <a:srgbClr val="000000"/>
            </a:solid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605" name=""/>
          <p:cNvSpPr/>
          <p:nvPr/>
        </p:nvSpPr>
        <p:spPr>
          <a:xfrm>
            <a:off x="345960" y="4303800"/>
            <a:ext cx="5040" cy="468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6" name=""/>
          <p:cNvSpPr/>
          <p:nvPr/>
        </p:nvSpPr>
        <p:spPr>
          <a:xfrm>
            <a:off x="2354400" y="4303800"/>
            <a:ext cx="6120" cy="468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7" name=""/>
          <p:cNvSpPr/>
          <p:nvPr/>
        </p:nvSpPr>
        <p:spPr>
          <a:xfrm>
            <a:off x="2354400" y="4303800"/>
            <a:ext cx="1440" cy="4683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8" name=""/>
          <p:cNvSpPr/>
          <p:nvPr/>
        </p:nvSpPr>
        <p:spPr>
          <a:xfrm>
            <a:off x="4724280" y="4303800"/>
            <a:ext cx="6480" cy="468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9" name=""/>
          <p:cNvSpPr/>
          <p:nvPr/>
        </p:nvSpPr>
        <p:spPr>
          <a:xfrm>
            <a:off x="4724280" y="4303800"/>
            <a:ext cx="1800" cy="4683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0" name=""/>
          <p:cNvSpPr/>
          <p:nvPr/>
        </p:nvSpPr>
        <p:spPr>
          <a:xfrm>
            <a:off x="7574040" y="4303800"/>
            <a:ext cx="6120" cy="46836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1" name=""/>
          <p:cNvSpPr/>
          <p:nvPr/>
        </p:nvSpPr>
        <p:spPr>
          <a:xfrm>
            <a:off x="7574040" y="4303800"/>
            <a:ext cx="1440" cy="46836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2" name=""/>
          <p:cNvSpPr/>
          <p:nvPr/>
        </p:nvSpPr>
        <p:spPr>
          <a:xfrm>
            <a:off x="416160" y="4780080"/>
            <a:ext cx="10555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Storage usage</a:t>
            </a:r>
            <a:endParaRPr b="0" lang="en-US" sz="1400" strike="noStrike" u="none">
              <a:solidFill>
                <a:srgbClr val="000000"/>
              </a:solidFill>
              <a:effectLst/>
              <a:uFillTx/>
              <a:latin typeface="Times New Roman"/>
            </a:endParaRPr>
          </a:p>
        </p:txBody>
      </p:sp>
      <p:sp>
        <p:nvSpPr>
          <p:cNvPr id="1613" name=""/>
          <p:cNvSpPr/>
          <p:nvPr/>
        </p:nvSpPr>
        <p:spPr>
          <a:xfrm>
            <a:off x="2423160" y="4780080"/>
            <a:ext cx="17146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Warehouses stand idle</a:t>
            </a:r>
            <a:endParaRPr b="0" lang="en-US" sz="1400" strike="noStrike" u="none">
              <a:solidFill>
                <a:srgbClr val="000000"/>
              </a:solidFill>
              <a:effectLst/>
              <a:uFillTx/>
              <a:latin typeface="Times New Roman"/>
            </a:endParaRPr>
          </a:p>
        </p:txBody>
      </p:sp>
      <p:sp>
        <p:nvSpPr>
          <p:cNvPr id="1614" name=""/>
          <p:cNvSpPr/>
          <p:nvPr/>
        </p:nvSpPr>
        <p:spPr>
          <a:xfrm>
            <a:off x="2421360" y="5013360"/>
            <a:ext cx="207108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during long periods of time</a:t>
            </a:r>
            <a:endParaRPr b="0" lang="en-US" sz="1400" strike="noStrike" u="none">
              <a:solidFill>
                <a:srgbClr val="000000"/>
              </a:solidFill>
              <a:effectLst/>
              <a:uFillTx/>
              <a:latin typeface="Times New Roman"/>
            </a:endParaRPr>
          </a:p>
        </p:txBody>
      </p:sp>
      <p:sp>
        <p:nvSpPr>
          <p:cNvPr id="1615" name=""/>
          <p:cNvSpPr/>
          <p:nvPr/>
        </p:nvSpPr>
        <p:spPr>
          <a:xfrm>
            <a:off x="2421720" y="5246640"/>
            <a:ext cx="18925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affecting the cash flow of</a:t>
            </a:r>
            <a:endParaRPr b="0" lang="en-US" sz="1400" strike="noStrike" u="none">
              <a:solidFill>
                <a:srgbClr val="000000"/>
              </a:solidFill>
              <a:effectLst/>
              <a:uFillTx/>
              <a:latin typeface="Times New Roman"/>
            </a:endParaRPr>
          </a:p>
        </p:txBody>
      </p:sp>
      <p:sp>
        <p:nvSpPr>
          <p:cNvPr id="1616" name=""/>
          <p:cNvSpPr/>
          <p:nvPr/>
        </p:nvSpPr>
        <p:spPr>
          <a:xfrm>
            <a:off x="2424240" y="5481720"/>
            <a:ext cx="10159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the operators</a:t>
            </a:r>
            <a:endParaRPr b="0" lang="en-US" sz="1400" strike="noStrike" u="none">
              <a:solidFill>
                <a:srgbClr val="000000"/>
              </a:solidFill>
              <a:effectLst/>
              <a:uFillTx/>
              <a:latin typeface="Times New Roman"/>
            </a:endParaRPr>
          </a:p>
        </p:txBody>
      </p:sp>
      <p:sp>
        <p:nvSpPr>
          <p:cNvPr id="1617" name=""/>
          <p:cNvSpPr/>
          <p:nvPr/>
        </p:nvSpPr>
        <p:spPr>
          <a:xfrm>
            <a:off x="4793400" y="4780080"/>
            <a:ext cx="18277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Long term contracts for</a:t>
            </a:r>
            <a:endParaRPr b="0" lang="en-US" sz="1400" strike="noStrike" u="none">
              <a:solidFill>
                <a:srgbClr val="000000"/>
              </a:solidFill>
              <a:effectLst/>
              <a:uFillTx/>
              <a:latin typeface="Times New Roman"/>
            </a:endParaRPr>
          </a:p>
        </p:txBody>
      </p:sp>
      <p:sp>
        <p:nvSpPr>
          <p:cNvPr id="1618" name=""/>
          <p:cNvSpPr/>
          <p:nvPr/>
        </p:nvSpPr>
        <p:spPr>
          <a:xfrm>
            <a:off x="4792320" y="5013360"/>
            <a:ext cx="185832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warehousing that can be</a:t>
            </a:r>
            <a:endParaRPr b="0" lang="en-US" sz="1400" strike="noStrike" u="none">
              <a:solidFill>
                <a:srgbClr val="000000"/>
              </a:solidFill>
              <a:effectLst/>
              <a:uFillTx/>
              <a:latin typeface="Times New Roman"/>
            </a:endParaRPr>
          </a:p>
        </p:txBody>
      </p:sp>
      <p:sp>
        <p:nvSpPr>
          <p:cNvPr id="1619" name=""/>
          <p:cNvSpPr/>
          <p:nvPr/>
        </p:nvSpPr>
        <p:spPr>
          <a:xfrm>
            <a:off x="4791240" y="5246640"/>
            <a:ext cx="2239560" cy="2138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10000"/>
                </a:solidFill>
                <a:effectLst/>
                <a:uFillTx/>
                <a:latin typeface="Times New Roman"/>
              </a:rPr>
              <a:t>exchanged in an open market</a:t>
            </a:r>
            <a:endParaRPr b="0" lang="en-US" sz="1400" strike="noStrike" u="none">
              <a:solidFill>
                <a:srgbClr val="000000"/>
              </a:solidFill>
              <a:effectLst/>
              <a:uFillTx/>
              <a:latin typeface="Times New Roman"/>
            </a:endParaRPr>
          </a:p>
        </p:txBody>
      </p:sp>
      <p:sp>
        <p:nvSpPr>
          <p:cNvPr id="1620" name=""/>
          <p:cNvSpPr/>
          <p:nvPr/>
        </p:nvSpPr>
        <p:spPr>
          <a:xfrm>
            <a:off x="345960" y="4772160"/>
            <a:ext cx="504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21" name=""/>
          <p:cNvSpPr/>
          <p:nvPr/>
        </p:nvSpPr>
        <p:spPr>
          <a:xfrm>
            <a:off x="345960" y="4772160"/>
            <a:ext cx="5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22" name=""/>
          <p:cNvSpPr/>
          <p:nvPr/>
        </p:nvSpPr>
        <p:spPr>
          <a:xfrm>
            <a:off x="345960" y="4772160"/>
            <a:ext cx="180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23" name=""/>
          <p:cNvSpPr/>
          <p:nvPr/>
        </p:nvSpPr>
        <p:spPr>
          <a:xfrm>
            <a:off x="351000" y="4772160"/>
            <a:ext cx="200340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24" name=""/>
          <p:cNvSpPr/>
          <p:nvPr/>
        </p:nvSpPr>
        <p:spPr>
          <a:xfrm>
            <a:off x="351000" y="4772160"/>
            <a:ext cx="2003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25" name=""/>
          <p:cNvSpPr/>
          <p:nvPr/>
        </p:nvSpPr>
        <p:spPr>
          <a:xfrm>
            <a:off x="2354400" y="4772160"/>
            <a:ext cx="612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26" name=""/>
          <p:cNvSpPr/>
          <p:nvPr/>
        </p:nvSpPr>
        <p:spPr>
          <a:xfrm>
            <a:off x="2354400" y="477216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27" name=""/>
          <p:cNvSpPr/>
          <p:nvPr/>
        </p:nvSpPr>
        <p:spPr>
          <a:xfrm>
            <a:off x="2354400" y="4772160"/>
            <a:ext cx="144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28" name=""/>
          <p:cNvSpPr/>
          <p:nvPr/>
        </p:nvSpPr>
        <p:spPr>
          <a:xfrm>
            <a:off x="2360520" y="4772160"/>
            <a:ext cx="236376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29" name=""/>
          <p:cNvSpPr/>
          <p:nvPr/>
        </p:nvSpPr>
        <p:spPr>
          <a:xfrm>
            <a:off x="2360520" y="4772160"/>
            <a:ext cx="2363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30" name=""/>
          <p:cNvSpPr/>
          <p:nvPr/>
        </p:nvSpPr>
        <p:spPr>
          <a:xfrm>
            <a:off x="4724280" y="4772160"/>
            <a:ext cx="648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31" name=""/>
          <p:cNvSpPr/>
          <p:nvPr/>
        </p:nvSpPr>
        <p:spPr>
          <a:xfrm>
            <a:off x="4724280" y="4772160"/>
            <a:ext cx="64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32" name=""/>
          <p:cNvSpPr/>
          <p:nvPr/>
        </p:nvSpPr>
        <p:spPr>
          <a:xfrm>
            <a:off x="4724280" y="4772160"/>
            <a:ext cx="180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33" name=""/>
          <p:cNvSpPr/>
          <p:nvPr/>
        </p:nvSpPr>
        <p:spPr>
          <a:xfrm>
            <a:off x="4730760" y="4772160"/>
            <a:ext cx="284328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34" name=""/>
          <p:cNvSpPr/>
          <p:nvPr/>
        </p:nvSpPr>
        <p:spPr>
          <a:xfrm>
            <a:off x="4730760" y="4772160"/>
            <a:ext cx="2843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35" name=""/>
          <p:cNvSpPr/>
          <p:nvPr/>
        </p:nvSpPr>
        <p:spPr>
          <a:xfrm>
            <a:off x="7574040" y="4772160"/>
            <a:ext cx="612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36" name=""/>
          <p:cNvSpPr/>
          <p:nvPr/>
        </p:nvSpPr>
        <p:spPr>
          <a:xfrm>
            <a:off x="7574040" y="477216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37" name=""/>
          <p:cNvSpPr/>
          <p:nvPr/>
        </p:nvSpPr>
        <p:spPr>
          <a:xfrm>
            <a:off x="7574040" y="4772160"/>
            <a:ext cx="144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38" name=""/>
          <p:cNvSpPr/>
          <p:nvPr/>
        </p:nvSpPr>
        <p:spPr>
          <a:xfrm>
            <a:off x="345960" y="4776840"/>
            <a:ext cx="5040" cy="936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9" name=""/>
          <p:cNvSpPr/>
          <p:nvPr/>
        </p:nvSpPr>
        <p:spPr>
          <a:xfrm>
            <a:off x="345960" y="5713560"/>
            <a:ext cx="504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40" name=""/>
          <p:cNvSpPr/>
          <p:nvPr/>
        </p:nvSpPr>
        <p:spPr>
          <a:xfrm>
            <a:off x="345960" y="5713560"/>
            <a:ext cx="5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41" name=""/>
          <p:cNvSpPr/>
          <p:nvPr/>
        </p:nvSpPr>
        <p:spPr>
          <a:xfrm>
            <a:off x="345960" y="5713560"/>
            <a:ext cx="180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42" name=""/>
          <p:cNvSpPr/>
          <p:nvPr/>
        </p:nvSpPr>
        <p:spPr>
          <a:xfrm>
            <a:off x="345960" y="5713560"/>
            <a:ext cx="5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43" name=""/>
          <p:cNvSpPr/>
          <p:nvPr/>
        </p:nvSpPr>
        <p:spPr>
          <a:xfrm>
            <a:off x="345960" y="5713560"/>
            <a:ext cx="180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44" name=""/>
          <p:cNvSpPr/>
          <p:nvPr/>
        </p:nvSpPr>
        <p:spPr>
          <a:xfrm>
            <a:off x="351000" y="5713560"/>
            <a:ext cx="2003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45" name=""/>
          <p:cNvSpPr/>
          <p:nvPr/>
        </p:nvSpPr>
        <p:spPr>
          <a:xfrm>
            <a:off x="2354400" y="4776840"/>
            <a:ext cx="6120" cy="936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6" name=""/>
          <p:cNvSpPr/>
          <p:nvPr/>
        </p:nvSpPr>
        <p:spPr>
          <a:xfrm>
            <a:off x="2354400" y="4776840"/>
            <a:ext cx="1440" cy="9367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7" name=""/>
          <p:cNvSpPr/>
          <p:nvPr/>
        </p:nvSpPr>
        <p:spPr>
          <a:xfrm>
            <a:off x="2557440" y="5865840"/>
            <a:ext cx="648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48" name=""/>
          <p:cNvSpPr/>
          <p:nvPr/>
        </p:nvSpPr>
        <p:spPr>
          <a:xfrm>
            <a:off x="2354400" y="571356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49" name=""/>
          <p:cNvSpPr/>
          <p:nvPr/>
        </p:nvSpPr>
        <p:spPr>
          <a:xfrm>
            <a:off x="2354400" y="5713560"/>
            <a:ext cx="144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50" name=""/>
          <p:cNvSpPr/>
          <p:nvPr/>
        </p:nvSpPr>
        <p:spPr>
          <a:xfrm>
            <a:off x="2360520" y="5713560"/>
            <a:ext cx="2363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51" name=""/>
          <p:cNvSpPr/>
          <p:nvPr/>
        </p:nvSpPr>
        <p:spPr>
          <a:xfrm>
            <a:off x="4724280" y="4776840"/>
            <a:ext cx="6480" cy="936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2" name=""/>
          <p:cNvSpPr/>
          <p:nvPr/>
        </p:nvSpPr>
        <p:spPr>
          <a:xfrm>
            <a:off x="4724280" y="4776840"/>
            <a:ext cx="1800" cy="9367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3" name=""/>
          <p:cNvSpPr/>
          <p:nvPr/>
        </p:nvSpPr>
        <p:spPr>
          <a:xfrm>
            <a:off x="4724280" y="5713560"/>
            <a:ext cx="64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54" name=""/>
          <p:cNvSpPr/>
          <p:nvPr/>
        </p:nvSpPr>
        <p:spPr>
          <a:xfrm>
            <a:off x="4724280" y="5713560"/>
            <a:ext cx="180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55" name=""/>
          <p:cNvSpPr/>
          <p:nvPr/>
        </p:nvSpPr>
        <p:spPr>
          <a:xfrm>
            <a:off x="4730760" y="5713560"/>
            <a:ext cx="2843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56" name=""/>
          <p:cNvSpPr/>
          <p:nvPr/>
        </p:nvSpPr>
        <p:spPr>
          <a:xfrm>
            <a:off x="7574040" y="4776840"/>
            <a:ext cx="6120" cy="936720"/>
          </a:xfrm>
          <a:prstGeom prst="rect">
            <a:avLst/>
          </a:pr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7" name=""/>
          <p:cNvSpPr/>
          <p:nvPr/>
        </p:nvSpPr>
        <p:spPr>
          <a:xfrm>
            <a:off x="7574040" y="4776840"/>
            <a:ext cx="1440" cy="9367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8" name=""/>
          <p:cNvSpPr/>
          <p:nvPr/>
        </p:nvSpPr>
        <p:spPr>
          <a:xfrm>
            <a:off x="7777080" y="5865840"/>
            <a:ext cx="648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59" name=""/>
          <p:cNvSpPr/>
          <p:nvPr/>
        </p:nvSpPr>
        <p:spPr>
          <a:xfrm>
            <a:off x="7574040" y="571356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60" name=""/>
          <p:cNvSpPr/>
          <p:nvPr/>
        </p:nvSpPr>
        <p:spPr>
          <a:xfrm>
            <a:off x="7574040" y="5713560"/>
            <a:ext cx="144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61" name=""/>
          <p:cNvSpPr/>
          <p:nvPr/>
        </p:nvSpPr>
        <p:spPr>
          <a:xfrm>
            <a:off x="7777080" y="5865840"/>
            <a:ext cx="6480" cy="4680"/>
          </a:xfrm>
          <a:prstGeom prst="rect">
            <a:avLst/>
          </a:prstGeom>
          <a:solidFill>
            <a:srgbClr val="000000"/>
          </a:solid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62" name=""/>
          <p:cNvSpPr/>
          <p:nvPr/>
        </p:nvSpPr>
        <p:spPr>
          <a:xfrm>
            <a:off x="7574040" y="5713560"/>
            <a:ext cx="61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63" name=""/>
          <p:cNvSpPr/>
          <p:nvPr/>
        </p:nvSpPr>
        <p:spPr>
          <a:xfrm>
            <a:off x="7574040" y="5713560"/>
            <a:ext cx="1440" cy="468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64" name=""/>
          <p:cNvSpPr/>
          <p:nvPr/>
        </p:nvSpPr>
        <p:spPr>
          <a:xfrm>
            <a:off x="7796160" y="2139840"/>
            <a:ext cx="1135080" cy="736200"/>
          </a:xfrm>
          <a:prstGeom prst="ellipse">
            <a:avLst/>
          </a:prstGeom>
          <a:gradFill rotWithShape="0">
            <a:gsLst>
              <a:gs pos="0">
                <a:srgbClr val="00cc00"/>
              </a:gs>
              <a:gs pos="100000">
                <a:srgbClr val="009a00"/>
              </a:gs>
            </a:gsLst>
            <a:path path="rect">
              <a:fillToRect l="50000" t="50000" r="50000" b="50000"/>
            </a:path>
          </a:gra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New Product</a:t>
            </a:r>
            <a:endParaRPr b="0" lang="en-US" sz="1400" strike="noStrike" u="none">
              <a:solidFill>
                <a:srgbClr val="000000"/>
              </a:solidFill>
              <a:effectLst/>
              <a:uFillTx/>
              <a:latin typeface="Times New Roman"/>
            </a:endParaRPr>
          </a:p>
        </p:txBody>
      </p:sp>
      <p:sp>
        <p:nvSpPr>
          <p:cNvPr id="1665" name=""/>
          <p:cNvSpPr/>
          <p:nvPr/>
        </p:nvSpPr>
        <p:spPr>
          <a:xfrm>
            <a:off x="7796160" y="4896000"/>
            <a:ext cx="1135080" cy="736200"/>
          </a:xfrm>
          <a:prstGeom prst="ellipse">
            <a:avLst/>
          </a:prstGeom>
          <a:gradFill rotWithShape="0">
            <a:gsLst>
              <a:gs pos="0">
                <a:srgbClr val="00cc00"/>
              </a:gs>
              <a:gs pos="100000">
                <a:srgbClr val="009a00"/>
              </a:gs>
            </a:gsLst>
            <a:path path="rect">
              <a:fillToRect l="50000" t="50000" r="50000" b="50000"/>
            </a:path>
          </a:gra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New Product</a:t>
            </a:r>
            <a:endParaRPr b="0" lang="en-US" sz="1400" strike="noStrike" u="none">
              <a:solidFill>
                <a:srgbClr val="000000"/>
              </a:solidFill>
              <a:effectLst/>
              <a:uFillTx/>
              <a:latin typeface="Times New Roman"/>
            </a:endParaRPr>
          </a:p>
        </p:txBody>
      </p:sp>
      <p:sp>
        <p:nvSpPr>
          <p:cNvPr id="1666" name=""/>
          <p:cNvSpPr/>
          <p:nvPr/>
        </p:nvSpPr>
        <p:spPr>
          <a:xfrm>
            <a:off x="7745400" y="3433680"/>
            <a:ext cx="1236600" cy="1038240"/>
          </a:xfrm>
          <a:prstGeom prst="ellipse">
            <a:avLst/>
          </a:prstGeom>
          <a:gradFill rotWithShape="0">
            <a:gsLst>
              <a:gs pos="0">
                <a:srgbClr val="3333cc"/>
              </a:gs>
              <a:gs pos="100000">
                <a:srgbClr val="212186"/>
              </a:gs>
            </a:gsLst>
            <a:path path="rect">
              <a:fillToRect l="50000" t="50000" r="50000" b="50000"/>
            </a:path>
          </a:gra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Times New Roman"/>
              </a:rPr>
              <a:t>Existing Enron Products</a:t>
            </a:r>
            <a:endParaRPr b="0" lang="en-US" sz="1400" strike="noStrike" u="none">
              <a:solidFill>
                <a:srgbClr val="000000"/>
              </a:solidFill>
              <a:effectLst/>
              <a:uFillTx/>
              <a:latin typeface="Times New Roman"/>
            </a:endParaRPr>
          </a:p>
        </p:txBody>
      </p:sp>
      <p:sp>
        <p:nvSpPr>
          <p:cNvPr id="1667" name=""/>
          <p:cNvSpPr/>
          <p:nvPr/>
        </p:nvSpPr>
        <p:spPr>
          <a:xfrm>
            <a:off x="7645320" y="3124080"/>
            <a:ext cx="76320" cy="1676520"/>
          </a:xfrm>
          <a:custGeom>
            <a:avLst/>
            <a:gdLst>
              <a:gd name="textAreaLeft" fmla="*/ 0 w 76320"/>
              <a:gd name="textAreaRight" fmla="*/ 27360 w 76320"/>
              <a:gd name="textAreaTop" fmla="*/ 43560 h 1676520"/>
              <a:gd name="textAreaBottom" fmla="*/ 1632960 h 167652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68" name=""/>
          <p:cNvSpPr/>
          <p:nvPr/>
        </p:nvSpPr>
        <p:spPr>
          <a:xfrm>
            <a:off x="286560" y="1200240"/>
            <a:ext cx="296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THEIR PROBLEMS…OUR SOLUTIONS</a:t>
            </a:r>
            <a:endParaRPr b="0" lang="en-US" sz="12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3730BACB-B89B-4FE0-A9A5-075FDB7E9B76}"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9" name=""/>
          <p:cNvSpPr/>
          <p:nvPr/>
        </p:nvSpPr>
        <p:spPr>
          <a:xfrm>
            <a:off x="3848040" y="5575320"/>
            <a:ext cx="4267440" cy="635040"/>
          </a:xfrm>
          <a:prstGeom prst="rect">
            <a:avLst/>
          </a:prstGeom>
          <a:solidFill>
            <a:srgbClr val="eaeaea"/>
          </a:solidFill>
          <a:ln w="9360">
            <a:solidFill>
              <a:srgbClr val="000000"/>
            </a:solidFill>
            <a:miter/>
          </a:ln>
          <a:effectLst>
            <a:outerShdw dist="107932" dir="189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70" name=""/>
          <p:cNvSpPr/>
          <p:nvPr/>
        </p:nvSpPr>
        <p:spPr>
          <a:xfrm>
            <a:off x="3137040" y="1282680"/>
            <a:ext cx="5635440" cy="3154320"/>
          </a:xfrm>
          <a:prstGeom prst="rect">
            <a:avLst/>
          </a:prstGeom>
          <a:noFill/>
          <a:ln w="0">
            <a:noFill/>
          </a:ln>
        </p:spPr>
        <p:style>
          <a:lnRef idx="0"/>
          <a:fillRef idx="0"/>
          <a:effectRef idx="0"/>
          <a:fontRef idx="minor"/>
        </p:style>
        <p:txBody>
          <a:bodyPr lIns="90360" rIns="90360" tIns="44280" bIns="44280" anchor="t">
            <a:noAutofit/>
          </a:bodyPr>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Several “benchmark” routes exhibit commodity-like      </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characteristics</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Many of the prices for routes are highly correlated with seasonality, </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fuel prices or the weather</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Volatility high depending on routes, season, fuel price, etc.</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U.S. trucking industry revenues &gt; U.S. $200+ billion/year</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Trucking segment alone is almost as large as the electricity</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market and is larger than other commodities with active markets</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(e.g.,petroleum, paper,natural gas and coal)</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No major companies are concentrated on a national or global scale</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Not all participants will see a compelling need to hedge,</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but enough will to drive the market</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The indices could be developed by City-Pair Routes very much like </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in the bandwidth business</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1671" name=""/>
          <p:cNvSpPr/>
          <p:nvPr/>
        </p:nvSpPr>
        <p:spPr>
          <a:xfrm>
            <a:off x="4030560" y="5613480"/>
            <a:ext cx="3932280" cy="5209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fundamentals are in place to suggest</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that risk management products will take off</a:t>
            </a:r>
            <a:endParaRPr b="0" lang="en-US" sz="1400" strike="noStrike" u="none">
              <a:solidFill>
                <a:srgbClr val="000000"/>
              </a:solidFill>
              <a:effectLst/>
              <a:uFillTx/>
              <a:latin typeface="Times New Roman"/>
            </a:endParaRPr>
          </a:p>
        </p:txBody>
      </p:sp>
      <p:sp>
        <p:nvSpPr>
          <p:cNvPr id="1672" name=""/>
          <p:cNvSpPr/>
          <p:nvPr/>
        </p:nvSpPr>
        <p:spPr>
          <a:xfrm>
            <a:off x="3071160" y="995400"/>
            <a:ext cx="9597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EVIDENCE</a:t>
            </a:r>
            <a:endParaRPr b="0" lang="en-US" sz="1200" strike="noStrike" u="none">
              <a:solidFill>
                <a:srgbClr val="000000"/>
              </a:solidFill>
              <a:effectLst/>
              <a:uFillTx/>
              <a:latin typeface="Times New Roman"/>
            </a:endParaRPr>
          </a:p>
        </p:txBody>
      </p:sp>
      <p:sp>
        <p:nvSpPr>
          <p:cNvPr id="1673" name=""/>
          <p:cNvSpPr/>
          <p:nvPr/>
        </p:nvSpPr>
        <p:spPr>
          <a:xfrm>
            <a:off x="344520" y="995400"/>
            <a:ext cx="1408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REQUIREMENTS</a:t>
            </a:r>
            <a:endParaRPr b="0" lang="en-US" sz="1200" strike="noStrike" u="none">
              <a:solidFill>
                <a:srgbClr val="000000"/>
              </a:solidFill>
              <a:effectLst/>
              <a:uFillTx/>
              <a:latin typeface="Times New Roman"/>
            </a:endParaRPr>
          </a:p>
        </p:txBody>
      </p:sp>
      <p:sp>
        <p:nvSpPr>
          <p:cNvPr id="1674" name=""/>
          <p:cNvSpPr/>
          <p:nvPr/>
        </p:nvSpPr>
        <p:spPr>
          <a:xfrm>
            <a:off x="419040" y="1282680"/>
            <a:ext cx="2705040" cy="3154320"/>
          </a:xfrm>
          <a:prstGeom prst="rect">
            <a:avLst/>
          </a:prstGeom>
          <a:noFill/>
          <a:ln w="0">
            <a:noFill/>
          </a:ln>
        </p:spPr>
        <p:style>
          <a:lnRef idx="0"/>
          <a:fillRef idx="0"/>
          <a:effectRef idx="0"/>
          <a:fontRef idx="minor"/>
        </p:style>
        <p:txBody>
          <a:bodyPr lIns="90360" rIns="90360" tIns="44280" bIns="44280" anchor="t">
            <a:noAutofit/>
          </a:bodyPr>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 High degree of</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product</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commoditization</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2. High price volatility</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3. Large volume</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4. Fragmented industry</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5. Large number of</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natural counterparts</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6. Develop an accepted  use </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of  industry indices for</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pricing  </a:t>
            </a:r>
            <a:endParaRPr b="0" lang="en-US" sz="1400" strike="noStrike" u="none">
              <a:solidFill>
                <a:srgbClr val="000000"/>
              </a:solidFill>
              <a:effectLst/>
              <a:uFillTx/>
              <a:latin typeface="Times New Roman"/>
            </a:endParaRPr>
          </a:p>
          <a:p>
            <a:pPr>
              <a:lnSpc>
                <a:spcPct val="90000"/>
              </a:lnSpc>
              <a:tabLst>
                <a:tab algn="l" pos="0"/>
                <a:tab algn="l" pos="1200240"/>
                <a:tab algn="l" pos="508644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675" name=""/>
          <p:cNvSpPr/>
          <p:nvPr/>
        </p:nvSpPr>
        <p:spPr>
          <a:xfrm rot="5400000">
            <a:off x="5872680" y="2610360"/>
            <a:ext cx="228600" cy="5421240"/>
          </a:xfrm>
          <a:prstGeom prst="rightArrow">
            <a:avLst>
              <a:gd name="adj1" fmla="val 46120"/>
              <a:gd name="adj2" fmla="val 10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1676" name=""/>
          <p:cNvSpPr/>
          <p:nvPr/>
        </p:nvSpPr>
        <p:spPr>
          <a:xfrm>
            <a:off x="419040" y="1219320"/>
            <a:ext cx="2400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7" name=""/>
          <p:cNvSpPr/>
          <p:nvPr/>
        </p:nvSpPr>
        <p:spPr>
          <a:xfrm>
            <a:off x="3149640" y="1219320"/>
            <a:ext cx="5257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78" name=""/>
          <p:cNvSpPr/>
          <p:nvPr/>
        </p:nvSpPr>
        <p:spPr>
          <a:xfrm flipV="1">
            <a:off x="380880" y="757080"/>
            <a:ext cx="7772400" cy="5040"/>
          </a:xfrm>
          <a:prstGeom prst="line">
            <a:avLst/>
          </a:prstGeom>
          <a:ln w="28440">
            <a:solidFill>
              <a:srgbClr val="ff0000"/>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Times New Roman"/>
            </a:endParaRPr>
          </a:p>
        </p:txBody>
      </p:sp>
      <p:grpSp>
        <p:nvGrpSpPr>
          <p:cNvPr id="1679" name=""/>
          <p:cNvGrpSpPr/>
          <p:nvPr/>
        </p:nvGrpSpPr>
        <p:grpSpPr>
          <a:xfrm>
            <a:off x="8153280" y="165240"/>
            <a:ext cx="673200" cy="685800"/>
            <a:chOff x="8153280" y="165240"/>
            <a:chExt cx="673200" cy="685800"/>
          </a:xfrm>
        </p:grpSpPr>
        <p:sp>
          <p:nvSpPr>
            <p:cNvPr id="1680"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1"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2"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3"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4"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5"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6"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7"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8"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9"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0"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1"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92"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693"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4"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5"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696" name=""/>
          <p:cNvSpPr/>
          <p:nvPr/>
        </p:nvSpPr>
        <p:spPr>
          <a:xfrm>
            <a:off x="301680" y="261720"/>
            <a:ext cx="6226200" cy="454680"/>
          </a:xfrm>
          <a:prstGeom prst="rect">
            <a:avLst/>
          </a:prstGeom>
          <a:noFill/>
          <a:ln w="0">
            <a:noFill/>
          </a:ln>
        </p:spPr>
        <p:style>
          <a:lnRef idx="0"/>
          <a:fillRef idx="0"/>
          <a:effectRef idx="0"/>
          <a:fontRef idx="minor"/>
        </p:style>
        <p:txBody>
          <a:bodyPr lIns="90360" rIns="90360" tIns="44280" bIns="4428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Evidence for the feasibility of risk management</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E4148E3F-DAE0-4A0A-B60B-C09200B25A67}"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697" name="" descr=""/>
          <p:cNvPicPr/>
          <p:nvPr/>
        </p:nvPicPr>
        <p:blipFill>
          <a:blip r:embed="rId1"/>
          <a:stretch/>
        </p:blipFill>
        <p:spPr>
          <a:xfrm>
            <a:off x="555480" y="1617840"/>
            <a:ext cx="5007240" cy="2725560"/>
          </a:xfrm>
          <a:prstGeom prst="rect">
            <a:avLst/>
          </a:prstGeom>
          <a:noFill/>
          <a:ln w="0">
            <a:noFill/>
          </a:ln>
        </p:spPr>
      </p:pic>
      <p:sp>
        <p:nvSpPr>
          <p:cNvPr id="1698" name=""/>
          <p:cNvSpPr/>
          <p:nvPr/>
        </p:nvSpPr>
        <p:spPr>
          <a:xfrm>
            <a:off x="4343400" y="3886200"/>
            <a:ext cx="1295280" cy="609480"/>
          </a:xfrm>
          <a:prstGeom prst="ellipse">
            <a:avLst/>
          </a:prstGeom>
          <a:gradFill rotWithShape="0">
            <a:gsLst>
              <a:gs pos="0">
                <a:srgbClr val="b2b2b2"/>
              </a:gs>
              <a:gs pos="100000">
                <a:srgbClr val="878787"/>
              </a:gs>
            </a:gsLst>
            <a:path path="rect">
              <a:fillToRect l="50000" t="50000" r="50000" b="50000"/>
            </a:path>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9" name=""/>
          <p:cNvSpPr/>
          <p:nvPr/>
        </p:nvSpPr>
        <p:spPr>
          <a:xfrm flipV="1">
            <a:off x="380880" y="757080"/>
            <a:ext cx="7772400" cy="5040"/>
          </a:xfrm>
          <a:prstGeom prst="line">
            <a:avLst/>
          </a:prstGeom>
          <a:ln w="28440">
            <a:solidFill>
              <a:srgbClr val="ff0000"/>
            </a:solidFill>
            <a:miter/>
          </a:ln>
        </p:spPr>
        <p:style>
          <a:lnRef idx="0"/>
          <a:fillRef idx="0"/>
          <a:effectRef idx="0"/>
          <a:fontRef idx="minor"/>
        </p:style>
        <p:txBody>
          <a:bodyPr lIns="90000" rIns="90000" tIns="-41760" bIns="-41760" anchor="ctr">
            <a:noAutofit/>
          </a:bodyPr>
          <a:p>
            <a:endParaRPr b="0" lang="en-US" sz="2400" strike="noStrike" u="none">
              <a:solidFill>
                <a:srgbClr val="000000"/>
              </a:solidFill>
              <a:effectLst/>
              <a:uFillTx/>
              <a:latin typeface="Times New Roman"/>
            </a:endParaRPr>
          </a:p>
        </p:txBody>
      </p:sp>
      <p:grpSp>
        <p:nvGrpSpPr>
          <p:cNvPr id="1700" name=""/>
          <p:cNvGrpSpPr/>
          <p:nvPr/>
        </p:nvGrpSpPr>
        <p:grpSpPr>
          <a:xfrm>
            <a:off x="8153280" y="165240"/>
            <a:ext cx="673200" cy="685800"/>
            <a:chOff x="8153280" y="165240"/>
            <a:chExt cx="673200" cy="685800"/>
          </a:xfrm>
        </p:grpSpPr>
        <p:sp>
          <p:nvSpPr>
            <p:cNvPr id="1701"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2"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3"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4"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5"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6"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7"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8"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9"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0"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1"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2"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13"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714"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5"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6"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17" name=""/>
          <p:cNvSpPr/>
          <p:nvPr/>
        </p:nvSpPr>
        <p:spPr>
          <a:xfrm>
            <a:off x="301680" y="261720"/>
            <a:ext cx="6226200" cy="454680"/>
          </a:xfrm>
          <a:prstGeom prst="rect">
            <a:avLst/>
          </a:prstGeom>
          <a:noFill/>
          <a:ln w="0">
            <a:noFill/>
          </a:ln>
        </p:spPr>
        <p:style>
          <a:lnRef idx="0"/>
          <a:fillRef idx="0"/>
          <a:effectRef idx="0"/>
          <a:fontRef idx="minor"/>
        </p:style>
        <p:txBody>
          <a:bodyPr lIns="90360" rIns="90360" tIns="44280" bIns="4428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Something similar is working today</a:t>
            </a:r>
            <a:endParaRPr b="0" lang="en-US" sz="2400" strike="noStrike" u="none">
              <a:solidFill>
                <a:srgbClr val="000000"/>
              </a:solidFill>
              <a:effectLst/>
              <a:uFillTx/>
              <a:latin typeface="Times New Roman"/>
            </a:endParaRPr>
          </a:p>
        </p:txBody>
      </p:sp>
      <p:sp>
        <p:nvSpPr>
          <p:cNvPr id="1718" name=""/>
          <p:cNvSpPr/>
          <p:nvPr/>
        </p:nvSpPr>
        <p:spPr>
          <a:xfrm>
            <a:off x="454680" y="930240"/>
            <a:ext cx="3110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MARITIME SHIPPING MARKET INDEXES</a:t>
            </a:r>
            <a:endParaRPr b="0" lang="en-US" sz="1200" strike="noStrike" u="none">
              <a:solidFill>
                <a:srgbClr val="000000"/>
              </a:solidFill>
              <a:effectLst/>
              <a:uFillTx/>
              <a:latin typeface="Times New Roman"/>
            </a:endParaRPr>
          </a:p>
        </p:txBody>
      </p:sp>
      <p:sp>
        <p:nvSpPr>
          <p:cNvPr id="1719" name=""/>
          <p:cNvSpPr/>
          <p:nvPr/>
        </p:nvSpPr>
        <p:spPr>
          <a:xfrm>
            <a:off x="6400800" y="1312920"/>
            <a:ext cx="2149560" cy="478296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0" name=""/>
          <p:cNvSpPr/>
          <p:nvPr/>
        </p:nvSpPr>
        <p:spPr>
          <a:xfrm>
            <a:off x="6515280" y="1424160"/>
            <a:ext cx="2073240" cy="5004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index was created in 1970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These futures indexes are quoted daily in the LIFFE out of London.</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Baltic Fixtures operate on a port-pair basis and is under management of the Baltic Exchange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BIFFEX, the shipping index, works using the Baltic Freight Fixtures to compose the index, so both are related</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BIFFEX is now part of the LIFFE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endParaRPr b="0" lang="en-US" sz="1400" strike="noStrike" u="none">
              <a:solidFill>
                <a:srgbClr val="000000"/>
              </a:solidFill>
              <a:effectLst/>
              <a:uFillTx/>
              <a:latin typeface="Times New Roman"/>
            </a:endParaRPr>
          </a:p>
        </p:txBody>
      </p:sp>
      <p:sp>
        <p:nvSpPr>
          <p:cNvPr id="1721" name=""/>
          <p:cNvSpPr/>
          <p:nvPr/>
        </p:nvSpPr>
        <p:spPr>
          <a:xfrm>
            <a:off x="5791320" y="1260360"/>
            <a:ext cx="347400" cy="4889520"/>
          </a:xfrm>
          <a:prstGeom prst="rightArrow">
            <a:avLst>
              <a:gd name="adj1" fmla="val 46120"/>
              <a:gd name="adj2" fmla="val 10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1722" name=""/>
          <p:cNvSpPr/>
          <p:nvPr/>
        </p:nvSpPr>
        <p:spPr>
          <a:xfrm>
            <a:off x="459720" y="1219320"/>
            <a:ext cx="2230200" cy="429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Baltic Freight Index Fixtures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LIFFE</a:t>
            </a:r>
            <a:endParaRPr b="0" lang="en-US" sz="1000" strike="noStrike" u="none">
              <a:solidFill>
                <a:srgbClr val="000000"/>
              </a:solidFill>
              <a:effectLst/>
              <a:uFillTx/>
              <a:latin typeface="Times New Roman"/>
            </a:endParaRPr>
          </a:p>
        </p:txBody>
      </p:sp>
      <p:sp>
        <p:nvSpPr>
          <p:cNvPr id="1723" name=""/>
          <p:cNvSpPr/>
          <p:nvPr/>
        </p:nvSpPr>
        <p:spPr>
          <a:xfrm>
            <a:off x="517680" y="6232680"/>
            <a:ext cx="32162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Source: Telerate</a:t>
            </a:r>
            <a:endParaRPr b="0" lang="en-US" sz="1000" strike="noStrike" u="none">
              <a:solidFill>
                <a:srgbClr val="000000"/>
              </a:solidFill>
              <a:effectLst/>
              <a:uFillTx/>
              <a:latin typeface="Times New Roman"/>
            </a:endParaRPr>
          </a:p>
        </p:txBody>
      </p:sp>
      <p:pic>
        <p:nvPicPr>
          <p:cNvPr id="1724" name="" descr=""/>
          <p:cNvPicPr/>
          <p:nvPr/>
        </p:nvPicPr>
        <p:blipFill>
          <a:blip r:embed="rId2"/>
          <a:stretch/>
        </p:blipFill>
        <p:spPr>
          <a:xfrm>
            <a:off x="533520" y="4724280"/>
            <a:ext cx="5029200" cy="1524240"/>
          </a:xfrm>
          <a:prstGeom prst="rect">
            <a:avLst/>
          </a:prstGeom>
          <a:noFill/>
          <a:ln w="0">
            <a:noFill/>
          </a:ln>
        </p:spPr>
      </p:pic>
      <p:sp>
        <p:nvSpPr>
          <p:cNvPr id="1725" name=""/>
          <p:cNvSpPr/>
          <p:nvPr/>
        </p:nvSpPr>
        <p:spPr>
          <a:xfrm>
            <a:off x="460800" y="4343400"/>
            <a:ext cx="2323080" cy="4294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Freight BIFFEX Index Futures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LIFFE</a:t>
            </a:r>
            <a:endParaRPr b="0" lang="en-US" sz="1000" strike="noStrike" u="none">
              <a:solidFill>
                <a:srgbClr val="000000"/>
              </a:solidFill>
              <a:effectLst/>
              <a:uFillTx/>
              <a:latin typeface="Times New Roman"/>
            </a:endParaRPr>
          </a:p>
        </p:txBody>
      </p:sp>
      <p:sp>
        <p:nvSpPr>
          <p:cNvPr id="1726" name=""/>
          <p:cNvSpPr/>
          <p:nvPr/>
        </p:nvSpPr>
        <p:spPr>
          <a:xfrm>
            <a:off x="762120" y="1986120"/>
            <a:ext cx="1752480" cy="528480"/>
          </a:xfrm>
          <a:prstGeom prst="ellipse">
            <a:avLst/>
          </a:prstGeom>
          <a:no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7" name=""/>
          <p:cNvSpPr/>
          <p:nvPr/>
        </p:nvSpPr>
        <p:spPr>
          <a:xfrm>
            <a:off x="2286000" y="2451240"/>
            <a:ext cx="2209680" cy="1663560"/>
          </a:xfrm>
          <a:prstGeom prst="line">
            <a:avLst/>
          </a:prstGeom>
          <a:ln w="28440">
            <a:solidFill>
              <a:srgbClr val="ffff00"/>
            </a:solidFill>
            <a:miter/>
            <a:headEnd len="med" type="triangle" w="med"/>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8" name=""/>
          <p:cNvSpPr/>
          <p:nvPr/>
        </p:nvSpPr>
        <p:spPr>
          <a:xfrm>
            <a:off x="4511880" y="4038480"/>
            <a:ext cx="95796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Times New Roman"/>
              </a:rPr>
              <a:t>Port Pairs</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C58EDBF-9D7D-4D95-97BA-E9D74CF4C20D}"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29" name=""/>
          <p:cNvSpPr/>
          <p:nvPr/>
        </p:nvSpPr>
        <p:spPr>
          <a:xfrm>
            <a:off x="838080" y="636480"/>
            <a:ext cx="40240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Products/ Transportation</a:t>
            </a:r>
            <a:endParaRPr b="0" lang="en-US" sz="2400" strike="noStrike" u="none">
              <a:solidFill>
                <a:srgbClr val="000000"/>
              </a:solidFill>
              <a:effectLst/>
              <a:uFillTx/>
              <a:latin typeface="Times New Roman"/>
            </a:endParaRPr>
          </a:p>
        </p:txBody>
      </p:sp>
      <p:sp>
        <p:nvSpPr>
          <p:cNvPr id="1730" name=""/>
          <p:cNvSpPr/>
          <p:nvPr/>
        </p:nvSpPr>
        <p:spPr>
          <a:xfrm>
            <a:off x="2398680" y="1317600"/>
            <a:ext cx="3958920" cy="426780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Physical</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Provision of transportation capacity</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Fuel delivery at hubs</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Delivery of physical commodities</a:t>
            </a:r>
            <a:endParaRPr b="0" lang="en-US" sz="16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Risk Management</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Fuel</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Transportation Contracts</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Storage availability</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Weather</a:t>
            </a:r>
            <a:endParaRPr b="0" lang="en-US" sz="16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Financial</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Contract Monetization</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Equipment Acquisition</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Facilities and Equipment Improvement</a:t>
            </a:r>
            <a:endParaRPr b="0" lang="en-US" sz="1600" strike="noStrike" u="none">
              <a:solidFill>
                <a:srgbClr val="000000"/>
              </a:solidFill>
              <a:effectLst/>
              <a:uFillTx/>
              <a:latin typeface="Times New Roman"/>
            </a:endParaRPr>
          </a:p>
        </p:txBody>
      </p:sp>
      <p:sp>
        <p:nvSpPr>
          <p:cNvPr id="1731" name=""/>
          <p:cNvSpPr/>
          <p:nvPr/>
        </p:nvSpPr>
        <p:spPr>
          <a:xfrm>
            <a:off x="914400" y="1143000"/>
            <a:ext cx="670572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732" name=""/>
          <p:cNvGrpSpPr/>
          <p:nvPr/>
        </p:nvGrpSpPr>
        <p:grpSpPr>
          <a:xfrm>
            <a:off x="8153280" y="165240"/>
            <a:ext cx="673200" cy="685800"/>
            <a:chOff x="8153280" y="165240"/>
            <a:chExt cx="673200" cy="685800"/>
          </a:xfrm>
        </p:grpSpPr>
        <p:sp>
          <p:nvSpPr>
            <p:cNvPr id="1733"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4"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5"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6"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7"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8"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9"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0"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1"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2"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3"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4"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45"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746"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7"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8"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A6D656E9-95C1-4195-A6A1-DC5E8EC7B473}"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749" name=""/>
          <p:cNvGrpSpPr/>
          <p:nvPr/>
        </p:nvGrpSpPr>
        <p:grpSpPr>
          <a:xfrm>
            <a:off x="8153280" y="165240"/>
            <a:ext cx="673200" cy="685800"/>
            <a:chOff x="8153280" y="165240"/>
            <a:chExt cx="673200" cy="685800"/>
          </a:xfrm>
        </p:grpSpPr>
        <p:sp>
          <p:nvSpPr>
            <p:cNvPr id="1750"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1"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2"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3"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4"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5"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6"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7"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8"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9"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0"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1"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62"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763"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4"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5"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66" name=""/>
          <p:cNvSpPr/>
          <p:nvPr/>
        </p:nvSpPr>
        <p:spPr>
          <a:xfrm>
            <a:off x="1106640" y="1422360"/>
            <a:ext cx="6926040" cy="402408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Physical</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a:t>
            </a:r>
            <a:r>
              <a:rPr b="0" lang="en-US" sz="1600" strike="noStrike" u="none">
                <a:solidFill>
                  <a:srgbClr val="000000"/>
                </a:solidFill>
                <a:effectLst/>
                <a:uFillTx/>
                <a:latin typeface="Times New Roman"/>
              </a:rPr>
              <a:t>Capacity exchange/swap</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Swap excess storage volumes for re-delivery at later date</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Index-minus high season commodity sale</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Storage rights</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Withdrawal rights</a:t>
            </a:r>
            <a:endParaRPr b="0" lang="en-US" sz="16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Risk Management</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a:t>
            </a:r>
            <a:r>
              <a:rPr b="0" lang="en-US" sz="1600" strike="noStrike" u="none">
                <a:solidFill>
                  <a:srgbClr val="000000"/>
                </a:solidFill>
                <a:effectLst/>
                <a:uFillTx/>
                <a:latin typeface="Times New Roman"/>
              </a:rPr>
              <a:t>Hedging: Operationally allows to have commodity available when there</a:t>
            </a:r>
            <a:endParaRPr b="0" lang="en-US" sz="16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may be supply constraints. Economically it allows to buy low and sell high</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Swaps: allows setting of term and quantity with different price structures</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Options:Price caps, Floors, Collars, Swap options, Spread options, custom</a:t>
            </a:r>
            <a:endParaRPr b="0" lang="en-US" sz="16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Financial</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a:t>
            </a:r>
            <a:r>
              <a:rPr b="0" lang="en-US" sz="1600" strike="noStrike" u="none">
                <a:solidFill>
                  <a:srgbClr val="000000"/>
                </a:solidFill>
                <a:effectLst/>
                <a:uFillTx/>
                <a:latin typeface="Times New Roman"/>
              </a:rPr>
              <a:t>Guarantees on stored commodities</a:t>
            </a:r>
            <a:endParaRPr b="0" lang="en-US" sz="16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Infrastructure development</a:t>
            </a:r>
            <a:endParaRPr b="0" lang="en-US" sz="16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767" name=""/>
          <p:cNvSpPr/>
          <p:nvPr/>
        </p:nvSpPr>
        <p:spPr>
          <a:xfrm>
            <a:off x="838080" y="1039680"/>
            <a:ext cx="670572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68" name=""/>
          <p:cNvSpPr/>
          <p:nvPr/>
        </p:nvSpPr>
        <p:spPr>
          <a:xfrm>
            <a:off x="750240" y="533520"/>
            <a:ext cx="31604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Enron Products/ Storage</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C33DDF6C-F3FE-4B56-8FD3-31A49DBF30C3}"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9" name=""/>
          <p:cNvSpPr/>
          <p:nvPr/>
        </p:nvSpPr>
        <p:spPr>
          <a:xfrm>
            <a:off x="712800" y="179280"/>
            <a:ext cx="13827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Synergies</a:t>
            </a:r>
            <a:endParaRPr b="0" lang="en-US" sz="2400" strike="noStrike" u="none">
              <a:solidFill>
                <a:srgbClr val="000000"/>
              </a:solidFill>
              <a:effectLst/>
              <a:uFillTx/>
              <a:latin typeface="Times New Roman"/>
            </a:endParaRPr>
          </a:p>
        </p:txBody>
      </p:sp>
      <p:sp>
        <p:nvSpPr>
          <p:cNvPr id="1770" name=""/>
          <p:cNvSpPr/>
          <p:nvPr/>
        </p:nvSpPr>
        <p:spPr>
          <a:xfrm>
            <a:off x="1905120" y="787320"/>
            <a:ext cx="5349600" cy="530388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Fuel</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Physical</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Risk management</a:t>
            </a:r>
            <a:endParaRPr b="0" lang="en-US" sz="19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Weather</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Risk management</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Telecommunications</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Services</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a:t>
            </a:r>
            <a:r>
              <a:rPr b="1" i="1" lang="en-US" sz="1900" strike="noStrike" u="none">
                <a:solidFill>
                  <a:srgbClr val="000000"/>
                </a:solidFill>
                <a:effectLst/>
                <a:uFillTx/>
                <a:latin typeface="Times New Roman"/>
              </a:rPr>
              <a:t>e</a:t>
            </a:r>
            <a:r>
              <a:rPr b="0" i="1" lang="en-US" sz="1900" strike="noStrike" u="none">
                <a:solidFill>
                  <a:srgbClr val="000000"/>
                </a:solidFill>
                <a:effectLst/>
                <a:uFillTx/>
                <a:latin typeface="Times New Roman"/>
              </a:rPr>
              <a:t>-</a:t>
            </a:r>
            <a:r>
              <a:rPr b="0" lang="en-US" sz="1900" strike="noStrike" u="none">
                <a:solidFill>
                  <a:srgbClr val="000000"/>
                </a:solidFill>
                <a:effectLst/>
                <a:uFillTx/>
                <a:latin typeface="Times New Roman"/>
              </a:rPr>
              <a:t>trade</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Finance </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Infrastructure development</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Financial guarantees on stored commodities</a:t>
            </a:r>
            <a:endParaRPr b="0" lang="en-US" sz="19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900" strike="noStrike" u="none">
                <a:solidFill>
                  <a:srgbClr val="000000"/>
                </a:solidFill>
                <a:effectLst/>
                <a:uFillTx/>
                <a:latin typeface="Times New Roman"/>
              </a:rPr>
              <a:t> </a:t>
            </a:r>
            <a:r>
              <a:rPr b="0" lang="en-US" sz="1900" strike="noStrike" u="none">
                <a:solidFill>
                  <a:srgbClr val="000000"/>
                </a:solidFill>
                <a:effectLst/>
                <a:uFillTx/>
                <a:latin typeface="Times New Roman"/>
              </a:rPr>
              <a:t>Other </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Commodity risk management</a:t>
            </a:r>
            <a:endParaRPr b="0" lang="en-US" sz="19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 Physical commodities</a:t>
            </a:r>
            <a:endParaRPr b="0" lang="en-US" sz="1900" strike="noStrike" u="none">
              <a:solidFill>
                <a:srgbClr val="000000"/>
              </a:solidFill>
              <a:effectLst/>
              <a:uFillTx/>
              <a:latin typeface="Times New Roman"/>
            </a:endParaRPr>
          </a:p>
        </p:txBody>
      </p:sp>
      <p:sp>
        <p:nvSpPr>
          <p:cNvPr id="1771" name=""/>
          <p:cNvSpPr/>
          <p:nvPr/>
        </p:nvSpPr>
        <p:spPr>
          <a:xfrm>
            <a:off x="762120" y="698400"/>
            <a:ext cx="701028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772" name=""/>
          <p:cNvGrpSpPr/>
          <p:nvPr/>
        </p:nvGrpSpPr>
        <p:grpSpPr>
          <a:xfrm>
            <a:off x="8153280" y="165240"/>
            <a:ext cx="673200" cy="685800"/>
            <a:chOff x="8153280" y="165240"/>
            <a:chExt cx="673200" cy="685800"/>
          </a:xfrm>
        </p:grpSpPr>
        <p:sp>
          <p:nvSpPr>
            <p:cNvPr id="1773"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4"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5"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6"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7"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8"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9"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0"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1"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2"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3"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4"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85"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786"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7"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8"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FAC67FE8-D4F5-4432-86FE-8E468EC4AD35}"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89" name=""/>
          <p:cNvSpPr/>
          <p:nvPr/>
        </p:nvSpPr>
        <p:spPr>
          <a:xfrm>
            <a:off x="2590920" y="952560"/>
            <a:ext cx="5181480" cy="118116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0" name=""/>
          <p:cNvSpPr/>
          <p:nvPr/>
        </p:nvSpPr>
        <p:spPr>
          <a:xfrm>
            <a:off x="2590920" y="2374920"/>
            <a:ext cx="5181480" cy="105408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1" name=""/>
          <p:cNvSpPr/>
          <p:nvPr/>
        </p:nvSpPr>
        <p:spPr>
          <a:xfrm>
            <a:off x="2590920" y="3708360"/>
            <a:ext cx="5181480" cy="68580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2" name=""/>
          <p:cNvSpPr/>
          <p:nvPr/>
        </p:nvSpPr>
        <p:spPr>
          <a:xfrm>
            <a:off x="2590920" y="4648320"/>
            <a:ext cx="5181480" cy="109224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3" name=""/>
          <p:cNvSpPr/>
          <p:nvPr/>
        </p:nvSpPr>
        <p:spPr>
          <a:xfrm>
            <a:off x="2590920" y="5981760"/>
            <a:ext cx="5181480" cy="685800"/>
          </a:xfrm>
          <a:prstGeom prst="rect">
            <a:avLst/>
          </a:prstGeom>
          <a:solidFill>
            <a:srgbClr val="eaeaea"/>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4" name=""/>
          <p:cNvSpPr/>
          <p:nvPr/>
        </p:nvSpPr>
        <p:spPr>
          <a:xfrm>
            <a:off x="990360" y="179280"/>
            <a:ext cx="42696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future….endless possibilities</a:t>
            </a:r>
            <a:endParaRPr b="0" lang="en-US" sz="2400" strike="noStrike" u="none">
              <a:solidFill>
                <a:srgbClr val="000000"/>
              </a:solidFill>
              <a:effectLst/>
              <a:uFillTx/>
              <a:latin typeface="Times New Roman"/>
            </a:endParaRPr>
          </a:p>
        </p:txBody>
      </p:sp>
      <p:sp>
        <p:nvSpPr>
          <p:cNvPr id="1795" name=""/>
          <p:cNvSpPr/>
          <p:nvPr/>
        </p:nvSpPr>
        <p:spPr>
          <a:xfrm>
            <a:off x="1812960" y="723960"/>
            <a:ext cx="6340320" cy="5734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TELEMATICS:</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1400" strike="noStrike" u="none">
                <a:solidFill>
                  <a:srgbClr val="000000"/>
                </a:solidFill>
                <a:effectLst/>
                <a:uFillTx/>
                <a:latin typeface="Times New Roman"/>
              </a:rPr>
              <a:t>This technological development uses telecommunications and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information systems to transmit instructions to moving vehicles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it is starting to be used in automobiles through accessories like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GPUs and satellite tracking.</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DEVELOPING INLAND HUBS:</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1400" strike="noStrike" u="none">
                <a:solidFill>
                  <a:srgbClr val="000000"/>
                </a:solidFill>
                <a:effectLst/>
                <a:uFillTx/>
                <a:latin typeface="Times New Roman"/>
              </a:rPr>
              <a:t>The development of inland hubs for storage and distribution,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very much like ports and airports might take off.  This business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would enable Enron to develop a business similar to natural gas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storage.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EXPANDING GLOBALLY: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1400" strike="noStrike" u="none">
                <a:solidFill>
                  <a:srgbClr val="000000"/>
                </a:solidFill>
                <a:effectLst/>
                <a:uFillTx/>
                <a:latin typeface="Times New Roman"/>
              </a:rPr>
              <a:t>This business can be expanded globally once it takes off in the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United States and Canada</a:t>
            </a:r>
            <a:r>
              <a:rPr b="0"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FINANCING INFRASTRUCTURE DEVELOPMENT:</a:t>
            </a:r>
            <a:endParaRPr b="0" lang="en-US" sz="12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1400" strike="noStrike" u="none">
                <a:solidFill>
                  <a:srgbClr val="000000"/>
                </a:solidFill>
                <a:effectLst/>
                <a:uFillTx/>
                <a:latin typeface="Times New Roman"/>
              </a:rPr>
              <a:t>Like in the energy sector, once Enron changes the way things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are done in the industry massive infrastructure (facilities,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telecommunications, roads, ports, etc.) development  will be</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needed worldwide</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AIR PASSENGER MARKET:</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1" lang="en-US" sz="1400" strike="noStrike" u="none">
                <a:solidFill>
                  <a:srgbClr val="000000"/>
                </a:solidFill>
                <a:effectLst/>
                <a:uFillTx/>
                <a:latin typeface="Times New Roman"/>
              </a:rPr>
              <a:t>The development of businesses as complicated as an air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passenger transport market may be feasible.</a:t>
            </a:r>
            <a:endParaRPr b="0" lang="en-US" sz="1400" strike="noStrike" u="none">
              <a:solidFill>
                <a:srgbClr val="000000"/>
              </a:solidFill>
              <a:effectLst/>
              <a:uFillTx/>
              <a:latin typeface="Times New Roman"/>
            </a:endParaRPr>
          </a:p>
        </p:txBody>
      </p:sp>
      <p:sp>
        <p:nvSpPr>
          <p:cNvPr id="1796" name=""/>
          <p:cNvSpPr/>
          <p:nvPr/>
        </p:nvSpPr>
        <p:spPr>
          <a:xfrm>
            <a:off x="1066680" y="685800"/>
            <a:ext cx="670572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797" name=""/>
          <p:cNvGrpSpPr/>
          <p:nvPr/>
        </p:nvGrpSpPr>
        <p:grpSpPr>
          <a:xfrm>
            <a:off x="8153280" y="165240"/>
            <a:ext cx="673200" cy="685800"/>
            <a:chOff x="8153280" y="165240"/>
            <a:chExt cx="673200" cy="685800"/>
          </a:xfrm>
        </p:grpSpPr>
        <p:sp>
          <p:nvSpPr>
            <p:cNvPr id="1798"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9"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0"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1"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2"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3"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4"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5"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6"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7"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8"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9"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10"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811"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2"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3"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615F0805-D248-4F28-9325-59351FD64EB7}"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4" name=""/>
          <p:cNvSpPr/>
          <p:nvPr/>
        </p:nvSpPr>
        <p:spPr>
          <a:xfrm>
            <a:off x="863640" y="1612800"/>
            <a:ext cx="1763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 Next steps</a:t>
            </a:r>
            <a:endParaRPr b="0" lang="en-US" sz="2400" strike="noStrike" u="none">
              <a:solidFill>
                <a:srgbClr val="000000"/>
              </a:solidFill>
              <a:effectLst/>
              <a:uFillTx/>
              <a:latin typeface="Times New Roman"/>
            </a:endParaRPr>
          </a:p>
        </p:txBody>
      </p:sp>
      <p:sp>
        <p:nvSpPr>
          <p:cNvPr id="1815" name=""/>
          <p:cNvSpPr/>
          <p:nvPr/>
        </p:nvSpPr>
        <p:spPr>
          <a:xfrm>
            <a:off x="914400" y="2119320"/>
            <a:ext cx="778356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816" name=""/>
          <p:cNvGrpSpPr/>
          <p:nvPr/>
        </p:nvGrpSpPr>
        <p:grpSpPr>
          <a:xfrm>
            <a:off x="8153280" y="165240"/>
            <a:ext cx="673200" cy="685800"/>
            <a:chOff x="8153280" y="165240"/>
            <a:chExt cx="673200" cy="685800"/>
          </a:xfrm>
        </p:grpSpPr>
        <p:sp>
          <p:nvSpPr>
            <p:cNvPr id="1817"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8"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9"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0"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1"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2"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3"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4"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5"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6"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7"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8"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29"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830"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1"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2"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833" name=""/>
          <p:cNvSpPr/>
          <p:nvPr/>
        </p:nvSpPr>
        <p:spPr>
          <a:xfrm>
            <a:off x="938520" y="2451240"/>
            <a:ext cx="7667280" cy="265428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Evaluation and authorization to proceed by decision makers</a:t>
            </a: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Studies and detailed evaluation</a:t>
            </a: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Business plan</a:t>
            </a: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Development resources</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51A41B7D-DB86-4DA8-AC6B-D9FF8F7DD2A6}" type="slidenum">
              <a:t>28</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559800" y="444600"/>
            <a:ext cx="1264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Contents</a:t>
            </a:r>
            <a:endParaRPr b="0" lang="en-US" sz="2400" strike="noStrike" u="none">
              <a:solidFill>
                <a:srgbClr val="000000"/>
              </a:solidFill>
              <a:effectLst/>
              <a:uFillTx/>
              <a:latin typeface="Times New Roman"/>
            </a:endParaRPr>
          </a:p>
        </p:txBody>
      </p:sp>
      <p:sp>
        <p:nvSpPr>
          <p:cNvPr id="49" name=""/>
          <p:cNvSpPr/>
          <p:nvPr/>
        </p:nvSpPr>
        <p:spPr>
          <a:xfrm>
            <a:off x="2031840" y="1676520"/>
            <a:ext cx="5740560" cy="25333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Introduction</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1. The idea</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2. The transportation and storage industries</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3. The business opportunities for Enron</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Products</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Synergies</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The future</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4. Next steps</a:t>
            </a:r>
            <a:r>
              <a:rPr b="0"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p:txBody>
      </p:sp>
      <p:sp>
        <p:nvSpPr>
          <p:cNvPr id="50" name=""/>
          <p:cNvSpPr/>
          <p:nvPr/>
        </p:nvSpPr>
        <p:spPr>
          <a:xfrm>
            <a:off x="647640" y="952560"/>
            <a:ext cx="670572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51" name=""/>
          <p:cNvGrpSpPr/>
          <p:nvPr/>
        </p:nvGrpSpPr>
        <p:grpSpPr>
          <a:xfrm>
            <a:off x="8153280" y="165240"/>
            <a:ext cx="673200" cy="685800"/>
            <a:chOff x="8153280" y="165240"/>
            <a:chExt cx="673200" cy="685800"/>
          </a:xfrm>
        </p:grpSpPr>
        <p:sp>
          <p:nvSpPr>
            <p:cNvPr id="52"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4"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65"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59681190-588C-4372-ACB4-949CDF4F2F91}"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5626080" y="2585880"/>
            <a:ext cx="2260800" cy="2362320"/>
          </a:xfrm>
          <a:prstGeom prst="rect">
            <a:avLst/>
          </a:prstGeom>
          <a:solidFill>
            <a:srgbClr val="ffffff"/>
          </a:solidFill>
          <a:ln w="9360">
            <a:solidFill>
              <a:srgbClr val="000000"/>
            </a:solidFill>
            <a:miter/>
          </a:ln>
          <a:effectLst>
            <a:outerShdw dist="40186" dir="1096358"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9" name=""/>
          <p:cNvSpPr/>
          <p:nvPr/>
        </p:nvSpPr>
        <p:spPr>
          <a:xfrm>
            <a:off x="635760" y="330120"/>
            <a:ext cx="1687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Introduction</a:t>
            </a:r>
            <a:endParaRPr b="0" lang="en-US" sz="2400" strike="noStrike" u="none">
              <a:solidFill>
                <a:srgbClr val="000000"/>
              </a:solidFill>
              <a:effectLst/>
              <a:uFillTx/>
              <a:latin typeface="Times New Roman"/>
            </a:endParaRPr>
          </a:p>
        </p:txBody>
      </p:sp>
      <p:sp>
        <p:nvSpPr>
          <p:cNvPr id="70" name=""/>
          <p:cNvSpPr/>
          <p:nvPr/>
        </p:nvSpPr>
        <p:spPr>
          <a:xfrm>
            <a:off x="774720" y="1155600"/>
            <a:ext cx="3657600" cy="503172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has always been innovative in creating markets in industries where no one thought it was possible.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has always taken into account the physical part of the business.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while others focus mainly on financial products.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has excelled in combining the physical, financial and risk management products for sectors such as electricity, natural gas, paper and telecommunications.</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has even gone into areas like weather derivatives and emissions trading.</a:t>
            </a:r>
            <a:endParaRPr b="0" lang="en-US" sz="1800" strike="noStrike" u="none">
              <a:solidFill>
                <a:srgbClr val="000000"/>
              </a:solidFill>
              <a:effectLst/>
              <a:uFillTx/>
              <a:latin typeface="Times New Roman"/>
            </a:endParaRPr>
          </a:p>
        </p:txBody>
      </p:sp>
      <p:sp>
        <p:nvSpPr>
          <p:cNvPr id="71" name=""/>
          <p:cNvSpPr/>
          <p:nvPr/>
        </p:nvSpPr>
        <p:spPr>
          <a:xfrm>
            <a:off x="5676840" y="2759040"/>
            <a:ext cx="2149560" cy="20142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has the necessary  capabilities and the opportunity to create the Transportation and Storage or Freight Market</a:t>
            </a:r>
            <a:endParaRPr b="0" lang="en-US" sz="1800" strike="noStrike" u="none">
              <a:solidFill>
                <a:srgbClr val="000000"/>
              </a:solidFill>
              <a:effectLst/>
              <a:uFillTx/>
              <a:latin typeface="Times New Roman"/>
            </a:endParaRPr>
          </a:p>
        </p:txBody>
      </p:sp>
      <p:sp>
        <p:nvSpPr>
          <p:cNvPr id="72" name=""/>
          <p:cNvSpPr/>
          <p:nvPr/>
        </p:nvSpPr>
        <p:spPr>
          <a:xfrm rot="5400000">
            <a:off x="2557800" y="3575880"/>
            <a:ext cx="5105160" cy="392040"/>
          </a:xfrm>
          <a:prstGeom prst="triangle">
            <a:avLst>
              <a:gd name="adj" fmla="val 5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73" name=""/>
          <p:cNvSpPr/>
          <p:nvPr/>
        </p:nvSpPr>
        <p:spPr>
          <a:xfrm>
            <a:off x="711360" y="838080"/>
            <a:ext cx="670536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74" name=""/>
          <p:cNvGrpSpPr/>
          <p:nvPr/>
        </p:nvGrpSpPr>
        <p:grpSpPr>
          <a:xfrm>
            <a:off x="8153280" y="165240"/>
            <a:ext cx="673200" cy="685800"/>
            <a:chOff x="8153280" y="165240"/>
            <a:chExt cx="673200" cy="685800"/>
          </a:xfrm>
        </p:grpSpPr>
        <p:sp>
          <p:nvSpPr>
            <p:cNvPr id="75"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7"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88"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B31B84AC-336F-4CAF-9E78-120ECA0CA19A}"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
          <p:cNvSpPr/>
          <p:nvPr/>
        </p:nvSpPr>
        <p:spPr>
          <a:xfrm>
            <a:off x="533880" y="457200"/>
            <a:ext cx="15433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 The idea</a:t>
            </a:r>
            <a:endParaRPr b="0" lang="en-US" sz="2400" strike="noStrike" u="none">
              <a:solidFill>
                <a:srgbClr val="000000"/>
              </a:solidFill>
              <a:effectLst/>
              <a:uFillTx/>
              <a:latin typeface="Times New Roman"/>
            </a:endParaRPr>
          </a:p>
        </p:txBody>
      </p:sp>
      <p:sp>
        <p:nvSpPr>
          <p:cNvPr id="92" name=""/>
          <p:cNvSpPr/>
          <p:nvPr/>
        </p:nvSpPr>
        <p:spPr>
          <a:xfrm>
            <a:off x="863640" y="1244520"/>
            <a:ext cx="7407360" cy="436284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Enron should develop the Transportation and Storage (freight) Commodity Market in order to increase and standardize the transactions in the industry and offer risk management and financial products required by the participants in this business sector.</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The commodity in this market would be load and volume transport capacity and storage capacity.  Enron would be the market maker.</a:t>
            </a:r>
            <a:endParaRPr b="0" lang="en-US" sz="2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Sounds familiar? Transport and storage. It is something like natural gas but with different logistics.</a:t>
            </a:r>
            <a:endParaRPr b="0" lang="en-US" sz="2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There are important benefits for the industry participants and the final users that have to do with certainty, long term planning, flexibility and efficiency.</a:t>
            </a:r>
            <a:endParaRPr b="0" lang="en-US" sz="2000" strike="noStrike" u="none">
              <a:solidFill>
                <a:srgbClr val="000000"/>
              </a:solidFill>
              <a:effectLst/>
              <a:uFillTx/>
              <a:latin typeface="Times New Roman"/>
            </a:endParaRPr>
          </a:p>
        </p:txBody>
      </p:sp>
      <p:sp>
        <p:nvSpPr>
          <p:cNvPr id="93" name=""/>
          <p:cNvSpPr/>
          <p:nvPr/>
        </p:nvSpPr>
        <p:spPr>
          <a:xfrm>
            <a:off x="609480" y="965160"/>
            <a:ext cx="739152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94" name=""/>
          <p:cNvGrpSpPr/>
          <p:nvPr/>
        </p:nvGrpSpPr>
        <p:grpSpPr>
          <a:xfrm>
            <a:off x="8153280" y="165240"/>
            <a:ext cx="673200" cy="685800"/>
            <a:chOff x="8153280" y="165240"/>
            <a:chExt cx="673200" cy="685800"/>
          </a:xfrm>
        </p:grpSpPr>
        <p:sp>
          <p:nvSpPr>
            <p:cNvPr id="95"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7"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08"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F5E1FDB0-44F5-4CFA-8F25-5970456350A4}"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
          <p:cNvSpPr/>
          <p:nvPr/>
        </p:nvSpPr>
        <p:spPr>
          <a:xfrm>
            <a:off x="6589800" y="2368440"/>
            <a:ext cx="1690560" cy="213372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758880" y="1244520"/>
            <a:ext cx="4879800" cy="5123160"/>
          </a:xfrm>
          <a:prstGeom prst="rect">
            <a:avLst/>
          </a:prstGeom>
          <a:noFill/>
          <a:ln w="0">
            <a:noFill/>
          </a:ln>
        </p:spPr>
        <p:style>
          <a:lnRef idx="0"/>
          <a:fillRef idx="0"/>
          <a:effectRef idx="0"/>
          <a:fontRef idx="minor"/>
        </p:style>
        <p:txBody>
          <a:bodyPr lIns="90000" rIns="90000" tIns="46800" bIns="46800" anchor="t">
            <a:sp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Crude oil, natural gas, electricity, bandwidth, paper, these are all commodities that trade in an open market for future delivery.  </a:t>
            </a: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Providers of these commodities tend to be large, concentrated firms, and consumers are diverse. </a:t>
            </a: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The quality of each product is specified and measured, the price is fixed in advance, and delivery must take place within a defined period.</a:t>
            </a: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Each has a benchmark within its market, allowing lesser grades to trade at discount and superior grades to trade at a premium.  </a:t>
            </a: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Transaction costs are low and margins thin and can only be achieved by bundling the commodity within a customized solution. </a:t>
            </a: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All provide solutions allowing price risk to be managed, preserving margins that otherwise approached zero.</a:t>
            </a:r>
            <a:endParaRPr b="0" lang="en-US" sz="1500" strike="noStrike" u="none">
              <a:solidFill>
                <a:srgbClr val="000000"/>
              </a:solidFill>
              <a:effectLst/>
              <a:uFillTx/>
              <a:latin typeface="Times New Roman"/>
            </a:endParaRPr>
          </a:p>
        </p:txBody>
      </p:sp>
      <p:sp>
        <p:nvSpPr>
          <p:cNvPr id="113" name=""/>
          <p:cNvSpPr/>
          <p:nvPr/>
        </p:nvSpPr>
        <p:spPr>
          <a:xfrm>
            <a:off x="517680" y="685800"/>
            <a:ext cx="670536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440640" y="177840"/>
            <a:ext cx="48448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What Makes a Product a Commodity?</a:t>
            </a:r>
            <a:endParaRPr b="0" lang="en-US" sz="2400" strike="noStrike" u="none">
              <a:solidFill>
                <a:srgbClr val="000000"/>
              </a:solidFill>
              <a:effectLst/>
              <a:uFillTx/>
              <a:latin typeface="Times New Roman"/>
            </a:endParaRPr>
          </a:p>
        </p:txBody>
      </p:sp>
      <p:grpSp>
        <p:nvGrpSpPr>
          <p:cNvPr id="115" name=""/>
          <p:cNvGrpSpPr/>
          <p:nvPr/>
        </p:nvGrpSpPr>
        <p:grpSpPr>
          <a:xfrm>
            <a:off x="8153280" y="165240"/>
            <a:ext cx="673200" cy="685800"/>
            <a:chOff x="8153280" y="165240"/>
            <a:chExt cx="673200" cy="685800"/>
          </a:xfrm>
        </p:grpSpPr>
        <p:sp>
          <p:nvSpPr>
            <p:cNvPr id="116"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8"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29"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0"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2" name=""/>
          <p:cNvSpPr/>
          <p:nvPr/>
        </p:nvSpPr>
        <p:spPr>
          <a:xfrm rot="5400000">
            <a:off x="3502440" y="3520080"/>
            <a:ext cx="5121360" cy="392400"/>
          </a:xfrm>
          <a:prstGeom prst="triangle">
            <a:avLst>
              <a:gd name="adj" fmla="val 5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133" name=""/>
          <p:cNvSpPr/>
          <p:nvPr/>
        </p:nvSpPr>
        <p:spPr>
          <a:xfrm>
            <a:off x="6742080" y="2751120"/>
            <a:ext cx="1387440" cy="13748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All these characteristics fit the transportation and storage business</a:t>
            </a:r>
            <a:endParaRPr b="0" lang="en-US" sz="1400" strike="noStrike" u="none">
              <a:solidFill>
                <a:srgbClr val="000000"/>
              </a:solidFill>
              <a:effectLst/>
              <a:uFillTx/>
              <a:latin typeface="Times New Roman"/>
            </a:endParaRPr>
          </a:p>
        </p:txBody>
      </p:sp>
      <p:sp>
        <p:nvSpPr>
          <p:cNvPr id="134" name=""/>
          <p:cNvSpPr/>
          <p:nvPr/>
        </p:nvSpPr>
        <p:spPr>
          <a:xfrm>
            <a:off x="519120" y="960480"/>
            <a:ext cx="17640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CHARACTERISTICS...</a:t>
            </a:r>
            <a:endParaRPr b="0" lang="en-US" sz="1200" strike="noStrike" u="none">
              <a:solidFill>
                <a:srgbClr val="000000"/>
              </a:solidFill>
              <a:effectLst/>
              <a:uFillTx/>
              <a:latin typeface="Times New Roman"/>
            </a:endParaRPr>
          </a:p>
        </p:txBody>
      </p:sp>
      <p:sp>
        <p:nvSpPr>
          <p:cNvPr id="135" name=""/>
          <p:cNvSpPr/>
          <p:nvPr/>
        </p:nvSpPr>
        <p:spPr>
          <a:xfrm>
            <a:off x="6251400" y="960480"/>
            <a:ext cx="17049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...FIT THE BUSINESS</a:t>
            </a:r>
            <a:endParaRPr b="0" lang="en-US" sz="1200" strike="noStrike" u="none">
              <a:solidFill>
                <a:srgbClr val="000000"/>
              </a:solidFill>
              <a:effectLst/>
              <a:uFillTx/>
              <a:latin typeface="Times New Roman"/>
            </a:endParaRPr>
          </a:p>
        </p:txBody>
      </p:sp>
      <p:sp>
        <p:nvSpPr>
          <p:cNvPr id="136" name=""/>
          <p:cNvSpPr/>
          <p:nvPr/>
        </p:nvSpPr>
        <p:spPr>
          <a:xfrm>
            <a:off x="581040" y="1181160"/>
            <a:ext cx="5121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6259680" y="1181160"/>
            <a:ext cx="2155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496960F-9C8D-48DA-B3AE-1F2C439D1273}"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
          <p:cNvSpPr/>
          <p:nvPr/>
        </p:nvSpPr>
        <p:spPr>
          <a:xfrm>
            <a:off x="138240" y="165240"/>
            <a:ext cx="4319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Elements of  a commodity market</a:t>
            </a:r>
            <a:endParaRPr b="0" lang="en-US" sz="2400" strike="noStrike" u="none">
              <a:solidFill>
                <a:srgbClr val="000000"/>
              </a:solidFill>
              <a:effectLst/>
              <a:uFillTx/>
              <a:latin typeface="Times New Roman"/>
            </a:endParaRPr>
          </a:p>
        </p:txBody>
      </p:sp>
      <p:sp>
        <p:nvSpPr>
          <p:cNvPr id="139" name=""/>
          <p:cNvSpPr/>
          <p:nvPr/>
        </p:nvSpPr>
        <p:spPr>
          <a:xfrm>
            <a:off x="2984400" y="851040"/>
            <a:ext cx="2730600" cy="53244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CONDITIONS FOR THE DEVELOPMENT OF THE COMMODITY</a:t>
            </a:r>
            <a:endParaRPr b="0" lang="en-US" sz="1200" strike="noStrike" u="none">
              <a:solidFill>
                <a:srgbClr val="000000"/>
              </a:solidFill>
              <a:effectLst/>
              <a:uFillTx/>
              <a:latin typeface="Times New Roman"/>
            </a:endParaRPr>
          </a:p>
        </p:txBody>
      </p:sp>
      <p:sp>
        <p:nvSpPr>
          <p:cNvPr id="140" name=""/>
          <p:cNvSpPr/>
          <p:nvPr/>
        </p:nvSpPr>
        <p:spPr>
          <a:xfrm>
            <a:off x="3009960" y="1501920"/>
            <a:ext cx="2806560" cy="350964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Quality of service standards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(QoS) </a:t>
            </a:r>
            <a:r>
              <a:rPr b="0" lang="en-US" sz="1400" strike="noStrike" u="none">
                <a:solidFill>
                  <a:srgbClr val="000000"/>
                </a:solidFill>
                <a:effectLst/>
                <a:uFillTx/>
                <a:latin typeface="Times New Roman"/>
              </a:rPr>
              <a:t>can be developed and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measured, facilitating the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creation of a benchmark</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Carrier capacity can be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“interconnected” </a:t>
            </a:r>
            <a:r>
              <a:rPr b="0" lang="en-US" sz="1400" strike="noStrike" u="none">
                <a:solidFill>
                  <a:srgbClr val="000000"/>
                </a:solidFill>
                <a:effectLst/>
                <a:uFillTx/>
                <a:latin typeface="Times New Roman"/>
              </a:rPr>
              <a:t>or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exchanged (hubs),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facilitating  immediate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provisioning of contracted</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services.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Master agreements </a:t>
            </a:r>
            <a:r>
              <a:rPr b="0" lang="en-US" sz="1400" strike="noStrike" u="none">
                <a:solidFill>
                  <a:srgbClr val="000000"/>
                </a:solidFill>
                <a:effectLst/>
                <a:uFillTx/>
                <a:latin typeface="Times New Roman"/>
              </a:rPr>
              <a:t>replace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one-off contracts allowing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 commodity to be</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traded efficiently</a:t>
            </a:r>
            <a:endParaRPr b="0" lang="en-US" sz="1400" strike="noStrike" u="none">
              <a:solidFill>
                <a:srgbClr val="000000"/>
              </a:solidFill>
              <a:effectLst/>
              <a:uFillTx/>
              <a:latin typeface="Times New Roman"/>
            </a:endParaRPr>
          </a:p>
        </p:txBody>
      </p:sp>
      <p:sp>
        <p:nvSpPr>
          <p:cNvPr id="141" name=""/>
          <p:cNvSpPr/>
          <p:nvPr/>
        </p:nvSpPr>
        <p:spPr>
          <a:xfrm>
            <a:off x="3060720" y="1346040"/>
            <a:ext cx="2616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152280" y="1106640"/>
            <a:ext cx="30481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 DRIVERS</a:t>
            </a:r>
            <a:endParaRPr b="0" lang="en-US" sz="1200" strike="noStrike" u="none">
              <a:solidFill>
                <a:srgbClr val="000000"/>
              </a:solidFill>
              <a:effectLst/>
              <a:uFillTx/>
              <a:latin typeface="Times New Roman"/>
            </a:endParaRPr>
          </a:p>
        </p:txBody>
      </p:sp>
      <p:sp>
        <p:nvSpPr>
          <p:cNvPr id="143" name=""/>
          <p:cNvSpPr/>
          <p:nvPr/>
        </p:nvSpPr>
        <p:spPr>
          <a:xfrm>
            <a:off x="228600" y="1346040"/>
            <a:ext cx="2489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152280" y="1488960"/>
            <a:ext cx="2971800" cy="265572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Liquidity: </a:t>
            </a:r>
            <a:r>
              <a:rPr b="0" lang="en-US" sz="1400" strike="noStrike" u="none">
                <a:solidFill>
                  <a:srgbClr val="000000"/>
                </a:solidFill>
                <a:effectLst/>
                <a:uFillTx/>
                <a:latin typeface="Times New Roman"/>
              </a:rPr>
              <a:t>The market invites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 large number of participants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Credibility: </a:t>
            </a:r>
            <a:r>
              <a:rPr b="0" lang="en-US" sz="1400" strike="noStrike" u="none">
                <a:solidFill>
                  <a:srgbClr val="000000"/>
                </a:solidFill>
                <a:effectLst/>
                <a:uFillTx/>
                <a:latin typeface="Times New Roman"/>
              </a:rPr>
              <a:t>the market is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linked to existing physical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delivery mechanisms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Accountability: </a:t>
            </a:r>
            <a:r>
              <a:rPr b="0" lang="en-US" sz="1400" strike="noStrike" u="none">
                <a:solidFill>
                  <a:srgbClr val="000000"/>
                </a:solidFill>
                <a:effectLst/>
                <a:uFillTx/>
                <a:latin typeface="Times New Roman"/>
              </a:rPr>
              <a:t>with the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creation of a benchmark,</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monitored hubs, and liquidated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damages provisions, participants</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will provide firm services</a:t>
            </a:r>
            <a:endParaRPr b="0" lang="en-US" sz="1400" strike="noStrike" u="none">
              <a:solidFill>
                <a:srgbClr val="000000"/>
              </a:solidFill>
              <a:effectLst/>
              <a:uFillTx/>
              <a:latin typeface="Times New Roman"/>
            </a:endParaRPr>
          </a:p>
        </p:txBody>
      </p:sp>
      <p:sp>
        <p:nvSpPr>
          <p:cNvPr id="145" name=""/>
          <p:cNvSpPr/>
          <p:nvPr/>
        </p:nvSpPr>
        <p:spPr>
          <a:xfrm rot="5400000">
            <a:off x="367920" y="3378240"/>
            <a:ext cx="5232240" cy="177840"/>
          </a:xfrm>
          <a:prstGeom prst="triangle">
            <a:avLst>
              <a:gd name="adj" fmla="val 5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146" name=""/>
          <p:cNvSpPr/>
          <p:nvPr/>
        </p:nvSpPr>
        <p:spPr>
          <a:xfrm rot="5400000">
            <a:off x="3295440" y="3346560"/>
            <a:ext cx="5168880" cy="177840"/>
          </a:xfrm>
          <a:prstGeom prst="triangle">
            <a:avLst>
              <a:gd name="adj" fmla="val 5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147" name=""/>
          <p:cNvSpPr/>
          <p:nvPr/>
        </p:nvSpPr>
        <p:spPr>
          <a:xfrm>
            <a:off x="5892840" y="923760"/>
            <a:ext cx="30481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ELEMENTS OF THE TRANSPORTATION MARKETS</a:t>
            </a:r>
            <a:endParaRPr b="0" lang="en-US" sz="1200" strike="noStrike" u="none">
              <a:solidFill>
                <a:srgbClr val="000000"/>
              </a:solidFill>
              <a:effectLst/>
              <a:uFillTx/>
              <a:latin typeface="Times New Roman"/>
            </a:endParaRPr>
          </a:p>
        </p:txBody>
      </p:sp>
      <p:sp>
        <p:nvSpPr>
          <p:cNvPr id="148" name=""/>
          <p:cNvSpPr/>
          <p:nvPr/>
        </p:nvSpPr>
        <p:spPr>
          <a:xfrm>
            <a:off x="5969160" y="1346040"/>
            <a:ext cx="2616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5918040" y="1523880"/>
            <a:ext cx="3353040" cy="4577040"/>
          </a:xfrm>
          <a:prstGeom prst="rect">
            <a:avLst/>
          </a:prstGeom>
          <a:noFill/>
          <a:ln w="0">
            <a:noFill/>
          </a:ln>
        </p:spPr>
        <p:style>
          <a:lnRef idx="0"/>
          <a:fillRef idx="0"/>
          <a:effectRef idx="0"/>
          <a:fontRef idx="minor"/>
        </p:style>
        <p:txBody>
          <a:bodyPr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City pair Routes: </a:t>
            </a:r>
            <a:r>
              <a:rPr b="0" lang="en-US" sz="1400" strike="noStrike" u="none">
                <a:solidFill>
                  <a:srgbClr val="000000"/>
                </a:solidFill>
                <a:effectLst/>
                <a:uFillTx/>
                <a:latin typeface="Times New Roman"/>
              </a:rPr>
              <a:t>must be liquid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and volatile, remain strategic in </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 future, level playing field and</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with no barriers to access</a:t>
            </a: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Specifications:</a:t>
            </a:r>
            <a:endParaRPr b="0" lang="en-US" sz="1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They push technology for</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better level of service</a:t>
            </a:r>
            <a:endParaRPr b="0" lang="en-US" sz="1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They can be monitored</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objectively</a:t>
            </a: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Unambiguous and significant</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liquidated damages</a:t>
            </a:r>
            <a:endParaRPr b="0" lang="en-US" sz="1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They promote liquidity</a:t>
            </a:r>
            <a:endParaRPr b="0" lang="en-US" sz="1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They simplify contracts in</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size, term and choices</a:t>
            </a:r>
            <a:endParaRPr b="0" lang="en-US" sz="14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They expand possibilities </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the industry</a:t>
            </a:r>
            <a:r>
              <a:rPr b="1"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Hub operator: </a:t>
            </a:r>
            <a:r>
              <a:rPr b="0" lang="en-US" sz="1400" strike="noStrike" u="none">
                <a:solidFill>
                  <a:srgbClr val="000000"/>
                </a:solidFill>
                <a:effectLst/>
                <a:uFillTx/>
                <a:latin typeface="Times New Roman"/>
              </a:rPr>
              <a:t>performs scheduling,</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monitors QoS, certifies market integrity,</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declares force majeure, etceteras.</a:t>
            </a:r>
            <a:endParaRPr b="0" lang="en-US" sz="1400" strike="noStrike" u="none">
              <a:solidFill>
                <a:srgbClr val="000000"/>
              </a:solidFill>
              <a:effectLst/>
              <a:uFillTx/>
              <a:latin typeface="Times New Roman"/>
            </a:endParaRPr>
          </a:p>
        </p:txBody>
      </p:sp>
      <p:sp>
        <p:nvSpPr>
          <p:cNvPr id="150" name=""/>
          <p:cNvSpPr/>
          <p:nvPr/>
        </p:nvSpPr>
        <p:spPr>
          <a:xfrm>
            <a:off x="228600" y="673200"/>
            <a:ext cx="670572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51" name=""/>
          <p:cNvGrpSpPr/>
          <p:nvPr/>
        </p:nvGrpSpPr>
        <p:grpSpPr>
          <a:xfrm>
            <a:off x="8153280" y="165240"/>
            <a:ext cx="673200" cy="685800"/>
            <a:chOff x="8153280" y="165240"/>
            <a:chExt cx="673200" cy="685800"/>
          </a:xfrm>
        </p:grpSpPr>
        <p:sp>
          <p:nvSpPr>
            <p:cNvPr id="152"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4"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65"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 name="PlaceHolder 1"/>
          <p:cNvSpPr>
            <a:spLocks noGrp="1"/>
          </p:cNvSpPr>
          <p:nvPr>
            <p:ph type="sldNum" idx="3"/>
          </p:nvPr>
        </p:nvSpPr>
        <p:spPr/>
        <p:txBody>
          <a:bodyPr/>
          <a:p>
            <a:fld id="{4851C7E8-204F-4971-A255-346ED426BF86}"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 name=""/>
          <p:cNvSpPr/>
          <p:nvPr/>
        </p:nvSpPr>
        <p:spPr>
          <a:xfrm>
            <a:off x="697680" y="406440"/>
            <a:ext cx="5462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 The transportation and storage industries</a:t>
            </a:r>
            <a:endParaRPr b="0" lang="en-US" sz="2400" strike="noStrike" u="none">
              <a:solidFill>
                <a:srgbClr val="000000"/>
              </a:solidFill>
              <a:effectLst/>
              <a:uFillTx/>
              <a:latin typeface="Times New Roman"/>
            </a:endParaRPr>
          </a:p>
        </p:txBody>
      </p:sp>
      <p:sp>
        <p:nvSpPr>
          <p:cNvPr id="169" name=""/>
          <p:cNvSpPr/>
          <p:nvPr/>
        </p:nvSpPr>
        <p:spPr>
          <a:xfrm>
            <a:off x="372960" y="1390680"/>
            <a:ext cx="8466120" cy="45720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sp>
        <p:nvSpPr>
          <p:cNvPr id="170" name=""/>
          <p:cNvSpPr/>
          <p:nvPr/>
        </p:nvSpPr>
        <p:spPr>
          <a:xfrm>
            <a:off x="762120" y="914400"/>
            <a:ext cx="670536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71" name=""/>
          <p:cNvGrpSpPr/>
          <p:nvPr/>
        </p:nvGrpSpPr>
        <p:grpSpPr>
          <a:xfrm>
            <a:off x="8153280" y="165240"/>
            <a:ext cx="673200" cy="685800"/>
            <a:chOff x="8153280" y="165240"/>
            <a:chExt cx="673200" cy="685800"/>
          </a:xfrm>
        </p:grpSpPr>
        <p:sp>
          <p:nvSpPr>
            <p:cNvPr id="172"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7"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84"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85"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88" name=""/>
          <p:cNvSpPr/>
          <p:nvPr/>
        </p:nvSpPr>
        <p:spPr>
          <a:xfrm>
            <a:off x="1129320" y="1346040"/>
            <a:ext cx="7364520" cy="4757400"/>
          </a:xfrm>
          <a:prstGeom prst="rect">
            <a:avLst/>
          </a:prstGeom>
          <a:noFill/>
          <a:ln w="0">
            <a:noFill/>
          </a:ln>
        </p:spPr>
        <p:style>
          <a:lnRef idx="0"/>
          <a:fillRef idx="0"/>
          <a:effectRef idx="0"/>
          <a:fontRef idx="minor"/>
        </p:style>
        <p:txBody>
          <a:bodyPr wrap="none" lIns="90000" rIns="90000" tIns="46800" bIns="46800" anchor="t">
            <a:spAutoFit/>
          </a:bodyPr>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The value of goods transported is of 7.6 trillion dollars</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The industry will move more than 2 trillion ton-miles in 1999</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The operating revenues for the trucking industry alone were nearly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U.S.$200 billion for 1997. This is roughly equivalent to 50% percent of</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Mexico’s GDP or to the size of the U.S. electric market</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The operating revenues for the storage industry were more than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U.S.$12 billion for 1997</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There are no standardized contracts, terms or quality of service indexes </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in the industry</a:t>
            </a: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A centralized market for trading capacity does not exist</a:t>
            </a: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 The industry spends 14 billion dollars a year in fuel</a:t>
            </a:r>
            <a:endParaRPr b="0" lang="en-US" sz="1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BBD28CE3-6818-4E91-9E6E-BADB4B270A9C}"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9" name=""/>
          <p:cNvSpPr/>
          <p:nvPr/>
        </p:nvSpPr>
        <p:spPr>
          <a:xfrm>
            <a:off x="5994360" y="1924200"/>
            <a:ext cx="2832120" cy="413856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457200" y="762120"/>
            <a:ext cx="6705720" cy="0"/>
          </a:xfrm>
          <a:prstGeom prst="line">
            <a:avLst/>
          </a:prstGeom>
          <a:ln w="2844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91" name=""/>
          <p:cNvGrpSpPr/>
          <p:nvPr/>
        </p:nvGrpSpPr>
        <p:grpSpPr>
          <a:xfrm>
            <a:off x="8153280" y="165240"/>
            <a:ext cx="673200" cy="685800"/>
            <a:chOff x="8153280" y="165240"/>
            <a:chExt cx="673200" cy="685800"/>
          </a:xfrm>
        </p:grpSpPr>
        <p:sp>
          <p:nvSpPr>
            <p:cNvPr id="192" name=""/>
            <p:cNvSpPr/>
            <p:nvPr/>
          </p:nvSpPr>
          <p:spPr>
            <a:xfrm>
              <a:off x="8153280" y="417960"/>
              <a:ext cx="134280" cy="133920"/>
            </a:xfrm>
            <a:custGeom>
              <a:avLst/>
              <a:gdLst/>
              <a:ahLst/>
              <a:rect l="l" t="t" r="r" b="b"/>
              <a:pathLst>
                <a:path w="200" h="198">
                  <a:moveTo>
                    <a:pt x="0" y="130"/>
                  </a:moveTo>
                  <a:lnTo>
                    <a:pt x="129" y="0"/>
                  </a:lnTo>
                  <a:lnTo>
                    <a:pt x="200" y="72"/>
                  </a:lnTo>
                  <a:lnTo>
                    <a:pt x="175" y="96"/>
                  </a:lnTo>
                  <a:lnTo>
                    <a:pt x="129" y="50"/>
                  </a:lnTo>
                  <a:lnTo>
                    <a:pt x="107" y="74"/>
                  </a:lnTo>
                  <a:lnTo>
                    <a:pt x="151" y="118"/>
                  </a:lnTo>
                  <a:lnTo>
                    <a:pt x="127" y="140"/>
                  </a:lnTo>
                  <a:lnTo>
                    <a:pt x="83" y="100"/>
                  </a:lnTo>
                  <a:lnTo>
                    <a:pt x="52" y="132"/>
                  </a:lnTo>
                  <a:lnTo>
                    <a:pt x="95" y="176"/>
                  </a:lnTo>
                  <a:lnTo>
                    <a:pt x="71" y="198"/>
                  </a:lnTo>
                  <a:lnTo>
                    <a:pt x="0" y="13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3" name=""/>
            <p:cNvSpPr/>
            <p:nvPr/>
          </p:nvSpPr>
          <p:spPr>
            <a:xfrm>
              <a:off x="8218440" y="483120"/>
              <a:ext cx="141480" cy="143280"/>
            </a:xfrm>
            <a:custGeom>
              <a:avLst/>
              <a:gdLst/>
              <a:ahLst/>
              <a:rect l="l" t="t" r="r" b="b"/>
              <a:pathLst>
                <a:path w="211" h="212">
                  <a:moveTo>
                    <a:pt x="129" y="0"/>
                  </a:moveTo>
                  <a:lnTo>
                    <a:pt x="161" y="34"/>
                  </a:lnTo>
                  <a:lnTo>
                    <a:pt x="115" y="130"/>
                  </a:lnTo>
                  <a:lnTo>
                    <a:pt x="185" y="56"/>
                  </a:lnTo>
                  <a:lnTo>
                    <a:pt x="211" y="84"/>
                  </a:lnTo>
                  <a:lnTo>
                    <a:pt x="86" y="212"/>
                  </a:lnTo>
                  <a:lnTo>
                    <a:pt x="54" y="182"/>
                  </a:lnTo>
                  <a:lnTo>
                    <a:pt x="99" y="84"/>
                  </a:lnTo>
                  <a:lnTo>
                    <a:pt x="28"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8431920" y="705960"/>
              <a:ext cx="140760" cy="145080"/>
            </a:xfrm>
            <a:custGeom>
              <a:avLst/>
              <a:gdLst/>
              <a:ahLst/>
              <a:rect l="l" t="t" r="r" b="b"/>
              <a:pathLst>
                <a:path w="210" h="214">
                  <a:moveTo>
                    <a:pt x="129" y="0"/>
                  </a:moveTo>
                  <a:lnTo>
                    <a:pt x="160" y="32"/>
                  </a:lnTo>
                  <a:lnTo>
                    <a:pt x="111" y="130"/>
                  </a:lnTo>
                  <a:lnTo>
                    <a:pt x="115" y="130"/>
                  </a:lnTo>
                  <a:lnTo>
                    <a:pt x="184" y="58"/>
                  </a:lnTo>
                  <a:lnTo>
                    <a:pt x="210" y="84"/>
                  </a:lnTo>
                  <a:lnTo>
                    <a:pt x="83" y="214"/>
                  </a:lnTo>
                  <a:lnTo>
                    <a:pt x="53" y="182"/>
                  </a:lnTo>
                  <a:lnTo>
                    <a:pt x="99" y="84"/>
                  </a:lnTo>
                  <a:lnTo>
                    <a:pt x="27" y="158"/>
                  </a:lnTo>
                  <a:lnTo>
                    <a:pt x="0" y="130"/>
                  </a:lnTo>
                  <a:lnTo>
                    <a:pt x="129" y="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 name=""/>
            <p:cNvSpPr/>
            <p:nvPr/>
          </p:nvSpPr>
          <p:spPr>
            <a:xfrm>
              <a:off x="8292960" y="560160"/>
              <a:ext cx="127080" cy="142920"/>
            </a:xfrm>
            <a:custGeom>
              <a:avLst/>
              <a:gdLst/>
              <a:ahLst/>
              <a:rect l="l" t="t" r="r" b="b"/>
              <a:pathLst>
                <a:path w="189" h="211">
                  <a:moveTo>
                    <a:pt x="0" y="126"/>
                  </a:moveTo>
                  <a:lnTo>
                    <a:pt x="129" y="0"/>
                  </a:lnTo>
                  <a:lnTo>
                    <a:pt x="155" y="24"/>
                  </a:lnTo>
                  <a:lnTo>
                    <a:pt x="165" y="36"/>
                  </a:lnTo>
                  <a:lnTo>
                    <a:pt x="175" y="46"/>
                  </a:lnTo>
                  <a:lnTo>
                    <a:pt x="181" y="58"/>
                  </a:lnTo>
                  <a:lnTo>
                    <a:pt x="187" y="66"/>
                  </a:lnTo>
                  <a:lnTo>
                    <a:pt x="189" y="78"/>
                  </a:lnTo>
                  <a:lnTo>
                    <a:pt x="189" y="88"/>
                  </a:lnTo>
                  <a:lnTo>
                    <a:pt x="185" y="98"/>
                  </a:lnTo>
                  <a:lnTo>
                    <a:pt x="175" y="108"/>
                  </a:lnTo>
                  <a:lnTo>
                    <a:pt x="169" y="114"/>
                  </a:lnTo>
                  <a:lnTo>
                    <a:pt x="163" y="120"/>
                  </a:lnTo>
                  <a:lnTo>
                    <a:pt x="157" y="122"/>
                  </a:lnTo>
                  <a:lnTo>
                    <a:pt x="149" y="124"/>
                  </a:lnTo>
                  <a:lnTo>
                    <a:pt x="143" y="126"/>
                  </a:lnTo>
                  <a:lnTo>
                    <a:pt x="139" y="124"/>
                  </a:lnTo>
                  <a:lnTo>
                    <a:pt x="129" y="122"/>
                  </a:lnTo>
                  <a:lnTo>
                    <a:pt x="121" y="116"/>
                  </a:lnTo>
                  <a:lnTo>
                    <a:pt x="127" y="124"/>
                  </a:lnTo>
                  <a:lnTo>
                    <a:pt x="129" y="128"/>
                  </a:lnTo>
                  <a:lnTo>
                    <a:pt x="131" y="136"/>
                  </a:lnTo>
                  <a:lnTo>
                    <a:pt x="131" y="140"/>
                  </a:lnTo>
                  <a:lnTo>
                    <a:pt x="129" y="144"/>
                  </a:lnTo>
                  <a:lnTo>
                    <a:pt x="127" y="152"/>
                  </a:lnTo>
                  <a:lnTo>
                    <a:pt x="119" y="158"/>
                  </a:lnTo>
                  <a:lnTo>
                    <a:pt x="115" y="166"/>
                  </a:lnTo>
                  <a:lnTo>
                    <a:pt x="96" y="186"/>
                  </a:lnTo>
                  <a:lnTo>
                    <a:pt x="94" y="186"/>
                  </a:lnTo>
                  <a:lnTo>
                    <a:pt x="90" y="189"/>
                  </a:lnTo>
                  <a:lnTo>
                    <a:pt x="88" y="193"/>
                  </a:lnTo>
                  <a:lnTo>
                    <a:pt x="86" y="197"/>
                  </a:lnTo>
                  <a:lnTo>
                    <a:pt x="86" y="199"/>
                  </a:lnTo>
                  <a:lnTo>
                    <a:pt x="84" y="203"/>
                  </a:lnTo>
                  <a:lnTo>
                    <a:pt x="82" y="205"/>
                  </a:lnTo>
                  <a:lnTo>
                    <a:pt x="82" y="211"/>
                  </a:lnTo>
                  <a:lnTo>
                    <a:pt x="54" y="182"/>
                  </a:lnTo>
                  <a:lnTo>
                    <a:pt x="56" y="176"/>
                  </a:lnTo>
                  <a:lnTo>
                    <a:pt x="56" y="174"/>
                  </a:lnTo>
                  <a:lnTo>
                    <a:pt x="58" y="170"/>
                  </a:lnTo>
                  <a:lnTo>
                    <a:pt x="60" y="168"/>
                  </a:lnTo>
                  <a:lnTo>
                    <a:pt x="60" y="166"/>
                  </a:lnTo>
                  <a:lnTo>
                    <a:pt x="64" y="164"/>
                  </a:lnTo>
                  <a:lnTo>
                    <a:pt x="66" y="160"/>
                  </a:lnTo>
                  <a:lnTo>
                    <a:pt x="68" y="158"/>
                  </a:lnTo>
                  <a:lnTo>
                    <a:pt x="90" y="136"/>
                  </a:lnTo>
                  <a:lnTo>
                    <a:pt x="94" y="130"/>
                  </a:lnTo>
                  <a:lnTo>
                    <a:pt x="96" y="126"/>
                  </a:lnTo>
                  <a:lnTo>
                    <a:pt x="96" y="122"/>
                  </a:lnTo>
                  <a:lnTo>
                    <a:pt x="96" y="116"/>
                  </a:lnTo>
                  <a:lnTo>
                    <a:pt x="94" y="112"/>
                  </a:lnTo>
                  <a:lnTo>
                    <a:pt x="94" y="110"/>
                  </a:lnTo>
                  <a:lnTo>
                    <a:pt x="102" y="80"/>
                  </a:lnTo>
                  <a:lnTo>
                    <a:pt x="105" y="84"/>
                  </a:lnTo>
                  <a:lnTo>
                    <a:pt x="111" y="88"/>
                  </a:lnTo>
                  <a:lnTo>
                    <a:pt x="117" y="90"/>
                  </a:lnTo>
                  <a:lnTo>
                    <a:pt x="121" y="92"/>
                  </a:lnTo>
                  <a:lnTo>
                    <a:pt x="127" y="92"/>
                  </a:lnTo>
                  <a:lnTo>
                    <a:pt x="131" y="92"/>
                  </a:lnTo>
                  <a:lnTo>
                    <a:pt x="135" y="90"/>
                  </a:lnTo>
                  <a:lnTo>
                    <a:pt x="141" y="84"/>
                  </a:lnTo>
                  <a:lnTo>
                    <a:pt x="145" y="80"/>
                  </a:lnTo>
                  <a:lnTo>
                    <a:pt x="147" y="76"/>
                  </a:lnTo>
                  <a:lnTo>
                    <a:pt x="149" y="70"/>
                  </a:lnTo>
                  <a:lnTo>
                    <a:pt x="147" y="64"/>
                  </a:lnTo>
                  <a:lnTo>
                    <a:pt x="147" y="60"/>
                  </a:lnTo>
                  <a:lnTo>
                    <a:pt x="145" y="54"/>
                  </a:lnTo>
                  <a:lnTo>
                    <a:pt x="141" y="50"/>
                  </a:lnTo>
                  <a:lnTo>
                    <a:pt x="135" y="46"/>
                  </a:lnTo>
                  <a:lnTo>
                    <a:pt x="102" y="80"/>
                  </a:lnTo>
                  <a:lnTo>
                    <a:pt x="94" y="110"/>
                  </a:lnTo>
                  <a:lnTo>
                    <a:pt x="90" y="106"/>
                  </a:lnTo>
                  <a:lnTo>
                    <a:pt x="88" y="104"/>
                  </a:lnTo>
                  <a:lnTo>
                    <a:pt x="82" y="98"/>
                  </a:lnTo>
                  <a:lnTo>
                    <a:pt x="26" y="154"/>
                  </a:lnTo>
                  <a:lnTo>
                    <a:pt x="0" y="126"/>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6" name=""/>
            <p:cNvSpPr/>
            <p:nvPr/>
          </p:nvSpPr>
          <p:spPr>
            <a:xfrm>
              <a:off x="8374320" y="641520"/>
              <a:ext cx="114840" cy="115920"/>
            </a:xfrm>
            <a:custGeom>
              <a:avLst/>
              <a:gdLst/>
              <a:ahLst/>
              <a:rect l="l" t="t" r="r" b="b"/>
              <a:pathLst>
                <a:path w="171" h="171">
                  <a:moveTo>
                    <a:pt x="98" y="153"/>
                  </a:moveTo>
                  <a:lnTo>
                    <a:pt x="86" y="161"/>
                  </a:lnTo>
                  <a:lnTo>
                    <a:pt x="74" y="169"/>
                  </a:lnTo>
                  <a:lnTo>
                    <a:pt x="64" y="171"/>
                  </a:lnTo>
                  <a:lnTo>
                    <a:pt x="54" y="171"/>
                  </a:lnTo>
                  <a:lnTo>
                    <a:pt x="42" y="169"/>
                  </a:lnTo>
                  <a:lnTo>
                    <a:pt x="36" y="167"/>
                  </a:lnTo>
                  <a:lnTo>
                    <a:pt x="26" y="159"/>
                  </a:lnTo>
                  <a:lnTo>
                    <a:pt x="20" y="153"/>
                  </a:lnTo>
                  <a:lnTo>
                    <a:pt x="12" y="145"/>
                  </a:lnTo>
                  <a:lnTo>
                    <a:pt x="8" y="139"/>
                  </a:lnTo>
                  <a:lnTo>
                    <a:pt x="4" y="129"/>
                  </a:lnTo>
                  <a:lnTo>
                    <a:pt x="0" y="117"/>
                  </a:lnTo>
                  <a:lnTo>
                    <a:pt x="0" y="109"/>
                  </a:lnTo>
                  <a:lnTo>
                    <a:pt x="40" y="109"/>
                  </a:lnTo>
                  <a:lnTo>
                    <a:pt x="38" y="111"/>
                  </a:lnTo>
                  <a:lnTo>
                    <a:pt x="38" y="113"/>
                  </a:lnTo>
                  <a:lnTo>
                    <a:pt x="36" y="117"/>
                  </a:lnTo>
                  <a:lnTo>
                    <a:pt x="36" y="119"/>
                  </a:lnTo>
                  <a:lnTo>
                    <a:pt x="36" y="123"/>
                  </a:lnTo>
                  <a:lnTo>
                    <a:pt x="38" y="127"/>
                  </a:lnTo>
                  <a:lnTo>
                    <a:pt x="38" y="129"/>
                  </a:lnTo>
                  <a:lnTo>
                    <a:pt x="40" y="131"/>
                  </a:lnTo>
                  <a:lnTo>
                    <a:pt x="42" y="133"/>
                  </a:lnTo>
                  <a:lnTo>
                    <a:pt x="48" y="137"/>
                  </a:lnTo>
                  <a:lnTo>
                    <a:pt x="50" y="137"/>
                  </a:lnTo>
                  <a:lnTo>
                    <a:pt x="52" y="137"/>
                  </a:lnTo>
                  <a:lnTo>
                    <a:pt x="56" y="137"/>
                  </a:lnTo>
                  <a:lnTo>
                    <a:pt x="58" y="137"/>
                  </a:lnTo>
                  <a:lnTo>
                    <a:pt x="60" y="133"/>
                  </a:lnTo>
                  <a:lnTo>
                    <a:pt x="64" y="131"/>
                  </a:lnTo>
                  <a:lnTo>
                    <a:pt x="131" y="62"/>
                  </a:lnTo>
                  <a:lnTo>
                    <a:pt x="133" y="60"/>
                  </a:lnTo>
                  <a:lnTo>
                    <a:pt x="133" y="56"/>
                  </a:lnTo>
                  <a:lnTo>
                    <a:pt x="135" y="54"/>
                  </a:lnTo>
                  <a:lnTo>
                    <a:pt x="135" y="52"/>
                  </a:lnTo>
                  <a:lnTo>
                    <a:pt x="135" y="48"/>
                  </a:lnTo>
                  <a:lnTo>
                    <a:pt x="133" y="46"/>
                  </a:lnTo>
                  <a:lnTo>
                    <a:pt x="133" y="44"/>
                  </a:lnTo>
                  <a:lnTo>
                    <a:pt x="131" y="40"/>
                  </a:lnTo>
                  <a:lnTo>
                    <a:pt x="129" y="38"/>
                  </a:lnTo>
                  <a:lnTo>
                    <a:pt x="125" y="36"/>
                  </a:lnTo>
                  <a:lnTo>
                    <a:pt x="121" y="36"/>
                  </a:lnTo>
                  <a:lnTo>
                    <a:pt x="119" y="34"/>
                  </a:lnTo>
                  <a:lnTo>
                    <a:pt x="115" y="36"/>
                  </a:lnTo>
                  <a:lnTo>
                    <a:pt x="113" y="36"/>
                  </a:lnTo>
                  <a:lnTo>
                    <a:pt x="112" y="38"/>
                  </a:lnTo>
                  <a:lnTo>
                    <a:pt x="110" y="38"/>
                  </a:lnTo>
                  <a:lnTo>
                    <a:pt x="40" y="109"/>
                  </a:lnTo>
                  <a:lnTo>
                    <a:pt x="0" y="109"/>
                  </a:lnTo>
                  <a:lnTo>
                    <a:pt x="4" y="97"/>
                  </a:lnTo>
                  <a:lnTo>
                    <a:pt x="10" y="87"/>
                  </a:lnTo>
                  <a:lnTo>
                    <a:pt x="20" y="77"/>
                  </a:lnTo>
                  <a:lnTo>
                    <a:pt x="74" y="20"/>
                  </a:lnTo>
                  <a:lnTo>
                    <a:pt x="86" y="10"/>
                  </a:lnTo>
                  <a:lnTo>
                    <a:pt x="98" y="4"/>
                  </a:lnTo>
                  <a:lnTo>
                    <a:pt x="110" y="2"/>
                  </a:lnTo>
                  <a:lnTo>
                    <a:pt x="117" y="0"/>
                  </a:lnTo>
                  <a:lnTo>
                    <a:pt x="127" y="2"/>
                  </a:lnTo>
                  <a:lnTo>
                    <a:pt x="135" y="6"/>
                  </a:lnTo>
                  <a:lnTo>
                    <a:pt x="145" y="14"/>
                  </a:lnTo>
                  <a:lnTo>
                    <a:pt x="151" y="20"/>
                  </a:lnTo>
                  <a:lnTo>
                    <a:pt x="159" y="26"/>
                  </a:lnTo>
                  <a:lnTo>
                    <a:pt x="163" y="34"/>
                  </a:lnTo>
                  <a:lnTo>
                    <a:pt x="169" y="44"/>
                  </a:lnTo>
                  <a:lnTo>
                    <a:pt x="171" y="52"/>
                  </a:lnTo>
                  <a:lnTo>
                    <a:pt x="169" y="64"/>
                  </a:lnTo>
                  <a:lnTo>
                    <a:pt x="165" y="73"/>
                  </a:lnTo>
                  <a:lnTo>
                    <a:pt x="161" y="85"/>
                  </a:lnTo>
                  <a:lnTo>
                    <a:pt x="151" y="97"/>
                  </a:lnTo>
                  <a:lnTo>
                    <a:pt x="98" y="153"/>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7" name=""/>
            <p:cNvSpPr/>
            <p:nvPr/>
          </p:nvSpPr>
          <p:spPr>
            <a:xfrm>
              <a:off x="8555760" y="483840"/>
              <a:ext cx="270720" cy="284400"/>
            </a:xfrm>
            <a:custGeom>
              <a:avLst/>
              <a:gdLst/>
              <a:ahLst/>
              <a:rect l="l" t="t" r="r" b="b"/>
              <a:pathLst>
                <a:path w="395" h="397">
                  <a:moveTo>
                    <a:pt x="26" y="397"/>
                  </a:moveTo>
                  <a:lnTo>
                    <a:pt x="395" y="28"/>
                  </a:lnTo>
                  <a:lnTo>
                    <a:pt x="365" y="0"/>
                  </a:lnTo>
                  <a:lnTo>
                    <a:pt x="0" y="371"/>
                  </a:lnTo>
                  <a:lnTo>
                    <a:pt x="26" y="397"/>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8239680" y="165240"/>
              <a:ext cx="263880" cy="270360"/>
            </a:xfrm>
            <a:custGeom>
              <a:avLst/>
              <a:gdLst/>
              <a:ahLst/>
              <a:rect l="l" t="t" r="r" b="b"/>
              <a:pathLst>
                <a:path w="393" h="399">
                  <a:moveTo>
                    <a:pt x="26" y="399"/>
                  </a:moveTo>
                  <a:lnTo>
                    <a:pt x="393" y="26"/>
                  </a:lnTo>
                  <a:lnTo>
                    <a:pt x="365" y="0"/>
                  </a:lnTo>
                  <a:lnTo>
                    <a:pt x="0" y="373"/>
                  </a:lnTo>
                  <a:lnTo>
                    <a:pt x="26" y="399"/>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9" name=""/>
            <p:cNvSpPr/>
            <p:nvPr/>
          </p:nvSpPr>
          <p:spPr>
            <a:xfrm>
              <a:off x="8555760" y="417960"/>
              <a:ext cx="194400" cy="196560"/>
            </a:xfrm>
            <a:custGeom>
              <a:avLst/>
              <a:gdLst/>
              <a:ahLst/>
              <a:rect l="l" t="t" r="r" b="b"/>
              <a:pathLst>
                <a:path w="290" h="290">
                  <a:moveTo>
                    <a:pt x="28" y="290"/>
                  </a:moveTo>
                  <a:lnTo>
                    <a:pt x="290" y="26"/>
                  </a:lnTo>
                  <a:lnTo>
                    <a:pt x="264" y="0"/>
                  </a:lnTo>
                  <a:lnTo>
                    <a:pt x="0" y="264"/>
                  </a:lnTo>
                  <a:lnTo>
                    <a:pt x="28" y="290"/>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8485200" y="363600"/>
              <a:ext cx="212040" cy="215640"/>
            </a:xfrm>
            <a:custGeom>
              <a:avLst/>
              <a:gdLst/>
              <a:ahLst/>
              <a:rect l="l" t="t" r="r" b="b"/>
              <a:pathLst>
                <a:path w="316" h="318">
                  <a:moveTo>
                    <a:pt x="26" y="318"/>
                  </a:moveTo>
                  <a:lnTo>
                    <a:pt x="316" y="24"/>
                  </a:lnTo>
                  <a:lnTo>
                    <a:pt x="288" y="0"/>
                  </a:lnTo>
                  <a:lnTo>
                    <a:pt x="0" y="290"/>
                  </a:lnTo>
                  <a:lnTo>
                    <a:pt x="26" y="31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8414640" y="291240"/>
              <a:ext cx="211320" cy="216000"/>
            </a:xfrm>
            <a:custGeom>
              <a:avLst/>
              <a:gdLst/>
              <a:ahLst/>
              <a:rect l="l" t="t" r="r" b="b"/>
              <a:pathLst>
                <a:path w="315" h="319">
                  <a:moveTo>
                    <a:pt x="28" y="319"/>
                  </a:moveTo>
                  <a:lnTo>
                    <a:pt x="315" y="28"/>
                  </a:lnTo>
                  <a:lnTo>
                    <a:pt x="288" y="0"/>
                  </a:lnTo>
                  <a:lnTo>
                    <a:pt x="0" y="293"/>
                  </a:lnTo>
                  <a:lnTo>
                    <a:pt x="28" y="3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8361360" y="236880"/>
              <a:ext cx="211320" cy="214560"/>
            </a:xfrm>
            <a:custGeom>
              <a:avLst/>
              <a:gdLst/>
              <a:ahLst/>
              <a:rect l="l" t="t" r="r" b="b"/>
              <a:pathLst>
                <a:path w="315" h="317">
                  <a:moveTo>
                    <a:pt x="27" y="317"/>
                  </a:moveTo>
                  <a:lnTo>
                    <a:pt x="315" y="24"/>
                  </a:lnTo>
                  <a:lnTo>
                    <a:pt x="287" y="0"/>
                  </a:lnTo>
                  <a:lnTo>
                    <a:pt x="0" y="293"/>
                  </a:lnTo>
                  <a:lnTo>
                    <a:pt x="27" y="317"/>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8485200" y="541440"/>
              <a:ext cx="89280" cy="92160"/>
            </a:xfrm>
            <a:custGeom>
              <a:avLst/>
              <a:gdLst/>
              <a:ahLst/>
              <a:rect l="l" t="t" r="r" b="b"/>
              <a:pathLst>
                <a:path w="133" h="136">
                  <a:moveTo>
                    <a:pt x="133" y="108"/>
                  </a:moveTo>
                  <a:lnTo>
                    <a:pt x="26" y="0"/>
                  </a:lnTo>
                  <a:lnTo>
                    <a:pt x="0" y="28"/>
                  </a:lnTo>
                  <a:lnTo>
                    <a:pt x="105" y="136"/>
                  </a:lnTo>
                  <a:lnTo>
                    <a:pt x="133" y="108"/>
                  </a:lnTo>
                  <a:close/>
                </a:path>
              </a:pathLst>
            </a:custGeom>
            <a:solidFill>
              <a:srgbClr val="00f008"/>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04" name=""/>
            <p:cNvSpPr/>
            <p:nvPr/>
          </p:nvSpPr>
          <p:spPr>
            <a:xfrm>
              <a:off x="8361360" y="416520"/>
              <a:ext cx="90000" cy="90720"/>
            </a:xfrm>
            <a:custGeom>
              <a:avLst/>
              <a:gdLst/>
              <a:ahLst/>
              <a:rect l="l" t="t" r="r" b="b"/>
              <a:pathLst>
                <a:path w="134" h="134">
                  <a:moveTo>
                    <a:pt x="134" y="108"/>
                  </a:moveTo>
                  <a:lnTo>
                    <a:pt x="27" y="0"/>
                  </a:lnTo>
                  <a:lnTo>
                    <a:pt x="0" y="28"/>
                  </a:lnTo>
                  <a:lnTo>
                    <a:pt x="107" y="134"/>
                  </a:lnTo>
                  <a:lnTo>
                    <a:pt x="134" y="108"/>
                  </a:lnTo>
                  <a:close/>
                </a:path>
              </a:pathLst>
            </a:custGeom>
            <a:solidFill>
              <a:srgbClr val="ff0017"/>
            </a:solidFill>
            <a:ln w="0">
              <a:no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05" name=""/>
            <p:cNvSpPr/>
            <p:nvPr/>
          </p:nvSpPr>
          <p:spPr>
            <a:xfrm>
              <a:off x="8719560" y="417960"/>
              <a:ext cx="106560" cy="105480"/>
            </a:xfrm>
            <a:custGeom>
              <a:avLst/>
              <a:gdLst/>
              <a:ahLst/>
              <a:rect l="l" t="t" r="r" b="b"/>
              <a:pathLst>
                <a:path w="159" h="156">
                  <a:moveTo>
                    <a:pt x="159" y="132"/>
                  </a:moveTo>
                  <a:lnTo>
                    <a:pt x="28" y="0"/>
                  </a:lnTo>
                  <a:lnTo>
                    <a:pt x="0" y="26"/>
                  </a:lnTo>
                  <a:lnTo>
                    <a:pt x="129" y="156"/>
                  </a:lnTo>
                  <a:lnTo>
                    <a:pt x="159" y="132"/>
                  </a:lnTo>
                  <a:close/>
                </a:path>
              </a:pathLst>
            </a:custGeom>
            <a:solidFill>
              <a:srgbClr val="0091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8592120" y="291240"/>
              <a:ext cx="105120" cy="107640"/>
            </a:xfrm>
            <a:custGeom>
              <a:avLst/>
              <a:gdLst/>
              <a:ahLst/>
              <a:rect l="l" t="t" r="r" b="b"/>
              <a:pathLst>
                <a:path w="157" h="159">
                  <a:moveTo>
                    <a:pt x="157" y="131"/>
                  </a:moveTo>
                  <a:lnTo>
                    <a:pt x="24" y="0"/>
                  </a:lnTo>
                  <a:lnTo>
                    <a:pt x="0" y="28"/>
                  </a:lnTo>
                  <a:lnTo>
                    <a:pt x="129" y="159"/>
                  </a:lnTo>
                  <a:lnTo>
                    <a:pt x="157" y="1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8469000" y="165240"/>
              <a:ext cx="104040" cy="106920"/>
            </a:xfrm>
            <a:custGeom>
              <a:avLst/>
              <a:gdLst/>
              <a:ahLst/>
              <a:rect l="l" t="t" r="r" b="b"/>
              <a:pathLst>
                <a:path w="155" h="158">
                  <a:moveTo>
                    <a:pt x="155" y="130"/>
                  </a:moveTo>
                  <a:lnTo>
                    <a:pt x="28" y="0"/>
                  </a:lnTo>
                  <a:lnTo>
                    <a:pt x="0" y="26"/>
                  </a:lnTo>
                  <a:lnTo>
                    <a:pt x="127" y="158"/>
                  </a:lnTo>
                  <a:lnTo>
                    <a:pt x="155" y="130"/>
                  </a:lnTo>
                  <a:close/>
                </a:path>
              </a:pathLst>
            </a:custGeom>
            <a:solidFill>
              <a:srgbClr val="ff0017"/>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08" name=""/>
          <p:cNvSpPr/>
          <p:nvPr/>
        </p:nvSpPr>
        <p:spPr>
          <a:xfrm>
            <a:off x="1247760" y="1542960"/>
            <a:ext cx="3867120" cy="1792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1247760" y="3040200"/>
            <a:ext cx="38671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0" name=""/>
          <p:cNvSpPr/>
          <p:nvPr/>
        </p:nvSpPr>
        <p:spPr>
          <a:xfrm>
            <a:off x="1247760" y="2735280"/>
            <a:ext cx="38671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11" name=""/>
          <p:cNvSpPr/>
          <p:nvPr/>
        </p:nvSpPr>
        <p:spPr>
          <a:xfrm>
            <a:off x="1247760" y="2438280"/>
            <a:ext cx="38671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2" name=""/>
          <p:cNvSpPr/>
          <p:nvPr/>
        </p:nvSpPr>
        <p:spPr>
          <a:xfrm>
            <a:off x="1247760" y="2143080"/>
            <a:ext cx="38671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3" name=""/>
          <p:cNvSpPr/>
          <p:nvPr/>
        </p:nvSpPr>
        <p:spPr>
          <a:xfrm>
            <a:off x="1247760" y="1838160"/>
            <a:ext cx="38671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4" name=""/>
          <p:cNvSpPr/>
          <p:nvPr/>
        </p:nvSpPr>
        <p:spPr>
          <a:xfrm>
            <a:off x="1247760" y="1542960"/>
            <a:ext cx="38671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15" name=""/>
          <p:cNvSpPr/>
          <p:nvPr/>
        </p:nvSpPr>
        <p:spPr>
          <a:xfrm>
            <a:off x="1247760" y="1542960"/>
            <a:ext cx="3868920" cy="17924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1438200" y="1685880"/>
            <a:ext cx="266760" cy="1649520"/>
          </a:xfrm>
          <a:prstGeom prst="rect">
            <a:avLst/>
          </a:prstGeom>
          <a:solidFill>
            <a:srgbClr val="00cc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2085840" y="3240000"/>
            <a:ext cx="257400" cy="95400"/>
          </a:xfrm>
          <a:prstGeom prst="rect">
            <a:avLst/>
          </a:prstGeom>
          <a:solidFill>
            <a:srgbClr val="00cc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2724120" y="3268800"/>
            <a:ext cx="266760" cy="66600"/>
          </a:xfrm>
          <a:prstGeom prst="rect">
            <a:avLst/>
          </a:prstGeom>
          <a:solidFill>
            <a:srgbClr val="00cc00"/>
          </a:solidFill>
          <a:ln w="9360">
            <a:solidFill>
              <a:srgbClr val="0000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219" name=""/>
          <p:cNvSpPr/>
          <p:nvPr/>
        </p:nvSpPr>
        <p:spPr>
          <a:xfrm>
            <a:off x="3371760" y="3297240"/>
            <a:ext cx="266760" cy="38160"/>
          </a:xfrm>
          <a:prstGeom prst="rect">
            <a:avLst/>
          </a:prstGeom>
          <a:solidFill>
            <a:srgbClr val="00cc00"/>
          </a:solidFill>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20" name=""/>
          <p:cNvSpPr/>
          <p:nvPr/>
        </p:nvSpPr>
        <p:spPr>
          <a:xfrm>
            <a:off x="4019400" y="3078000"/>
            <a:ext cx="257400" cy="257400"/>
          </a:xfrm>
          <a:prstGeom prst="rect">
            <a:avLst/>
          </a:prstGeom>
          <a:solidFill>
            <a:srgbClr val="00cc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4657680" y="3211560"/>
            <a:ext cx="266760" cy="123840"/>
          </a:xfrm>
          <a:prstGeom prst="rect">
            <a:avLst/>
          </a:prstGeom>
          <a:solidFill>
            <a:srgbClr val="00cc00"/>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1247760" y="1542960"/>
            <a:ext cx="1440" cy="1792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3" name=""/>
          <p:cNvSpPr/>
          <p:nvPr/>
        </p:nvSpPr>
        <p:spPr>
          <a:xfrm>
            <a:off x="1209600" y="333540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4" name=""/>
          <p:cNvSpPr/>
          <p:nvPr/>
        </p:nvSpPr>
        <p:spPr>
          <a:xfrm>
            <a:off x="1209600" y="304020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5" name=""/>
          <p:cNvSpPr/>
          <p:nvPr/>
        </p:nvSpPr>
        <p:spPr>
          <a:xfrm>
            <a:off x="1209600" y="273528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6" name=""/>
          <p:cNvSpPr/>
          <p:nvPr/>
        </p:nvSpPr>
        <p:spPr>
          <a:xfrm>
            <a:off x="1209600" y="243828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7" name=""/>
          <p:cNvSpPr/>
          <p:nvPr/>
        </p:nvSpPr>
        <p:spPr>
          <a:xfrm>
            <a:off x="1209600" y="214308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8" name=""/>
          <p:cNvSpPr/>
          <p:nvPr/>
        </p:nvSpPr>
        <p:spPr>
          <a:xfrm>
            <a:off x="1209600" y="183816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9" name=""/>
          <p:cNvSpPr/>
          <p:nvPr/>
        </p:nvSpPr>
        <p:spPr>
          <a:xfrm>
            <a:off x="1209600" y="154296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30" name=""/>
          <p:cNvSpPr/>
          <p:nvPr/>
        </p:nvSpPr>
        <p:spPr>
          <a:xfrm>
            <a:off x="1247760" y="3335400"/>
            <a:ext cx="38671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1" name=""/>
          <p:cNvSpPr/>
          <p:nvPr/>
        </p:nvSpPr>
        <p:spPr>
          <a:xfrm flipV="1">
            <a:off x="1247760" y="333540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32" name=""/>
          <p:cNvSpPr/>
          <p:nvPr/>
        </p:nvSpPr>
        <p:spPr>
          <a:xfrm flipV="1">
            <a:off x="1895400" y="333540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33" name=""/>
          <p:cNvSpPr/>
          <p:nvPr/>
        </p:nvSpPr>
        <p:spPr>
          <a:xfrm flipV="1">
            <a:off x="2533680" y="333540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34" name=""/>
          <p:cNvSpPr/>
          <p:nvPr/>
        </p:nvSpPr>
        <p:spPr>
          <a:xfrm flipV="1">
            <a:off x="3181320" y="333540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35" name=""/>
          <p:cNvSpPr/>
          <p:nvPr/>
        </p:nvSpPr>
        <p:spPr>
          <a:xfrm flipV="1">
            <a:off x="3828960" y="333540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36" name=""/>
          <p:cNvSpPr/>
          <p:nvPr/>
        </p:nvSpPr>
        <p:spPr>
          <a:xfrm flipV="1">
            <a:off x="4467240" y="333540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37" name=""/>
          <p:cNvSpPr/>
          <p:nvPr/>
        </p:nvSpPr>
        <p:spPr>
          <a:xfrm flipV="1">
            <a:off x="5114880" y="333540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38" name=""/>
          <p:cNvSpPr/>
          <p:nvPr/>
        </p:nvSpPr>
        <p:spPr>
          <a:xfrm>
            <a:off x="1044360" y="326880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a:t>
            </a:r>
            <a:endParaRPr b="0" lang="en-US" sz="1000" strike="noStrike" u="none">
              <a:solidFill>
                <a:srgbClr val="000000"/>
              </a:solidFill>
              <a:effectLst/>
              <a:uFillTx/>
              <a:latin typeface="Times New Roman"/>
            </a:endParaRPr>
          </a:p>
        </p:txBody>
      </p:sp>
      <p:sp>
        <p:nvSpPr>
          <p:cNvPr id="239" name=""/>
          <p:cNvSpPr/>
          <p:nvPr/>
        </p:nvSpPr>
        <p:spPr>
          <a:xfrm>
            <a:off x="642240" y="297324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1,000,000</a:t>
            </a:r>
            <a:endParaRPr b="0" lang="en-US" sz="1000" strike="noStrike" u="none">
              <a:solidFill>
                <a:srgbClr val="000000"/>
              </a:solidFill>
              <a:effectLst/>
              <a:uFillTx/>
              <a:latin typeface="Times New Roman"/>
            </a:endParaRPr>
          </a:p>
        </p:txBody>
      </p:sp>
      <p:sp>
        <p:nvSpPr>
          <p:cNvPr id="240" name=""/>
          <p:cNvSpPr/>
          <p:nvPr/>
        </p:nvSpPr>
        <p:spPr>
          <a:xfrm>
            <a:off x="642240" y="266868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2,000,000</a:t>
            </a:r>
            <a:endParaRPr b="0" lang="en-US" sz="1000" strike="noStrike" u="none">
              <a:solidFill>
                <a:srgbClr val="000000"/>
              </a:solidFill>
              <a:effectLst/>
              <a:uFillTx/>
              <a:latin typeface="Times New Roman"/>
            </a:endParaRPr>
          </a:p>
        </p:txBody>
      </p:sp>
      <p:sp>
        <p:nvSpPr>
          <p:cNvPr id="241" name=""/>
          <p:cNvSpPr/>
          <p:nvPr/>
        </p:nvSpPr>
        <p:spPr>
          <a:xfrm>
            <a:off x="642240" y="237168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3,000,000</a:t>
            </a:r>
            <a:endParaRPr b="0" lang="en-US" sz="1000" strike="noStrike" u="none">
              <a:solidFill>
                <a:srgbClr val="000000"/>
              </a:solidFill>
              <a:effectLst/>
              <a:uFillTx/>
              <a:latin typeface="Times New Roman"/>
            </a:endParaRPr>
          </a:p>
        </p:txBody>
      </p:sp>
      <p:sp>
        <p:nvSpPr>
          <p:cNvPr id="242" name=""/>
          <p:cNvSpPr/>
          <p:nvPr/>
        </p:nvSpPr>
        <p:spPr>
          <a:xfrm>
            <a:off x="642240" y="207648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4,000,000</a:t>
            </a:r>
            <a:endParaRPr b="0" lang="en-US" sz="1000" strike="noStrike" u="none">
              <a:solidFill>
                <a:srgbClr val="000000"/>
              </a:solidFill>
              <a:effectLst/>
              <a:uFillTx/>
              <a:latin typeface="Times New Roman"/>
            </a:endParaRPr>
          </a:p>
        </p:txBody>
      </p:sp>
      <p:sp>
        <p:nvSpPr>
          <p:cNvPr id="243" name=""/>
          <p:cNvSpPr/>
          <p:nvPr/>
        </p:nvSpPr>
        <p:spPr>
          <a:xfrm>
            <a:off x="642240" y="177156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5,000,000</a:t>
            </a:r>
            <a:endParaRPr b="0" lang="en-US" sz="1000" strike="noStrike" u="none">
              <a:solidFill>
                <a:srgbClr val="000000"/>
              </a:solidFill>
              <a:effectLst/>
              <a:uFillTx/>
              <a:latin typeface="Times New Roman"/>
            </a:endParaRPr>
          </a:p>
        </p:txBody>
      </p:sp>
      <p:sp>
        <p:nvSpPr>
          <p:cNvPr id="244" name=""/>
          <p:cNvSpPr/>
          <p:nvPr/>
        </p:nvSpPr>
        <p:spPr>
          <a:xfrm>
            <a:off x="642240" y="147636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6,000,000</a:t>
            </a:r>
            <a:endParaRPr b="0" lang="en-US" sz="1000" strike="noStrike" u="none">
              <a:solidFill>
                <a:srgbClr val="000000"/>
              </a:solidFill>
              <a:effectLst/>
              <a:uFillTx/>
              <a:latin typeface="Times New Roman"/>
            </a:endParaRPr>
          </a:p>
        </p:txBody>
      </p:sp>
      <p:sp>
        <p:nvSpPr>
          <p:cNvPr id="245" name=""/>
          <p:cNvSpPr/>
          <p:nvPr/>
        </p:nvSpPr>
        <p:spPr>
          <a:xfrm rot="18900000">
            <a:off x="1145160" y="3270240"/>
            <a:ext cx="1017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Truck               </a:t>
            </a:r>
            <a:endParaRPr b="0" lang="en-US" sz="1200" strike="noStrike" u="none">
              <a:solidFill>
                <a:srgbClr val="000000"/>
              </a:solidFill>
              <a:effectLst/>
              <a:uFillTx/>
              <a:latin typeface="Times New Roman"/>
            </a:endParaRPr>
          </a:p>
        </p:txBody>
      </p:sp>
      <p:sp>
        <p:nvSpPr>
          <p:cNvPr id="246" name=""/>
          <p:cNvSpPr/>
          <p:nvPr/>
        </p:nvSpPr>
        <p:spPr>
          <a:xfrm rot="18900000">
            <a:off x="1869840" y="3230280"/>
            <a:ext cx="9406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Rail                </a:t>
            </a:r>
            <a:endParaRPr b="0" lang="en-US" sz="1200" strike="noStrike" u="none">
              <a:solidFill>
                <a:srgbClr val="000000"/>
              </a:solidFill>
              <a:effectLst/>
              <a:uFillTx/>
              <a:latin typeface="Times New Roman"/>
            </a:endParaRPr>
          </a:p>
        </p:txBody>
      </p:sp>
      <p:sp>
        <p:nvSpPr>
          <p:cNvPr id="247" name=""/>
          <p:cNvSpPr/>
          <p:nvPr/>
        </p:nvSpPr>
        <p:spPr>
          <a:xfrm rot="18900000">
            <a:off x="2532960" y="3222360"/>
            <a:ext cx="906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Air                 </a:t>
            </a:r>
            <a:endParaRPr b="0" lang="en-US" sz="1200" strike="noStrike" u="none">
              <a:solidFill>
                <a:srgbClr val="000000"/>
              </a:solidFill>
              <a:effectLst/>
              <a:uFillTx/>
              <a:latin typeface="Times New Roman"/>
            </a:endParaRPr>
          </a:p>
        </p:txBody>
      </p:sp>
      <p:sp>
        <p:nvSpPr>
          <p:cNvPr id="248" name=""/>
          <p:cNvSpPr/>
          <p:nvPr/>
        </p:nvSpPr>
        <p:spPr>
          <a:xfrm rot="18900000">
            <a:off x="2994840" y="3336480"/>
            <a:ext cx="1051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Pipeline            </a:t>
            </a:r>
            <a:endParaRPr b="0" lang="en-US" sz="1200" strike="noStrike" u="none">
              <a:solidFill>
                <a:srgbClr val="000000"/>
              </a:solidFill>
              <a:effectLst/>
              <a:uFillTx/>
              <a:latin typeface="Times New Roman"/>
            </a:endParaRPr>
          </a:p>
        </p:txBody>
      </p:sp>
      <p:sp>
        <p:nvSpPr>
          <p:cNvPr id="249" name=""/>
          <p:cNvSpPr/>
          <p:nvPr/>
        </p:nvSpPr>
        <p:spPr>
          <a:xfrm rot="18900000">
            <a:off x="3440880" y="3649320"/>
            <a:ext cx="93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Parcel, USPS</a:t>
            </a:r>
            <a:endParaRPr b="0" lang="en-US" sz="1200" strike="noStrike" u="none">
              <a:solidFill>
                <a:srgbClr val="000000"/>
              </a:solidFill>
              <a:effectLst/>
              <a:uFillTx/>
              <a:latin typeface="Times New Roman"/>
            </a:endParaRPr>
          </a:p>
        </p:txBody>
      </p:sp>
      <p:sp>
        <p:nvSpPr>
          <p:cNvPr id="250" name=""/>
          <p:cNvSpPr/>
          <p:nvPr/>
        </p:nvSpPr>
        <p:spPr>
          <a:xfrm rot="18900000">
            <a:off x="4455720" y="349524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Other</a:t>
            </a:r>
            <a:endParaRPr b="0" lang="en-US" sz="1200" strike="noStrike" u="none">
              <a:solidFill>
                <a:srgbClr val="000000"/>
              </a:solidFill>
              <a:effectLst/>
              <a:uFillTx/>
              <a:latin typeface="Times New Roman"/>
            </a:endParaRPr>
          </a:p>
        </p:txBody>
      </p:sp>
      <p:sp>
        <p:nvSpPr>
          <p:cNvPr id="251" name=""/>
          <p:cNvSpPr/>
          <p:nvPr/>
        </p:nvSpPr>
        <p:spPr>
          <a:xfrm>
            <a:off x="338040" y="911160"/>
            <a:ext cx="4038840" cy="429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TOTAL MODAL ACTIVITY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1997</a:t>
            </a:r>
            <a:endParaRPr b="0" lang="en-US" sz="1000" strike="noStrike" u="none">
              <a:solidFill>
                <a:srgbClr val="000000"/>
              </a:solidFill>
              <a:effectLst/>
              <a:uFillTx/>
              <a:latin typeface="Times New Roman"/>
            </a:endParaRPr>
          </a:p>
        </p:txBody>
      </p:sp>
      <p:sp>
        <p:nvSpPr>
          <p:cNvPr id="252" name=""/>
          <p:cNvSpPr/>
          <p:nvPr/>
        </p:nvSpPr>
        <p:spPr>
          <a:xfrm>
            <a:off x="5511960" y="1371600"/>
            <a:ext cx="380880" cy="5241960"/>
          </a:xfrm>
          <a:prstGeom prst="rightArrow">
            <a:avLst>
              <a:gd name="adj1" fmla="val 46120"/>
              <a:gd name="adj2" fmla="val 100000"/>
            </a:avLst>
          </a:prstGeom>
          <a:gradFill rotWithShape="0">
            <a:gsLst>
              <a:gs pos="0">
                <a:srgbClr val="a80000"/>
              </a:gs>
              <a:gs pos="100000">
                <a:srgbClr val="ff0000"/>
              </a:gs>
            </a:gsLst>
            <a:path path="rect">
              <a:fillToRect l="50000" t="50000" r="50000" b="50000"/>
            </a:path>
          </a:gradFill>
          <a:ln w="0">
            <a:noFill/>
          </a:ln>
        </p:spPr>
        <p:style>
          <a:lnRef idx="0"/>
          <a:fillRef idx="0"/>
          <a:effectRef idx="0"/>
          <a:fontRef idx="minor"/>
        </p:style>
        <p:txBody>
          <a:bodyPr lIns="0" rIns="0" tIns="0" bIns="0" anchor="ctr">
            <a:spAutoFit/>
          </a:bodyPr>
          <a:p>
            <a:endParaRPr b="0" lang="en-US" sz="2400" strike="noStrike" u="none">
              <a:solidFill>
                <a:srgbClr val="000000"/>
              </a:solidFill>
              <a:effectLst/>
              <a:uFillTx/>
              <a:latin typeface="Times New Roman"/>
            </a:endParaRPr>
          </a:p>
        </p:txBody>
      </p:sp>
      <p:sp>
        <p:nvSpPr>
          <p:cNvPr id="253" name=""/>
          <p:cNvSpPr/>
          <p:nvPr/>
        </p:nvSpPr>
        <p:spPr>
          <a:xfrm>
            <a:off x="6107040" y="2138400"/>
            <a:ext cx="2606760" cy="3723120"/>
          </a:xfrm>
          <a:prstGeom prst="rect">
            <a:avLst/>
          </a:prstGeom>
          <a:noFill/>
          <a:ln w="0">
            <a:noFill/>
          </a:ln>
        </p:spPr>
        <p:style>
          <a:lnRef idx="0"/>
          <a:fillRef idx="0"/>
          <a:effectRef idx="0"/>
          <a:fontRef idx="minor"/>
        </p:style>
        <p:txBody>
          <a:bodyPr lIns="90000" rIns="90000" tIns="46800" bIns="46800" anchor="t">
            <a:spAutoFit/>
          </a:bodyPr>
          <a:p>
            <a:pPr marL="195120" indent="-19512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total value of goods shipped in the U.S. is US$7.6 trillion</a:t>
            </a:r>
            <a:endParaRPr b="0" lang="en-US" sz="1400" strike="noStrike" u="none">
              <a:solidFill>
                <a:srgbClr val="000000"/>
              </a:solidFill>
              <a:effectLst/>
              <a:uFillTx/>
              <a:latin typeface="Times New Roman"/>
            </a:endParaRPr>
          </a:p>
          <a:p>
            <a:pPr marL="195120" indent="-19512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95120" indent="-19512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Trucks are the leading mode of transportation in the U.S. (81% of the market value)</a:t>
            </a:r>
            <a:endParaRPr b="0" lang="en-US" sz="1400" strike="noStrike" u="none">
              <a:solidFill>
                <a:srgbClr val="000000"/>
              </a:solidFill>
              <a:effectLst/>
              <a:uFillTx/>
              <a:latin typeface="Times New Roman"/>
            </a:endParaRPr>
          </a:p>
          <a:p>
            <a:pPr marL="195120" indent="-19512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95120" indent="-19512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Rail represents 4% of total industry value and 35% of the total ton-km</a:t>
            </a:r>
            <a:endParaRPr b="0" lang="en-US" sz="1400" strike="noStrike" u="none">
              <a:solidFill>
                <a:srgbClr val="000000"/>
              </a:solidFill>
              <a:effectLst/>
              <a:uFillTx/>
              <a:latin typeface="Times New Roman"/>
            </a:endParaRPr>
          </a:p>
          <a:p>
            <a:pPr marL="195120" indent="-19512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95120" indent="-19512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The fastest growing mode of transportation is the Parcel and US Postal Service with a 11% YoY increase for the last 5 years</a:t>
            </a:r>
            <a:endParaRPr b="0" lang="en-US" sz="1400" strike="noStrike" u="none">
              <a:solidFill>
                <a:srgbClr val="000000"/>
              </a:solidFill>
              <a:effectLst/>
              <a:uFillTx/>
              <a:latin typeface="Times New Roman"/>
            </a:endParaRPr>
          </a:p>
        </p:txBody>
      </p:sp>
      <p:sp>
        <p:nvSpPr>
          <p:cNvPr id="254" name=""/>
          <p:cNvSpPr/>
          <p:nvPr/>
        </p:nvSpPr>
        <p:spPr>
          <a:xfrm>
            <a:off x="1247760" y="4145040"/>
            <a:ext cx="3867120" cy="1792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5" name=""/>
          <p:cNvSpPr/>
          <p:nvPr/>
        </p:nvSpPr>
        <p:spPr>
          <a:xfrm>
            <a:off x="1247760" y="5641920"/>
            <a:ext cx="38671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6" name=""/>
          <p:cNvSpPr/>
          <p:nvPr/>
        </p:nvSpPr>
        <p:spPr>
          <a:xfrm>
            <a:off x="1247760" y="5337000"/>
            <a:ext cx="38671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57" name=""/>
          <p:cNvSpPr/>
          <p:nvPr/>
        </p:nvSpPr>
        <p:spPr>
          <a:xfrm>
            <a:off x="1247760" y="5040360"/>
            <a:ext cx="38671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8" name=""/>
          <p:cNvSpPr/>
          <p:nvPr/>
        </p:nvSpPr>
        <p:spPr>
          <a:xfrm>
            <a:off x="1247760" y="4745160"/>
            <a:ext cx="38671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9" name=""/>
          <p:cNvSpPr/>
          <p:nvPr/>
        </p:nvSpPr>
        <p:spPr>
          <a:xfrm>
            <a:off x="1247760" y="4440240"/>
            <a:ext cx="38671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0" name=""/>
          <p:cNvSpPr/>
          <p:nvPr/>
        </p:nvSpPr>
        <p:spPr>
          <a:xfrm>
            <a:off x="1247760" y="4145040"/>
            <a:ext cx="386712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61" name=""/>
          <p:cNvSpPr/>
          <p:nvPr/>
        </p:nvSpPr>
        <p:spPr>
          <a:xfrm>
            <a:off x="1247760" y="4145040"/>
            <a:ext cx="3867120" cy="179208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1438200" y="4287960"/>
            <a:ext cx="266760" cy="164916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2085840" y="4316400"/>
            <a:ext cx="257400" cy="162072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 name=""/>
          <p:cNvSpPr/>
          <p:nvPr/>
        </p:nvSpPr>
        <p:spPr>
          <a:xfrm>
            <a:off x="2724120" y="5927760"/>
            <a:ext cx="266760" cy="9360"/>
          </a:xfrm>
          <a:prstGeom prst="rect">
            <a:avLst/>
          </a:prstGeom>
          <a:solidFill>
            <a:srgbClr val="ccccff"/>
          </a:solidFill>
          <a:ln w="9360">
            <a:solidFill>
              <a:srgbClr val="000000"/>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65" name=""/>
          <p:cNvSpPr/>
          <p:nvPr/>
        </p:nvSpPr>
        <p:spPr>
          <a:xfrm>
            <a:off x="4019400" y="5908680"/>
            <a:ext cx="257400" cy="28440"/>
          </a:xfrm>
          <a:prstGeom prst="rect">
            <a:avLst/>
          </a:prstGeom>
          <a:solidFill>
            <a:srgbClr val="3333cc"/>
          </a:solidFill>
          <a:ln w="936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266" name=""/>
          <p:cNvSpPr/>
          <p:nvPr/>
        </p:nvSpPr>
        <p:spPr>
          <a:xfrm>
            <a:off x="4657680" y="5765760"/>
            <a:ext cx="266760" cy="171360"/>
          </a:xfrm>
          <a:prstGeom prst="rect">
            <a:avLst/>
          </a:prstGeom>
          <a:solidFill>
            <a:srgbClr val="3333cc"/>
          </a:solid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1247760" y="4145040"/>
            <a:ext cx="1440" cy="1792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 name=""/>
          <p:cNvSpPr/>
          <p:nvPr/>
        </p:nvSpPr>
        <p:spPr>
          <a:xfrm>
            <a:off x="1209600" y="593712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69" name=""/>
          <p:cNvSpPr/>
          <p:nvPr/>
        </p:nvSpPr>
        <p:spPr>
          <a:xfrm>
            <a:off x="1209600" y="564192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0" name=""/>
          <p:cNvSpPr/>
          <p:nvPr/>
        </p:nvSpPr>
        <p:spPr>
          <a:xfrm>
            <a:off x="1209600" y="5337000"/>
            <a:ext cx="3816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1" name=""/>
          <p:cNvSpPr/>
          <p:nvPr/>
        </p:nvSpPr>
        <p:spPr>
          <a:xfrm>
            <a:off x="1209600" y="504036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2" name=""/>
          <p:cNvSpPr/>
          <p:nvPr/>
        </p:nvSpPr>
        <p:spPr>
          <a:xfrm>
            <a:off x="1209600" y="474516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3" name=""/>
          <p:cNvSpPr/>
          <p:nvPr/>
        </p:nvSpPr>
        <p:spPr>
          <a:xfrm>
            <a:off x="1209600" y="444024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4" name=""/>
          <p:cNvSpPr/>
          <p:nvPr/>
        </p:nvSpPr>
        <p:spPr>
          <a:xfrm>
            <a:off x="1209600" y="4145040"/>
            <a:ext cx="38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5" name=""/>
          <p:cNvSpPr/>
          <p:nvPr/>
        </p:nvSpPr>
        <p:spPr>
          <a:xfrm>
            <a:off x="1247760" y="5937120"/>
            <a:ext cx="3867120" cy="1800"/>
          </a:xfrm>
          <a:prstGeom prst="line">
            <a:avLst/>
          </a:prstGeom>
          <a:ln w="93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6" name=""/>
          <p:cNvSpPr/>
          <p:nvPr/>
        </p:nvSpPr>
        <p:spPr>
          <a:xfrm flipV="1">
            <a:off x="1247760" y="593712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77" name=""/>
          <p:cNvSpPr/>
          <p:nvPr/>
        </p:nvSpPr>
        <p:spPr>
          <a:xfrm flipV="1">
            <a:off x="1895400" y="593712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78" name=""/>
          <p:cNvSpPr/>
          <p:nvPr/>
        </p:nvSpPr>
        <p:spPr>
          <a:xfrm flipV="1">
            <a:off x="2533680" y="593712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79" name=""/>
          <p:cNvSpPr/>
          <p:nvPr/>
        </p:nvSpPr>
        <p:spPr>
          <a:xfrm flipV="1">
            <a:off x="3181320" y="593712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80" name=""/>
          <p:cNvSpPr/>
          <p:nvPr/>
        </p:nvSpPr>
        <p:spPr>
          <a:xfrm flipV="1">
            <a:off x="3828960" y="593712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81" name=""/>
          <p:cNvSpPr/>
          <p:nvPr/>
        </p:nvSpPr>
        <p:spPr>
          <a:xfrm flipV="1">
            <a:off x="4467240" y="5937120"/>
            <a:ext cx="144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82" name=""/>
          <p:cNvSpPr/>
          <p:nvPr/>
        </p:nvSpPr>
        <p:spPr>
          <a:xfrm flipV="1">
            <a:off x="5114880" y="5937120"/>
            <a:ext cx="1800" cy="38160"/>
          </a:xfrm>
          <a:prstGeom prst="line">
            <a:avLst/>
          </a:prstGeom>
          <a:ln w="9360">
            <a:solidFill>
              <a:srgbClr val="00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83" name=""/>
          <p:cNvSpPr/>
          <p:nvPr/>
        </p:nvSpPr>
        <p:spPr>
          <a:xfrm>
            <a:off x="1044360" y="5870520"/>
            <a:ext cx="70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a:t>
            </a:r>
            <a:endParaRPr b="0" lang="en-US" sz="1000" strike="noStrike" u="none">
              <a:solidFill>
                <a:srgbClr val="000000"/>
              </a:solidFill>
              <a:effectLst/>
              <a:uFillTx/>
              <a:latin typeface="Times New Roman"/>
            </a:endParaRPr>
          </a:p>
        </p:txBody>
      </p:sp>
      <p:sp>
        <p:nvSpPr>
          <p:cNvPr id="284" name=""/>
          <p:cNvSpPr/>
          <p:nvPr/>
        </p:nvSpPr>
        <p:spPr>
          <a:xfrm>
            <a:off x="728280" y="557532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200,000</a:t>
            </a:r>
            <a:endParaRPr b="0" lang="en-US" sz="1000" strike="noStrike" u="none">
              <a:solidFill>
                <a:srgbClr val="000000"/>
              </a:solidFill>
              <a:effectLst/>
              <a:uFillTx/>
              <a:latin typeface="Times New Roman"/>
            </a:endParaRPr>
          </a:p>
        </p:txBody>
      </p:sp>
      <p:sp>
        <p:nvSpPr>
          <p:cNvPr id="285" name=""/>
          <p:cNvSpPr/>
          <p:nvPr/>
        </p:nvSpPr>
        <p:spPr>
          <a:xfrm>
            <a:off x="728280" y="527040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400,000</a:t>
            </a:r>
            <a:endParaRPr b="0" lang="en-US" sz="1000" strike="noStrike" u="none">
              <a:solidFill>
                <a:srgbClr val="000000"/>
              </a:solidFill>
              <a:effectLst/>
              <a:uFillTx/>
              <a:latin typeface="Times New Roman"/>
            </a:endParaRPr>
          </a:p>
        </p:txBody>
      </p:sp>
      <p:sp>
        <p:nvSpPr>
          <p:cNvPr id="286" name=""/>
          <p:cNvSpPr/>
          <p:nvPr/>
        </p:nvSpPr>
        <p:spPr>
          <a:xfrm>
            <a:off x="728280" y="497376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600,000</a:t>
            </a:r>
            <a:endParaRPr b="0" lang="en-US" sz="1000" strike="noStrike" u="none">
              <a:solidFill>
                <a:srgbClr val="000000"/>
              </a:solidFill>
              <a:effectLst/>
              <a:uFillTx/>
              <a:latin typeface="Times New Roman"/>
            </a:endParaRPr>
          </a:p>
        </p:txBody>
      </p:sp>
      <p:sp>
        <p:nvSpPr>
          <p:cNvPr id="287" name=""/>
          <p:cNvSpPr/>
          <p:nvPr/>
        </p:nvSpPr>
        <p:spPr>
          <a:xfrm>
            <a:off x="728280" y="4678200"/>
            <a:ext cx="4579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800,000</a:t>
            </a:r>
            <a:endParaRPr b="0" lang="en-US" sz="1000" strike="noStrike" u="none">
              <a:solidFill>
                <a:srgbClr val="000000"/>
              </a:solidFill>
              <a:effectLst/>
              <a:uFillTx/>
              <a:latin typeface="Times New Roman"/>
            </a:endParaRPr>
          </a:p>
        </p:txBody>
      </p:sp>
      <p:sp>
        <p:nvSpPr>
          <p:cNvPr id="288" name=""/>
          <p:cNvSpPr/>
          <p:nvPr/>
        </p:nvSpPr>
        <p:spPr>
          <a:xfrm>
            <a:off x="642240" y="437364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1,000,000</a:t>
            </a:r>
            <a:endParaRPr b="0" lang="en-US" sz="1000" strike="noStrike" u="none">
              <a:solidFill>
                <a:srgbClr val="000000"/>
              </a:solidFill>
              <a:effectLst/>
              <a:uFillTx/>
              <a:latin typeface="Times New Roman"/>
            </a:endParaRPr>
          </a:p>
        </p:txBody>
      </p:sp>
      <p:sp>
        <p:nvSpPr>
          <p:cNvPr id="289" name=""/>
          <p:cNvSpPr/>
          <p:nvPr/>
        </p:nvSpPr>
        <p:spPr>
          <a:xfrm>
            <a:off x="642240" y="4078440"/>
            <a:ext cx="5634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1,200,000</a:t>
            </a:r>
            <a:endParaRPr b="0" lang="en-US" sz="1000" strike="noStrike" u="none">
              <a:solidFill>
                <a:srgbClr val="000000"/>
              </a:solidFill>
              <a:effectLst/>
              <a:uFillTx/>
              <a:latin typeface="Times New Roman"/>
            </a:endParaRPr>
          </a:p>
        </p:txBody>
      </p:sp>
      <p:sp>
        <p:nvSpPr>
          <p:cNvPr id="290" name=""/>
          <p:cNvSpPr/>
          <p:nvPr/>
        </p:nvSpPr>
        <p:spPr>
          <a:xfrm rot="18900000">
            <a:off x="1145160" y="5872320"/>
            <a:ext cx="1017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Truck               </a:t>
            </a:r>
            <a:endParaRPr b="0" lang="en-US" sz="1200" strike="noStrike" u="none">
              <a:solidFill>
                <a:srgbClr val="000000"/>
              </a:solidFill>
              <a:effectLst/>
              <a:uFillTx/>
              <a:latin typeface="Times New Roman"/>
            </a:endParaRPr>
          </a:p>
        </p:txBody>
      </p:sp>
      <p:sp>
        <p:nvSpPr>
          <p:cNvPr id="291" name=""/>
          <p:cNvSpPr/>
          <p:nvPr/>
        </p:nvSpPr>
        <p:spPr>
          <a:xfrm rot="18900000">
            <a:off x="1869840" y="5832000"/>
            <a:ext cx="9406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Rail                </a:t>
            </a:r>
            <a:endParaRPr b="0" lang="en-US" sz="1200" strike="noStrike" u="none">
              <a:solidFill>
                <a:srgbClr val="000000"/>
              </a:solidFill>
              <a:effectLst/>
              <a:uFillTx/>
              <a:latin typeface="Times New Roman"/>
            </a:endParaRPr>
          </a:p>
        </p:txBody>
      </p:sp>
      <p:sp>
        <p:nvSpPr>
          <p:cNvPr id="292" name=""/>
          <p:cNvSpPr/>
          <p:nvPr/>
        </p:nvSpPr>
        <p:spPr>
          <a:xfrm rot="18900000">
            <a:off x="2532960" y="5824080"/>
            <a:ext cx="906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Air                 </a:t>
            </a:r>
            <a:endParaRPr b="0" lang="en-US" sz="1200" strike="noStrike" u="none">
              <a:solidFill>
                <a:srgbClr val="000000"/>
              </a:solidFill>
              <a:effectLst/>
              <a:uFillTx/>
              <a:latin typeface="Times New Roman"/>
            </a:endParaRPr>
          </a:p>
        </p:txBody>
      </p:sp>
      <p:sp>
        <p:nvSpPr>
          <p:cNvPr id="293" name=""/>
          <p:cNvSpPr/>
          <p:nvPr/>
        </p:nvSpPr>
        <p:spPr>
          <a:xfrm rot="18900000">
            <a:off x="2994840" y="5938560"/>
            <a:ext cx="10512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Pipeline            </a:t>
            </a:r>
            <a:endParaRPr b="0" lang="en-US" sz="1200" strike="noStrike" u="none">
              <a:solidFill>
                <a:srgbClr val="000000"/>
              </a:solidFill>
              <a:effectLst/>
              <a:uFillTx/>
              <a:latin typeface="Times New Roman"/>
            </a:endParaRPr>
          </a:p>
        </p:txBody>
      </p:sp>
      <p:sp>
        <p:nvSpPr>
          <p:cNvPr id="294" name=""/>
          <p:cNvSpPr/>
          <p:nvPr/>
        </p:nvSpPr>
        <p:spPr>
          <a:xfrm rot="18900000">
            <a:off x="3440520" y="6251040"/>
            <a:ext cx="932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Parcel, USPS</a:t>
            </a:r>
            <a:endParaRPr b="0" lang="en-US" sz="1200" strike="noStrike" u="none">
              <a:solidFill>
                <a:srgbClr val="000000"/>
              </a:solidFill>
              <a:effectLst/>
              <a:uFillTx/>
              <a:latin typeface="Times New Roman"/>
            </a:endParaRPr>
          </a:p>
        </p:txBody>
      </p:sp>
      <p:sp>
        <p:nvSpPr>
          <p:cNvPr id="295" name=""/>
          <p:cNvSpPr/>
          <p:nvPr/>
        </p:nvSpPr>
        <p:spPr>
          <a:xfrm rot="18900000">
            <a:off x="4455720" y="6097320"/>
            <a:ext cx="381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Other</a:t>
            </a:r>
            <a:endParaRPr b="0" lang="en-US" sz="1200" strike="noStrike" u="none">
              <a:solidFill>
                <a:srgbClr val="000000"/>
              </a:solidFill>
              <a:effectLst/>
              <a:uFillTx/>
              <a:latin typeface="Times New Roman"/>
            </a:endParaRPr>
          </a:p>
        </p:txBody>
      </p:sp>
      <p:sp>
        <p:nvSpPr>
          <p:cNvPr id="296" name=""/>
          <p:cNvSpPr/>
          <p:nvPr/>
        </p:nvSpPr>
        <p:spPr>
          <a:xfrm rot="16200000">
            <a:off x="-90360" y="2287440"/>
            <a:ext cx="1010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US$ million</a:t>
            </a:r>
            <a:endParaRPr b="0" lang="en-US" sz="1200" strike="noStrike" u="none">
              <a:solidFill>
                <a:srgbClr val="000000"/>
              </a:solidFill>
              <a:effectLst/>
              <a:uFillTx/>
              <a:latin typeface="Times New Roman"/>
            </a:endParaRPr>
          </a:p>
        </p:txBody>
      </p:sp>
      <p:sp>
        <p:nvSpPr>
          <p:cNvPr id="297" name=""/>
          <p:cNvSpPr/>
          <p:nvPr/>
        </p:nvSpPr>
        <p:spPr>
          <a:xfrm rot="16200000">
            <a:off x="-152640" y="4676040"/>
            <a:ext cx="12812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Million Ton-Km</a:t>
            </a:r>
            <a:endParaRPr b="0" lang="en-US" sz="1200" strike="noStrike" u="none">
              <a:solidFill>
                <a:srgbClr val="000000"/>
              </a:solidFill>
              <a:effectLst/>
              <a:uFillTx/>
              <a:latin typeface="Times New Roman"/>
            </a:endParaRPr>
          </a:p>
        </p:txBody>
      </p:sp>
      <p:sp>
        <p:nvSpPr>
          <p:cNvPr id="298" name=""/>
          <p:cNvSpPr/>
          <p:nvPr/>
        </p:nvSpPr>
        <p:spPr>
          <a:xfrm>
            <a:off x="8640" y="6613560"/>
            <a:ext cx="334980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Source: Transportation-Commodity Flow Survey,  DOC, 1999</a:t>
            </a:r>
            <a:endParaRPr b="0" lang="en-US" sz="1000" strike="noStrike" u="none">
              <a:solidFill>
                <a:srgbClr val="000000"/>
              </a:solidFill>
              <a:effectLst/>
              <a:uFillTx/>
              <a:latin typeface="Times New Roman"/>
            </a:endParaRPr>
          </a:p>
        </p:txBody>
      </p:sp>
      <p:sp>
        <p:nvSpPr>
          <p:cNvPr id="299" name=""/>
          <p:cNvSpPr/>
          <p:nvPr/>
        </p:nvSpPr>
        <p:spPr>
          <a:xfrm>
            <a:off x="415440" y="257040"/>
            <a:ext cx="32364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Shipment Characteristics</a:t>
            </a: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1D617619-AFB5-4708-AE77-7E058812C068}"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5255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1999-09-02T15:43:30Z</dcterms:created>
  <dc:creator>rcharve</dc:creator>
  <dc:description/>
  <dc:language>en-US</dc:language>
  <cp:lastModifiedBy>rcharve</cp:lastModifiedBy>
  <cp:lastPrinted>1999-09-08T10:56:05Z</cp:lastPrinted>
  <dcterms:modified xsi:type="dcterms:W3CDTF">2000-03-28T19:15:38Z</dcterms:modified>
  <cp:revision>61</cp:revision>
  <dc:subject/>
  <dc:title>No Slide Title</dc:title>
</cp:coreProperties>
</file>