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F159DF-8A8E-4E55-8B8B-796B8F5713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972468E-A0DF-41B5-8F2A-C0CE842B52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Quaker Oats – Industry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and beverage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Food:  General Mills, Nestle, Pepsi, Kraft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Beverage:  Coke, Pepsi, Cadbury-Schweppes, Cott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Anticipate consumer demand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channels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 domestic and international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sensitive?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 drink industry experiencing slowing growth for last three years (.2% 2000, .5% 1999, 3% 1998); growth of non-carbonated beverages outpace carbonated beverages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?? Emphasis on health products? Convenience? Lots of slightly different products?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Quaker Oats – Business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and beverage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Gatorade, cereals and snacks, Aunt Jemima, Rice-A-Roni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92% operating income and 81% sales from US and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Mature, formed in 1901 by American pioneers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 accounts for 40% of OAT’s sales and profits ($1.84b)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CEO Robert Morrison (since 1997)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in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84% share of sports-drink market in US with Gatorade (Pepsi owns All Sport and Coke owns Powerade)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largest manufacturer of cereals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largest manufacturer of pasta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Concentrate on Gatorade and grain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history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1994 bought Snapple for $1.7 billion, sold in 1997 for $300 million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 cut workforce by 10% shifting people from grain to Gatorade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formed joint venture with Swiss pharmaceutical co. to develop and market function foods with health benefits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Quaker Oats – Financial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ROE decomposition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size financials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Our valuation 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0880" y="3581280"/>
            <a:ext cx="84582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Quaker Oats – Accounting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4876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data issues?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Story of Deal - Beginning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Pepsi makes surprise $14.8b takeover offer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OAT rejects Pepsi’s offer because Pepsi would not  provide security against share price drop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 makes offer of $15.75b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Rookie CEO Douglas Daft’s idea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Strategy:  boost Coke’s sales of non-carbonated drinks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CEOs posed for publicity photos together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Group Danone (French-based seller of Evian) makes offer of $15b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Story of Deal – Ending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“Giving up 10.5% of the Coca-Cola Company was just too much for what we would get” Mr. Buffet says.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 Board collectively decided to abandon the deal.  It was never even brought to a vote.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11/21/200 – Douglas Daft announced that Coke will not pursue the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“The Board of The Coca-Cola Company expressed its enthusiastic support for the current strategic course of the Company under Doug Daft’s leadership as the best means for enhancing shareowner value”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Story of Deal – Ending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PEPSI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12/4/00 – PEP agreed to buy OAT for $14.5b ($13.4b) in stock and assumed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Tax-free transaction:  2.3 PEP for each OAT share up to a maximum value of $105/OAT share (PEP issue approx 315 million new shares to OAT); assume $750 million of OAT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value to OAT shareholders falls below $92/share, OAT can exit the deal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 and OAT shareholders on record as of March 9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vote on May 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deal not completed by June 2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either party can terminate the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Received preliminary approval by the SEC of the joint proxy statement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OAT discontinue $1 billion share repurchase program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3/27/01 – European Commission grants clearance for the merger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4/9/01 – PEP announces sale of 13.2 million shares to ensure merger can qualify for “pooling of interests”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Stock Price Reactions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stock%20chart" descr=""/>
          <p:cNvPicPr/>
          <p:nvPr/>
        </p:nvPicPr>
        <p:blipFill>
          <a:blip r:embed="rId1"/>
          <a:stretch/>
        </p:blipFill>
        <p:spPr>
          <a:xfrm>
            <a:off x="1066680" y="1600200"/>
            <a:ext cx="6858000" cy="420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1212840" y="6031080"/>
            <a:ext cx="642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Stock price weekly percentage change for last 6 mos. For OAT, KO, PEP and S&amp;P 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2001-04-17T16:01:08Z</dcterms:created>
  <dc:creator>Deloitte &amp; Touche</dc:creator>
  <dc:description/>
  <dc:language>en-US</dc:language>
  <cp:lastModifiedBy>Deloitte &amp; Touche</cp:lastModifiedBy>
  <dcterms:modified xsi:type="dcterms:W3CDTF">2001-04-20T16:35:51Z</dcterms:modified>
  <cp:revision>13</cp:revision>
  <dc:subject/>
  <dc:title>Quaker Oats – Financial Analysis</dc:title>
</cp:coreProperties>
</file>