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2.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1" name="PlaceHolder 2"/>
          <p:cNvSpPr>
            <a:spLocks noGrp="1"/>
          </p:cNvSpPr>
          <p:nvPr>
            <p:ph type="dt" idx="1"/>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move the slide</a:t>
            </a:r>
            <a:endParaRPr b="1" i="1" lang="en-US" sz="3200" strike="noStrike" u="none">
              <a:solidFill>
                <a:srgbClr val="f9b311"/>
              </a:solidFill>
              <a:effectLst/>
              <a:uFillTx/>
              <a:latin typeface="Arial Narrow"/>
            </a:endParaRPr>
          </a:p>
        </p:txBody>
      </p:sp>
      <p:sp>
        <p:nvSpPr>
          <p:cNvPr id="13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34" name="PlaceHolder 5"/>
          <p:cNvSpPr>
            <a:spLocks noGrp="1"/>
          </p:cNvSpPr>
          <p:nvPr>
            <p:ph type="ftr" idx="2"/>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5" name="PlaceHolder 6"/>
          <p:cNvSpPr>
            <a:spLocks noGrp="1"/>
          </p:cNvSpPr>
          <p:nvPr>
            <p:ph type="sldNum" idx="3"/>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482850B-BA46-44AD-8E72-8B0C84842FD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PlaceHolder 1"/>
          <p:cNvSpPr>
            <a:spLocks noGrp="1"/>
          </p:cNvSpPr>
          <p:nvPr>
            <p:ph type="sldImg"/>
          </p:nvPr>
        </p:nvSpPr>
        <p:spPr>
          <a:xfrm>
            <a:off x="1144440" y="685800"/>
            <a:ext cx="4572000" cy="3429000"/>
          </a:xfrm>
          <a:prstGeom prst="rect">
            <a:avLst/>
          </a:prstGeom>
          <a:ln w="0">
            <a:noFill/>
          </a:ln>
        </p:spPr>
      </p:sp>
      <p:sp>
        <p:nvSpPr>
          <p:cNvPr id="164"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Hopefully this isn’t the experience that you have when you call on our FGT team.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Admittedly, however, that while technology helps us get things done – sometimes it also removes the personal aspect of service.</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sldImg"/>
          </p:nvPr>
        </p:nvSpPr>
        <p:spPr>
          <a:xfrm>
            <a:off x="1144440" y="685800"/>
            <a:ext cx="4572000" cy="3429000"/>
          </a:xfrm>
          <a:prstGeom prst="rect">
            <a:avLst/>
          </a:prstGeom>
          <a:ln w="0">
            <a:noFill/>
          </a:ln>
        </p:spPr>
      </p:sp>
      <p:sp>
        <p:nvSpPr>
          <p:cNvPr id="166"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Seriously though – We are committed to moving forward with better ways of doing things.   We have been talking to you and your staff about this since 1999.  We were unhappy with our performance in customer satisfaction surveys and were determined to improve in your eyes.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Since then, we have held annual operations meetings with you an your staff to talk in detail about what we are doing well and where we can improve.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a result of your feedback, we have made a number of significant changes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Last year we implemented a new scheduling system.  Your feedback this year indicates that it is easy to use and delivers dependable scheduled quantity reports.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began to use automatic email notices to warn you of key business changes.  This gives you the flexibility to leave your desk even though the business has become 24/7.</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one wants FGT to call Alert Days.  But you realize that because the FGT system operates at a high load factor without the benefit of storage, that the system operates on reduced flexibility for days and periods of the year.  You told us that you could better deal with 10 or 15% alert days when we see conditions tighten.  In the last year we have not had to call an Alert Day with less than a 10% tolerance and in fact most Alert Days have still permitted 15% flexibility.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worked with you to convert the real-time operational flow data from an old application to a new web-based system.  This means that you can check on your flow status from home or anywhere that you can dial-in to HotTap.</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implemented the measurement desk as a single point of contact for customers and FGT field staff to log gas measurement concerns.  At the customer meeting last year we talked to you about our vision of how the measurement desk can help make prior period adjustments a thing of the past.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we began to publish invoice and imbalance statements in electronic form.  </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sldImg"/>
          </p:nvPr>
        </p:nvSpPr>
        <p:spPr>
          <a:xfrm>
            <a:off x="1144440" y="685800"/>
            <a:ext cx="4572000" cy="3429000"/>
          </a:xfrm>
          <a:prstGeom prst="rect">
            <a:avLst/>
          </a:prstGeom>
          <a:ln w="0">
            <a:noFill/>
          </a:ln>
        </p:spPr>
      </p:sp>
      <p:sp>
        <p:nvSpPr>
          <p:cNvPr id="168"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you provided us lots more feedback at the May operations meeting.  Some of which we haven’t yet completed.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because of staff changes and for internal control reasons, you would like the ability to administer your own password access (I.e. decide who on your staff if authorized to submit capacity release, who can submit nominations, etc).</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like the automatic email notification, but that you would like more description in the header text that can be picked up by your pager or palm device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recently conducted an on-line survey on HotTap and received suggestions about how to line the most commonly needed information to the start page.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would like to see a listing of allocated points on the website.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addition to the feedback you provided, we also have initiated our own efforts to improve the outage coordination process.  I’d like to talk about that for a minute.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5"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6"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7"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8" name="PlaceHolder 2"/>
          <p:cNvSpPr>
            <a:spLocks noGrp="1"/>
          </p:cNvSpPr>
          <p:nvPr>
            <p:ph type="subTitle"/>
          </p:nvPr>
        </p:nvSpPr>
        <p:spPr>
          <a:xfrm>
            <a:off x="1953720" y="1006200"/>
            <a:ext cx="7061400" cy="5089320"/>
          </a:xfrm>
          <a:prstGeom prst="rect">
            <a:avLst/>
          </a:prstGeom>
          <a:noFill/>
          <a:ln w="0">
            <a:noFill/>
          </a:ln>
        </p:spPr>
        <p:txBody>
          <a:bodyPr lIns="0" rIns="0" tIns="0" bIns="0" anchor="ctr">
            <a:spAutoFit/>
          </a:bodyPr>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3240"/>
            <a:ext cx="1965240" cy="6858000"/>
          </a:xfrm>
          <a:custGeom>
            <a:avLst/>
            <a:gdLst/>
            <a:ahLst/>
            <a:rect l="l" t="t" r="r" b="b"/>
            <a:pathLst>
              <a:path w="700" h="2444">
                <a:moveTo>
                  <a:pt x="0" y="2444"/>
                </a:moveTo>
                <a:cubicBezTo>
                  <a:pt x="0" y="0"/>
                  <a:pt x="0" y="0"/>
                  <a:pt x="0" y="0"/>
                </a:cubicBezTo>
                <a:cubicBezTo>
                  <a:pt x="690" y="0"/>
                  <a:pt x="690" y="0"/>
                  <a:pt x="690" y="0"/>
                </a:cubicBezTo>
                <a:cubicBezTo>
                  <a:pt x="457" y="347"/>
                  <a:pt x="322" y="765"/>
                  <a:pt x="322" y="1214"/>
                </a:cubicBezTo>
                <a:cubicBezTo>
                  <a:pt x="322" y="1670"/>
                  <a:pt x="461" y="2094"/>
                  <a:pt x="700" y="2444"/>
                </a:cubicBezTo>
                <a:cubicBezTo>
                  <a:pt x="0" y="2444"/>
                  <a:pt x="0" y="2444"/>
                  <a:pt x="0" y="2444"/>
                </a:cubicBezTo>
              </a:path>
            </a:pathLst>
          </a:custGeom>
          <a:solidFill>
            <a:srgbClr val="095ba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 name=""/>
          <p:cNvGrpSpPr/>
          <p:nvPr/>
        </p:nvGrpSpPr>
        <p:grpSpPr>
          <a:xfrm>
            <a:off x="38160" y="0"/>
            <a:ext cx="658800" cy="6764400"/>
            <a:chOff x="38160" y="0"/>
            <a:chExt cx="658800" cy="6764400"/>
          </a:xfrm>
        </p:grpSpPr>
        <p:sp>
          <p:nvSpPr>
            <p:cNvPr id="2" name=""/>
            <p:cNvSpPr/>
            <p:nvPr/>
          </p:nvSpPr>
          <p:spPr>
            <a:xfrm>
              <a:off x="38160" y="6623280"/>
              <a:ext cx="14112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379440" y="61102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38160" y="61102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547560" y="594360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379440" y="59436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8160" y="59436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547560" y="5775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379440" y="57754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203400" y="5775480"/>
              <a:ext cx="1425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0" y="57754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79440" y="56088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203400" y="56088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79440" y="544032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203400" y="5440320"/>
              <a:ext cx="1425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8160" y="544032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79440" y="62787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38160" y="62787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203400" y="645336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8160" y="64533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79440" y="527040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8160" y="5270400"/>
              <a:ext cx="14112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379440" y="50864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03400" y="508644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38160" y="508644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79440" y="4576680"/>
              <a:ext cx="14436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8160" y="4576680"/>
              <a:ext cx="14112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47560" y="440856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79440" y="44085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38160" y="44085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547560" y="4240440"/>
              <a:ext cx="14292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379440" y="4240440"/>
              <a:ext cx="14436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203400" y="4240440"/>
              <a:ext cx="14256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8160" y="4240440"/>
              <a:ext cx="14112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79440" y="4073760"/>
              <a:ext cx="1443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203400" y="4073760"/>
              <a:ext cx="1425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79440" y="390204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203400" y="3902040"/>
              <a:ext cx="1425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8160" y="390204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547560" y="474336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79440" y="47433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38160" y="47433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203400" y="49212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38160" y="49212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rot="10800000">
              <a:off x="553680" y="1017720"/>
              <a:ext cx="14148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rot="10800000">
              <a:off x="209160" y="152064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rot="10800000">
              <a:off x="553680" y="152064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rot="10800000">
              <a:off x="41040" y="16966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rot="10800000">
              <a:off x="209160" y="16966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rot="10800000">
              <a:off x="553680" y="16966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rot="10800000">
              <a:off x="41040" y="185544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rot="10800000">
              <a:off x="209160" y="185544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rot="10800000">
              <a:off x="385560" y="185544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rot="10800000">
              <a:off x="553680" y="185544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rot="10800000">
              <a:off x="209160" y="2032200"/>
              <a:ext cx="1443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rot="10800000">
              <a:off x="385560" y="2032200"/>
              <a:ext cx="14292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rot="10800000">
              <a:off x="209160" y="219996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rot="10800000">
              <a:off x="385560" y="2199960"/>
              <a:ext cx="1429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rot="10800000">
              <a:off x="553680" y="2199960"/>
              <a:ext cx="14148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rot="10800000">
              <a:off x="209160" y="13618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rot="10800000">
              <a:off x="553680" y="13618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rot="10800000">
              <a:off x="385560" y="11872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rot="10800000">
              <a:off x="553680" y="11872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rot="10800000">
              <a:off x="209160" y="236700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rot="10800000">
              <a:off x="553680" y="2367000"/>
              <a:ext cx="14148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rot="10800000">
              <a:off x="209160" y="25538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rot="10800000">
              <a:off x="385560" y="255384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rot="10800000">
              <a:off x="553680" y="255384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rot="10800000">
              <a:off x="209160" y="3054240"/>
              <a:ext cx="14436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rot="10800000">
              <a:off x="553680" y="3054240"/>
              <a:ext cx="14148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rot="10800000">
              <a:off x="41040" y="323172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rot="10800000">
              <a:off x="209160" y="323172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rot="10800000">
              <a:off x="553680" y="323172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rot="10800000">
              <a:off x="41040" y="3390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rot="10800000">
              <a:off x="209160" y="33904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rot="10800000">
              <a:off x="385560" y="3390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rot="10800000">
              <a:off x="553680" y="339048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rot="10800000">
              <a:off x="210960" y="35668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rot="10800000">
              <a:off x="387000" y="35668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rot="10800000">
              <a:off x="210960" y="373968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rot="10800000">
              <a:off x="387000" y="3739680"/>
              <a:ext cx="1429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rot="10800000">
              <a:off x="555840" y="373968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rot="10800000">
              <a:off x="41040" y="289692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rot="10800000">
              <a:off x="209160" y="289692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rot="10800000">
              <a:off x="553680" y="289692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rot="10800000">
              <a:off x="385560" y="27190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rot="10800000">
              <a:off x="553680" y="27190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rot="10800000">
              <a:off x="555840" y="390168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38160" y="135252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379440" y="8398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8160" y="8398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547560" y="67320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379440" y="6732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38160" y="6732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547560" y="50472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379440" y="50472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203400" y="504720"/>
              <a:ext cx="1425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38160" y="50472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79440" y="3380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203400" y="33804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79440" y="169920"/>
              <a:ext cx="14436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203400" y="169920"/>
              <a:ext cx="14256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79440" y="10080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8160" y="10080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203400" y="11826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38160" y="11826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379440" y="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8" name=""/>
          <p:cNvGrpSpPr/>
          <p:nvPr/>
        </p:nvGrpSpPr>
        <p:grpSpPr>
          <a:xfrm>
            <a:off x="146160" y="23760"/>
            <a:ext cx="612720" cy="6837120"/>
            <a:chOff x="146160" y="23760"/>
            <a:chExt cx="612720" cy="6837120"/>
          </a:xfrm>
        </p:grpSpPr>
        <p:sp>
          <p:nvSpPr>
            <p:cNvPr id="109" name=""/>
            <p:cNvSpPr/>
            <p:nvPr/>
          </p:nvSpPr>
          <p:spPr>
            <a:xfrm>
              <a:off x="156960" y="5923080"/>
              <a:ext cx="590400" cy="679680"/>
            </a:xfrm>
            <a:custGeom>
              <a:avLst/>
              <a:gdLst/>
              <a:ahLst/>
              <a:rect l="l" t="t" r="r" b="b"/>
              <a:pathLst>
                <a:path w="375" h="432">
                  <a:moveTo>
                    <a:pt x="0" y="353"/>
                  </a:moveTo>
                  <a:lnTo>
                    <a:pt x="0" y="227"/>
                  </a:lnTo>
                  <a:lnTo>
                    <a:pt x="261" y="149"/>
                  </a:lnTo>
                  <a:lnTo>
                    <a:pt x="261" y="149"/>
                  </a:lnTo>
                  <a:lnTo>
                    <a:pt x="0" y="95"/>
                  </a:lnTo>
                  <a:lnTo>
                    <a:pt x="0" y="0"/>
                  </a:lnTo>
                  <a:lnTo>
                    <a:pt x="375" y="81"/>
                  </a:lnTo>
                  <a:lnTo>
                    <a:pt x="375" y="205"/>
                  </a:lnTo>
                  <a:lnTo>
                    <a:pt x="114" y="284"/>
                  </a:lnTo>
                  <a:lnTo>
                    <a:pt x="114" y="286"/>
                  </a:lnTo>
                  <a:lnTo>
                    <a:pt x="375" y="338"/>
                  </a:lnTo>
                  <a:lnTo>
                    <a:pt x="375" y="432"/>
                  </a:lnTo>
                  <a:lnTo>
                    <a:pt x="0" y="353"/>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156960" y="5143680"/>
              <a:ext cx="590400" cy="481320"/>
            </a:xfrm>
            <a:custGeom>
              <a:avLst/>
              <a:gdLst/>
              <a:ahLst/>
              <a:rect l="l" t="t" r="r" b="b"/>
              <a:pathLst>
                <a:path w="375" h="306">
                  <a:moveTo>
                    <a:pt x="74" y="214"/>
                  </a:moveTo>
                  <a:lnTo>
                    <a:pt x="74" y="306"/>
                  </a:lnTo>
                  <a:lnTo>
                    <a:pt x="0" y="290"/>
                  </a:lnTo>
                  <a:lnTo>
                    <a:pt x="0" y="0"/>
                  </a:lnTo>
                  <a:lnTo>
                    <a:pt x="74" y="16"/>
                  </a:lnTo>
                  <a:lnTo>
                    <a:pt x="74" y="110"/>
                  </a:lnTo>
                  <a:lnTo>
                    <a:pt x="375" y="176"/>
                  </a:lnTo>
                  <a:lnTo>
                    <a:pt x="375" y="277"/>
                  </a:lnTo>
                  <a:lnTo>
                    <a:pt x="74" y="21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156960" y="4644720"/>
              <a:ext cx="590400" cy="563400"/>
            </a:xfrm>
            <a:custGeom>
              <a:avLst/>
              <a:gdLst/>
              <a:ahLst/>
              <a:rect l="l" t="t" r="r" b="b"/>
              <a:pathLst>
                <a:path w="167" h="159">
                  <a:moveTo>
                    <a:pt x="0" y="124"/>
                  </a:moveTo>
                  <a:cubicBezTo>
                    <a:pt x="0" y="70"/>
                    <a:pt x="0" y="70"/>
                    <a:pt x="0" y="70"/>
                  </a:cubicBezTo>
                  <a:cubicBezTo>
                    <a:pt x="0" y="39"/>
                    <a:pt x="1" y="0"/>
                    <a:pt x="43" y="0"/>
                  </a:cubicBezTo>
                  <a:cubicBezTo>
                    <a:pt x="72" y="0"/>
                    <a:pt x="82" y="23"/>
                    <a:pt x="85" y="49"/>
                  </a:cubicBezTo>
                  <a:cubicBezTo>
                    <a:pt x="86" y="49"/>
                    <a:pt x="86" y="49"/>
                    <a:pt x="86" y="49"/>
                  </a:cubicBezTo>
                  <a:cubicBezTo>
                    <a:pt x="87" y="36"/>
                    <a:pt x="105" y="31"/>
                    <a:pt x="116" y="29"/>
                  </a:cubicBezTo>
                  <a:cubicBezTo>
                    <a:pt x="167" y="17"/>
                    <a:pt x="167" y="17"/>
                    <a:pt x="167" y="17"/>
                  </a:cubicBezTo>
                  <a:cubicBezTo>
                    <a:pt x="167" y="62"/>
                    <a:pt x="167" y="62"/>
                    <a:pt x="167" y="62"/>
                  </a:cubicBezTo>
                  <a:cubicBezTo>
                    <a:pt x="125" y="70"/>
                    <a:pt x="125" y="70"/>
                    <a:pt x="125" y="70"/>
                  </a:cubicBezTo>
                  <a:cubicBezTo>
                    <a:pt x="103" y="75"/>
                    <a:pt x="101" y="76"/>
                    <a:pt x="101" y="96"/>
                  </a:cubicBezTo>
                  <a:cubicBezTo>
                    <a:pt x="101" y="101"/>
                    <a:pt x="101" y="101"/>
                    <a:pt x="101" y="101"/>
                  </a:cubicBezTo>
                  <a:cubicBezTo>
                    <a:pt x="167" y="114"/>
                    <a:pt x="167" y="114"/>
                    <a:pt x="167" y="114"/>
                  </a:cubicBezTo>
                  <a:cubicBezTo>
                    <a:pt x="167" y="159"/>
                    <a:pt x="167" y="159"/>
                    <a:pt x="167" y="159"/>
                  </a:cubicBezTo>
                  <a:lnTo>
                    <a:pt x="0" y="124"/>
                  </a:lnTo>
                  <a:close/>
                  <a:moveTo>
                    <a:pt x="69" y="94"/>
                  </a:moveTo>
                  <a:cubicBezTo>
                    <a:pt x="69" y="79"/>
                    <a:pt x="69" y="79"/>
                    <a:pt x="69" y="79"/>
                  </a:cubicBezTo>
                  <a:cubicBezTo>
                    <a:pt x="69" y="60"/>
                    <a:pt x="65" y="45"/>
                    <a:pt x="49" y="45"/>
                  </a:cubicBezTo>
                  <a:cubicBezTo>
                    <a:pt x="37" y="45"/>
                    <a:pt x="32" y="52"/>
                    <a:pt x="31" y="65"/>
                  </a:cubicBezTo>
                  <a:cubicBezTo>
                    <a:pt x="31" y="87"/>
                    <a:pt x="31" y="87"/>
                    <a:pt x="31" y="87"/>
                  </a:cubicBezTo>
                  <a:lnTo>
                    <a:pt x="69" y="9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156960" y="4042080"/>
              <a:ext cx="590400" cy="648360"/>
            </a:xfrm>
            <a:custGeom>
              <a:avLst/>
              <a:gdLst/>
              <a:ahLst/>
              <a:rect l="l" t="t" r="r" b="b"/>
              <a:pathLst>
                <a:path w="375" h="412">
                  <a:moveTo>
                    <a:pt x="0" y="187"/>
                  </a:moveTo>
                  <a:lnTo>
                    <a:pt x="0" y="61"/>
                  </a:lnTo>
                  <a:lnTo>
                    <a:pt x="375" y="0"/>
                  </a:lnTo>
                  <a:lnTo>
                    <a:pt x="375" y="102"/>
                  </a:lnTo>
                  <a:lnTo>
                    <a:pt x="297" y="111"/>
                  </a:lnTo>
                  <a:lnTo>
                    <a:pt x="297" y="257"/>
                  </a:lnTo>
                  <a:lnTo>
                    <a:pt x="375" y="302"/>
                  </a:lnTo>
                  <a:lnTo>
                    <a:pt x="375" y="412"/>
                  </a:lnTo>
                  <a:lnTo>
                    <a:pt x="0" y="187"/>
                  </a:lnTo>
                  <a:close/>
                  <a:moveTo>
                    <a:pt x="76" y="138"/>
                  </a:moveTo>
                  <a:lnTo>
                    <a:pt x="76" y="138"/>
                  </a:lnTo>
                  <a:lnTo>
                    <a:pt x="225" y="219"/>
                  </a:lnTo>
                  <a:lnTo>
                    <a:pt x="225" y="122"/>
                  </a:lnTo>
                  <a:lnTo>
                    <a:pt x="76" y="138"/>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156960" y="3302280"/>
              <a:ext cx="590400" cy="679680"/>
            </a:xfrm>
            <a:custGeom>
              <a:avLst/>
              <a:gdLst/>
              <a:ahLst/>
              <a:rect l="l" t="t" r="r" b="b"/>
              <a:pathLst>
                <a:path w="375" h="432">
                  <a:moveTo>
                    <a:pt x="0" y="351"/>
                  </a:moveTo>
                  <a:lnTo>
                    <a:pt x="0" y="225"/>
                  </a:lnTo>
                  <a:lnTo>
                    <a:pt x="261" y="149"/>
                  </a:lnTo>
                  <a:lnTo>
                    <a:pt x="261" y="146"/>
                  </a:lnTo>
                  <a:lnTo>
                    <a:pt x="0" y="95"/>
                  </a:lnTo>
                  <a:lnTo>
                    <a:pt x="0" y="0"/>
                  </a:lnTo>
                  <a:lnTo>
                    <a:pt x="375" y="79"/>
                  </a:lnTo>
                  <a:lnTo>
                    <a:pt x="375" y="205"/>
                  </a:lnTo>
                  <a:lnTo>
                    <a:pt x="114" y="284"/>
                  </a:lnTo>
                  <a:lnTo>
                    <a:pt x="114" y="284"/>
                  </a:lnTo>
                  <a:lnTo>
                    <a:pt x="375" y="338"/>
                  </a:lnTo>
                  <a:lnTo>
                    <a:pt x="375" y="432"/>
                  </a:lnTo>
                  <a:lnTo>
                    <a:pt x="0" y="351"/>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146160" y="2800080"/>
              <a:ext cx="612720" cy="523800"/>
            </a:xfrm>
            <a:custGeom>
              <a:avLst/>
              <a:gdLst/>
              <a:ahLst/>
              <a:rect l="l" t="t" r="r" b="b"/>
              <a:pathLst>
                <a:path w="173" h="148">
                  <a:moveTo>
                    <a:pt x="41" y="10"/>
                  </a:moveTo>
                  <a:cubicBezTo>
                    <a:pt x="37" y="19"/>
                    <a:pt x="33" y="31"/>
                    <a:pt x="33" y="47"/>
                  </a:cubicBezTo>
                  <a:cubicBezTo>
                    <a:pt x="33" y="65"/>
                    <a:pt x="36" y="80"/>
                    <a:pt x="49" y="80"/>
                  </a:cubicBezTo>
                  <a:cubicBezTo>
                    <a:pt x="73" y="80"/>
                    <a:pt x="64" y="15"/>
                    <a:pt x="115" y="15"/>
                  </a:cubicBezTo>
                  <a:cubicBezTo>
                    <a:pt x="161" y="15"/>
                    <a:pt x="173" y="57"/>
                    <a:pt x="173" y="96"/>
                  </a:cubicBezTo>
                  <a:cubicBezTo>
                    <a:pt x="173" y="114"/>
                    <a:pt x="169" y="134"/>
                    <a:pt x="165" y="148"/>
                  </a:cubicBezTo>
                  <a:cubicBezTo>
                    <a:pt x="130" y="138"/>
                    <a:pt x="130" y="138"/>
                    <a:pt x="130" y="138"/>
                  </a:cubicBezTo>
                  <a:cubicBezTo>
                    <a:pt x="136" y="129"/>
                    <a:pt x="140" y="111"/>
                    <a:pt x="140" y="96"/>
                  </a:cubicBezTo>
                  <a:cubicBezTo>
                    <a:pt x="140" y="82"/>
                    <a:pt x="137" y="61"/>
                    <a:pt x="120" y="61"/>
                  </a:cubicBezTo>
                  <a:cubicBezTo>
                    <a:pt x="93" y="61"/>
                    <a:pt x="103" y="126"/>
                    <a:pt x="56" y="126"/>
                  </a:cubicBezTo>
                  <a:cubicBezTo>
                    <a:pt x="13" y="126"/>
                    <a:pt x="0" y="88"/>
                    <a:pt x="0" y="51"/>
                  </a:cubicBezTo>
                  <a:cubicBezTo>
                    <a:pt x="0" y="30"/>
                    <a:pt x="2" y="11"/>
                    <a:pt x="7" y="0"/>
                  </a:cubicBezTo>
                  <a:lnTo>
                    <a:pt x="41" y="10"/>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156960" y="2265120"/>
              <a:ext cx="590400" cy="544320"/>
            </a:xfrm>
            <a:custGeom>
              <a:avLst/>
              <a:gdLst/>
              <a:ahLst/>
              <a:rect l="l" t="t" r="r" b="b"/>
              <a:pathLst>
                <a:path w="167" h="154">
                  <a:moveTo>
                    <a:pt x="0" y="118"/>
                  </a:moveTo>
                  <a:cubicBezTo>
                    <a:pt x="0" y="73"/>
                    <a:pt x="0" y="73"/>
                    <a:pt x="0" y="73"/>
                  </a:cubicBezTo>
                  <a:cubicBezTo>
                    <a:pt x="0" y="37"/>
                    <a:pt x="4" y="0"/>
                    <a:pt x="46" y="0"/>
                  </a:cubicBezTo>
                  <a:cubicBezTo>
                    <a:pt x="88" y="0"/>
                    <a:pt x="109" y="34"/>
                    <a:pt x="109" y="74"/>
                  </a:cubicBezTo>
                  <a:cubicBezTo>
                    <a:pt x="109" y="97"/>
                    <a:pt x="109" y="97"/>
                    <a:pt x="109" y="97"/>
                  </a:cubicBezTo>
                  <a:cubicBezTo>
                    <a:pt x="167" y="109"/>
                    <a:pt x="167" y="109"/>
                    <a:pt x="167" y="109"/>
                  </a:cubicBezTo>
                  <a:cubicBezTo>
                    <a:pt x="167" y="154"/>
                    <a:pt x="167" y="154"/>
                    <a:pt x="167" y="154"/>
                  </a:cubicBezTo>
                  <a:lnTo>
                    <a:pt x="0" y="118"/>
                  </a:lnTo>
                  <a:close/>
                  <a:moveTo>
                    <a:pt x="77" y="90"/>
                  </a:moveTo>
                  <a:cubicBezTo>
                    <a:pt x="77" y="78"/>
                    <a:pt x="77" y="78"/>
                    <a:pt x="77" y="78"/>
                  </a:cubicBezTo>
                  <a:cubicBezTo>
                    <a:pt x="77" y="60"/>
                    <a:pt x="71" y="44"/>
                    <a:pt x="51" y="44"/>
                  </a:cubicBezTo>
                  <a:cubicBezTo>
                    <a:pt x="35" y="44"/>
                    <a:pt x="31" y="55"/>
                    <a:pt x="31" y="67"/>
                  </a:cubicBezTo>
                  <a:cubicBezTo>
                    <a:pt x="31" y="81"/>
                    <a:pt x="31" y="81"/>
                    <a:pt x="31" y="81"/>
                  </a:cubicBezTo>
                  <a:lnTo>
                    <a:pt x="77" y="90"/>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146160" y="1638360"/>
              <a:ext cx="612720" cy="609120"/>
            </a:xfrm>
            <a:custGeom>
              <a:avLst/>
              <a:gdLst/>
              <a:ahLst/>
              <a:rect l="l" t="t" r="r" b="b"/>
              <a:pathLst>
                <a:path w="173" h="172">
                  <a:moveTo>
                    <a:pt x="173" y="97"/>
                  </a:moveTo>
                  <a:cubicBezTo>
                    <a:pt x="173" y="152"/>
                    <a:pt x="139" y="172"/>
                    <a:pt x="105" y="172"/>
                  </a:cubicBezTo>
                  <a:cubicBezTo>
                    <a:pt x="41" y="172"/>
                    <a:pt x="0" y="139"/>
                    <a:pt x="0" y="74"/>
                  </a:cubicBezTo>
                  <a:cubicBezTo>
                    <a:pt x="0" y="19"/>
                    <a:pt x="34" y="0"/>
                    <a:pt x="68" y="0"/>
                  </a:cubicBezTo>
                  <a:cubicBezTo>
                    <a:pt x="132" y="0"/>
                    <a:pt x="173" y="33"/>
                    <a:pt x="173" y="97"/>
                  </a:cubicBezTo>
                  <a:close/>
                  <a:moveTo>
                    <a:pt x="33" y="77"/>
                  </a:moveTo>
                  <a:cubicBezTo>
                    <a:pt x="33" y="111"/>
                    <a:pt x="73" y="126"/>
                    <a:pt x="101" y="126"/>
                  </a:cubicBezTo>
                  <a:cubicBezTo>
                    <a:pt x="123" y="126"/>
                    <a:pt x="140" y="118"/>
                    <a:pt x="140" y="95"/>
                  </a:cubicBezTo>
                  <a:cubicBezTo>
                    <a:pt x="140" y="60"/>
                    <a:pt x="100" y="46"/>
                    <a:pt x="72" y="46"/>
                  </a:cubicBezTo>
                  <a:cubicBezTo>
                    <a:pt x="51" y="46"/>
                    <a:pt x="33" y="54"/>
                    <a:pt x="33" y="77"/>
                  </a:cubicBez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156960" y="1057680"/>
              <a:ext cx="590400" cy="561960"/>
            </a:xfrm>
            <a:custGeom>
              <a:avLst/>
              <a:gdLst/>
              <a:ahLst/>
              <a:rect l="l" t="t" r="r" b="b"/>
              <a:pathLst>
                <a:path w="167" h="159">
                  <a:moveTo>
                    <a:pt x="0" y="123"/>
                  </a:moveTo>
                  <a:cubicBezTo>
                    <a:pt x="0" y="70"/>
                    <a:pt x="0" y="70"/>
                    <a:pt x="0" y="70"/>
                  </a:cubicBezTo>
                  <a:cubicBezTo>
                    <a:pt x="0" y="38"/>
                    <a:pt x="1" y="0"/>
                    <a:pt x="43" y="0"/>
                  </a:cubicBezTo>
                  <a:cubicBezTo>
                    <a:pt x="72" y="0"/>
                    <a:pt x="82" y="23"/>
                    <a:pt x="85" y="48"/>
                  </a:cubicBezTo>
                  <a:cubicBezTo>
                    <a:pt x="86" y="48"/>
                    <a:pt x="86" y="48"/>
                    <a:pt x="86" y="48"/>
                  </a:cubicBezTo>
                  <a:cubicBezTo>
                    <a:pt x="87" y="35"/>
                    <a:pt x="105" y="31"/>
                    <a:pt x="116" y="28"/>
                  </a:cubicBezTo>
                  <a:cubicBezTo>
                    <a:pt x="167" y="16"/>
                    <a:pt x="167" y="16"/>
                    <a:pt x="167" y="16"/>
                  </a:cubicBezTo>
                  <a:cubicBezTo>
                    <a:pt x="167" y="61"/>
                    <a:pt x="167" y="61"/>
                    <a:pt x="167" y="61"/>
                  </a:cubicBezTo>
                  <a:cubicBezTo>
                    <a:pt x="125" y="70"/>
                    <a:pt x="125" y="70"/>
                    <a:pt x="125" y="70"/>
                  </a:cubicBezTo>
                  <a:cubicBezTo>
                    <a:pt x="103" y="74"/>
                    <a:pt x="101" y="75"/>
                    <a:pt x="101" y="96"/>
                  </a:cubicBezTo>
                  <a:cubicBezTo>
                    <a:pt x="101" y="100"/>
                    <a:pt x="101" y="100"/>
                    <a:pt x="101" y="100"/>
                  </a:cubicBezTo>
                  <a:cubicBezTo>
                    <a:pt x="167" y="114"/>
                    <a:pt x="167" y="114"/>
                    <a:pt x="167" y="114"/>
                  </a:cubicBezTo>
                  <a:cubicBezTo>
                    <a:pt x="167" y="159"/>
                    <a:pt x="167" y="159"/>
                    <a:pt x="167" y="159"/>
                  </a:cubicBezTo>
                  <a:lnTo>
                    <a:pt x="0" y="123"/>
                  </a:lnTo>
                  <a:close/>
                  <a:moveTo>
                    <a:pt x="69" y="94"/>
                  </a:moveTo>
                  <a:cubicBezTo>
                    <a:pt x="69" y="79"/>
                    <a:pt x="69" y="79"/>
                    <a:pt x="69" y="79"/>
                  </a:cubicBezTo>
                  <a:cubicBezTo>
                    <a:pt x="69" y="59"/>
                    <a:pt x="65" y="44"/>
                    <a:pt x="49" y="44"/>
                  </a:cubicBezTo>
                  <a:cubicBezTo>
                    <a:pt x="37" y="44"/>
                    <a:pt x="32" y="51"/>
                    <a:pt x="31" y="65"/>
                  </a:cubicBezTo>
                  <a:cubicBezTo>
                    <a:pt x="31" y="86"/>
                    <a:pt x="31" y="86"/>
                    <a:pt x="31" y="86"/>
                  </a:cubicBezTo>
                  <a:lnTo>
                    <a:pt x="69" y="9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156960" y="511560"/>
              <a:ext cx="590400" cy="481680"/>
            </a:xfrm>
            <a:custGeom>
              <a:avLst/>
              <a:gdLst/>
              <a:ahLst/>
              <a:rect l="l" t="t" r="r" b="b"/>
              <a:pathLst>
                <a:path w="375" h="306">
                  <a:moveTo>
                    <a:pt x="74" y="212"/>
                  </a:moveTo>
                  <a:lnTo>
                    <a:pt x="74" y="306"/>
                  </a:lnTo>
                  <a:lnTo>
                    <a:pt x="0" y="290"/>
                  </a:lnTo>
                  <a:lnTo>
                    <a:pt x="0" y="0"/>
                  </a:lnTo>
                  <a:lnTo>
                    <a:pt x="74" y="16"/>
                  </a:lnTo>
                  <a:lnTo>
                    <a:pt x="74" y="110"/>
                  </a:lnTo>
                  <a:lnTo>
                    <a:pt x="375" y="173"/>
                  </a:lnTo>
                  <a:lnTo>
                    <a:pt x="375" y="277"/>
                  </a:lnTo>
                  <a:lnTo>
                    <a:pt x="74" y="212"/>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156960" y="23760"/>
              <a:ext cx="590400" cy="646920"/>
            </a:xfrm>
            <a:custGeom>
              <a:avLst/>
              <a:gdLst/>
              <a:ahLst/>
              <a:rect l="l" t="t" r="r" b="b"/>
              <a:pathLst>
                <a:path w="375" h="411">
                  <a:moveTo>
                    <a:pt x="0" y="186"/>
                  </a:moveTo>
                  <a:lnTo>
                    <a:pt x="0" y="60"/>
                  </a:lnTo>
                  <a:lnTo>
                    <a:pt x="375" y="0"/>
                  </a:lnTo>
                  <a:lnTo>
                    <a:pt x="375" y="101"/>
                  </a:lnTo>
                  <a:lnTo>
                    <a:pt x="297" y="110"/>
                  </a:lnTo>
                  <a:lnTo>
                    <a:pt x="297" y="256"/>
                  </a:lnTo>
                  <a:lnTo>
                    <a:pt x="375" y="301"/>
                  </a:lnTo>
                  <a:lnTo>
                    <a:pt x="375" y="411"/>
                  </a:lnTo>
                  <a:lnTo>
                    <a:pt x="0" y="186"/>
                  </a:lnTo>
                  <a:close/>
                  <a:moveTo>
                    <a:pt x="76" y="137"/>
                  </a:moveTo>
                  <a:lnTo>
                    <a:pt x="76" y="137"/>
                  </a:lnTo>
                  <a:lnTo>
                    <a:pt x="225" y="218"/>
                  </a:lnTo>
                  <a:lnTo>
                    <a:pt x="225" y="121"/>
                  </a:lnTo>
                  <a:lnTo>
                    <a:pt x="76" y="137"/>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146160" y="6620040"/>
              <a:ext cx="601560" cy="240840"/>
            </a:xfrm>
            <a:custGeom>
              <a:avLst/>
              <a:gdLst/>
              <a:ahLst/>
              <a:rect l="l" t="t" r="r" b="b"/>
              <a:pathLst>
                <a:path w="170" h="68">
                  <a:moveTo>
                    <a:pt x="72" y="46"/>
                  </a:moveTo>
                  <a:cubicBezTo>
                    <a:pt x="91" y="46"/>
                    <a:pt x="117" y="53"/>
                    <a:pt x="130" y="68"/>
                  </a:cubicBezTo>
                  <a:cubicBezTo>
                    <a:pt x="170" y="68"/>
                    <a:pt x="170" y="68"/>
                    <a:pt x="170" y="68"/>
                  </a:cubicBezTo>
                  <a:cubicBezTo>
                    <a:pt x="159" y="23"/>
                    <a:pt x="121" y="0"/>
                    <a:pt x="68" y="0"/>
                  </a:cubicBezTo>
                  <a:cubicBezTo>
                    <a:pt x="35" y="0"/>
                    <a:pt x="2" y="18"/>
                    <a:pt x="0" y="68"/>
                  </a:cubicBezTo>
                  <a:cubicBezTo>
                    <a:pt x="34" y="68"/>
                    <a:pt x="34" y="68"/>
                    <a:pt x="34" y="68"/>
                  </a:cubicBezTo>
                  <a:cubicBezTo>
                    <a:pt x="38" y="52"/>
                    <a:pt x="54" y="46"/>
                    <a:pt x="72" y="46"/>
                  </a:cubicBez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edit the title text format</a:t>
            </a:r>
            <a:endParaRPr b="1" i="1" lang="en-US" sz="3200" strike="noStrike" u="none">
              <a:solidFill>
                <a:srgbClr val="f9b311"/>
              </a:solidFill>
              <a:effectLst/>
              <a:uFillTx/>
              <a:latin typeface="Arial Narrow"/>
            </a:endParaRPr>
          </a:p>
        </p:txBody>
      </p:sp>
      <p:sp>
        <p:nvSpPr>
          <p:cNvPr id="122" name="PlaceHolder 2"/>
          <p:cNvSpPr>
            <a:spLocks noGrp="1"/>
          </p:cNvSpPr>
          <p:nvPr>
            <p:ph type="body"/>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143000" indent="-228600">
              <a:spcBef>
                <a:spcPts val="550"/>
              </a:spcBef>
              <a:buClr>
                <a:srgbClr val="ffcc00"/>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pic>
        <p:nvPicPr>
          <p:cNvPr id="123" name="" descr=""/>
          <p:cNvPicPr/>
          <p:nvPr/>
        </p:nvPicPr>
        <p:blipFill>
          <a:blip r:embed="rId2"/>
          <a:stretch/>
        </p:blipFill>
        <p:spPr>
          <a:xfrm>
            <a:off x="8282160" y="6000840"/>
            <a:ext cx="798480" cy="798480"/>
          </a:xfrm>
          <a:prstGeom prst="rect">
            <a:avLst/>
          </a:prstGeom>
          <a:noFill/>
          <a:ln w="0">
            <a:noFill/>
          </a:ln>
        </p:spPr>
      </p:pic>
      <p:sp>
        <p:nvSpPr>
          <p:cNvPr id="124" name=""/>
          <p:cNvSpPr/>
          <p:nvPr/>
        </p:nvSpPr>
        <p:spPr>
          <a:xfrm rot="16200000">
            <a:off x="-2716560" y="3193920"/>
            <a:ext cx="67701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Frutiger 55 Roman"/>
              </a:rPr>
              <a:t>ENRON TRANSPORTATION SERVICES</a:t>
            </a:r>
            <a:endParaRPr b="0" lang="en-US" sz="2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
          <p:cNvSpPr/>
          <p:nvPr/>
        </p:nvSpPr>
        <p:spPr>
          <a:xfrm>
            <a:off x="1892160" y="114480"/>
            <a:ext cx="7061400" cy="67284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7" name="PlaceHolder 1"/>
          <p:cNvSpPr>
            <a:spLocks noGrp="1"/>
          </p:cNvSpPr>
          <p:nvPr>
            <p:ph type="title"/>
          </p:nvPr>
        </p:nvSpPr>
        <p:spPr>
          <a:xfrm>
            <a:off x="1599840" y="1422360"/>
            <a:ext cx="6746760" cy="10908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b310"/>
                </a:solidFill>
                <a:effectLst/>
                <a:uFillTx/>
                <a:latin typeface="Arial Narrow"/>
              </a:rPr>
              <a:t>Customer Service Review</a:t>
            </a:r>
            <a:endParaRPr b="1" i="1" lang="en-US" sz="4400" strike="noStrike" u="none">
              <a:solidFill>
                <a:srgbClr val="f9b311"/>
              </a:solidFill>
              <a:effectLst/>
              <a:uFillTx/>
              <a:latin typeface="Arial Narrow"/>
            </a:endParaRPr>
          </a:p>
        </p:txBody>
      </p:sp>
      <p:sp>
        <p:nvSpPr>
          <p:cNvPr id="138" name="PlaceHolder 2"/>
          <p:cNvSpPr>
            <a:spLocks noGrp="1"/>
          </p:cNvSpPr>
          <p:nvPr>
            <p:ph type="subTitle"/>
          </p:nvPr>
        </p:nvSpPr>
        <p:spPr>
          <a:xfrm>
            <a:off x="2165400" y="3022560"/>
            <a:ext cx="5835600" cy="1752480"/>
          </a:xfrm>
          <a:prstGeom prst="rect">
            <a:avLst/>
          </a:prstGeom>
          <a:noFill/>
          <a:ln w="0">
            <a:noFill/>
          </a:ln>
        </p:spPr>
        <p:txBody>
          <a:bodyPr lIns="90000" rIns="90000" tIns="46800" bIns="4680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ETS Gas Logistics</a:t>
            </a:r>
            <a:endParaRPr b="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Some Customer Feedback </a:t>
            </a:r>
            <a:endParaRPr b="1" i="1" lang="en-US" sz="3200" strike="noStrike" u="none">
              <a:solidFill>
                <a:srgbClr val="f9b311"/>
              </a:solidFill>
              <a:effectLst/>
              <a:uFillTx/>
              <a:latin typeface="Arial Narrow"/>
            </a:endParaRPr>
          </a:p>
        </p:txBody>
      </p:sp>
      <p:sp>
        <p:nvSpPr>
          <p:cNvPr id="154"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lnSpcReduction="9999"/>
          </a:bodyPr>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My rep does a great job and is pleasant to deal with</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 like that I can usually get a live voice on the phone</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 takes 3 levels of management to make a decision</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Sometimes I receive a pat “per GISB, we’re not allowed”  rather than a real explanation</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 seems like the process drives the business.  People are willing to help but they can’t stop the system</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My rep seems bothered by my call</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It’s difficult to reach reps on the phone</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I’ve been told by a rep that they don’t know the answer or where to find it</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Other Customer Service Feedback</a:t>
            </a:r>
            <a:endParaRPr b="1" i="1" lang="en-US" sz="3200" strike="noStrike" u="none">
              <a:solidFill>
                <a:srgbClr val="f9b311"/>
              </a:solidFill>
              <a:effectLst/>
              <a:uFillTx/>
              <a:latin typeface="Arial Narrow"/>
            </a:endParaRPr>
          </a:p>
        </p:txBody>
      </p:sp>
      <p:sp>
        <p:nvSpPr>
          <p:cNvPr id="156"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Provide factual basis for ETS decisions or find someone who can.</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Don’t blame ETS decisions on GISB, FERC, upper management or systems, etc.</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Customized service carries with it an added burden of follow-through when rep is away.</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In the long run, consistency is more important than saying “yes.”</a:t>
            </a:r>
            <a:endParaRPr b="1" lang="en-US" sz="21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Action Plan</a:t>
            </a:r>
            <a:endParaRPr b="1" i="1" lang="en-US" sz="4000" strike="noStrike" u="none">
              <a:solidFill>
                <a:srgbClr val="f9b311"/>
              </a:solidFill>
              <a:effectLst/>
              <a:uFillTx/>
              <a:latin typeface="Arial Narrow"/>
            </a:endParaRPr>
          </a:p>
        </p:txBody>
      </p:sp>
      <p:sp>
        <p:nvSpPr>
          <p:cNvPr id="158"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77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Use </a:t>
            </a:r>
            <a:r>
              <a:rPr b="1" i="1" lang="en-US" sz="3100" strike="noStrike" u="sng">
                <a:solidFill>
                  <a:srgbClr val="000000"/>
                </a:solidFill>
                <a:effectLst/>
                <a:uFillTx/>
                <a:latin typeface="Arial"/>
              </a:rPr>
              <a:t>Customer Service Commitment </a:t>
            </a:r>
            <a:r>
              <a:rPr b="1" lang="en-US" sz="3100" strike="noStrike" u="none">
                <a:solidFill>
                  <a:srgbClr val="000000"/>
                </a:solidFill>
                <a:effectLst/>
                <a:uFillTx/>
                <a:latin typeface="Arial"/>
              </a:rPr>
              <a:t> to manage customer expectations</a:t>
            </a:r>
            <a:endParaRPr b="1" lang="en-US" sz="3100" strike="noStrike" u="none">
              <a:solidFill>
                <a:srgbClr val="000000"/>
              </a:solidFill>
              <a:effectLst/>
              <a:uFillTx/>
              <a:latin typeface="Arial"/>
            </a:endParaRPr>
          </a:p>
          <a:p>
            <a:pPr marL="343080" indent="0">
              <a:spcBef>
                <a:spcPts val="7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100" strike="noStrike" u="none">
              <a:solidFill>
                <a:srgbClr val="000000"/>
              </a:solidFill>
              <a:effectLst/>
              <a:uFillTx/>
              <a:latin typeface="Arial"/>
            </a:endParaRPr>
          </a:p>
          <a:p>
            <a:pPr marL="343080" indent="-343080">
              <a:spcBef>
                <a:spcPts val="77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Provide convenient training forum </a:t>
            </a:r>
            <a:endParaRPr b="1" lang="en-US" sz="3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r>
              <a:rPr b="1" i="1" lang="en-US" sz="3200" strike="noStrike" u="none">
                <a:solidFill>
                  <a:srgbClr val="f9b311"/>
                </a:solidFill>
                <a:effectLst/>
                <a:uFillTx/>
                <a:latin typeface="Arial Narrow"/>
              </a:rPr>
              <a:t>SAMPLE</a:t>
            </a:r>
            <a:br>
              <a:rPr sz="3200"/>
            </a:br>
            <a:r>
              <a:rPr b="1" i="1" lang="en-US" sz="4000" strike="noStrike" u="none">
                <a:solidFill>
                  <a:srgbClr val="f9b311"/>
                </a:solidFill>
                <a:effectLst/>
                <a:uFillTx/>
                <a:latin typeface="Arial Narrow"/>
              </a:rPr>
              <a:t>Customer Service Commitment</a:t>
            </a:r>
            <a:endParaRPr b="1" i="1" lang="en-US" sz="4000" strike="noStrike" u="none">
              <a:solidFill>
                <a:srgbClr val="f9b311"/>
              </a:solidFill>
              <a:effectLst/>
              <a:uFillTx/>
              <a:latin typeface="Arial Narrow"/>
            </a:endParaRPr>
          </a:p>
        </p:txBody>
      </p:sp>
      <p:sp>
        <p:nvSpPr>
          <p:cNvPr id="160" name="PlaceHolder 2"/>
          <p:cNvSpPr>
            <a:spLocks noGrp="1"/>
          </p:cNvSpPr>
          <p:nvPr>
            <p:ph/>
          </p:nvPr>
        </p:nvSpPr>
        <p:spPr>
          <a:xfrm>
            <a:off x="1953720" y="1392120"/>
            <a:ext cx="7061400" cy="4703760"/>
          </a:xfrm>
          <a:prstGeom prst="rect">
            <a:avLst/>
          </a:prstGeom>
          <a:noFill/>
          <a:ln w="0">
            <a:noFill/>
          </a:ln>
        </p:spPr>
        <p:txBody>
          <a:bodyPr lIns="90000" rIns="90000" tIns="46800" bIns="46800" anchor="t">
            <a:normAutofit/>
          </a:bodyPr>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During the period {7:30 AM-12 AM} each day, we promise that your call will be answered by an ETS representative.</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If we have other calls on the line, we will ask whether you would rather be put on hold or receive a return call.  We will return calls about </a:t>
            </a:r>
            <a:r>
              <a:rPr b="1" lang="en-US" sz="2200" strike="noStrike" u="sng">
                <a:solidFill>
                  <a:srgbClr val="000000"/>
                </a:solidFill>
                <a:effectLst/>
                <a:uFillTx/>
                <a:latin typeface="Arial"/>
              </a:rPr>
              <a:t>current day business</a:t>
            </a:r>
            <a:r>
              <a:rPr b="1" lang="en-US" sz="2200" strike="noStrike" u="none">
                <a:solidFill>
                  <a:srgbClr val="000000"/>
                </a:solidFill>
                <a:effectLst/>
                <a:uFillTx/>
                <a:latin typeface="Arial"/>
              </a:rPr>
              <a:t> within {15} minutes.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When you ask us to research a historical issue, we will commit to a timeframe for a reply.  If the research will take more than a week, we promise to provide you with a weekly status.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Customer Service Commitment</a:t>
            </a:r>
            <a:endParaRPr b="1" i="1" lang="en-US" sz="4000" strike="noStrike" u="none">
              <a:solidFill>
                <a:srgbClr val="f9b311"/>
              </a:solidFill>
              <a:effectLst/>
              <a:uFillTx/>
              <a:latin typeface="Arial Narrow"/>
            </a:endParaRPr>
          </a:p>
        </p:txBody>
      </p:sp>
      <p:sp>
        <p:nvSpPr>
          <p:cNvPr id="162"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If you ask a question that a particular representative cannot answer, we promise to stay on the line until we find someone to help you with your concern.  </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the event of system outages,  we will notify you by {phone or email} within {1} hour of the outage and explain our plan for completing business transactions for the day.</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will provide advance notice {at least 1 week} for any system changes or report changes.</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9" name="fax" descr=""/>
          <p:cNvPicPr/>
          <p:nvPr/>
        </p:nvPicPr>
        <p:blipFill>
          <a:blip r:embed="rId1"/>
          <a:stretch/>
        </p:blipFill>
        <p:spPr>
          <a:xfrm>
            <a:off x="998640" y="379440"/>
            <a:ext cx="6510240" cy="586404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1955880" y="297000"/>
            <a:ext cx="7061040" cy="7128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900" strike="noStrike" u="none">
                <a:solidFill>
                  <a:srgbClr val="ffb310"/>
                </a:solidFill>
                <a:effectLst/>
                <a:uFillTx/>
                <a:latin typeface="Arial Narrow"/>
              </a:rPr>
              <a:t>Objectives for Meeting</a:t>
            </a:r>
            <a:endParaRPr b="1" i="1" lang="en-US" sz="4900" strike="noStrike" u="none">
              <a:solidFill>
                <a:srgbClr val="f9b311"/>
              </a:solidFill>
              <a:effectLst/>
              <a:uFillTx/>
              <a:latin typeface="Arial Narrow"/>
            </a:endParaRPr>
          </a:p>
        </p:txBody>
      </p:sp>
      <p:sp>
        <p:nvSpPr>
          <p:cNvPr id="141" name="PlaceHolder 2"/>
          <p:cNvSpPr>
            <a:spLocks noGrp="1"/>
          </p:cNvSpPr>
          <p:nvPr>
            <p:ph/>
          </p:nvPr>
        </p:nvSpPr>
        <p:spPr>
          <a:xfrm>
            <a:off x="1953720" y="1281240"/>
            <a:ext cx="7061400" cy="4814640"/>
          </a:xfrm>
          <a:prstGeom prst="rect">
            <a:avLst/>
          </a:prstGeom>
          <a:noFill/>
          <a:ln w="0">
            <a:noFill/>
          </a:ln>
        </p:spPr>
        <p:txBody>
          <a:bodyPr lIns="90000" rIns="90000" tIns="46800" bIns="46800" anchor="t">
            <a:normAutofit/>
          </a:bodyPr>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Progress on Gas Logistics Vision </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Share slides from Recent Presentations</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Share and Discuss Customer Feedback</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820880" y="349200"/>
            <a:ext cx="7323120" cy="6732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 </a:t>
            </a:r>
            <a:br>
              <a:rPr sz="3200"/>
            </a:br>
            <a:r>
              <a:rPr b="1" i="1" lang="en-US" sz="4000" strike="noStrike" u="none">
                <a:solidFill>
                  <a:srgbClr val="f9b311"/>
                </a:solidFill>
                <a:effectLst/>
                <a:uFillTx/>
                <a:latin typeface="Arial Narrow"/>
              </a:rPr>
              <a:t>Gas Logistics 2001 Action Plan</a:t>
            </a:r>
            <a:r>
              <a:rPr b="1" i="1" lang="en-US" sz="3600" strike="noStrike" u="none">
                <a:solidFill>
                  <a:srgbClr val="f9b311"/>
                </a:solidFill>
                <a:effectLst/>
                <a:uFillTx/>
                <a:latin typeface="Arial Narrow"/>
              </a:rPr>
              <a:t>  </a:t>
            </a:r>
            <a:br>
              <a:rPr sz="3600"/>
            </a:br>
            <a:endParaRPr b="1" i="1" lang="en-US" sz="3600" strike="noStrike" u="none">
              <a:solidFill>
                <a:srgbClr val="f9b311"/>
              </a:solidFill>
              <a:effectLst/>
              <a:uFillTx/>
              <a:latin typeface="Arial Narrow"/>
            </a:endParaRPr>
          </a:p>
        </p:txBody>
      </p:sp>
      <p:sp>
        <p:nvSpPr>
          <p:cNvPr id="143" name="PlaceHolder 2"/>
          <p:cNvSpPr>
            <a:spLocks noGrp="1"/>
          </p:cNvSpPr>
          <p:nvPr>
            <p:ph/>
          </p:nvPr>
        </p:nvSpPr>
        <p:spPr>
          <a:xfrm>
            <a:off x="1704600" y="1692360"/>
            <a:ext cx="7131240" cy="3970080"/>
          </a:xfrm>
          <a:prstGeom prst="rect">
            <a:avLst/>
          </a:prstGeom>
          <a:noFill/>
          <a:ln w="0">
            <a:noFill/>
          </a:ln>
        </p:spPr>
        <p:txBody>
          <a:bodyPr lIns="90000" rIns="90000" tIns="46800" bIns="46800" anchor="t">
            <a:normAutofit lnSpcReduction="9999"/>
          </a:bodyPr>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Align Market Services with Commercial Group</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Complete New Contracts System </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Develop Plan for New Rates/Revenue System</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Create Ongoing Customer Training Tools</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Use Customer Meetings as a Tool to Solicit Feedback &amp; Manage Customer Expectations </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Revise Hottap Look</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Develop Deal Execution Tools</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Roll-out Measurement Desk on NNG</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Implement Customer Call Center</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434600" y="114120"/>
            <a:ext cx="7581960" cy="85068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Top Concerns for Gas Logistics</a:t>
            </a:r>
            <a:endParaRPr b="1" i="1" lang="en-US" sz="4000" strike="noStrike" u="none">
              <a:solidFill>
                <a:srgbClr val="f9b311"/>
              </a:solidFill>
              <a:effectLst/>
              <a:uFillTx/>
              <a:latin typeface="Arial Narrow"/>
            </a:endParaRPr>
          </a:p>
        </p:txBody>
      </p:sp>
      <p:sp>
        <p:nvSpPr>
          <p:cNvPr id="145" name="PlaceHolder 2"/>
          <p:cNvSpPr>
            <a:spLocks noGrp="1"/>
          </p:cNvSpPr>
          <p:nvPr>
            <p:ph/>
          </p:nvPr>
        </p:nvSpPr>
        <p:spPr>
          <a:xfrm>
            <a:off x="1827360" y="1130400"/>
            <a:ext cx="7316640" cy="5325840"/>
          </a:xfrm>
          <a:prstGeom prst="rect">
            <a:avLst/>
          </a:prstGeom>
          <a:noFill/>
          <a:ln w="0">
            <a:noFill/>
          </a:ln>
        </p:spPr>
        <p:txBody>
          <a:bodyPr lIns="90000" rIns="90000" tIns="46800" bIns="46800" anchor="t">
            <a:normAutofit/>
          </a:bodyPr>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Follow-up on customer feedback</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Continued automation of transactional processes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Best practices sharing / common computer systems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Outage coordination with marketing, operations &amp; customers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Minimize ETS Exposure to commodity risk by minimizing imbalances, UAF and reducing prior period adjustments </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Address recent computer system failures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Update and improve emergency communication plans</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The Role of Gas Logistics</a:t>
            </a:r>
            <a:endParaRPr b="1" i="1" lang="en-US" sz="4000" strike="noStrike" u="none">
              <a:solidFill>
                <a:srgbClr val="f9b311"/>
              </a:solidFill>
              <a:effectLst/>
              <a:uFillTx/>
              <a:latin typeface="Arial Narrow"/>
            </a:endParaRPr>
          </a:p>
        </p:txBody>
      </p:sp>
      <p:sp>
        <p:nvSpPr>
          <p:cNvPr id="147" name="PlaceHolder 2"/>
          <p:cNvSpPr>
            <a:spLocks noGrp="1"/>
          </p:cNvSpPr>
          <p:nvPr>
            <p:ph/>
          </p:nvPr>
        </p:nvSpPr>
        <p:spPr>
          <a:xfrm>
            <a:off x="1953720" y="1163160"/>
            <a:ext cx="7061400" cy="4932360"/>
          </a:xfrm>
          <a:prstGeom prst="rect">
            <a:avLst/>
          </a:prstGeom>
          <a:noFill/>
          <a:ln w="0">
            <a:noFill/>
          </a:ln>
        </p:spPr>
        <p:txBody>
          <a:bodyPr lIns="90000" rIns="90000" tIns="46800" bIns="46800" anchor="t">
            <a:normAutofit/>
          </a:bodyPr>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Liaison between Marketing, Operations, Operators and Customers </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Responsible to ensure that transactions (“paper deals”) translate first into physical flows and ultimately into cash flow</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Daily point of contact for customers</a:t>
            </a:r>
            <a:endParaRPr b="1"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8" name="edge" descr=""/>
          <p:cNvPicPr/>
          <p:nvPr/>
        </p:nvPicPr>
        <p:blipFill>
          <a:blip r:embed="rId1"/>
          <a:stretch/>
        </p:blipFill>
        <p:spPr>
          <a:xfrm>
            <a:off x="693720" y="876240"/>
            <a:ext cx="7378560" cy="490716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2000-2001 Customer Milestones</a:t>
            </a:r>
            <a:endParaRPr b="1" i="1" lang="en-US" sz="3200" strike="noStrike" u="none">
              <a:solidFill>
                <a:srgbClr val="f9b311"/>
              </a:solidFill>
              <a:effectLst/>
              <a:uFillTx/>
              <a:latin typeface="Arial Narrow"/>
            </a:endParaRPr>
          </a:p>
        </p:txBody>
      </p:sp>
      <p:sp>
        <p:nvSpPr>
          <p:cNvPr id="150" name="PlaceHolder 2"/>
          <p:cNvSpPr>
            <a:spLocks noGrp="1"/>
          </p:cNvSpPr>
          <p:nvPr>
            <p:ph/>
          </p:nvPr>
        </p:nvSpPr>
        <p:spPr>
          <a:xfrm>
            <a:off x="2288880" y="1006200"/>
            <a:ext cx="6521400" cy="5089320"/>
          </a:xfrm>
          <a:prstGeom prst="rect">
            <a:avLst/>
          </a:prstGeom>
          <a:noFill/>
          <a:ln w="0">
            <a:noFill/>
          </a:ln>
        </p:spPr>
        <p:txBody>
          <a:bodyPr lIns="90000" rIns="90000" tIns="46800" bIns="46800" anchor="t">
            <a:normAutofit lnSpcReduction="9999"/>
          </a:bodyPr>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 pipes now on same TMS scheduling system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Email notification system (critical notices, bump notices, scheduled cuts)</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Web based system to access flow volumes (FGT)</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Measurement desk on FGT &amp; NNG</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Invoice and imbalance statements added to website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 / capacity release system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Expanded HotTap Helpdesk to provide central contact for logon and application concerns</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Hands on customer training workshops</a:t>
            </a:r>
            <a:endParaRPr b="1" lang="en-US" sz="2000" strike="noStrike" u="none">
              <a:solidFill>
                <a:srgbClr val="000000"/>
              </a:solidFill>
              <a:effectLst/>
              <a:uFillTx/>
              <a:latin typeface="Arial"/>
            </a:endParaRPr>
          </a:p>
          <a:p>
            <a:pPr marL="343080" indent="0">
              <a:lnSpc>
                <a:spcPct val="90000"/>
              </a:lnSpc>
              <a:spcBef>
                <a:spcPts val="2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Continuing Customer Service Initiatives</a:t>
            </a:r>
            <a:endParaRPr b="1" i="1" lang="en-US" sz="3200" strike="noStrike" u="none">
              <a:solidFill>
                <a:srgbClr val="f9b311"/>
              </a:solidFill>
              <a:effectLst/>
              <a:uFillTx/>
              <a:latin typeface="Arial Narrow"/>
            </a:endParaRPr>
          </a:p>
        </p:txBody>
      </p:sp>
      <p:sp>
        <p:nvSpPr>
          <p:cNvPr id="152" name="PlaceHolder 2"/>
          <p:cNvSpPr>
            <a:spLocks noGrp="1"/>
          </p:cNvSpPr>
          <p:nvPr>
            <p:ph/>
          </p:nvPr>
        </p:nvSpPr>
        <p:spPr>
          <a:xfrm>
            <a:off x="2184120" y="1006200"/>
            <a:ext cx="6645240" cy="5089320"/>
          </a:xfrm>
          <a:prstGeom prst="rect">
            <a:avLst/>
          </a:prstGeom>
          <a:noFill/>
          <a:ln w="0">
            <a:noFill/>
          </a:ln>
        </p:spPr>
        <p:txBody>
          <a:bodyPr lIns="90000" rIns="90000" tIns="46800" bIns="46800" anchor="t">
            <a:normAutofit/>
          </a:bodyPr>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Customer Control of Security Access</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Making critical notices more pager/palm device friendly</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HotTap webpage navigation</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Enhancing TMS scheduling reports</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2001-07-08T21:00:47Z</dcterms:created>
  <dc:creator>Debbie Moore</dc:creator>
  <dc:description/>
  <dc:language>en-US</dc:language>
  <cp:lastModifiedBy>scorman</cp:lastModifiedBy>
  <dcterms:modified xsi:type="dcterms:W3CDTF">2001-10-25T15:05:52Z</dcterms:modified>
  <cp:revision>70</cp:revision>
  <dc:subject/>
  <dc:title>PowerPoint Presentation</dc:title>
</cp:coreProperties>
</file>