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wmf" ContentType="image/x-wmf"/>
  <Override PartName="/ppt/media/image2.jpeg" ContentType="image/jpeg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1955880" y="114120"/>
            <a:ext cx="7061040" cy="672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3200" strike="noStrike" u="none">
              <a:solidFill>
                <a:srgbClr val="f9b311"/>
              </a:solidFill>
              <a:effectLst/>
              <a:uFillTx/>
              <a:latin typeface="Arial Narrow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/>
          </p:nvPr>
        </p:nvSpPr>
        <p:spPr>
          <a:xfrm>
            <a:off x="1953720" y="1006200"/>
            <a:ext cx="7061400" cy="508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1955880" y="114120"/>
            <a:ext cx="7061040" cy="672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3200" strike="noStrike" u="none">
              <a:solidFill>
                <a:srgbClr val="f9b311"/>
              </a:solidFill>
              <a:effectLst/>
              <a:uFillTx/>
              <a:latin typeface="Arial Narrow"/>
            </a:endParaRPr>
          </a:p>
        </p:txBody>
      </p:sp>
      <p:sp>
        <p:nvSpPr>
          <p:cNvPr id="128" name="PlaceHolder 2"/>
          <p:cNvSpPr>
            <a:spLocks noGrp="1"/>
          </p:cNvSpPr>
          <p:nvPr>
            <p:ph type="subTitle"/>
          </p:nvPr>
        </p:nvSpPr>
        <p:spPr>
          <a:xfrm>
            <a:off x="1953720" y="1006200"/>
            <a:ext cx="7061400" cy="508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0" y="3240"/>
            <a:ext cx="1965240" cy="6858000"/>
          </a:xfrm>
          <a:custGeom>
            <a:avLst/>
            <a:gdLst/>
            <a:ahLst/>
            <a:rect l="l" t="t" r="r" b="b"/>
            <a:pathLst>
              <a:path w="700" h="2444">
                <a:moveTo>
                  <a:pt x="0" y="2444"/>
                </a:moveTo>
                <a:cubicBezTo>
                  <a:pt x="0" y="0"/>
                  <a:pt x="0" y="0"/>
                  <a:pt x="0" y="0"/>
                </a:cubicBezTo>
                <a:cubicBezTo>
                  <a:pt x="690" y="0"/>
                  <a:pt x="690" y="0"/>
                  <a:pt x="690" y="0"/>
                </a:cubicBezTo>
                <a:cubicBezTo>
                  <a:pt x="457" y="347"/>
                  <a:pt x="322" y="765"/>
                  <a:pt x="322" y="1214"/>
                </a:cubicBezTo>
                <a:cubicBezTo>
                  <a:pt x="322" y="1670"/>
                  <a:pt x="461" y="2094"/>
                  <a:pt x="700" y="2444"/>
                </a:cubicBezTo>
                <a:cubicBezTo>
                  <a:pt x="0" y="2444"/>
                  <a:pt x="0" y="2444"/>
                  <a:pt x="0" y="2444"/>
                </a:cubicBezTo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" name=""/>
          <p:cNvGrpSpPr/>
          <p:nvPr/>
        </p:nvGrpSpPr>
        <p:grpSpPr>
          <a:xfrm>
            <a:off x="38160" y="0"/>
            <a:ext cx="658800" cy="6764400"/>
            <a:chOff x="38160" y="0"/>
            <a:chExt cx="658800" cy="6764400"/>
          </a:xfrm>
        </p:grpSpPr>
        <p:sp>
          <p:nvSpPr>
            <p:cNvPr id="2" name=""/>
            <p:cNvSpPr/>
            <p:nvPr/>
          </p:nvSpPr>
          <p:spPr>
            <a:xfrm>
              <a:off x="38160" y="6623280"/>
              <a:ext cx="141120" cy="1411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" name=""/>
            <p:cNvSpPr/>
            <p:nvPr/>
          </p:nvSpPr>
          <p:spPr>
            <a:xfrm>
              <a:off x="379440" y="6110280"/>
              <a:ext cx="14436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" name=""/>
            <p:cNvSpPr/>
            <p:nvPr/>
          </p:nvSpPr>
          <p:spPr>
            <a:xfrm>
              <a:off x="38160" y="6110280"/>
              <a:ext cx="14112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" name=""/>
            <p:cNvSpPr/>
            <p:nvPr/>
          </p:nvSpPr>
          <p:spPr>
            <a:xfrm>
              <a:off x="547560" y="5943600"/>
              <a:ext cx="1429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" name=""/>
            <p:cNvSpPr/>
            <p:nvPr/>
          </p:nvSpPr>
          <p:spPr>
            <a:xfrm>
              <a:off x="379440" y="5943600"/>
              <a:ext cx="1443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38160" y="5943600"/>
              <a:ext cx="1411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>
              <a:off x="547560" y="5775480"/>
              <a:ext cx="14292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379440" y="5775480"/>
              <a:ext cx="14436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203400" y="5775480"/>
              <a:ext cx="14256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38160" y="5775480"/>
              <a:ext cx="14112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379440" y="5608800"/>
              <a:ext cx="1443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203400" y="5608800"/>
              <a:ext cx="1425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379440" y="5440320"/>
              <a:ext cx="144360" cy="141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203400" y="5440320"/>
              <a:ext cx="142560" cy="141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38160" y="5440320"/>
              <a:ext cx="141120" cy="141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379440" y="6278760"/>
              <a:ext cx="1443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38160" y="6278760"/>
              <a:ext cx="1411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203400" y="6453360"/>
              <a:ext cx="1425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38160" y="6453360"/>
              <a:ext cx="1411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379440" y="5270400"/>
              <a:ext cx="144360" cy="14616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38160" y="5270400"/>
              <a:ext cx="141120" cy="14616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379440" y="5086440"/>
              <a:ext cx="1443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203400" y="5086440"/>
              <a:ext cx="1425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38160" y="5086440"/>
              <a:ext cx="1411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379440" y="4576680"/>
              <a:ext cx="144360" cy="1526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38160" y="4576680"/>
              <a:ext cx="141120" cy="1526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547560" y="4408560"/>
              <a:ext cx="1429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379440" y="4408560"/>
              <a:ext cx="1443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38160" y="4408560"/>
              <a:ext cx="1411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547560" y="4240440"/>
              <a:ext cx="142920" cy="150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379440" y="4240440"/>
              <a:ext cx="144360" cy="150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203400" y="4240440"/>
              <a:ext cx="142560" cy="150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38160" y="4240440"/>
              <a:ext cx="141120" cy="150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379440" y="4073760"/>
              <a:ext cx="144360" cy="14256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203400" y="4073760"/>
              <a:ext cx="142560" cy="14256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379440" y="3902040"/>
              <a:ext cx="144360" cy="141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203400" y="3902040"/>
              <a:ext cx="142560" cy="141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38160" y="3902040"/>
              <a:ext cx="141120" cy="141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547560" y="4743360"/>
              <a:ext cx="1429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379440" y="4743360"/>
              <a:ext cx="1443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38160" y="4743360"/>
              <a:ext cx="1411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203400" y="4921200"/>
              <a:ext cx="1425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38160" y="4921200"/>
              <a:ext cx="1411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 rot="10800000">
              <a:off x="553680" y="1017720"/>
              <a:ext cx="141480" cy="1411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 rot="10800000">
              <a:off x="209160" y="1520640"/>
              <a:ext cx="14436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 rot="10800000">
              <a:off x="553680" y="1520640"/>
              <a:ext cx="14148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 rot="10800000">
              <a:off x="41040" y="1696680"/>
              <a:ext cx="1429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 rot="10800000">
              <a:off x="209160" y="1696680"/>
              <a:ext cx="1443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 rot="10800000">
              <a:off x="553680" y="1696680"/>
              <a:ext cx="14148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 rot="10800000">
              <a:off x="41040" y="1855440"/>
              <a:ext cx="14292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 rot="10800000">
              <a:off x="209160" y="1855440"/>
              <a:ext cx="14436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 rot="10800000">
              <a:off x="385560" y="1855440"/>
              <a:ext cx="14292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 rot="10800000">
              <a:off x="553680" y="1855440"/>
              <a:ext cx="14148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 rot="10800000">
              <a:off x="209160" y="2032200"/>
              <a:ext cx="144360" cy="14256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 rot="10800000">
              <a:off x="385560" y="2032200"/>
              <a:ext cx="142920" cy="14256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 rot="10800000">
              <a:off x="209160" y="2199960"/>
              <a:ext cx="144360" cy="141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 rot="10800000">
              <a:off x="385560" y="2199960"/>
              <a:ext cx="142920" cy="141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 rot="10800000">
              <a:off x="553680" y="2199960"/>
              <a:ext cx="141480" cy="141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 rot="10800000">
              <a:off x="209160" y="1361880"/>
              <a:ext cx="1443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 rot="10800000">
              <a:off x="553680" y="1361880"/>
              <a:ext cx="14148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 rot="10800000">
              <a:off x="385560" y="1187280"/>
              <a:ext cx="1429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 rot="10800000">
              <a:off x="553680" y="1187280"/>
              <a:ext cx="14148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 rot="10800000">
              <a:off x="209160" y="2367000"/>
              <a:ext cx="144360" cy="14616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 rot="10800000">
              <a:off x="553680" y="2367000"/>
              <a:ext cx="141480" cy="14616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 rot="10800000">
              <a:off x="209160" y="2553840"/>
              <a:ext cx="1443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 rot="10800000">
              <a:off x="385560" y="2553840"/>
              <a:ext cx="1429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 rot="10800000">
              <a:off x="553680" y="2553840"/>
              <a:ext cx="14148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 rot="10800000">
              <a:off x="209160" y="3054240"/>
              <a:ext cx="144360" cy="1526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 rot="10800000">
              <a:off x="553680" y="3054240"/>
              <a:ext cx="141480" cy="1526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 rot="10800000">
              <a:off x="41040" y="3231720"/>
              <a:ext cx="1429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 rot="10800000">
              <a:off x="209160" y="3231720"/>
              <a:ext cx="1443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 rot="10800000">
              <a:off x="553680" y="3231720"/>
              <a:ext cx="14148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 rot="10800000">
              <a:off x="41040" y="3390480"/>
              <a:ext cx="14292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 rot="10800000">
              <a:off x="209160" y="3390480"/>
              <a:ext cx="14436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 rot="10800000">
              <a:off x="385560" y="3390480"/>
              <a:ext cx="14292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 rot="10800000">
              <a:off x="553680" y="3390480"/>
              <a:ext cx="14148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 rot="10800000">
              <a:off x="210960" y="3566880"/>
              <a:ext cx="1443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 rot="10800000">
              <a:off x="387000" y="3566880"/>
              <a:ext cx="1429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 rot="10800000">
              <a:off x="210960" y="3739680"/>
              <a:ext cx="144360" cy="141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 rot="10800000">
              <a:off x="387000" y="3739680"/>
              <a:ext cx="142920" cy="141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 rot="10800000">
              <a:off x="555840" y="3739680"/>
              <a:ext cx="141120" cy="141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 rot="10800000">
              <a:off x="41040" y="2896920"/>
              <a:ext cx="1429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" name=""/>
            <p:cNvSpPr/>
            <p:nvPr/>
          </p:nvSpPr>
          <p:spPr>
            <a:xfrm rot="10800000">
              <a:off x="209160" y="2896920"/>
              <a:ext cx="1443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" name=""/>
            <p:cNvSpPr/>
            <p:nvPr/>
          </p:nvSpPr>
          <p:spPr>
            <a:xfrm rot="10800000">
              <a:off x="553680" y="2896920"/>
              <a:ext cx="14148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 rot="10800000">
              <a:off x="385560" y="2719080"/>
              <a:ext cx="1429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 rot="10800000">
              <a:off x="553680" y="2719080"/>
              <a:ext cx="14148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 rot="10800000">
              <a:off x="555840" y="3901680"/>
              <a:ext cx="1411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38160" y="1352520"/>
              <a:ext cx="141120" cy="141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379440" y="839880"/>
              <a:ext cx="14436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38160" y="839880"/>
              <a:ext cx="14112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547560" y="673200"/>
              <a:ext cx="1429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379440" y="673200"/>
              <a:ext cx="1443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38160" y="673200"/>
              <a:ext cx="1411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547560" y="504720"/>
              <a:ext cx="14292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379440" y="504720"/>
              <a:ext cx="14436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203400" y="504720"/>
              <a:ext cx="14256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38160" y="504720"/>
              <a:ext cx="14112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379440" y="338040"/>
              <a:ext cx="1443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203400" y="338040"/>
              <a:ext cx="1425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379440" y="169920"/>
              <a:ext cx="144360" cy="1411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203400" y="169920"/>
              <a:ext cx="142560" cy="1411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379440" y="1008000"/>
              <a:ext cx="1443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38160" y="1008000"/>
              <a:ext cx="1411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203400" y="1182600"/>
              <a:ext cx="1425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38160" y="1182600"/>
              <a:ext cx="1411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379440" y="0"/>
              <a:ext cx="144360" cy="14616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8" name=""/>
          <p:cNvGrpSpPr/>
          <p:nvPr/>
        </p:nvGrpSpPr>
        <p:grpSpPr>
          <a:xfrm>
            <a:off x="146160" y="23760"/>
            <a:ext cx="612720" cy="6837120"/>
            <a:chOff x="146160" y="23760"/>
            <a:chExt cx="612720" cy="6837120"/>
          </a:xfrm>
        </p:grpSpPr>
        <p:sp>
          <p:nvSpPr>
            <p:cNvPr id="109" name=""/>
            <p:cNvSpPr/>
            <p:nvPr/>
          </p:nvSpPr>
          <p:spPr>
            <a:xfrm>
              <a:off x="156960" y="5923080"/>
              <a:ext cx="590400" cy="679680"/>
            </a:xfrm>
            <a:custGeom>
              <a:avLst/>
              <a:gdLst/>
              <a:ahLst/>
              <a:rect l="l" t="t" r="r" b="b"/>
              <a:pathLst>
                <a:path w="375" h="432">
                  <a:moveTo>
                    <a:pt x="0" y="353"/>
                  </a:moveTo>
                  <a:lnTo>
                    <a:pt x="0" y="227"/>
                  </a:lnTo>
                  <a:lnTo>
                    <a:pt x="261" y="149"/>
                  </a:lnTo>
                  <a:lnTo>
                    <a:pt x="261" y="149"/>
                  </a:lnTo>
                  <a:lnTo>
                    <a:pt x="0" y="95"/>
                  </a:lnTo>
                  <a:lnTo>
                    <a:pt x="0" y="0"/>
                  </a:lnTo>
                  <a:lnTo>
                    <a:pt x="375" y="81"/>
                  </a:lnTo>
                  <a:lnTo>
                    <a:pt x="375" y="205"/>
                  </a:lnTo>
                  <a:lnTo>
                    <a:pt x="114" y="284"/>
                  </a:lnTo>
                  <a:lnTo>
                    <a:pt x="114" y="286"/>
                  </a:lnTo>
                  <a:lnTo>
                    <a:pt x="375" y="338"/>
                  </a:lnTo>
                  <a:lnTo>
                    <a:pt x="375" y="432"/>
                  </a:lnTo>
                  <a:lnTo>
                    <a:pt x="0" y="353"/>
                  </a:lnTo>
                  <a:close/>
                </a:path>
              </a:pathLst>
            </a:custGeom>
            <a:noFill/>
            <a:ln w="3240">
              <a:solidFill>
                <a:srgbClr val="5a83d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156960" y="5143680"/>
              <a:ext cx="590400" cy="481320"/>
            </a:xfrm>
            <a:custGeom>
              <a:avLst/>
              <a:gdLst/>
              <a:ahLst/>
              <a:rect l="l" t="t" r="r" b="b"/>
              <a:pathLst>
                <a:path w="375" h="306">
                  <a:moveTo>
                    <a:pt x="74" y="214"/>
                  </a:moveTo>
                  <a:lnTo>
                    <a:pt x="74" y="306"/>
                  </a:lnTo>
                  <a:lnTo>
                    <a:pt x="0" y="290"/>
                  </a:lnTo>
                  <a:lnTo>
                    <a:pt x="0" y="0"/>
                  </a:lnTo>
                  <a:lnTo>
                    <a:pt x="74" y="16"/>
                  </a:lnTo>
                  <a:lnTo>
                    <a:pt x="74" y="110"/>
                  </a:lnTo>
                  <a:lnTo>
                    <a:pt x="375" y="176"/>
                  </a:lnTo>
                  <a:lnTo>
                    <a:pt x="375" y="277"/>
                  </a:lnTo>
                  <a:lnTo>
                    <a:pt x="74" y="214"/>
                  </a:lnTo>
                  <a:close/>
                </a:path>
              </a:pathLst>
            </a:custGeom>
            <a:noFill/>
            <a:ln w="3240">
              <a:solidFill>
                <a:srgbClr val="5a83d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156960" y="4644720"/>
              <a:ext cx="590400" cy="563400"/>
            </a:xfrm>
            <a:custGeom>
              <a:avLst/>
              <a:gdLst/>
              <a:ahLst/>
              <a:rect l="l" t="t" r="r" b="b"/>
              <a:pathLst>
                <a:path w="167" h="159">
                  <a:moveTo>
                    <a:pt x="0" y="124"/>
                  </a:moveTo>
                  <a:cubicBezTo>
                    <a:pt x="0" y="70"/>
                    <a:pt x="0" y="70"/>
                    <a:pt x="0" y="70"/>
                  </a:cubicBezTo>
                  <a:cubicBezTo>
                    <a:pt x="0" y="39"/>
                    <a:pt x="1" y="0"/>
                    <a:pt x="43" y="0"/>
                  </a:cubicBezTo>
                  <a:cubicBezTo>
                    <a:pt x="72" y="0"/>
                    <a:pt x="82" y="23"/>
                    <a:pt x="85" y="49"/>
                  </a:cubicBezTo>
                  <a:cubicBezTo>
                    <a:pt x="86" y="49"/>
                    <a:pt x="86" y="49"/>
                    <a:pt x="86" y="49"/>
                  </a:cubicBezTo>
                  <a:cubicBezTo>
                    <a:pt x="87" y="36"/>
                    <a:pt x="105" y="31"/>
                    <a:pt x="116" y="29"/>
                  </a:cubicBezTo>
                  <a:cubicBezTo>
                    <a:pt x="167" y="17"/>
                    <a:pt x="167" y="17"/>
                    <a:pt x="167" y="17"/>
                  </a:cubicBezTo>
                  <a:cubicBezTo>
                    <a:pt x="167" y="62"/>
                    <a:pt x="167" y="62"/>
                    <a:pt x="167" y="62"/>
                  </a:cubicBezTo>
                  <a:cubicBezTo>
                    <a:pt x="125" y="70"/>
                    <a:pt x="125" y="70"/>
                    <a:pt x="125" y="70"/>
                  </a:cubicBezTo>
                  <a:cubicBezTo>
                    <a:pt x="103" y="75"/>
                    <a:pt x="101" y="76"/>
                    <a:pt x="101" y="96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67" y="114"/>
                    <a:pt x="167" y="114"/>
                    <a:pt x="167" y="114"/>
                  </a:cubicBezTo>
                  <a:cubicBezTo>
                    <a:pt x="167" y="159"/>
                    <a:pt x="167" y="159"/>
                    <a:pt x="167" y="159"/>
                  </a:cubicBezTo>
                  <a:lnTo>
                    <a:pt x="0" y="124"/>
                  </a:lnTo>
                  <a:close/>
                  <a:moveTo>
                    <a:pt x="69" y="94"/>
                  </a:moveTo>
                  <a:cubicBezTo>
                    <a:pt x="69" y="79"/>
                    <a:pt x="69" y="79"/>
                    <a:pt x="69" y="79"/>
                  </a:cubicBezTo>
                  <a:cubicBezTo>
                    <a:pt x="69" y="60"/>
                    <a:pt x="65" y="45"/>
                    <a:pt x="49" y="45"/>
                  </a:cubicBezTo>
                  <a:cubicBezTo>
                    <a:pt x="37" y="45"/>
                    <a:pt x="32" y="52"/>
                    <a:pt x="31" y="65"/>
                  </a:cubicBezTo>
                  <a:cubicBezTo>
                    <a:pt x="31" y="87"/>
                    <a:pt x="31" y="87"/>
                    <a:pt x="31" y="87"/>
                  </a:cubicBezTo>
                  <a:lnTo>
                    <a:pt x="69" y="94"/>
                  </a:lnTo>
                  <a:close/>
                </a:path>
              </a:pathLst>
            </a:custGeom>
            <a:noFill/>
            <a:ln w="3240">
              <a:solidFill>
                <a:srgbClr val="5a83d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156960" y="4042080"/>
              <a:ext cx="590400" cy="648360"/>
            </a:xfrm>
            <a:custGeom>
              <a:avLst/>
              <a:gdLst/>
              <a:ahLst/>
              <a:rect l="l" t="t" r="r" b="b"/>
              <a:pathLst>
                <a:path w="375" h="412">
                  <a:moveTo>
                    <a:pt x="0" y="187"/>
                  </a:moveTo>
                  <a:lnTo>
                    <a:pt x="0" y="61"/>
                  </a:lnTo>
                  <a:lnTo>
                    <a:pt x="375" y="0"/>
                  </a:lnTo>
                  <a:lnTo>
                    <a:pt x="375" y="102"/>
                  </a:lnTo>
                  <a:lnTo>
                    <a:pt x="297" y="111"/>
                  </a:lnTo>
                  <a:lnTo>
                    <a:pt x="297" y="257"/>
                  </a:lnTo>
                  <a:lnTo>
                    <a:pt x="375" y="302"/>
                  </a:lnTo>
                  <a:lnTo>
                    <a:pt x="375" y="412"/>
                  </a:lnTo>
                  <a:lnTo>
                    <a:pt x="0" y="187"/>
                  </a:lnTo>
                  <a:close/>
                  <a:moveTo>
                    <a:pt x="76" y="138"/>
                  </a:moveTo>
                  <a:lnTo>
                    <a:pt x="76" y="138"/>
                  </a:lnTo>
                  <a:lnTo>
                    <a:pt x="225" y="219"/>
                  </a:lnTo>
                  <a:lnTo>
                    <a:pt x="225" y="122"/>
                  </a:lnTo>
                  <a:lnTo>
                    <a:pt x="76" y="138"/>
                  </a:lnTo>
                  <a:close/>
                </a:path>
              </a:pathLst>
            </a:custGeom>
            <a:noFill/>
            <a:ln w="3240">
              <a:solidFill>
                <a:srgbClr val="5a83d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156960" y="3302280"/>
              <a:ext cx="590400" cy="679680"/>
            </a:xfrm>
            <a:custGeom>
              <a:avLst/>
              <a:gdLst/>
              <a:ahLst/>
              <a:rect l="l" t="t" r="r" b="b"/>
              <a:pathLst>
                <a:path w="375" h="432">
                  <a:moveTo>
                    <a:pt x="0" y="351"/>
                  </a:moveTo>
                  <a:lnTo>
                    <a:pt x="0" y="225"/>
                  </a:lnTo>
                  <a:lnTo>
                    <a:pt x="261" y="149"/>
                  </a:lnTo>
                  <a:lnTo>
                    <a:pt x="261" y="146"/>
                  </a:lnTo>
                  <a:lnTo>
                    <a:pt x="0" y="95"/>
                  </a:lnTo>
                  <a:lnTo>
                    <a:pt x="0" y="0"/>
                  </a:lnTo>
                  <a:lnTo>
                    <a:pt x="375" y="79"/>
                  </a:lnTo>
                  <a:lnTo>
                    <a:pt x="375" y="205"/>
                  </a:lnTo>
                  <a:lnTo>
                    <a:pt x="114" y="284"/>
                  </a:lnTo>
                  <a:lnTo>
                    <a:pt x="114" y="284"/>
                  </a:lnTo>
                  <a:lnTo>
                    <a:pt x="375" y="338"/>
                  </a:lnTo>
                  <a:lnTo>
                    <a:pt x="375" y="432"/>
                  </a:lnTo>
                  <a:lnTo>
                    <a:pt x="0" y="351"/>
                  </a:lnTo>
                  <a:close/>
                </a:path>
              </a:pathLst>
            </a:custGeom>
            <a:noFill/>
            <a:ln w="3240">
              <a:solidFill>
                <a:srgbClr val="5a83d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146160" y="2800080"/>
              <a:ext cx="612720" cy="523800"/>
            </a:xfrm>
            <a:custGeom>
              <a:avLst/>
              <a:gdLst/>
              <a:ahLst/>
              <a:rect l="l" t="t" r="r" b="b"/>
              <a:pathLst>
                <a:path w="173" h="148">
                  <a:moveTo>
                    <a:pt x="41" y="10"/>
                  </a:moveTo>
                  <a:cubicBezTo>
                    <a:pt x="37" y="19"/>
                    <a:pt x="33" y="31"/>
                    <a:pt x="33" y="47"/>
                  </a:cubicBezTo>
                  <a:cubicBezTo>
                    <a:pt x="33" y="65"/>
                    <a:pt x="36" y="80"/>
                    <a:pt x="49" y="80"/>
                  </a:cubicBezTo>
                  <a:cubicBezTo>
                    <a:pt x="73" y="80"/>
                    <a:pt x="64" y="15"/>
                    <a:pt x="115" y="15"/>
                  </a:cubicBezTo>
                  <a:cubicBezTo>
                    <a:pt x="161" y="15"/>
                    <a:pt x="173" y="57"/>
                    <a:pt x="173" y="96"/>
                  </a:cubicBezTo>
                  <a:cubicBezTo>
                    <a:pt x="173" y="114"/>
                    <a:pt x="169" y="134"/>
                    <a:pt x="165" y="148"/>
                  </a:cubicBezTo>
                  <a:cubicBezTo>
                    <a:pt x="130" y="138"/>
                    <a:pt x="130" y="138"/>
                    <a:pt x="130" y="138"/>
                  </a:cubicBezTo>
                  <a:cubicBezTo>
                    <a:pt x="136" y="129"/>
                    <a:pt x="140" y="111"/>
                    <a:pt x="140" y="96"/>
                  </a:cubicBezTo>
                  <a:cubicBezTo>
                    <a:pt x="140" y="82"/>
                    <a:pt x="137" y="61"/>
                    <a:pt x="120" y="61"/>
                  </a:cubicBezTo>
                  <a:cubicBezTo>
                    <a:pt x="93" y="61"/>
                    <a:pt x="103" y="126"/>
                    <a:pt x="56" y="126"/>
                  </a:cubicBezTo>
                  <a:cubicBezTo>
                    <a:pt x="13" y="126"/>
                    <a:pt x="0" y="88"/>
                    <a:pt x="0" y="51"/>
                  </a:cubicBezTo>
                  <a:cubicBezTo>
                    <a:pt x="0" y="30"/>
                    <a:pt x="2" y="11"/>
                    <a:pt x="7" y="0"/>
                  </a:cubicBezTo>
                  <a:lnTo>
                    <a:pt x="41" y="10"/>
                  </a:lnTo>
                  <a:close/>
                </a:path>
              </a:pathLst>
            </a:custGeom>
            <a:noFill/>
            <a:ln w="3240">
              <a:solidFill>
                <a:srgbClr val="5a83d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156960" y="2265120"/>
              <a:ext cx="590400" cy="544320"/>
            </a:xfrm>
            <a:custGeom>
              <a:avLst/>
              <a:gdLst/>
              <a:ahLst/>
              <a:rect l="l" t="t" r="r" b="b"/>
              <a:pathLst>
                <a:path w="167" h="154">
                  <a:moveTo>
                    <a:pt x="0" y="118"/>
                  </a:moveTo>
                  <a:cubicBezTo>
                    <a:pt x="0" y="73"/>
                    <a:pt x="0" y="73"/>
                    <a:pt x="0" y="73"/>
                  </a:cubicBezTo>
                  <a:cubicBezTo>
                    <a:pt x="0" y="37"/>
                    <a:pt x="4" y="0"/>
                    <a:pt x="46" y="0"/>
                  </a:cubicBezTo>
                  <a:cubicBezTo>
                    <a:pt x="88" y="0"/>
                    <a:pt x="109" y="34"/>
                    <a:pt x="109" y="74"/>
                  </a:cubicBezTo>
                  <a:cubicBezTo>
                    <a:pt x="109" y="97"/>
                    <a:pt x="109" y="97"/>
                    <a:pt x="109" y="97"/>
                  </a:cubicBezTo>
                  <a:cubicBezTo>
                    <a:pt x="167" y="109"/>
                    <a:pt x="167" y="109"/>
                    <a:pt x="167" y="109"/>
                  </a:cubicBezTo>
                  <a:cubicBezTo>
                    <a:pt x="167" y="154"/>
                    <a:pt x="167" y="154"/>
                    <a:pt x="167" y="154"/>
                  </a:cubicBezTo>
                  <a:lnTo>
                    <a:pt x="0" y="118"/>
                  </a:lnTo>
                  <a:close/>
                  <a:moveTo>
                    <a:pt x="77" y="90"/>
                  </a:moveTo>
                  <a:cubicBezTo>
                    <a:pt x="77" y="78"/>
                    <a:pt x="77" y="78"/>
                    <a:pt x="77" y="78"/>
                  </a:cubicBezTo>
                  <a:cubicBezTo>
                    <a:pt x="77" y="60"/>
                    <a:pt x="71" y="44"/>
                    <a:pt x="51" y="44"/>
                  </a:cubicBezTo>
                  <a:cubicBezTo>
                    <a:pt x="35" y="44"/>
                    <a:pt x="31" y="55"/>
                    <a:pt x="31" y="67"/>
                  </a:cubicBezTo>
                  <a:cubicBezTo>
                    <a:pt x="31" y="81"/>
                    <a:pt x="31" y="81"/>
                    <a:pt x="31" y="81"/>
                  </a:cubicBezTo>
                  <a:lnTo>
                    <a:pt x="77" y="90"/>
                  </a:lnTo>
                  <a:close/>
                </a:path>
              </a:pathLst>
            </a:custGeom>
            <a:noFill/>
            <a:ln w="3240">
              <a:solidFill>
                <a:srgbClr val="5a83d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146160" y="1638360"/>
              <a:ext cx="612720" cy="609120"/>
            </a:xfrm>
            <a:custGeom>
              <a:avLst/>
              <a:gdLst/>
              <a:ahLst/>
              <a:rect l="l" t="t" r="r" b="b"/>
              <a:pathLst>
                <a:path w="173" h="172">
                  <a:moveTo>
                    <a:pt x="173" y="97"/>
                  </a:moveTo>
                  <a:cubicBezTo>
                    <a:pt x="173" y="152"/>
                    <a:pt x="139" y="172"/>
                    <a:pt x="105" y="172"/>
                  </a:cubicBezTo>
                  <a:cubicBezTo>
                    <a:pt x="41" y="172"/>
                    <a:pt x="0" y="139"/>
                    <a:pt x="0" y="74"/>
                  </a:cubicBezTo>
                  <a:cubicBezTo>
                    <a:pt x="0" y="19"/>
                    <a:pt x="34" y="0"/>
                    <a:pt x="68" y="0"/>
                  </a:cubicBezTo>
                  <a:cubicBezTo>
                    <a:pt x="132" y="0"/>
                    <a:pt x="173" y="33"/>
                    <a:pt x="173" y="97"/>
                  </a:cubicBezTo>
                  <a:close/>
                  <a:moveTo>
                    <a:pt x="33" y="77"/>
                  </a:moveTo>
                  <a:cubicBezTo>
                    <a:pt x="33" y="111"/>
                    <a:pt x="73" y="126"/>
                    <a:pt x="101" y="126"/>
                  </a:cubicBezTo>
                  <a:cubicBezTo>
                    <a:pt x="123" y="126"/>
                    <a:pt x="140" y="118"/>
                    <a:pt x="140" y="95"/>
                  </a:cubicBezTo>
                  <a:cubicBezTo>
                    <a:pt x="140" y="60"/>
                    <a:pt x="100" y="46"/>
                    <a:pt x="72" y="46"/>
                  </a:cubicBezTo>
                  <a:cubicBezTo>
                    <a:pt x="51" y="46"/>
                    <a:pt x="33" y="54"/>
                    <a:pt x="33" y="77"/>
                  </a:cubicBezTo>
                  <a:close/>
                </a:path>
              </a:pathLst>
            </a:custGeom>
            <a:noFill/>
            <a:ln w="3240">
              <a:solidFill>
                <a:srgbClr val="5a83d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156960" y="1057680"/>
              <a:ext cx="590400" cy="561960"/>
            </a:xfrm>
            <a:custGeom>
              <a:avLst/>
              <a:gdLst/>
              <a:ahLst/>
              <a:rect l="l" t="t" r="r" b="b"/>
              <a:pathLst>
                <a:path w="167" h="159">
                  <a:moveTo>
                    <a:pt x="0" y="123"/>
                  </a:moveTo>
                  <a:cubicBezTo>
                    <a:pt x="0" y="70"/>
                    <a:pt x="0" y="70"/>
                    <a:pt x="0" y="70"/>
                  </a:cubicBezTo>
                  <a:cubicBezTo>
                    <a:pt x="0" y="38"/>
                    <a:pt x="1" y="0"/>
                    <a:pt x="43" y="0"/>
                  </a:cubicBezTo>
                  <a:cubicBezTo>
                    <a:pt x="72" y="0"/>
                    <a:pt x="82" y="23"/>
                    <a:pt x="85" y="48"/>
                  </a:cubicBezTo>
                  <a:cubicBezTo>
                    <a:pt x="86" y="48"/>
                    <a:pt x="86" y="48"/>
                    <a:pt x="86" y="48"/>
                  </a:cubicBezTo>
                  <a:cubicBezTo>
                    <a:pt x="87" y="35"/>
                    <a:pt x="105" y="31"/>
                    <a:pt x="116" y="28"/>
                  </a:cubicBezTo>
                  <a:cubicBezTo>
                    <a:pt x="167" y="16"/>
                    <a:pt x="167" y="16"/>
                    <a:pt x="167" y="16"/>
                  </a:cubicBezTo>
                  <a:cubicBezTo>
                    <a:pt x="167" y="61"/>
                    <a:pt x="167" y="61"/>
                    <a:pt x="167" y="61"/>
                  </a:cubicBezTo>
                  <a:cubicBezTo>
                    <a:pt x="125" y="70"/>
                    <a:pt x="125" y="70"/>
                    <a:pt x="125" y="70"/>
                  </a:cubicBezTo>
                  <a:cubicBezTo>
                    <a:pt x="103" y="74"/>
                    <a:pt x="101" y="75"/>
                    <a:pt x="101" y="96"/>
                  </a:cubicBezTo>
                  <a:cubicBezTo>
                    <a:pt x="101" y="100"/>
                    <a:pt x="101" y="100"/>
                    <a:pt x="101" y="100"/>
                  </a:cubicBezTo>
                  <a:cubicBezTo>
                    <a:pt x="167" y="114"/>
                    <a:pt x="167" y="114"/>
                    <a:pt x="167" y="114"/>
                  </a:cubicBezTo>
                  <a:cubicBezTo>
                    <a:pt x="167" y="159"/>
                    <a:pt x="167" y="159"/>
                    <a:pt x="167" y="159"/>
                  </a:cubicBezTo>
                  <a:lnTo>
                    <a:pt x="0" y="123"/>
                  </a:lnTo>
                  <a:close/>
                  <a:moveTo>
                    <a:pt x="69" y="94"/>
                  </a:moveTo>
                  <a:cubicBezTo>
                    <a:pt x="69" y="79"/>
                    <a:pt x="69" y="79"/>
                    <a:pt x="69" y="79"/>
                  </a:cubicBezTo>
                  <a:cubicBezTo>
                    <a:pt x="69" y="59"/>
                    <a:pt x="65" y="44"/>
                    <a:pt x="49" y="44"/>
                  </a:cubicBezTo>
                  <a:cubicBezTo>
                    <a:pt x="37" y="44"/>
                    <a:pt x="32" y="51"/>
                    <a:pt x="31" y="65"/>
                  </a:cubicBezTo>
                  <a:cubicBezTo>
                    <a:pt x="31" y="86"/>
                    <a:pt x="31" y="86"/>
                    <a:pt x="31" y="86"/>
                  </a:cubicBezTo>
                  <a:lnTo>
                    <a:pt x="69" y="94"/>
                  </a:lnTo>
                  <a:close/>
                </a:path>
              </a:pathLst>
            </a:custGeom>
            <a:noFill/>
            <a:ln w="3240">
              <a:solidFill>
                <a:srgbClr val="5a83d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156960" y="511560"/>
              <a:ext cx="590400" cy="481680"/>
            </a:xfrm>
            <a:custGeom>
              <a:avLst/>
              <a:gdLst/>
              <a:ahLst/>
              <a:rect l="l" t="t" r="r" b="b"/>
              <a:pathLst>
                <a:path w="375" h="306">
                  <a:moveTo>
                    <a:pt x="74" y="212"/>
                  </a:moveTo>
                  <a:lnTo>
                    <a:pt x="74" y="306"/>
                  </a:lnTo>
                  <a:lnTo>
                    <a:pt x="0" y="290"/>
                  </a:lnTo>
                  <a:lnTo>
                    <a:pt x="0" y="0"/>
                  </a:lnTo>
                  <a:lnTo>
                    <a:pt x="74" y="16"/>
                  </a:lnTo>
                  <a:lnTo>
                    <a:pt x="74" y="110"/>
                  </a:lnTo>
                  <a:lnTo>
                    <a:pt x="375" y="173"/>
                  </a:lnTo>
                  <a:lnTo>
                    <a:pt x="375" y="277"/>
                  </a:lnTo>
                  <a:lnTo>
                    <a:pt x="74" y="212"/>
                  </a:lnTo>
                  <a:close/>
                </a:path>
              </a:pathLst>
            </a:custGeom>
            <a:noFill/>
            <a:ln w="3240">
              <a:solidFill>
                <a:srgbClr val="5a83d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156960" y="23760"/>
              <a:ext cx="590400" cy="646920"/>
            </a:xfrm>
            <a:custGeom>
              <a:avLst/>
              <a:gdLst/>
              <a:ahLst/>
              <a:rect l="l" t="t" r="r" b="b"/>
              <a:pathLst>
                <a:path w="375" h="411">
                  <a:moveTo>
                    <a:pt x="0" y="186"/>
                  </a:moveTo>
                  <a:lnTo>
                    <a:pt x="0" y="60"/>
                  </a:lnTo>
                  <a:lnTo>
                    <a:pt x="375" y="0"/>
                  </a:lnTo>
                  <a:lnTo>
                    <a:pt x="375" y="101"/>
                  </a:lnTo>
                  <a:lnTo>
                    <a:pt x="297" y="110"/>
                  </a:lnTo>
                  <a:lnTo>
                    <a:pt x="297" y="256"/>
                  </a:lnTo>
                  <a:lnTo>
                    <a:pt x="375" y="301"/>
                  </a:lnTo>
                  <a:lnTo>
                    <a:pt x="375" y="411"/>
                  </a:lnTo>
                  <a:lnTo>
                    <a:pt x="0" y="186"/>
                  </a:lnTo>
                  <a:close/>
                  <a:moveTo>
                    <a:pt x="76" y="137"/>
                  </a:moveTo>
                  <a:lnTo>
                    <a:pt x="76" y="137"/>
                  </a:lnTo>
                  <a:lnTo>
                    <a:pt x="225" y="218"/>
                  </a:lnTo>
                  <a:lnTo>
                    <a:pt x="225" y="121"/>
                  </a:lnTo>
                  <a:lnTo>
                    <a:pt x="76" y="137"/>
                  </a:lnTo>
                  <a:close/>
                </a:path>
              </a:pathLst>
            </a:custGeom>
            <a:noFill/>
            <a:ln w="3240">
              <a:solidFill>
                <a:srgbClr val="5a83d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146160" y="6620040"/>
              <a:ext cx="601560" cy="240840"/>
            </a:xfrm>
            <a:custGeom>
              <a:avLst/>
              <a:gdLst/>
              <a:ahLst/>
              <a:rect l="l" t="t" r="r" b="b"/>
              <a:pathLst>
                <a:path w="170" h="68">
                  <a:moveTo>
                    <a:pt x="72" y="46"/>
                  </a:moveTo>
                  <a:cubicBezTo>
                    <a:pt x="91" y="46"/>
                    <a:pt x="117" y="53"/>
                    <a:pt x="130" y="68"/>
                  </a:cubicBezTo>
                  <a:cubicBezTo>
                    <a:pt x="170" y="68"/>
                    <a:pt x="170" y="68"/>
                    <a:pt x="170" y="68"/>
                  </a:cubicBezTo>
                  <a:cubicBezTo>
                    <a:pt x="159" y="23"/>
                    <a:pt x="121" y="0"/>
                    <a:pt x="68" y="0"/>
                  </a:cubicBezTo>
                  <a:cubicBezTo>
                    <a:pt x="35" y="0"/>
                    <a:pt x="2" y="18"/>
                    <a:pt x="0" y="68"/>
                  </a:cubicBezTo>
                  <a:cubicBezTo>
                    <a:pt x="34" y="68"/>
                    <a:pt x="34" y="68"/>
                    <a:pt x="34" y="68"/>
                  </a:cubicBezTo>
                  <a:cubicBezTo>
                    <a:pt x="38" y="52"/>
                    <a:pt x="54" y="46"/>
                    <a:pt x="72" y="46"/>
                  </a:cubicBezTo>
                  <a:close/>
                </a:path>
              </a:pathLst>
            </a:custGeom>
            <a:noFill/>
            <a:ln w="3240">
              <a:solidFill>
                <a:srgbClr val="5a83d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1955880" y="114120"/>
            <a:ext cx="7061040" cy="6728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f9b311"/>
                </a:solidFill>
                <a:effectLst/>
                <a:uFillTx/>
                <a:latin typeface="Arial Narrow"/>
              </a:rPr>
              <a:t>Click to edit the title text format</a:t>
            </a:r>
            <a:endParaRPr b="1" i="1" lang="en-US" sz="3200" strike="noStrike" u="none">
              <a:solidFill>
                <a:srgbClr val="f9b311"/>
              </a:solidFill>
              <a:effectLst/>
              <a:uFillTx/>
              <a:latin typeface="Arial Narrow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 type="body"/>
          </p:nvPr>
        </p:nvSpPr>
        <p:spPr>
          <a:xfrm>
            <a:off x="1953720" y="1006200"/>
            <a:ext cx="7061400" cy="508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cc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550"/>
              </a:spcBef>
              <a:buClr>
                <a:srgbClr val="ffcc00"/>
              </a:buClr>
              <a:buSzPct val="6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550"/>
              </a:spcBef>
              <a:buClr>
                <a:srgbClr val="ffcc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550"/>
              </a:spcBef>
              <a:buClr>
                <a:srgbClr val="ffcc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23" name="" descr=""/>
          <p:cNvPicPr/>
          <p:nvPr/>
        </p:nvPicPr>
        <p:blipFill>
          <a:blip r:embed="rId2"/>
          <a:stretch/>
        </p:blipFill>
        <p:spPr>
          <a:xfrm>
            <a:off x="8282160" y="6000840"/>
            <a:ext cx="798480" cy="798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4" name=""/>
          <p:cNvSpPr/>
          <p:nvPr/>
        </p:nvSpPr>
        <p:spPr>
          <a:xfrm rot="16200000">
            <a:off x="-2716560" y="3193920"/>
            <a:ext cx="67701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ENRON TRANSPORTATION SERVICES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"/>
          <p:cNvSpPr/>
          <p:nvPr/>
        </p:nvSpPr>
        <p:spPr>
          <a:xfrm>
            <a:off x="1892160" y="114480"/>
            <a:ext cx="7061400" cy="6728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1599840" y="1422360"/>
            <a:ext cx="6746760" cy="10908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b310"/>
                </a:solidFill>
                <a:effectLst/>
                <a:uFillTx/>
                <a:latin typeface="Arial Narrow"/>
              </a:rPr>
              <a:t>Customer Service Review</a:t>
            </a:r>
            <a:endParaRPr b="1" i="1" lang="en-US" sz="4400" strike="noStrike" u="none">
              <a:solidFill>
                <a:srgbClr val="f9b311"/>
              </a:solidFill>
              <a:effectLst/>
              <a:uFillTx/>
              <a:latin typeface="Arial Narrow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 type="subTitle"/>
          </p:nvPr>
        </p:nvSpPr>
        <p:spPr>
          <a:xfrm>
            <a:off x="2165400" y="3022560"/>
            <a:ext cx="58356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 Gas Logistics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1955880" y="114120"/>
            <a:ext cx="7061040" cy="6728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f9b311"/>
                </a:solidFill>
                <a:effectLst/>
                <a:uFillTx/>
                <a:latin typeface="Arial Narrow"/>
              </a:rPr>
              <a:t>Customer Service Commitment</a:t>
            </a:r>
            <a:endParaRPr b="1" i="1" lang="en-US" sz="4000" strike="noStrike" u="none">
              <a:solidFill>
                <a:srgbClr val="f9b311"/>
              </a:solidFill>
              <a:effectLst/>
              <a:uFillTx/>
              <a:latin typeface="Arial Narrow"/>
            </a:endParaRPr>
          </a:p>
        </p:txBody>
      </p:sp>
      <p:sp>
        <p:nvSpPr>
          <p:cNvPr id="149" name="PlaceHolder 2"/>
          <p:cNvSpPr>
            <a:spLocks noGrp="1"/>
          </p:cNvSpPr>
          <p:nvPr>
            <p:ph/>
          </p:nvPr>
        </p:nvSpPr>
        <p:spPr>
          <a:xfrm>
            <a:off x="1953720" y="1006200"/>
            <a:ext cx="7061400" cy="508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you ask a question that a particular representative cannot answer, we promise to stay on the line until we find someone to help you with your concern. 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the event of system outages,  we will notify you by {phone or email} within {1} hour of the outage and explain our plan for completing business transactions for the day.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1955880" y="114120"/>
            <a:ext cx="7061040" cy="6728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f9b311"/>
                </a:solidFill>
                <a:effectLst/>
                <a:uFillTx/>
                <a:latin typeface="Arial Narrow"/>
              </a:rPr>
              <a:t>Internal Customer Service Standard</a:t>
            </a:r>
            <a:endParaRPr b="1" i="1" lang="en-US" sz="3200" strike="noStrike" u="none">
              <a:solidFill>
                <a:srgbClr val="f9b311"/>
              </a:solidFill>
              <a:effectLst/>
              <a:uFillTx/>
              <a:latin typeface="Arial Narrow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/>
          </p:nvPr>
        </p:nvSpPr>
        <p:spPr>
          <a:xfrm>
            <a:off x="1953720" y="1006200"/>
            <a:ext cx="7061400" cy="508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24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Put yourselves in customer’s shoes.</a:t>
            </a:r>
            <a:endParaRPr b="1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24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factual basis for ETS decisions or find someone who can.</a:t>
            </a:r>
            <a:endParaRPr b="1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24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Don’t blame ETS decisions on GISB, FERC, upper management or systems.</a:t>
            </a:r>
            <a:endParaRPr b="1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24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Customized service carries with it an added burden of follow-through when rep is away.</a:t>
            </a:r>
            <a:endParaRPr b="1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24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the long run, consistency is more important than saying “yes.”</a:t>
            </a:r>
            <a:endParaRPr b="1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24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Ask for training for the things you don’t understand.</a:t>
            </a:r>
            <a:endParaRPr b="1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24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Hold your team to the Customer Service Standard.</a:t>
            </a:r>
            <a:endParaRPr b="1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52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1955880" y="297000"/>
            <a:ext cx="7061040" cy="7128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900" strike="noStrike" u="none">
                <a:solidFill>
                  <a:srgbClr val="ffb310"/>
                </a:solidFill>
                <a:effectLst/>
                <a:uFillTx/>
                <a:latin typeface="Arial Narrow"/>
              </a:rPr>
              <a:t>Objectives for Meeting</a:t>
            </a:r>
            <a:endParaRPr b="1" i="1" lang="en-US" sz="4900" strike="noStrike" u="none">
              <a:solidFill>
                <a:srgbClr val="f9b311"/>
              </a:solidFill>
              <a:effectLst/>
              <a:uFillTx/>
              <a:latin typeface="Arial Narrow"/>
            </a:endParaRPr>
          </a:p>
        </p:txBody>
      </p:sp>
      <p:sp>
        <p:nvSpPr>
          <p:cNvPr id="133" name="PlaceHolder 2"/>
          <p:cNvSpPr>
            <a:spLocks noGrp="1"/>
          </p:cNvSpPr>
          <p:nvPr>
            <p:ph/>
          </p:nvPr>
        </p:nvSpPr>
        <p:spPr>
          <a:xfrm>
            <a:off x="1953720" y="1281240"/>
            <a:ext cx="7061400" cy="481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Progress on Gas Logistics Vision 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Slides from Recent Presentations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Share and Discuss Customer Feedback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Define “Customer Service”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Propose Action Plan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1820880" y="349200"/>
            <a:ext cx="7323120" cy="6732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f9b311"/>
                </a:solidFill>
                <a:effectLst/>
                <a:uFillTx/>
                <a:latin typeface="Arial Narrow"/>
              </a:rPr>
              <a:t> </a:t>
            </a:r>
            <a:br>
              <a:rPr sz="3200"/>
            </a:br>
            <a:r>
              <a:rPr b="1" i="1" lang="en-US" sz="4000" strike="noStrike" u="none">
                <a:solidFill>
                  <a:srgbClr val="f9b311"/>
                </a:solidFill>
                <a:effectLst/>
                <a:uFillTx/>
                <a:latin typeface="Arial Narrow"/>
              </a:rPr>
              <a:t>Gas Logistics 2001 Action Plan</a:t>
            </a:r>
            <a:r>
              <a:rPr b="1" i="1" lang="en-US" sz="3600" strike="noStrike" u="none">
                <a:solidFill>
                  <a:srgbClr val="f9b311"/>
                </a:solidFill>
                <a:effectLst/>
                <a:uFillTx/>
                <a:latin typeface="Arial Narrow"/>
              </a:rPr>
              <a:t>  </a:t>
            </a:r>
            <a:br>
              <a:rPr sz="3600"/>
            </a:br>
            <a:endParaRPr b="1" i="1" lang="en-US" sz="3600" strike="noStrike" u="none">
              <a:solidFill>
                <a:srgbClr val="f9b311"/>
              </a:solidFill>
              <a:effectLst/>
              <a:uFillTx/>
              <a:latin typeface="Arial Narrow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/>
          </p:nvPr>
        </p:nvSpPr>
        <p:spPr>
          <a:xfrm>
            <a:off x="1704600" y="1692360"/>
            <a:ext cx="7131240" cy="3970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80880" indent="-380880">
              <a:lnSpc>
                <a:spcPct val="90000"/>
              </a:lnSpc>
              <a:spcBef>
                <a:spcPts val="601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Align Market Services with Commercial Group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0880" indent="-380880">
              <a:lnSpc>
                <a:spcPct val="90000"/>
              </a:lnSpc>
              <a:spcBef>
                <a:spcPts val="601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Complete New Contracts System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0880" indent="-380880">
              <a:lnSpc>
                <a:spcPct val="90000"/>
              </a:lnSpc>
              <a:spcBef>
                <a:spcPts val="601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Plan for New Rates/Revenue System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0880" indent="-380880">
              <a:lnSpc>
                <a:spcPct val="90000"/>
              </a:lnSpc>
              <a:spcBef>
                <a:spcPts val="601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Ongoing Customer Training Tools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0880" indent="-380880">
              <a:lnSpc>
                <a:spcPct val="90000"/>
              </a:lnSpc>
              <a:spcBef>
                <a:spcPts val="601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 Customer Meetings as a Tool to Solicit Feedback &amp; Manage Customer Expectations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0880" indent="-380880">
              <a:lnSpc>
                <a:spcPct val="90000"/>
              </a:lnSpc>
              <a:spcBef>
                <a:spcPts val="601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Revise Hottap Look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0880" indent="-380880">
              <a:lnSpc>
                <a:spcPct val="90000"/>
              </a:lnSpc>
              <a:spcBef>
                <a:spcPts val="601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Deal Execution Tools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0880" indent="-380880">
              <a:lnSpc>
                <a:spcPct val="90000"/>
              </a:lnSpc>
              <a:spcBef>
                <a:spcPts val="601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Roll-out Measurement Desk on NNG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0880" indent="-380880">
              <a:lnSpc>
                <a:spcPct val="90000"/>
              </a:lnSpc>
              <a:spcBef>
                <a:spcPts val="601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Implement Customer Call Center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1434600" y="114120"/>
            <a:ext cx="7581960" cy="8506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f9b311"/>
                </a:solidFill>
                <a:effectLst/>
                <a:uFillTx/>
                <a:latin typeface="Arial Narrow"/>
              </a:rPr>
              <a:t>Top Concerns for Gas Logistics</a:t>
            </a:r>
            <a:endParaRPr b="1" i="1" lang="en-US" sz="4000" strike="noStrike" u="none">
              <a:solidFill>
                <a:srgbClr val="f9b311"/>
              </a:solidFill>
              <a:effectLst/>
              <a:uFillTx/>
              <a:latin typeface="Arial Narrow"/>
            </a:endParaRPr>
          </a:p>
        </p:txBody>
      </p:sp>
      <p:sp>
        <p:nvSpPr>
          <p:cNvPr id="137" name="PlaceHolder 2"/>
          <p:cNvSpPr>
            <a:spLocks noGrp="1"/>
          </p:cNvSpPr>
          <p:nvPr>
            <p:ph/>
          </p:nvPr>
        </p:nvSpPr>
        <p:spPr>
          <a:xfrm>
            <a:off x="1827360" y="1130400"/>
            <a:ext cx="7316640" cy="5325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1049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Follow-up on customer feedback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049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Continued automation of transactional processes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049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Best practices sharing / common computer systems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049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Outage coordination with marketing, operations &amp; customers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049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Minimize ETS Exposure to commodity risk by minimizing imbalances, UAF and reducing prior period adjustments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049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Address recent computer system failures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049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Update and improve emergency communication plans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1955880" y="114120"/>
            <a:ext cx="7061040" cy="6728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f9b311"/>
                </a:solidFill>
                <a:effectLst/>
                <a:uFillTx/>
                <a:latin typeface="Arial Narrow"/>
              </a:rPr>
              <a:t>The Role of Gas Logistics</a:t>
            </a:r>
            <a:endParaRPr b="1" i="1" lang="en-US" sz="4000" strike="noStrike" u="none">
              <a:solidFill>
                <a:srgbClr val="f9b311"/>
              </a:solidFill>
              <a:effectLst/>
              <a:uFillTx/>
              <a:latin typeface="Arial Narrow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/>
          </p:nvPr>
        </p:nvSpPr>
        <p:spPr>
          <a:xfrm>
            <a:off x="1953720" y="1163160"/>
            <a:ext cx="7061400" cy="4932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Liaison between Marketing, Operations, Operators and Customers 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Responsible to ensure that transactions (“paper deals”) translate first into physical flows and ultimately into cash flow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Daily point of contact for customers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"/>
          <p:cNvSpPr/>
          <p:nvPr/>
        </p:nvSpPr>
        <p:spPr>
          <a:xfrm>
            <a:off x="2070000" y="800280"/>
            <a:ext cx="6464520" cy="4927320"/>
          </a:xfrm>
          <a:prstGeom prst="roundRect">
            <a:avLst>
              <a:gd name="adj" fmla="val 8972"/>
            </a:avLst>
          </a:prstGeom>
          <a:solidFill>
            <a:srgbClr val="f9b31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1981080" y="711360"/>
            <a:ext cx="6464520" cy="4927320"/>
          </a:xfrm>
          <a:prstGeom prst="roundRect">
            <a:avLst>
              <a:gd name="adj" fmla="val 8972"/>
            </a:avLst>
          </a:prstGeom>
          <a:blipFill rotWithShape="0">
            <a:blip r:embed="rId1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1955880" y="114120"/>
            <a:ext cx="7061040" cy="6728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f9b311"/>
                </a:solidFill>
                <a:effectLst/>
                <a:uFillTx/>
                <a:latin typeface="Arial Narrow"/>
              </a:rPr>
              <a:t>Some Customer Feedback </a:t>
            </a:r>
            <a:endParaRPr b="1" i="1" lang="en-US" sz="3200" strike="noStrike" u="none">
              <a:solidFill>
                <a:srgbClr val="f9b311"/>
              </a:solidFill>
              <a:effectLst/>
              <a:uFillTx/>
              <a:latin typeface="Arial Narrow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/>
          </p:nvPr>
        </p:nvSpPr>
        <p:spPr>
          <a:xfrm>
            <a:off x="1953720" y="1006200"/>
            <a:ext cx="7061400" cy="508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55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My rep does a great job and is pleasant to deal with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55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 like that I can usually get a live voice on the phone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55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takes 3 levels of management to make a decision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55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Sometimes I receive a pat “per GISB, we’re not allowed”  rather than a real explanation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55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seems like the process drives the business.  People are willing to help but they can’t stop the system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55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My rep seems bothered by my call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55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It’s difficult to reach reps on the phone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55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I’ve been told by a rep that they don’t know the answer or where to find it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1955880" y="114120"/>
            <a:ext cx="7061040" cy="6728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f9b311"/>
                </a:solidFill>
                <a:effectLst/>
                <a:uFillTx/>
                <a:latin typeface="Arial Narrow"/>
              </a:rPr>
              <a:t>Action Plan</a:t>
            </a:r>
            <a:endParaRPr b="1" i="1" lang="en-US" sz="4000" strike="noStrike" u="none">
              <a:solidFill>
                <a:srgbClr val="f9b311"/>
              </a:solidFill>
              <a:effectLst/>
              <a:uFillTx/>
              <a:latin typeface="Arial Narrow"/>
            </a:endParaRPr>
          </a:p>
        </p:txBody>
      </p:sp>
      <p:sp>
        <p:nvSpPr>
          <p:cNvPr id="145" name="PlaceHolder 2"/>
          <p:cNvSpPr>
            <a:spLocks noGrp="1"/>
          </p:cNvSpPr>
          <p:nvPr>
            <p:ph/>
          </p:nvPr>
        </p:nvSpPr>
        <p:spPr>
          <a:xfrm>
            <a:off x="1953720" y="1006200"/>
            <a:ext cx="7061400" cy="508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74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a </a:t>
            </a:r>
            <a:r>
              <a:rPr b="1" i="1" lang="en-US" sz="31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Customer Service Commitment</a:t>
            </a:r>
            <a:endParaRPr b="1" lang="en-US" sz="3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74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Implement a training forum to supplement current skills</a:t>
            </a:r>
            <a:endParaRPr b="1" lang="en-US" sz="3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74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Ask teams to adjust activities to ensure that service commitment met</a:t>
            </a:r>
            <a:endParaRPr b="1" lang="en-US" sz="3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1968120" y="361800"/>
            <a:ext cx="7048440" cy="4255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f9b311"/>
                </a:solidFill>
                <a:effectLst/>
                <a:uFillTx/>
                <a:latin typeface="Arial Narrow"/>
              </a:rPr>
              <a:t>SAMPLE</a:t>
            </a:r>
            <a:br>
              <a:rPr sz="3200"/>
            </a:br>
            <a:r>
              <a:rPr b="1" i="1" lang="en-US" sz="4000" strike="noStrike" u="none">
                <a:solidFill>
                  <a:srgbClr val="f9b311"/>
                </a:solidFill>
                <a:effectLst/>
                <a:uFillTx/>
                <a:latin typeface="Arial Narrow"/>
              </a:rPr>
              <a:t>Customer Service Commitment</a:t>
            </a:r>
            <a:endParaRPr b="1" i="1" lang="en-US" sz="4000" strike="noStrike" u="none">
              <a:solidFill>
                <a:srgbClr val="f9b311"/>
              </a:solidFill>
              <a:effectLst/>
              <a:uFillTx/>
              <a:latin typeface="Arial Narrow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/>
          </p:nvPr>
        </p:nvSpPr>
        <p:spPr>
          <a:xfrm>
            <a:off x="1953720" y="1359000"/>
            <a:ext cx="7061400" cy="4736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During the period {7:30 AM-12 AM} each day, we promise that your call will be answered by an ETS representative.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we have other calls on the line, we will ask whether you would rather be put on hold or receive a return call.  We will return calls about </a:t>
            </a:r>
            <a:r>
              <a:rPr b="1" lang="en-US" sz="2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current day business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within {15} minutes.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When you ask us to research a historical issue, we will commit to a timeframe for a reply.  If the research will take more than a week, we promise to provide you with a weekly status.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2441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2001-07-08T21:00:47Z</dcterms:created>
  <dc:creator>Debbie Moore</dc:creator>
  <dc:description/>
  <dc:language>en-US</dc:language>
  <cp:lastModifiedBy>scorman</cp:lastModifiedBy>
  <dcterms:modified xsi:type="dcterms:W3CDTF">2001-10-11T16:32:14Z</dcterms:modified>
  <cp:revision>67</cp:revision>
  <dc:subject/>
  <dc:title>PowerPoint Presentation</dc:title>
</cp:coreProperties>
</file>