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wmf" ContentType="image/x-wmf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699770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wmf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68480" indent="-235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50800" indent="-27936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82720" indent="-230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82720" indent="-230040">
              <a:spcBef>
                <a:spcPts val="689"/>
              </a:spcBef>
              <a:spcAft>
                <a:spcPts val="414"/>
              </a:spcAft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2" name=""/>
          <p:cNvSpPr/>
          <p:nvPr/>
        </p:nvSpPr>
        <p:spPr>
          <a:xfrm>
            <a:off x="3570120" y="6669000"/>
            <a:ext cx="2432160" cy="1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  1/31/01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" name="E_RGB_R" descr=""/>
          <p:cNvPicPr/>
          <p:nvPr/>
        </p:nvPicPr>
        <p:blipFill>
          <a:blip r:embed="rId2"/>
          <a:stretch/>
        </p:blipFill>
        <p:spPr>
          <a:xfrm>
            <a:off x="8296200" y="608004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"/>
          <p:cNvSpPr/>
          <p:nvPr/>
        </p:nvSpPr>
        <p:spPr>
          <a:xfrm>
            <a:off x="1317600" y="1014480"/>
            <a:ext cx="748836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" name=""/>
          <p:cNvGrpSpPr/>
          <p:nvPr/>
        </p:nvGrpSpPr>
        <p:grpSpPr>
          <a:xfrm>
            <a:off x="120600" y="768240"/>
            <a:ext cx="1145880" cy="506160"/>
            <a:chOff x="120600" y="768240"/>
            <a:chExt cx="1145880" cy="506160"/>
          </a:xfrm>
        </p:grpSpPr>
        <p:sp>
          <p:nvSpPr>
            <p:cNvPr id="6" name=""/>
            <p:cNvSpPr/>
            <p:nvPr/>
          </p:nvSpPr>
          <p:spPr>
            <a:xfrm>
              <a:off x="44748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525960" y="1048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525960" y="887760"/>
              <a:ext cx="57960" cy="568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801720" y="969840"/>
              <a:ext cx="57960" cy="5652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840" bIns="-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632160" y="802080"/>
              <a:ext cx="57960" cy="5688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447480" y="8866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530640" y="96840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448560" y="104688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799560" y="883080"/>
              <a:ext cx="57960" cy="57960"/>
            </a:xfrm>
            <a:prstGeom prst="ellipse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714240" y="886680"/>
              <a:ext cx="57960" cy="5796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1208520" y="9673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796320" y="8035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720000" y="121644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104436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716400" y="970920"/>
              <a:ext cx="57960" cy="579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367560" y="10526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283320" y="88524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1127880" y="113472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2844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12060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2001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450000" y="801000"/>
              <a:ext cx="5760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284400" y="11325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528480" y="7977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367560" y="965160"/>
              <a:ext cx="57960" cy="5796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112788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112788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961560" y="88848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" name=""/>
            <p:cNvSpPr/>
            <p:nvPr/>
          </p:nvSpPr>
          <p:spPr>
            <a:xfrm>
              <a:off x="878400" y="88848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" name=""/>
            <p:cNvSpPr/>
            <p:nvPr/>
          </p:nvSpPr>
          <p:spPr>
            <a:xfrm>
              <a:off x="960120" y="80352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" name=""/>
            <p:cNvSpPr/>
            <p:nvPr/>
          </p:nvSpPr>
          <p:spPr>
            <a:xfrm>
              <a:off x="961560" y="968400"/>
              <a:ext cx="5760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" name=""/>
            <p:cNvSpPr/>
            <p:nvPr/>
          </p:nvSpPr>
          <p:spPr>
            <a:xfrm>
              <a:off x="87840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635400" y="105156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635400" y="892440"/>
              <a:ext cx="57960" cy="5796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635400" y="970920"/>
              <a:ext cx="57960" cy="5796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79848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72000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637920" y="1133640"/>
              <a:ext cx="57960" cy="5760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80172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884160" y="1132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1048320" y="121320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716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797400" y="1051560"/>
              <a:ext cx="5760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878400" y="105048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95940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1041120" y="1051560"/>
              <a:ext cx="57960" cy="5796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400" bIns="-54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1044360" y="969840"/>
              <a:ext cx="57960" cy="5760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716400" y="802080"/>
              <a:ext cx="57960" cy="5688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480" bIns="-6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609480" y="768240"/>
              <a:ext cx="379080" cy="392400"/>
            </a:xfrm>
            <a:custGeom>
              <a:avLst/>
              <a:gdLst>
                <a:gd name="textAreaLeft" fmla="*/ 18360 w 379080"/>
                <a:gd name="textAreaRight" fmla="*/ 360720 w 379080"/>
                <a:gd name="textAreaTop" fmla="*/ 18360 h 392400"/>
                <a:gd name="textAreaBottom" fmla="*/ 374040 h 392400"/>
              </a:gdLst>
              <a:ahLst/>
              <a:cxnLst/>
              <a:rect l="textAreaLeft" t="textAreaTop" r="textAreaRight" b="textAreaBottom"/>
              <a:pathLst>
                <a:path w="21600" h="22358">
                  <a:moveTo>
                    <a:pt x="3600" y="0"/>
                  </a:moveTo>
                  <a:arcTo wR="3600" hR="3600" stAng="16200000" swAng="-5400000"/>
                  <a:lnTo>
                    <a:pt x="0" y="18758"/>
                  </a:lnTo>
                  <a:arcTo wR="3600" hR="3600" stAng="10800000" swAng="-5400000"/>
                  <a:lnTo>
                    <a:pt x="18000" y="22358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5" name="PlaceHolder 3"/>
          <p:cNvSpPr>
            <a:spLocks noGrp="1"/>
          </p:cNvSpPr>
          <p:nvPr>
            <p:ph type="sldNum" idx="1"/>
          </p:nvPr>
        </p:nvSpPr>
        <p:spPr>
          <a:xfrm>
            <a:off x="3650760" y="6388200"/>
            <a:ext cx="1870200" cy="296640"/>
          </a:xfrm>
          <a:prstGeom prst="rect">
            <a:avLst/>
          </a:prstGeom>
          <a:noFill/>
          <a:ln w="0">
            <a:noFill/>
          </a:ln>
        </p:spPr>
        <p:txBody>
          <a:bodyPr lIns="82080" rIns="82080" tIns="41040" bIns="410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  <a:def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820800"/>
                <a:tab algn="l" pos="1641600"/>
                <a:tab algn="l" pos="2462040"/>
                <a:tab algn="l" pos="3282840"/>
                <a:tab algn="l" pos="4103640"/>
                <a:tab algn="l" pos="4924440"/>
                <a:tab algn="l" pos="5745240"/>
                <a:tab algn="l" pos="6566040"/>
                <a:tab algn="l" pos="7386480"/>
                <a:tab algn="l" pos="8207280"/>
                <a:tab algn="l" pos="9028080"/>
                <a:tab algn="l" pos="9848880"/>
                <a:tab algn="l" pos="10669680"/>
              </a:tabLst>
            </a:pPr>
            <a:fld id="{62558F78-A56E-4739-BEE0-5C62366D9CCD}" type="slidenum"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"/>
          <p:cNvSpPr/>
          <p:nvPr/>
        </p:nvSpPr>
        <p:spPr>
          <a:xfrm>
            <a:off x="139680" y="119160"/>
            <a:ext cx="1089000" cy="6540480"/>
          </a:xfrm>
          <a:custGeom>
            <a:avLst/>
            <a:gdLst>
              <a:gd name="textAreaLeft" fmla="*/ 52920 w 1089000"/>
              <a:gd name="textAreaRight" fmla="*/ 1036080 w 1089000"/>
              <a:gd name="textAreaTop" fmla="*/ 52920 h 6540480"/>
              <a:gd name="textAreaBottom" fmla="*/ 6487560 h 6540480"/>
            </a:gdLst>
            <a:ahLst/>
            <a:cxnLst/>
            <a:rect l="textAreaLeft" t="textAreaTop" r="textAreaRight" b="textAreaBottom"/>
            <a:pathLst>
              <a:path w="21600" h="129693">
                <a:moveTo>
                  <a:pt x="3600" y="0"/>
                </a:moveTo>
                <a:arcTo wR="3600" hR="3600" stAng="16200000" swAng="-5400000"/>
                <a:lnTo>
                  <a:pt x="0" y="126093"/>
                </a:lnTo>
                <a:arcTo wR="3600" hR="3600" stAng="10800000" swAng="-5400000"/>
                <a:lnTo>
                  <a:pt x="18000" y="129693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396720" y="289080"/>
            <a:ext cx="2293920" cy="2371680"/>
          </a:xfrm>
          <a:custGeom>
            <a:avLst/>
            <a:gdLst>
              <a:gd name="textAreaLeft" fmla="*/ 77400 w 2293920"/>
              <a:gd name="textAreaRight" fmla="*/ 2216520 w 2293920"/>
              <a:gd name="textAreaTop" fmla="*/ 77400 h 2371680"/>
              <a:gd name="textAreaBottom" fmla="*/ 2294280 h 2371680"/>
            </a:gdLst>
            <a:ahLst/>
            <a:cxnLst/>
            <a:rect l="textAreaLeft" t="textAreaTop" r="textAreaRight" b="textAreaBottom"/>
            <a:pathLst>
              <a:path w="21600" h="22332">
                <a:moveTo>
                  <a:pt x="2496" y="0"/>
                </a:moveTo>
                <a:arcTo wR="2496" hR="2496" stAng="16200000" swAng="-5400000"/>
                <a:lnTo>
                  <a:pt x="0" y="19836"/>
                </a:lnTo>
                <a:arcTo wR="2496" hR="2496" stAng="10800000" swAng="-5400000"/>
                <a:lnTo>
                  <a:pt x="19104" y="22332"/>
                </a:lnTo>
                <a:arcTo wR="2496" hR="2496" stAng="5400000" swAng="-5400000"/>
                <a:lnTo>
                  <a:pt x="21600" y="2496"/>
                </a:lnTo>
                <a:arcTo wR="2496" hR="2496" stAng="0" swAng="-5400000"/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455760" y="301680"/>
            <a:ext cx="4579920" cy="2079720"/>
          </a:xfrm>
          <a:prstGeom prst="roundRect">
            <a:avLst>
              <a:gd name="adj" fmla="val 13440"/>
            </a:avLst>
          </a:prstGeom>
          <a:solidFill>
            <a:srgbClr val="008000"/>
          </a:solidFill>
          <a:ln w="12600">
            <a:solidFill>
              <a:srgbClr val="3399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288960" y="3948120"/>
            <a:ext cx="5149800" cy="1000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Click to edit the title text format</a:t>
            </a:r>
            <a:endParaRPr b="0" lang="en-US" sz="34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60" name=""/>
          <p:cNvSpPr/>
          <p:nvPr/>
        </p:nvSpPr>
        <p:spPr>
          <a:xfrm>
            <a:off x="3627360" y="6627960"/>
            <a:ext cx="2838600" cy="2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and Proprietary Data 1/31/01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1" name="E_RGB_R" descr=""/>
          <p:cNvPicPr/>
          <p:nvPr/>
        </p:nvPicPr>
        <p:blipFill>
          <a:blip r:embed="rId2"/>
          <a:stretch/>
        </p:blipFill>
        <p:spPr>
          <a:xfrm>
            <a:off x="8296200" y="6080040"/>
            <a:ext cx="736560" cy="72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"/>
          <p:cNvSpPr/>
          <p:nvPr/>
        </p:nvSpPr>
        <p:spPr>
          <a:xfrm>
            <a:off x="310212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8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418320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033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4722840" y="194616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12600">
            <a:solidFill>
              <a:srgbClr val="8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2562120" y="194616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1260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3643200" y="194616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12600">
            <a:solidFill>
              <a:srgbClr val="00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526428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660066"/>
          </a:solidFill>
          <a:ln w="12600">
            <a:solidFill>
              <a:srgbClr val="66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2022480" y="2155680"/>
            <a:ext cx="473040" cy="478080"/>
          </a:xfrm>
          <a:custGeom>
            <a:avLst/>
            <a:gdLst>
              <a:gd name="textAreaLeft" fmla="*/ 23040 w 473040"/>
              <a:gd name="textAreaRight" fmla="*/ 450000 w 473040"/>
              <a:gd name="textAreaTop" fmla="*/ 23040 h 478080"/>
              <a:gd name="textAreaBottom" fmla="*/ 455040 h 478080"/>
            </a:gdLst>
            <a:ahLst/>
            <a:cxnLst/>
            <a:rect l="textAreaLeft" t="textAreaTop" r="textAreaRight" b="textAreaBottom"/>
            <a:pathLst>
              <a:path w="21600" h="21830">
                <a:moveTo>
                  <a:pt x="3600" y="0"/>
                </a:moveTo>
                <a:arcTo wR="3600" hR="3600" stAng="16200000" swAng="-5400000"/>
                <a:lnTo>
                  <a:pt x="0" y="18230"/>
                </a:lnTo>
                <a:arcTo wR="3600" hR="3600" stAng="10800000" swAng="-5400000"/>
                <a:lnTo>
                  <a:pt x="18000" y="218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H="1">
            <a:off x="1193400" y="2236680"/>
            <a:ext cx="4062600" cy="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" name=""/>
          <p:cNvGrpSpPr/>
          <p:nvPr/>
        </p:nvGrpSpPr>
        <p:grpSpPr>
          <a:xfrm>
            <a:off x="5329080" y="1943280"/>
            <a:ext cx="1411200" cy="623520"/>
            <a:chOff x="5329080" y="1943280"/>
            <a:chExt cx="1411200" cy="623520"/>
          </a:xfrm>
        </p:grpSpPr>
        <p:sp>
          <p:nvSpPr>
            <p:cNvPr id="71" name=""/>
            <p:cNvSpPr/>
            <p:nvPr/>
          </p:nvSpPr>
          <p:spPr>
            <a:xfrm>
              <a:off x="5731920" y="2393280"/>
              <a:ext cx="71280" cy="7092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5828400" y="22881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5828400" y="2090160"/>
              <a:ext cx="71280" cy="7020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6167880" y="2191320"/>
              <a:ext cx="71280" cy="6984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880" bIns="2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5959080" y="1985040"/>
              <a:ext cx="71280" cy="7020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5731920" y="208908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5834160" y="218988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5733000" y="228672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6165000" y="2084760"/>
              <a:ext cx="71280" cy="71280"/>
            </a:xfrm>
            <a:prstGeom prst="ellipse">
              <a:avLst/>
            </a:prstGeom>
            <a:solidFill>
              <a:srgbClr val="ff9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6060240" y="2089080"/>
              <a:ext cx="71280" cy="71280"/>
            </a:xfrm>
            <a:prstGeom prst="ellipse">
              <a:avLst/>
            </a:prstGeom>
            <a:solidFill>
              <a:srgbClr val="c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6669000" y="21884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6161040" y="1986840"/>
              <a:ext cx="71280" cy="7128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6067080" y="24955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646668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6062760" y="2192760"/>
              <a:ext cx="71280" cy="7128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5633280" y="2293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5529600" y="20876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6569280" y="239472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53104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32908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42736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734800" y="19839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531040" y="23918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831280" y="197964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633280" y="2185560"/>
              <a:ext cx="71280" cy="71280"/>
            </a:xfrm>
            <a:prstGeom prst="ellipse">
              <a:avLst/>
            </a:prstGeom>
            <a:solidFill>
              <a:srgbClr val="b2b2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656928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6569280" y="2191320"/>
              <a:ext cx="71280" cy="7092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636480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6262200" y="209160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6363000" y="198684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6364800" y="218988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6262200" y="2191320"/>
              <a:ext cx="71280" cy="7092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963040" y="229212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963040" y="2095920"/>
              <a:ext cx="71280" cy="7128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963040" y="2192760"/>
              <a:ext cx="71280" cy="71280"/>
            </a:xfrm>
            <a:prstGeom prst="ellipse">
              <a:avLst/>
            </a:prstGeom>
            <a:solidFill>
              <a:srgbClr val="008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6163920" y="249120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6067080" y="2393280"/>
              <a:ext cx="71280" cy="7092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5965920" y="2393280"/>
              <a:ext cx="71280" cy="7092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6167880" y="239184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6269400" y="239184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6471360" y="249120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606276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616248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6262200" y="229104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636192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6462720" y="2292120"/>
              <a:ext cx="71280" cy="71280"/>
            </a:xfrm>
            <a:prstGeom prst="ellipse">
              <a:avLst/>
            </a:prstGeom>
            <a:solidFill>
              <a:srgbClr val="49bbd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600" bIns="36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6466680" y="2191320"/>
              <a:ext cx="71280" cy="70920"/>
            </a:xfrm>
            <a:prstGeom prst="ellipse">
              <a:avLst/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960" bIns="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6062760" y="1985040"/>
              <a:ext cx="71280" cy="70200"/>
            </a:xfrm>
            <a:prstGeom prst="ellipse">
              <a:avLst/>
            </a:prstGeom>
            <a:solidFill>
              <a:srgbClr val="ffcc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40" bIns="32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5931000" y="1943280"/>
              <a:ext cx="466920" cy="483480"/>
            </a:xfrm>
            <a:custGeom>
              <a:avLst/>
              <a:gdLst>
                <a:gd name="textAreaLeft" fmla="*/ 22680 w 466920"/>
                <a:gd name="textAreaRight" fmla="*/ 444240 w 466920"/>
                <a:gd name="textAreaTop" fmla="*/ 22680 h 483480"/>
                <a:gd name="textAreaBottom" fmla="*/ 460800 h 483480"/>
              </a:gdLst>
              <a:ahLst/>
              <a:cxnLst/>
              <a:rect l="textAreaLeft" t="textAreaTop" r="textAreaRight" b="textAreaBottom"/>
              <a:pathLst>
                <a:path w="21600" h="22365">
                  <a:moveTo>
                    <a:pt x="3600" y="0"/>
                  </a:moveTo>
                  <a:arcTo wR="3600" hR="3600" stAng="16200000" swAng="-5400000"/>
                  <a:lnTo>
                    <a:pt x="0" y="18765"/>
                  </a:lnTo>
                  <a:arcTo wR="3600" hR="3600" stAng="10800000" swAng="-5400000"/>
                  <a:lnTo>
                    <a:pt x="18000" y="223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0" name=""/>
          <p:cNvSpPr/>
          <p:nvPr/>
        </p:nvSpPr>
        <p:spPr>
          <a:xfrm>
            <a:off x="57780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3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170964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4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284328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5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3976560" y="393840"/>
            <a:ext cx="914400" cy="914400"/>
          </a:xfrm>
          <a:prstGeom prst="roundRect">
            <a:avLst>
              <a:gd name="adj" fmla="val 50000"/>
            </a:avLst>
          </a:prstGeom>
          <a:blipFill rotWithShape="0">
            <a:blip r:embed="rId6"/>
            <a:srcRect/>
            <a:stretch/>
          </a:blip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51"/>
              </a:spcBef>
              <a:spcAft>
                <a:spcPts val="45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cc0000"/>
                </a:solidFill>
                <a:effectLst/>
                <a:uFillTx/>
                <a:latin typeface="Arial Black"/>
              </a:rPr>
              <a:t>Click to edit the outline text format</a:t>
            </a:r>
            <a:endParaRPr b="0" i="1" lang="en-US" sz="2400" strike="noStrike" u="none">
              <a:solidFill>
                <a:srgbClr val="cc0000"/>
              </a:solidFill>
              <a:effectLst/>
              <a:uFillTx/>
              <a:latin typeface="Arial Black"/>
            </a:endParaRPr>
          </a:p>
          <a:p>
            <a:pPr lvl="1" marL="409680" indent="36360" algn="ctr">
              <a:spcBef>
                <a:spcPts val="689"/>
              </a:spcBef>
              <a:spcAft>
                <a:spcPts val="4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70040" indent="6336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SzPct val="150000"/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082520" indent="8892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-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36760" indent="115920" algn="ctr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436760" indent="115920"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730160" y="3948120"/>
            <a:ext cx="6708600" cy="10000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California Energy Crisis</a:t>
            </a:r>
            <a:endParaRPr b="0" lang="en-US" sz="34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3288960" y="5608440"/>
            <a:ext cx="4638600" cy="9349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>
              <a:spcBef>
                <a:spcPts val="751"/>
              </a:spcBef>
              <a:spcAft>
                <a:spcPts val="45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cc0000"/>
                </a:solidFill>
                <a:effectLst/>
                <a:uFillTx/>
                <a:latin typeface="Arial Black"/>
              </a:rPr>
              <a:t>Market Update &amp; Customer Impact Report</a:t>
            </a:r>
            <a:endParaRPr b="0" i="1" lang="en-US" sz="2400" strike="noStrike" u="none">
              <a:solidFill>
                <a:srgbClr val="cc0000"/>
              </a:solidFill>
              <a:effectLst/>
              <a:uFillTx/>
              <a:latin typeface="Arial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How Deregulation Was Supposed to Work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 anchorCtr="1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would be an abundance of excess generation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 prices would continue to decline for several years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Utility companies would buy power below frozen rates and recoup their stranded costs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After March 2002, stranded costs would be recovered and everyone would pay lower prices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B1CE73D-9633-4D76-AED1-CCD57CAE65F2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How Things Have Turned Out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 anchorCtr="1">
            <a:normAutofit fontScale="92500" lnSpcReduction="9999"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 prices are up over 500% since 1998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Wholesale power prices exceed the frozen tariff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PG&amp;E and SCE are in a severe financial crisis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561"/>
              </a:spcBef>
              <a:spcAft>
                <a:spcPts val="337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These utilities have failed to live up to their financial obligations under the California direct access rules &amp; their tariffs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 have experienced rolling brown outs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Power Exchange, a transparent electricity market exchange crucial to the existing direct access framework, has shut down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561"/>
              </a:spcBef>
              <a:spcAft>
                <a:spcPts val="337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threatens the financial mechanics of electricity provided by direct access suppliers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Customers, Suppliers, Utilities and Policymakers now face an electricity market which has changed in dramatic and unforeseen ways from three years ago when the market first deregulated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E686990-4929-42A9-AA3F-CDC1ED5288D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Immediate Impact of the Crisis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6640" y="130140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now impracticable for Enron to directly supply electricity to your facilities served by PG&amp;E and SCE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As as result, we have directed PG&amp;E and SCE to begin supplying the electricity to your facilities beginning as early as February 1 of this year.  You may receive a letter from PG&amp;E/SCE about this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 contract remains in place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continue to pay your utility bill under the frozen tariff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be directing your utilities to send your bills directly to us for payment.  If you receive a bill from your utility fax it to us at 614-737-1400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continue to bill you directly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24"/>
              </a:spcBef>
              <a:spcAft>
                <a:spcPts val="37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will continue to monitor the situation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0BA1988-27C0-4B30-9AB7-5C3EE3D91BC7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What Happens Next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At the conclusion of our agreement, you will face significantly higher and more volatile energy prices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has the resources to offer you now a way to bring you value and cost savings on your energy budget beyond the term of existing agreement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benefits you have experienced under your current agreement prove the advantage of taking action early in these deregulated markets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are prepared to offer you a few options to consider, which should provide you with the kind of valuable energy commodity management you enjoy today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A02F238-DBF7-4D4C-9ED9-5FF45CC7612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Long Term Solutions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 anchorCtr="1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term fixed price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Long term extension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Tariff minus structure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remains at tariff rate until date certain.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30080" indent="-28404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Customer is guaranteed a long term price for power once the tariff roles off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3201677-E353-4C43-A0E2-BF18F132BFA5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Current Contract Parameters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A5618D8-96CD-409D-88CD-CEB1C1B6CFE6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Customer Specific Structures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6B1AA97-A0EB-4AC5-8697-8D03B4FD6532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04280" y="151920"/>
            <a:ext cx="8377560" cy="77796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3399"/>
                </a:solidFill>
                <a:effectLst/>
                <a:uFillTx/>
                <a:latin typeface="Arial Black"/>
              </a:rPr>
              <a:t>Why Do Something Now?</a:t>
            </a:r>
            <a:endParaRPr b="0" lang="en-US" sz="2800" strike="noStrike" u="none">
              <a:solidFill>
                <a:srgbClr val="003399"/>
              </a:solidFill>
              <a:effectLst/>
              <a:uFillTx/>
              <a:latin typeface="Arial Black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836640" y="1485720"/>
            <a:ext cx="7959600" cy="460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Earlier movers in uncertain power markets have successfully negotiated the best deals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California deregulation environment provided little incentive for long-term purchases by the IOU’s or customers. Future conditions will provide for more long-term activity, potentially causing prices to rise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89"/>
              </a:spcBef>
              <a:spcAft>
                <a:spcPts val="414"/>
              </a:spcAft>
              <a:buClr>
                <a:srgbClr val="cc0000"/>
              </a:buClr>
              <a:buFont typeface="Wingding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“Do nothing” exposes customers to potentially volatile future market conditions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89"/>
              </a:spcBef>
              <a:spcAft>
                <a:spcPts val="414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90B3C59-0B27-446C-9BDC-3431FF2C8451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1998-01-28T12:10:42Z</dcterms:created>
  <dc:creator>Mark Courtney</dc:creator>
  <dc:description/>
  <dc:language>en-US</dc:language>
  <cp:lastModifiedBy>nlauzier</cp:lastModifiedBy>
  <cp:lastPrinted>2001-01-31T20:32:54Z</cp:lastPrinted>
  <dcterms:modified xsi:type="dcterms:W3CDTF">2001-01-31T20:37:12Z</dcterms:modified>
  <cp:revision>220</cp:revision>
  <dc:subject/>
  <dc:title>Texas Region</dc:title>
</cp:coreProperties>
</file>