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700200" y="0"/>
            <a:ext cx="7772400" cy="8827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p:txBody>
      </p:sp>
      <p:sp>
        <p:nvSpPr>
          <p:cNvPr id="7" name="PlaceHolder 2"/>
          <p:cNvSpPr>
            <a:spLocks noGrp="1"/>
          </p:cNvSpPr>
          <p:nvPr>
            <p:ph/>
          </p:nvPr>
        </p:nvSpPr>
        <p:spPr>
          <a:xfrm>
            <a:off x="671400" y="1314000"/>
            <a:ext cx="7772400" cy="441972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1FC1887-0C28-4F88-9ECD-302F0A5153D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700200" y="0"/>
            <a:ext cx="7772400" cy="8827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p:txBody>
      </p:sp>
      <p:sp>
        <p:nvSpPr>
          <p:cNvPr id="9" name="PlaceHolder 2"/>
          <p:cNvSpPr>
            <a:spLocks noGrp="1"/>
          </p:cNvSpPr>
          <p:nvPr>
            <p:ph type="subTitle"/>
          </p:nvPr>
        </p:nvSpPr>
        <p:spPr>
          <a:xfrm>
            <a:off x="671400" y="1314000"/>
            <a:ext cx="7772400" cy="441972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17DE5CA-369B-4873-9A22-8AFC323FB129}"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700200" y="0"/>
            <a:ext cx="7772400" cy="882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Click to edit the title text format</a:t>
            </a:r>
            <a:endParaRPr b="0" lang="en-US" sz="4000" strike="noStrike" u="none">
              <a:solidFill>
                <a:srgbClr val="000000"/>
              </a:solidFill>
              <a:effectLst/>
              <a:uFillTx/>
              <a:latin typeface="Times New Roman"/>
            </a:endParaRPr>
          </a:p>
        </p:txBody>
      </p:sp>
      <p:sp>
        <p:nvSpPr>
          <p:cNvPr id="1" name="PlaceHolder 2"/>
          <p:cNvSpPr>
            <a:spLocks noGrp="1"/>
          </p:cNvSpPr>
          <p:nvPr>
            <p:ph type="body"/>
          </p:nvPr>
        </p:nvSpPr>
        <p:spPr>
          <a:xfrm>
            <a:off x="671400" y="1314000"/>
            <a:ext cx="7772400" cy="441972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to edit the outline text format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Fourth Outline Level</a:t>
            </a:r>
            <a:endParaRPr b="0" lang="en-US" sz="2400" strike="noStrike" u="none">
              <a:solidFill>
                <a:srgbClr val="000000"/>
              </a:solidFill>
              <a:effectLst/>
              <a:uFillTx/>
              <a:latin typeface="Times New Roman"/>
            </a:endParaRPr>
          </a:p>
          <a:p>
            <a:pPr lvl="4"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Fifth Outline Level</a:t>
            </a:r>
            <a:endParaRPr b="0" lang="en-US" sz="2400" strike="noStrike" u="none">
              <a:solidFill>
                <a:srgbClr val="000000"/>
              </a:solidFill>
              <a:effectLst/>
              <a:uFillTx/>
              <a:latin typeface="Times New Roman"/>
            </a:endParaRPr>
          </a:p>
          <a:p>
            <a:pPr lvl="5"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Sixth Outline Level</a:t>
            </a:r>
            <a:endParaRPr b="0" lang="en-US" sz="2400" strike="noStrike" u="none">
              <a:solidFill>
                <a:srgbClr val="000000"/>
              </a:solidFill>
              <a:effectLst/>
              <a:uFillTx/>
              <a:latin typeface="Times New Roman"/>
            </a:endParaRPr>
          </a:p>
          <a:p>
            <a:pPr lvl="6"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Seventh Outline Level</a:t>
            </a:r>
            <a:endParaRPr b="0" lang="en-US" sz="24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047760" y="6248520"/>
            <a:ext cx="289548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32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0000"/>
                </a:solidFill>
                <a:effectLst/>
                <a:uFillTx/>
                <a:latin typeface="Times New Roman"/>
              </a:rPr>
              <a:t>CSV</a:t>
            </a:r>
            <a:endParaRPr b="0" lang="en-US" sz="32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D8B0197-5B1A-487C-ADE0-173CFBF680B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0" y="1103400"/>
            <a:ext cx="9144000" cy="75960"/>
          </a:xfrm>
          <a:prstGeom prst="rect">
            <a:avLst/>
          </a:prstGeom>
          <a:gradFill rotWithShape="0">
            <a:gsLst>
              <a:gs pos="0">
                <a:srgbClr val="000000"/>
              </a:gs>
              <a:gs pos="100000">
                <a:srgbClr val="fefefe"/>
              </a:gs>
            </a:gsLst>
            <a:lin ang="10800000"/>
          </a:gradFill>
          <a:ln w="0">
            <a:noFill/>
          </a:ln>
        </p:spPr>
        <p:style>
          <a:lnRef idx="0"/>
          <a:fillRef idx="0"/>
          <a:effectRef idx="0"/>
          <a:fontRef idx="minor"/>
        </p:style>
        <p:txBody>
          <a:bodyPr wrap="none" lIns="90000" rIns="90000" tIns="29160" bIns="291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600" strike="noStrike" u="none">
                <a:solidFill>
                  <a:srgbClr val="000000"/>
                </a:solidFill>
                <a:effectLst/>
                <a:uFillTx/>
                <a:latin typeface="Times New Roman"/>
              </a:rPr>
              <a:t>C</a:t>
            </a:r>
            <a:r>
              <a:rPr b="0" lang="en-US" sz="4800" strike="noStrike" u="none">
                <a:solidFill>
                  <a:srgbClr val="000000"/>
                </a:solidFill>
                <a:effectLst/>
                <a:uFillTx/>
                <a:latin typeface="Times New Roman"/>
              </a:rPr>
              <a:t>alme </a:t>
            </a:r>
            <a:r>
              <a:rPr b="0" lang="en-US" sz="6600" strike="noStrike" u="none">
                <a:solidFill>
                  <a:srgbClr val="000000"/>
                </a:solidFill>
                <a:effectLst/>
                <a:uFillTx/>
                <a:latin typeface="Times New Roman"/>
              </a:rPr>
              <a:t>S</a:t>
            </a:r>
            <a:r>
              <a:rPr b="0" lang="en-US" sz="4800" strike="noStrike" u="none">
                <a:solidFill>
                  <a:srgbClr val="000000"/>
                </a:solidFill>
                <a:effectLst/>
                <a:uFillTx/>
                <a:latin typeface="Times New Roman"/>
              </a:rPr>
              <a:t>pecial </a:t>
            </a:r>
            <a:r>
              <a:rPr b="0" lang="en-US" sz="6600" strike="noStrike" u="none">
                <a:solidFill>
                  <a:srgbClr val="000000"/>
                </a:solidFill>
                <a:effectLst/>
                <a:uFillTx/>
                <a:latin typeface="Times New Roman"/>
              </a:rPr>
              <a:t>V</a:t>
            </a:r>
            <a:r>
              <a:rPr b="0" lang="en-US" sz="4800" strike="noStrike" u="none">
                <a:solidFill>
                  <a:srgbClr val="000000"/>
                </a:solidFill>
                <a:effectLst/>
                <a:uFillTx/>
                <a:latin typeface="Times New Roman"/>
              </a:rPr>
              <a:t>entures</a:t>
            </a:r>
            <a:endParaRPr b="0" lang="en-US" sz="4800" strike="noStrike" u="none">
              <a:solidFill>
                <a:srgbClr val="000000"/>
              </a:solidFill>
              <a:effectLst/>
              <a:uFillTx/>
              <a:latin typeface="Times New Roman"/>
            </a:endParaRPr>
          </a:p>
        </p:txBody>
      </p:sp>
      <p:sp>
        <p:nvSpPr>
          <p:cNvPr id="11"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March Twenty Second, Two Thousand</a:t>
            </a:r>
            <a:endParaRPr b="0" lang="en-US" sz="2000" strike="noStrike" u="none">
              <a:solidFill>
                <a:srgbClr val="000000"/>
              </a:solidFill>
              <a:effectLst/>
              <a:uFillTx/>
              <a:latin typeface="Times New Roman"/>
            </a:endParaRPr>
          </a:p>
        </p:txBody>
      </p:sp>
      <p:grpSp>
        <p:nvGrpSpPr>
          <p:cNvPr id="12" name=""/>
          <p:cNvGrpSpPr/>
          <p:nvPr/>
        </p:nvGrpSpPr>
        <p:grpSpPr>
          <a:xfrm>
            <a:off x="1857960" y="-83160"/>
            <a:ext cx="4901760" cy="1252080"/>
            <a:chOff x="1857960" y="-83160"/>
            <a:chExt cx="4901760" cy="1252080"/>
          </a:xfrm>
        </p:grpSpPr>
        <p:grpSp>
          <p:nvGrpSpPr>
            <p:cNvPr id="13" name=""/>
            <p:cNvGrpSpPr/>
            <p:nvPr/>
          </p:nvGrpSpPr>
          <p:grpSpPr>
            <a:xfrm>
              <a:off x="1857960" y="-83160"/>
              <a:ext cx="871920" cy="1252080"/>
              <a:chOff x="1857960" y="-83160"/>
              <a:chExt cx="871920" cy="1252080"/>
            </a:xfrm>
          </p:grpSpPr>
          <p:sp>
            <p:nvSpPr>
              <p:cNvPr id="14" name=""/>
              <p:cNvSpPr/>
              <p:nvPr/>
            </p:nvSpPr>
            <p:spPr>
              <a:xfrm rot="2704800">
                <a:off x="1908720" y="132480"/>
                <a:ext cx="203040" cy="201600"/>
              </a:xfrm>
              <a:custGeom>
                <a:avLst/>
                <a:gdLst/>
                <a:ahLst/>
                <a:rect l="l" t="t" r="r" b="b"/>
                <a:pathLst>
                  <a:path w="548" h="541">
                    <a:moveTo>
                      <a:pt x="0" y="351"/>
                    </a:moveTo>
                    <a:lnTo>
                      <a:pt x="351" y="0"/>
                    </a:lnTo>
                    <a:lnTo>
                      <a:pt x="548" y="195"/>
                    </a:lnTo>
                    <a:lnTo>
                      <a:pt x="481" y="262"/>
                    </a:lnTo>
                    <a:lnTo>
                      <a:pt x="357" y="140"/>
                    </a:lnTo>
                    <a:lnTo>
                      <a:pt x="292" y="203"/>
                    </a:lnTo>
                    <a:lnTo>
                      <a:pt x="414" y="325"/>
                    </a:lnTo>
                    <a:lnTo>
                      <a:pt x="345" y="385"/>
                    </a:lnTo>
                    <a:lnTo>
                      <a:pt x="225" y="270"/>
                    </a:lnTo>
                    <a:lnTo>
                      <a:pt x="138" y="357"/>
                    </a:lnTo>
                    <a:lnTo>
                      <a:pt x="262" y="477"/>
                    </a:lnTo>
                    <a:lnTo>
                      <a:pt x="195" y="541"/>
                    </a:lnTo>
                    <a:lnTo>
                      <a:pt x="0" y="351"/>
                    </a:lnTo>
                    <a:close/>
                  </a:path>
                </a:pathLst>
              </a:custGeom>
              <a:solidFill>
                <a:srgbClr val="0000ff"/>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rot="2704800">
                <a:off x="1903320" y="274320"/>
                <a:ext cx="214200" cy="214560"/>
              </a:xfrm>
              <a:custGeom>
                <a:avLst/>
                <a:gdLst/>
                <a:ahLst/>
                <a:rect l="l" t="t" r="r" b="b"/>
                <a:pathLst>
                  <a:path w="578" h="577">
                    <a:moveTo>
                      <a:pt x="349" y="0"/>
                    </a:moveTo>
                    <a:lnTo>
                      <a:pt x="436" y="85"/>
                    </a:lnTo>
                    <a:lnTo>
                      <a:pt x="310" y="348"/>
                    </a:lnTo>
                    <a:lnTo>
                      <a:pt x="505" y="152"/>
                    </a:lnTo>
                    <a:lnTo>
                      <a:pt x="578" y="225"/>
                    </a:lnTo>
                    <a:lnTo>
                      <a:pt x="229" y="577"/>
                    </a:lnTo>
                    <a:lnTo>
                      <a:pt x="146" y="494"/>
                    </a:lnTo>
                    <a:lnTo>
                      <a:pt x="272" y="225"/>
                    </a:lnTo>
                    <a:lnTo>
                      <a:pt x="73" y="423"/>
                    </a:lnTo>
                    <a:lnTo>
                      <a:pt x="0" y="348"/>
                    </a:lnTo>
                    <a:lnTo>
                      <a:pt x="349" y="0"/>
                    </a:lnTo>
                    <a:close/>
                  </a:path>
                </a:pathLst>
              </a:custGeom>
              <a:solidFill>
                <a:srgbClr val="0000ff"/>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rot="2704800">
                <a:off x="1902960" y="735480"/>
                <a:ext cx="214200" cy="216000"/>
              </a:xfrm>
              <a:custGeom>
                <a:avLst/>
                <a:gdLst/>
                <a:ahLst/>
                <a:rect l="l" t="t" r="r" b="b"/>
                <a:pathLst>
                  <a:path w="578" h="580">
                    <a:moveTo>
                      <a:pt x="349" y="0"/>
                    </a:moveTo>
                    <a:lnTo>
                      <a:pt x="436" y="85"/>
                    </a:lnTo>
                    <a:lnTo>
                      <a:pt x="308" y="351"/>
                    </a:lnTo>
                    <a:lnTo>
                      <a:pt x="310" y="351"/>
                    </a:lnTo>
                    <a:lnTo>
                      <a:pt x="507" y="156"/>
                    </a:lnTo>
                    <a:lnTo>
                      <a:pt x="578" y="229"/>
                    </a:lnTo>
                    <a:lnTo>
                      <a:pt x="227" y="580"/>
                    </a:lnTo>
                    <a:lnTo>
                      <a:pt x="146" y="497"/>
                    </a:lnTo>
                    <a:lnTo>
                      <a:pt x="268" y="225"/>
                    </a:lnTo>
                    <a:lnTo>
                      <a:pt x="73" y="424"/>
                    </a:lnTo>
                    <a:lnTo>
                      <a:pt x="0" y="351"/>
                    </a:lnTo>
                    <a:lnTo>
                      <a:pt x="349" y="0"/>
                    </a:lnTo>
                    <a:close/>
                  </a:path>
                </a:pathLst>
              </a:custGeom>
              <a:solidFill>
                <a:srgbClr val="0000ff"/>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rot="2704800">
                <a:off x="1906560" y="426600"/>
                <a:ext cx="192240" cy="210960"/>
              </a:xfrm>
              <a:custGeom>
                <a:avLst/>
                <a:gdLst/>
                <a:ahLst/>
                <a:rect l="l" t="t" r="r" b="b"/>
                <a:pathLst>
                  <a:path w="517" h="571">
                    <a:moveTo>
                      <a:pt x="0" y="348"/>
                    </a:moveTo>
                    <a:lnTo>
                      <a:pt x="353" y="0"/>
                    </a:lnTo>
                    <a:lnTo>
                      <a:pt x="426" y="73"/>
                    </a:lnTo>
                    <a:lnTo>
                      <a:pt x="454" y="101"/>
                    </a:lnTo>
                    <a:lnTo>
                      <a:pt x="479" y="132"/>
                    </a:lnTo>
                    <a:lnTo>
                      <a:pt x="489" y="146"/>
                    </a:lnTo>
                    <a:lnTo>
                      <a:pt x="499" y="158"/>
                    </a:lnTo>
                    <a:lnTo>
                      <a:pt x="505" y="172"/>
                    </a:lnTo>
                    <a:lnTo>
                      <a:pt x="511" y="186"/>
                    </a:lnTo>
                    <a:lnTo>
                      <a:pt x="515" y="200"/>
                    </a:lnTo>
                    <a:lnTo>
                      <a:pt x="517" y="215"/>
                    </a:lnTo>
                    <a:lnTo>
                      <a:pt x="517" y="227"/>
                    </a:lnTo>
                    <a:lnTo>
                      <a:pt x="515" y="241"/>
                    </a:lnTo>
                    <a:lnTo>
                      <a:pt x="509" y="255"/>
                    </a:lnTo>
                    <a:lnTo>
                      <a:pt x="501" y="269"/>
                    </a:lnTo>
                    <a:lnTo>
                      <a:pt x="491" y="284"/>
                    </a:lnTo>
                    <a:lnTo>
                      <a:pt x="479" y="298"/>
                    </a:lnTo>
                    <a:lnTo>
                      <a:pt x="462" y="314"/>
                    </a:lnTo>
                    <a:lnTo>
                      <a:pt x="444" y="326"/>
                    </a:lnTo>
                    <a:lnTo>
                      <a:pt x="428" y="336"/>
                    </a:lnTo>
                    <a:lnTo>
                      <a:pt x="412" y="342"/>
                    </a:lnTo>
                    <a:lnTo>
                      <a:pt x="404" y="344"/>
                    </a:lnTo>
                    <a:lnTo>
                      <a:pt x="393" y="344"/>
                    </a:lnTo>
                    <a:lnTo>
                      <a:pt x="385" y="344"/>
                    </a:lnTo>
                    <a:lnTo>
                      <a:pt x="375" y="342"/>
                    </a:lnTo>
                    <a:lnTo>
                      <a:pt x="365" y="340"/>
                    </a:lnTo>
                    <a:lnTo>
                      <a:pt x="357" y="336"/>
                    </a:lnTo>
                    <a:lnTo>
                      <a:pt x="347" y="330"/>
                    </a:lnTo>
                    <a:lnTo>
                      <a:pt x="337" y="324"/>
                    </a:lnTo>
                    <a:lnTo>
                      <a:pt x="349" y="340"/>
                    </a:lnTo>
                    <a:lnTo>
                      <a:pt x="357" y="354"/>
                    </a:lnTo>
                    <a:lnTo>
                      <a:pt x="359" y="363"/>
                    </a:lnTo>
                    <a:lnTo>
                      <a:pt x="359" y="371"/>
                    </a:lnTo>
                    <a:lnTo>
                      <a:pt x="361" y="377"/>
                    </a:lnTo>
                    <a:lnTo>
                      <a:pt x="359" y="385"/>
                    </a:lnTo>
                    <a:lnTo>
                      <a:pt x="355" y="399"/>
                    </a:lnTo>
                    <a:lnTo>
                      <a:pt x="345" y="415"/>
                    </a:lnTo>
                    <a:lnTo>
                      <a:pt x="331" y="434"/>
                    </a:lnTo>
                    <a:lnTo>
                      <a:pt x="314" y="452"/>
                    </a:lnTo>
                    <a:lnTo>
                      <a:pt x="260" y="509"/>
                    </a:lnTo>
                    <a:lnTo>
                      <a:pt x="254" y="515"/>
                    </a:lnTo>
                    <a:lnTo>
                      <a:pt x="247" y="521"/>
                    </a:lnTo>
                    <a:lnTo>
                      <a:pt x="241" y="527"/>
                    </a:lnTo>
                    <a:lnTo>
                      <a:pt x="237" y="535"/>
                    </a:lnTo>
                    <a:lnTo>
                      <a:pt x="231" y="543"/>
                    </a:lnTo>
                    <a:lnTo>
                      <a:pt x="227" y="553"/>
                    </a:lnTo>
                    <a:lnTo>
                      <a:pt x="223" y="561"/>
                    </a:lnTo>
                    <a:lnTo>
                      <a:pt x="221" y="571"/>
                    </a:lnTo>
                    <a:lnTo>
                      <a:pt x="148" y="496"/>
                    </a:lnTo>
                    <a:lnTo>
                      <a:pt x="150" y="488"/>
                    </a:lnTo>
                    <a:lnTo>
                      <a:pt x="154" y="478"/>
                    </a:lnTo>
                    <a:lnTo>
                      <a:pt x="158" y="470"/>
                    </a:lnTo>
                    <a:lnTo>
                      <a:pt x="162" y="462"/>
                    </a:lnTo>
                    <a:lnTo>
                      <a:pt x="168" y="454"/>
                    </a:lnTo>
                    <a:lnTo>
                      <a:pt x="174" y="446"/>
                    </a:lnTo>
                    <a:lnTo>
                      <a:pt x="179" y="440"/>
                    </a:lnTo>
                    <a:lnTo>
                      <a:pt x="185" y="434"/>
                    </a:lnTo>
                    <a:lnTo>
                      <a:pt x="245" y="375"/>
                    </a:lnTo>
                    <a:lnTo>
                      <a:pt x="256" y="363"/>
                    </a:lnTo>
                    <a:lnTo>
                      <a:pt x="260" y="350"/>
                    </a:lnTo>
                    <a:lnTo>
                      <a:pt x="260" y="338"/>
                    </a:lnTo>
                    <a:lnTo>
                      <a:pt x="260" y="324"/>
                    </a:lnTo>
                    <a:lnTo>
                      <a:pt x="256" y="312"/>
                    </a:lnTo>
                    <a:lnTo>
                      <a:pt x="249" y="302"/>
                    </a:lnTo>
                    <a:lnTo>
                      <a:pt x="243" y="292"/>
                    </a:lnTo>
                    <a:lnTo>
                      <a:pt x="237" y="284"/>
                    </a:lnTo>
                    <a:lnTo>
                      <a:pt x="223" y="271"/>
                    </a:lnTo>
                    <a:lnTo>
                      <a:pt x="73" y="423"/>
                    </a:lnTo>
                    <a:lnTo>
                      <a:pt x="0" y="348"/>
                    </a:lnTo>
                    <a:close/>
                    <a:moveTo>
                      <a:pt x="278" y="221"/>
                    </a:moveTo>
                    <a:lnTo>
                      <a:pt x="292" y="233"/>
                    </a:lnTo>
                    <a:lnTo>
                      <a:pt x="306" y="243"/>
                    </a:lnTo>
                    <a:lnTo>
                      <a:pt x="320" y="249"/>
                    </a:lnTo>
                    <a:lnTo>
                      <a:pt x="335" y="253"/>
                    </a:lnTo>
                    <a:lnTo>
                      <a:pt x="347" y="253"/>
                    </a:lnTo>
                    <a:lnTo>
                      <a:pt x="361" y="251"/>
                    </a:lnTo>
                    <a:lnTo>
                      <a:pt x="373" y="245"/>
                    </a:lnTo>
                    <a:lnTo>
                      <a:pt x="385" y="235"/>
                    </a:lnTo>
                    <a:lnTo>
                      <a:pt x="398" y="221"/>
                    </a:lnTo>
                    <a:lnTo>
                      <a:pt x="404" y="207"/>
                    </a:lnTo>
                    <a:lnTo>
                      <a:pt x="408" y="194"/>
                    </a:lnTo>
                    <a:lnTo>
                      <a:pt x="406" y="180"/>
                    </a:lnTo>
                    <a:lnTo>
                      <a:pt x="404" y="168"/>
                    </a:lnTo>
                    <a:lnTo>
                      <a:pt x="396" y="154"/>
                    </a:lnTo>
                    <a:lnTo>
                      <a:pt x="385" y="140"/>
                    </a:lnTo>
                    <a:lnTo>
                      <a:pt x="373" y="125"/>
                    </a:lnTo>
                    <a:lnTo>
                      <a:pt x="278" y="221"/>
                    </a:lnTo>
                    <a:close/>
                  </a:path>
                </a:pathLst>
              </a:custGeom>
              <a:solidFill>
                <a:srgbClr val="0000ff"/>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rot="2704800">
                <a:off x="1925280" y="599760"/>
                <a:ext cx="171360" cy="171360"/>
              </a:xfrm>
              <a:custGeom>
                <a:avLst/>
                <a:gdLst/>
                <a:ahLst/>
                <a:rect l="l" t="t" r="r" b="b"/>
                <a:pathLst>
                  <a:path w="462" h="464">
                    <a:moveTo>
                      <a:pt x="261" y="414"/>
                    </a:moveTo>
                    <a:lnTo>
                      <a:pt x="245" y="428"/>
                    </a:lnTo>
                    <a:lnTo>
                      <a:pt x="229" y="440"/>
                    </a:lnTo>
                    <a:lnTo>
                      <a:pt x="215" y="448"/>
                    </a:lnTo>
                    <a:lnTo>
                      <a:pt x="198" y="456"/>
                    </a:lnTo>
                    <a:lnTo>
                      <a:pt x="184" y="460"/>
                    </a:lnTo>
                    <a:lnTo>
                      <a:pt x="170" y="464"/>
                    </a:lnTo>
                    <a:lnTo>
                      <a:pt x="156" y="464"/>
                    </a:lnTo>
                    <a:lnTo>
                      <a:pt x="142" y="464"/>
                    </a:lnTo>
                    <a:lnTo>
                      <a:pt x="129" y="462"/>
                    </a:lnTo>
                    <a:lnTo>
                      <a:pt x="115" y="458"/>
                    </a:lnTo>
                    <a:lnTo>
                      <a:pt x="103" y="454"/>
                    </a:lnTo>
                    <a:lnTo>
                      <a:pt x="91" y="448"/>
                    </a:lnTo>
                    <a:lnTo>
                      <a:pt x="69" y="434"/>
                    </a:lnTo>
                    <a:lnTo>
                      <a:pt x="48" y="416"/>
                    </a:lnTo>
                    <a:lnTo>
                      <a:pt x="30" y="395"/>
                    </a:lnTo>
                    <a:lnTo>
                      <a:pt x="16" y="373"/>
                    </a:lnTo>
                    <a:lnTo>
                      <a:pt x="10" y="361"/>
                    </a:lnTo>
                    <a:lnTo>
                      <a:pt x="6" y="349"/>
                    </a:lnTo>
                    <a:lnTo>
                      <a:pt x="2" y="335"/>
                    </a:lnTo>
                    <a:lnTo>
                      <a:pt x="0" y="322"/>
                    </a:lnTo>
                    <a:lnTo>
                      <a:pt x="0" y="308"/>
                    </a:lnTo>
                    <a:lnTo>
                      <a:pt x="0" y="294"/>
                    </a:lnTo>
                    <a:lnTo>
                      <a:pt x="4" y="280"/>
                    </a:lnTo>
                    <a:lnTo>
                      <a:pt x="8" y="266"/>
                    </a:lnTo>
                    <a:lnTo>
                      <a:pt x="16" y="249"/>
                    </a:lnTo>
                    <a:lnTo>
                      <a:pt x="24" y="235"/>
                    </a:lnTo>
                    <a:lnTo>
                      <a:pt x="36" y="219"/>
                    </a:lnTo>
                    <a:lnTo>
                      <a:pt x="50" y="203"/>
                    </a:lnTo>
                    <a:lnTo>
                      <a:pt x="202" y="55"/>
                    </a:lnTo>
                    <a:lnTo>
                      <a:pt x="219" y="41"/>
                    </a:lnTo>
                    <a:lnTo>
                      <a:pt x="233" y="29"/>
                    </a:lnTo>
                    <a:lnTo>
                      <a:pt x="249" y="18"/>
                    </a:lnTo>
                    <a:lnTo>
                      <a:pt x="263" y="10"/>
                    </a:lnTo>
                    <a:lnTo>
                      <a:pt x="278" y="6"/>
                    </a:lnTo>
                    <a:lnTo>
                      <a:pt x="294" y="2"/>
                    </a:lnTo>
                    <a:lnTo>
                      <a:pt x="308" y="0"/>
                    </a:lnTo>
                    <a:lnTo>
                      <a:pt x="320" y="2"/>
                    </a:lnTo>
                    <a:lnTo>
                      <a:pt x="334" y="4"/>
                    </a:lnTo>
                    <a:lnTo>
                      <a:pt x="346" y="6"/>
                    </a:lnTo>
                    <a:lnTo>
                      <a:pt x="361" y="12"/>
                    </a:lnTo>
                    <a:lnTo>
                      <a:pt x="373" y="18"/>
                    </a:lnTo>
                    <a:lnTo>
                      <a:pt x="395" y="35"/>
                    </a:lnTo>
                    <a:lnTo>
                      <a:pt x="415" y="53"/>
                    </a:lnTo>
                    <a:lnTo>
                      <a:pt x="432" y="73"/>
                    </a:lnTo>
                    <a:lnTo>
                      <a:pt x="446" y="95"/>
                    </a:lnTo>
                    <a:lnTo>
                      <a:pt x="452" y="106"/>
                    </a:lnTo>
                    <a:lnTo>
                      <a:pt x="456" y="120"/>
                    </a:lnTo>
                    <a:lnTo>
                      <a:pt x="460" y="132"/>
                    </a:lnTo>
                    <a:lnTo>
                      <a:pt x="462" y="144"/>
                    </a:lnTo>
                    <a:lnTo>
                      <a:pt x="462" y="158"/>
                    </a:lnTo>
                    <a:lnTo>
                      <a:pt x="460" y="172"/>
                    </a:lnTo>
                    <a:lnTo>
                      <a:pt x="458" y="187"/>
                    </a:lnTo>
                    <a:lnTo>
                      <a:pt x="454" y="203"/>
                    </a:lnTo>
                    <a:lnTo>
                      <a:pt x="446" y="217"/>
                    </a:lnTo>
                    <a:lnTo>
                      <a:pt x="438" y="233"/>
                    </a:lnTo>
                    <a:lnTo>
                      <a:pt x="426" y="249"/>
                    </a:lnTo>
                    <a:lnTo>
                      <a:pt x="411" y="266"/>
                    </a:lnTo>
                    <a:lnTo>
                      <a:pt x="261" y="414"/>
                    </a:lnTo>
                    <a:close/>
                    <a:moveTo>
                      <a:pt x="107" y="296"/>
                    </a:moveTo>
                    <a:lnTo>
                      <a:pt x="101" y="302"/>
                    </a:lnTo>
                    <a:lnTo>
                      <a:pt x="97" y="310"/>
                    </a:lnTo>
                    <a:lnTo>
                      <a:pt x="95" y="316"/>
                    </a:lnTo>
                    <a:lnTo>
                      <a:pt x="95" y="324"/>
                    </a:lnTo>
                    <a:lnTo>
                      <a:pt x="95" y="333"/>
                    </a:lnTo>
                    <a:lnTo>
                      <a:pt x="97" y="341"/>
                    </a:lnTo>
                    <a:lnTo>
                      <a:pt x="101" y="349"/>
                    </a:lnTo>
                    <a:lnTo>
                      <a:pt x="107" y="357"/>
                    </a:lnTo>
                    <a:lnTo>
                      <a:pt x="115" y="363"/>
                    </a:lnTo>
                    <a:lnTo>
                      <a:pt x="123" y="367"/>
                    </a:lnTo>
                    <a:lnTo>
                      <a:pt x="131" y="369"/>
                    </a:lnTo>
                    <a:lnTo>
                      <a:pt x="140" y="369"/>
                    </a:lnTo>
                    <a:lnTo>
                      <a:pt x="148" y="369"/>
                    </a:lnTo>
                    <a:lnTo>
                      <a:pt x="156" y="367"/>
                    </a:lnTo>
                    <a:lnTo>
                      <a:pt x="162" y="365"/>
                    </a:lnTo>
                    <a:lnTo>
                      <a:pt x="168" y="359"/>
                    </a:lnTo>
                    <a:lnTo>
                      <a:pt x="357" y="170"/>
                    </a:lnTo>
                    <a:lnTo>
                      <a:pt x="361" y="164"/>
                    </a:lnTo>
                    <a:lnTo>
                      <a:pt x="365" y="156"/>
                    </a:lnTo>
                    <a:lnTo>
                      <a:pt x="367" y="150"/>
                    </a:lnTo>
                    <a:lnTo>
                      <a:pt x="369" y="142"/>
                    </a:lnTo>
                    <a:lnTo>
                      <a:pt x="367" y="134"/>
                    </a:lnTo>
                    <a:lnTo>
                      <a:pt x="365" y="126"/>
                    </a:lnTo>
                    <a:lnTo>
                      <a:pt x="361" y="118"/>
                    </a:lnTo>
                    <a:lnTo>
                      <a:pt x="357" y="112"/>
                    </a:lnTo>
                    <a:lnTo>
                      <a:pt x="348" y="106"/>
                    </a:lnTo>
                    <a:lnTo>
                      <a:pt x="340" y="99"/>
                    </a:lnTo>
                    <a:lnTo>
                      <a:pt x="332" y="97"/>
                    </a:lnTo>
                    <a:lnTo>
                      <a:pt x="322" y="95"/>
                    </a:lnTo>
                    <a:lnTo>
                      <a:pt x="314" y="97"/>
                    </a:lnTo>
                    <a:lnTo>
                      <a:pt x="308" y="99"/>
                    </a:lnTo>
                    <a:lnTo>
                      <a:pt x="300" y="104"/>
                    </a:lnTo>
                    <a:lnTo>
                      <a:pt x="294" y="108"/>
                    </a:lnTo>
                    <a:lnTo>
                      <a:pt x="107" y="296"/>
                    </a:lnTo>
                    <a:close/>
                  </a:path>
                </a:pathLst>
              </a:custGeom>
              <a:solidFill>
                <a:srgbClr val="0000ff"/>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rot="2704800">
                <a:off x="2165040" y="684000"/>
                <a:ext cx="401760" cy="401760"/>
              </a:xfrm>
              <a:custGeom>
                <a:avLst/>
                <a:gdLst/>
                <a:ahLst/>
                <a:rect l="l" t="t" r="r" b="b"/>
                <a:pathLst>
                  <a:path w="1083" h="1082">
                    <a:moveTo>
                      <a:pt x="71" y="1082"/>
                    </a:moveTo>
                    <a:lnTo>
                      <a:pt x="1083" y="73"/>
                    </a:lnTo>
                    <a:lnTo>
                      <a:pt x="1008" y="0"/>
                    </a:lnTo>
                    <a:lnTo>
                      <a:pt x="0" y="1009"/>
                    </a:lnTo>
                    <a:lnTo>
                      <a:pt x="71" y="1082"/>
                    </a:lnTo>
                    <a:close/>
                  </a:path>
                </a:pathLst>
              </a:custGeom>
              <a:solidFill>
                <a:srgbClr val="0000ff"/>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rot="2704800">
                <a:off x="2167200" y="0"/>
                <a:ext cx="401400" cy="401760"/>
              </a:xfrm>
              <a:custGeom>
                <a:avLst/>
                <a:gdLst/>
                <a:ahLst/>
                <a:rect l="l" t="t" r="r" b="b"/>
                <a:pathLst>
                  <a:path w="1083" h="1082">
                    <a:moveTo>
                      <a:pt x="73" y="1082"/>
                    </a:moveTo>
                    <a:lnTo>
                      <a:pt x="1083" y="71"/>
                    </a:lnTo>
                    <a:lnTo>
                      <a:pt x="1010" y="0"/>
                    </a:lnTo>
                    <a:lnTo>
                      <a:pt x="0" y="1011"/>
                    </a:lnTo>
                    <a:lnTo>
                      <a:pt x="73" y="1082"/>
                    </a:lnTo>
                    <a:close/>
                  </a:path>
                </a:pathLst>
              </a:custGeom>
              <a:solidFill>
                <a:srgbClr val="cc0000"/>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rot="2704800">
                <a:off x="2294280" y="587880"/>
                <a:ext cx="295200" cy="293400"/>
              </a:xfrm>
              <a:custGeom>
                <a:avLst/>
                <a:gdLst/>
                <a:ahLst/>
                <a:rect l="l" t="t" r="r" b="b"/>
                <a:pathLst>
                  <a:path w="797" h="793">
                    <a:moveTo>
                      <a:pt x="73" y="793"/>
                    </a:moveTo>
                    <a:lnTo>
                      <a:pt x="797" y="71"/>
                    </a:lnTo>
                    <a:lnTo>
                      <a:pt x="722" y="0"/>
                    </a:lnTo>
                    <a:lnTo>
                      <a:pt x="0" y="720"/>
                    </a:lnTo>
                    <a:lnTo>
                      <a:pt x="73" y="793"/>
                    </a:lnTo>
                    <a:close/>
                  </a:path>
                </a:pathLst>
              </a:custGeom>
              <a:solidFill>
                <a:srgbClr val="0000ff"/>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rot="2704800">
                <a:off x="2263320" y="457200"/>
                <a:ext cx="320400" cy="320760"/>
              </a:xfrm>
              <a:custGeom>
                <a:avLst/>
                <a:gdLst/>
                <a:ahLst/>
                <a:rect l="l" t="t" r="r" b="b"/>
                <a:pathLst>
                  <a:path w="866" h="866">
                    <a:moveTo>
                      <a:pt x="69" y="866"/>
                    </a:moveTo>
                    <a:lnTo>
                      <a:pt x="866" y="73"/>
                    </a:lnTo>
                    <a:lnTo>
                      <a:pt x="791" y="0"/>
                    </a:lnTo>
                    <a:lnTo>
                      <a:pt x="0" y="793"/>
                    </a:lnTo>
                    <a:lnTo>
                      <a:pt x="69" y="866"/>
                    </a:lnTo>
                    <a:close/>
                  </a:path>
                </a:pathLst>
              </a:custGeom>
              <a:solidFill>
                <a:srgbClr val="008000"/>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rot="2704800">
                <a:off x="2268360" y="303120"/>
                <a:ext cx="322200" cy="322200"/>
              </a:xfrm>
              <a:custGeom>
                <a:avLst/>
                <a:gdLst/>
                <a:ahLst/>
                <a:rect l="l" t="t" r="r" b="b"/>
                <a:pathLst>
                  <a:path w="866" h="865">
                    <a:moveTo>
                      <a:pt x="73" y="865"/>
                    </a:moveTo>
                    <a:lnTo>
                      <a:pt x="866" y="73"/>
                    </a:lnTo>
                    <a:lnTo>
                      <a:pt x="791" y="0"/>
                    </a:lnTo>
                    <a:lnTo>
                      <a:pt x="0" y="796"/>
                    </a:lnTo>
                    <a:lnTo>
                      <a:pt x="73" y="865"/>
                    </a:lnTo>
                    <a:close/>
                  </a:path>
                </a:pathLst>
              </a:custGeom>
              <a:solidFill>
                <a:srgbClr val="008000"/>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rot="2704800">
                <a:off x="2262600" y="189360"/>
                <a:ext cx="320760" cy="322200"/>
              </a:xfrm>
              <a:custGeom>
                <a:avLst/>
                <a:gdLst/>
                <a:ahLst/>
                <a:rect l="l" t="t" r="r" b="b"/>
                <a:pathLst>
                  <a:path w="866" h="869">
                    <a:moveTo>
                      <a:pt x="73" y="869"/>
                    </a:moveTo>
                    <a:lnTo>
                      <a:pt x="866" y="73"/>
                    </a:lnTo>
                    <a:lnTo>
                      <a:pt x="791" y="0"/>
                    </a:lnTo>
                    <a:lnTo>
                      <a:pt x="0" y="796"/>
                    </a:lnTo>
                    <a:lnTo>
                      <a:pt x="73" y="869"/>
                    </a:lnTo>
                    <a:close/>
                  </a:path>
                </a:pathLst>
              </a:custGeom>
              <a:solidFill>
                <a:srgbClr val="cc0000"/>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rot="2704800">
                <a:off x="2166480" y="341280"/>
                <a:ext cx="135000" cy="135000"/>
              </a:xfrm>
              <a:custGeom>
                <a:avLst/>
                <a:gdLst/>
                <a:ahLst/>
                <a:rect l="l" t="t" r="r" b="b"/>
                <a:pathLst>
                  <a:path w="367" h="363">
                    <a:moveTo>
                      <a:pt x="367" y="294"/>
                    </a:moveTo>
                    <a:lnTo>
                      <a:pt x="73" y="0"/>
                    </a:lnTo>
                    <a:lnTo>
                      <a:pt x="0" y="73"/>
                    </a:lnTo>
                    <a:lnTo>
                      <a:pt x="294" y="363"/>
                    </a:lnTo>
                    <a:lnTo>
                      <a:pt x="367" y="294"/>
                    </a:lnTo>
                    <a:close/>
                  </a:path>
                </a:pathLst>
              </a:custGeom>
              <a:solidFill>
                <a:srgbClr val="cc0000"/>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rot="2704800">
                <a:off x="2536560" y="728640"/>
                <a:ext cx="160200" cy="160200"/>
              </a:xfrm>
              <a:custGeom>
                <a:avLst/>
                <a:gdLst/>
                <a:ahLst/>
                <a:rect l="l" t="t" r="r" b="b"/>
                <a:pathLst>
                  <a:path w="432" h="430">
                    <a:moveTo>
                      <a:pt x="432" y="357"/>
                    </a:moveTo>
                    <a:lnTo>
                      <a:pt x="73" y="0"/>
                    </a:lnTo>
                    <a:lnTo>
                      <a:pt x="0" y="71"/>
                    </a:lnTo>
                    <a:lnTo>
                      <a:pt x="357" y="430"/>
                    </a:lnTo>
                    <a:lnTo>
                      <a:pt x="432" y="357"/>
                    </a:lnTo>
                    <a:close/>
                  </a:path>
                </a:pathLst>
              </a:custGeom>
              <a:solidFill>
                <a:srgbClr val="0000ff"/>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rot="2704800">
                <a:off x="2547720" y="220680"/>
                <a:ext cx="134640" cy="135000"/>
              </a:xfrm>
              <a:custGeom>
                <a:avLst/>
                <a:gdLst/>
                <a:ahLst/>
                <a:rect l="l" t="t" r="r" b="b"/>
                <a:pathLst>
                  <a:path w="367" h="363">
                    <a:moveTo>
                      <a:pt x="367" y="294"/>
                    </a:moveTo>
                    <a:lnTo>
                      <a:pt x="73" y="0"/>
                    </a:lnTo>
                    <a:lnTo>
                      <a:pt x="0" y="73"/>
                    </a:lnTo>
                    <a:lnTo>
                      <a:pt x="294" y="363"/>
                    </a:lnTo>
                    <a:lnTo>
                      <a:pt x="367" y="294"/>
                    </a:lnTo>
                    <a:close/>
                  </a:path>
                </a:pathLst>
              </a:custGeom>
              <a:solidFill>
                <a:srgbClr val="cc0000"/>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rot="2704800">
                <a:off x="2550960" y="490320"/>
                <a:ext cx="135000" cy="134640"/>
              </a:xfrm>
              <a:custGeom>
                <a:avLst/>
                <a:gdLst/>
                <a:ahLst/>
                <a:rect l="l" t="t" r="r" b="b"/>
                <a:pathLst>
                  <a:path w="367" h="363">
                    <a:moveTo>
                      <a:pt x="367" y="294"/>
                    </a:moveTo>
                    <a:lnTo>
                      <a:pt x="73" y="0"/>
                    </a:lnTo>
                    <a:lnTo>
                      <a:pt x="0" y="73"/>
                    </a:lnTo>
                    <a:lnTo>
                      <a:pt x="294" y="363"/>
                    </a:lnTo>
                    <a:lnTo>
                      <a:pt x="367" y="294"/>
                    </a:lnTo>
                    <a:close/>
                  </a:path>
                </a:pathLst>
              </a:custGeom>
              <a:solidFill>
                <a:srgbClr val="008000"/>
              </a:solidFill>
              <a:ln w="0">
                <a:noFill/>
              </a:ln>
              <a:effectLst>
                <a:outerShdw dist="36147"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rot="2704800">
                <a:off x="2166480" y="608040"/>
                <a:ext cx="134640" cy="135000"/>
              </a:xfrm>
              <a:custGeom>
                <a:avLst/>
                <a:gdLst/>
                <a:ahLst/>
                <a:rect l="l" t="t" r="r" b="b"/>
                <a:pathLst>
                  <a:path w="367" h="363">
                    <a:moveTo>
                      <a:pt x="367" y="294"/>
                    </a:moveTo>
                    <a:lnTo>
                      <a:pt x="73" y="0"/>
                    </a:lnTo>
                    <a:lnTo>
                      <a:pt x="0" y="73"/>
                    </a:lnTo>
                    <a:lnTo>
                      <a:pt x="294" y="363"/>
                    </a:lnTo>
                    <a:lnTo>
                      <a:pt x="367" y="294"/>
                    </a:lnTo>
                    <a:close/>
                  </a:path>
                </a:pathLst>
              </a:custGeom>
              <a:solidFill>
                <a:srgbClr val="008000"/>
              </a:solidFill>
              <a:ln w="0">
                <a:noFill/>
              </a:ln>
              <a:effectLst>
                <a:outerShdw dist="36147" dir="2700000" blurRad="0" rotWithShape="0">
                  <a:srgbClr val="808080"/>
                </a:outerShdw>
              </a:effectLst>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grpSp>
        <p:sp>
          <p:nvSpPr>
            <p:cNvPr id="30" name=""/>
            <p:cNvSpPr/>
            <p:nvPr/>
          </p:nvSpPr>
          <p:spPr>
            <a:xfrm>
              <a:off x="2622240" y="21960"/>
              <a:ext cx="4137480" cy="1099800"/>
            </a:xfrm>
            <a:prstGeom prst="rect">
              <a:avLst/>
            </a:prstGeom>
            <a:noFill/>
            <a:ln w="0">
              <a:noFill/>
            </a:ln>
            <a:effectLst>
              <a:outerShdw dist="17819" dir="2700000" blurRad="0" rotWithShape="0">
                <a:srgbClr val="808080"/>
              </a:outerShdw>
            </a:effectLst>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600" strike="noStrike" u="none">
                  <a:solidFill>
                    <a:srgbClr val="cc0000"/>
                  </a:solidFill>
                  <a:effectLst/>
                  <a:uFillTx/>
                  <a:latin typeface="Times New Roman"/>
                </a:rPr>
                <a:t>-Co</a:t>
              </a:r>
              <a:r>
                <a:rPr b="0" lang="en-US" sz="6600" strike="noStrike" u="none">
                  <a:solidFill>
                    <a:srgbClr val="008000"/>
                  </a:solidFill>
                  <a:effectLst/>
                  <a:uFillTx/>
                  <a:latin typeface="Times New Roman"/>
                </a:rPr>
                <a:t>mme</a:t>
              </a:r>
              <a:r>
                <a:rPr b="0" lang="en-US" sz="6600" strike="noStrike" u="none">
                  <a:solidFill>
                    <a:srgbClr val="0000ff"/>
                  </a:solidFill>
                  <a:effectLst/>
                  <a:uFillTx/>
                  <a:latin typeface="Times New Roman"/>
                </a:rPr>
                <a:t>rce</a:t>
              </a:r>
              <a:endParaRPr b="0" lang="en-US" sz="66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700200" y="129960"/>
            <a:ext cx="7772400" cy="8823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E-commerce in Latin America</a:t>
            </a:r>
            <a:endParaRPr b="0" lang="en-US" sz="4000" strike="noStrike" u="none">
              <a:solidFill>
                <a:srgbClr val="000000"/>
              </a:solidFill>
              <a:effectLst/>
              <a:uFillTx/>
              <a:latin typeface="Times New Roman"/>
            </a:endParaRPr>
          </a:p>
        </p:txBody>
      </p:sp>
      <p:sp>
        <p:nvSpPr>
          <p:cNvPr id="32" name="PlaceHolder 2"/>
          <p:cNvSpPr>
            <a:spLocks noGrp="1"/>
          </p:cNvSpPr>
          <p:nvPr>
            <p:ph/>
          </p:nvPr>
        </p:nvSpPr>
        <p:spPr>
          <a:xfrm>
            <a:off x="671400" y="1314000"/>
            <a:ext cx="7772400" cy="441972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E-commerce market space is large and relatively underserved in Latin America</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has the opportunity to enter at the ground floor of the E-commerce revolution in CALME’s regions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Some market cap of successful Latin opportunities:</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Terra Networks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$25 Billion</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No Earnings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Impsat</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$3   Billion</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No Earnings </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StarMedia</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   Billion</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No Earnings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El Sitio</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   Billion</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No Earnings</a:t>
            </a: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228600" y="-360"/>
            <a:ext cx="86868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CALME’s Strengths</a:t>
            </a:r>
            <a:endParaRPr b="0" lang="en-US" sz="4000" strike="noStrike" u="none">
              <a:solidFill>
                <a:srgbClr val="000000"/>
              </a:solidFill>
              <a:effectLst/>
              <a:uFillTx/>
              <a:latin typeface="Times New Roman"/>
            </a:endParaRPr>
          </a:p>
        </p:txBody>
      </p:sp>
      <p:sp>
        <p:nvSpPr>
          <p:cNvPr id="34" name="PlaceHolder 2"/>
          <p:cNvSpPr>
            <a:spLocks noGrp="1"/>
          </p:cNvSpPr>
          <p:nvPr>
            <p:ph/>
          </p:nvPr>
        </p:nvSpPr>
        <p:spPr>
          <a:xfrm>
            <a:off x="671400" y="1314000"/>
            <a:ext cx="7772400" cy="441972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CALME has longstanding offices in the region, which ideally positions it to support E-commerce ventures in the individual, unique marketplaces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CALME has a strong reputation in the region that will give it credibility in the B2B, B2C, and C2C space and assist in attracting venture capital funding</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CALME can capitalize on its network to facilitate successful E-commerce ventures</a:t>
            </a:r>
            <a:endParaRPr b="0" lang="en-US" sz="24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700200" y="0"/>
            <a:ext cx="7772400" cy="882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CSV Investment Charter</a:t>
            </a:r>
            <a:endParaRPr b="0" lang="en-US" sz="4000" strike="noStrike" u="none">
              <a:solidFill>
                <a:srgbClr val="000000"/>
              </a:solidFill>
              <a:effectLst/>
              <a:uFillTx/>
              <a:latin typeface="Times New Roman"/>
            </a:endParaRPr>
          </a:p>
        </p:txBody>
      </p:sp>
      <p:sp>
        <p:nvSpPr>
          <p:cNvPr id="36" name="PlaceHolder 2"/>
          <p:cNvSpPr>
            <a:spLocks noGrp="1"/>
          </p:cNvSpPr>
          <p:nvPr>
            <p:ph/>
          </p:nvPr>
        </p:nvSpPr>
        <p:spPr>
          <a:xfrm>
            <a:off x="671400" y="1314000"/>
            <a:ext cx="7772400" cy="441972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Nexus to CALME regions or seek access to the markets in CALME regions.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Focus areas are E-commerce and communications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Capitalize on CALME’s Network and Human Capital</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Have near-term exit strategies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Expected to generate high yields </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700200" y="0"/>
            <a:ext cx="7772400" cy="882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CSV Investment Parameters</a:t>
            </a:r>
            <a:endParaRPr b="0" lang="en-US" sz="4000" strike="noStrike" u="none">
              <a:solidFill>
                <a:srgbClr val="000000"/>
              </a:solidFill>
              <a:effectLst/>
              <a:uFillTx/>
              <a:latin typeface="Times New Roman"/>
            </a:endParaRPr>
          </a:p>
        </p:txBody>
      </p:sp>
      <p:sp>
        <p:nvSpPr>
          <p:cNvPr id="38" name="PlaceHolder 2"/>
          <p:cNvSpPr>
            <a:spLocks noGrp="1"/>
          </p:cNvSpPr>
          <p:nvPr>
            <p:ph/>
          </p:nvPr>
        </p:nvSpPr>
        <p:spPr>
          <a:xfrm>
            <a:off x="671400" y="1314000"/>
            <a:ext cx="7772400" cy="441972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Primarily mid to late round investments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Co-investment with top-tier VC and other strategic partners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Typical investments will range from $1-5 million, with a target average investment amount of $2 million</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Objective portfolio of ten companies in first year</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Target portfolio IRR greater than 30%</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700200" y="0"/>
            <a:ext cx="7772400" cy="882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CSV Investment Process</a:t>
            </a:r>
            <a:endParaRPr b="0" lang="en-US" sz="4000" strike="noStrike" u="none">
              <a:solidFill>
                <a:srgbClr val="000000"/>
              </a:solidFill>
              <a:effectLst/>
              <a:uFillTx/>
              <a:latin typeface="Times New Roman"/>
            </a:endParaRPr>
          </a:p>
        </p:txBody>
      </p:sp>
      <p:sp>
        <p:nvSpPr>
          <p:cNvPr id="40" name="PlaceHolder 2"/>
          <p:cNvSpPr>
            <a:spLocks noGrp="1"/>
          </p:cNvSpPr>
          <p:nvPr>
            <p:ph/>
          </p:nvPr>
        </p:nvSpPr>
        <p:spPr>
          <a:xfrm>
            <a:off x="671400" y="1169640"/>
            <a:ext cx="7772400" cy="4737240"/>
          </a:xfrm>
          <a:prstGeom prst="rect">
            <a:avLst/>
          </a:prstGeom>
          <a:noFill/>
          <a:ln w="0">
            <a:noFill/>
          </a:ln>
        </p:spPr>
        <p:txBody>
          <a:bodyPr lIns="90000" rIns="90000" tIns="46800" bIns="46800" anchor="t">
            <a:normAutofit fontScale="85000"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Report directly to David Haug</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Existing corporate approval limits would remain unchanged</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David Haug would have approval authority up to $5 million for core-business opportunities</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Full responsibility for complete management of investment process from funding until IPO</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Follow all existing control systems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Cooperate with Global IT and Broadband Ventures on technology issues and co-investment</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CSV would allocate 10% of gross to GIT and/or EBS groups for shared resources</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Coordinate with Enron Investment Partners and other regional funds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Quarterly review of investment by Enron Centralized Technology Investment Committee</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Use the ‘fair value” accounting system used by venture capital firms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68000" y="-360"/>
            <a:ext cx="8250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CSV Current Investments</a:t>
            </a:r>
            <a:endParaRPr b="0" lang="en-US" sz="4000" strike="noStrike" u="none">
              <a:solidFill>
                <a:srgbClr val="000000"/>
              </a:solidFill>
              <a:effectLst/>
              <a:uFillTx/>
              <a:latin typeface="Times New Roman"/>
            </a:endParaRPr>
          </a:p>
        </p:txBody>
      </p:sp>
      <p:sp>
        <p:nvSpPr>
          <p:cNvPr id="42" name="PlaceHolder 2"/>
          <p:cNvSpPr>
            <a:spLocks noGrp="1"/>
          </p:cNvSpPr>
          <p:nvPr>
            <p:ph/>
          </p:nvPr>
        </p:nvSpPr>
        <p:spPr>
          <a:xfrm>
            <a:off x="671400" y="1314000"/>
            <a:ext cx="7772400" cy="441972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International E-commerce (IeC)</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 Hispanic-owned iTV set-top box manufacturer targeting Hispanic market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Houston Economic Opportunity Fund (HEOF) invested in the seed stage and advised and for the first six months operations, HEOF advised IeC on financial management matters through its Board of Director’s position</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HEOF identified CALME, because of its presence in the Caribbean region, as the strategic partner to assist IeC in finance, marketing and management issue</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Following a due diligence exercise CALME made investment in IeC</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By utilizing its network CALME assisted IeC in identifying its management team in Colombia </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CALME was able to cut the product launch time from 6 months down to 2 months</a:t>
            </a:r>
            <a:endParaRPr b="0" lang="en-US" sz="1800" strike="noStrike" u="none">
              <a:solidFill>
                <a:srgbClr val="000000"/>
              </a:solidFill>
              <a:effectLst/>
              <a:uFillTx/>
              <a:latin typeface="Times New Roman"/>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360" y="-360"/>
            <a:ext cx="88390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CSV Opportunities Under Consideration</a:t>
            </a:r>
            <a:endParaRPr b="0" lang="en-US" sz="4000" strike="noStrike" u="none">
              <a:solidFill>
                <a:srgbClr val="000000"/>
              </a:solidFill>
              <a:effectLst/>
              <a:uFillTx/>
              <a:latin typeface="Times New Roman"/>
            </a:endParaRPr>
          </a:p>
        </p:txBody>
      </p:sp>
      <p:sp>
        <p:nvSpPr>
          <p:cNvPr id="44" name="PlaceHolder 2"/>
          <p:cNvSpPr>
            <a:spLocks noGrp="1"/>
          </p:cNvSpPr>
          <p:nvPr>
            <p:ph/>
          </p:nvPr>
        </p:nvSpPr>
        <p:spPr>
          <a:xfrm>
            <a:off x="671400" y="1314000"/>
            <a:ext cx="7772400" cy="441972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EnDigital</a:t>
            </a:r>
            <a:r>
              <a:rPr b="0" lang="en-US" sz="2400" strike="noStrike" u="none">
                <a:solidFill>
                  <a:srgbClr val="000000"/>
                </a:solidFill>
                <a:effectLst/>
                <a:uFillTx/>
                <a:latin typeface="Times New Roman"/>
              </a:rPr>
              <a:t> - streaming live Latin events, $300K (early stage)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BancoInternet</a:t>
            </a:r>
            <a:r>
              <a:rPr b="0" lang="en-US" sz="2400" strike="noStrike" u="none">
                <a:solidFill>
                  <a:srgbClr val="000000"/>
                </a:solidFill>
                <a:effectLst/>
                <a:uFillTx/>
                <a:latin typeface="Times New Roman"/>
              </a:rPr>
              <a:t> - online financial services to Latin market, $2.5 MM (early stage)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LatinSoccer</a:t>
            </a:r>
            <a:r>
              <a:rPr b="0" lang="en-US" sz="2400" strike="noStrike" u="none">
                <a:solidFill>
                  <a:srgbClr val="000000"/>
                </a:solidFill>
                <a:effectLst/>
                <a:uFillTx/>
                <a:latin typeface="Times New Roman"/>
              </a:rPr>
              <a:t> - Latin soccer portal, one of the most popular portals in Latin America, $5 MM co-investment opportunity with DLJ (mid-late stage)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RightScore</a:t>
            </a:r>
            <a:r>
              <a:rPr b="0" lang="en-US" sz="2400" strike="noStrike" u="none">
                <a:solidFill>
                  <a:srgbClr val="000000"/>
                </a:solidFill>
                <a:effectLst/>
                <a:uFillTx/>
                <a:latin typeface="Times New Roman"/>
              </a:rPr>
              <a:t> - Egyptian sports portal--potentially largest portal opportunity in Arab world</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Elfoco</a:t>
            </a:r>
            <a:r>
              <a:rPr b="0" lang="en-US" sz="2400" strike="noStrike" u="none">
                <a:solidFill>
                  <a:srgbClr val="000000"/>
                </a:solidFill>
                <a:effectLst/>
                <a:uFillTx/>
                <a:latin typeface="Times New Roman"/>
              </a:rPr>
              <a:t> - online music site, introduced to us by DLJ</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CoBuys</a:t>
            </a:r>
            <a:r>
              <a:rPr b="0" lang="en-US" sz="2400" strike="noStrike" u="none">
                <a:solidFill>
                  <a:srgbClr val="000000"/>
                </a:solidFill>
                <a:effectLst/>
                <a:uFillTx/>
                <a:latin typeface="Times New Roman"/>
              </a:rPr>
              <a:t> - a B2B grocery aggregator in Panama</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700200" y="0"/>
            <a:ext cx="7772400" cy="882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Organizational Structure</a:t>
            </a:r>
            <a:endParaRPr b="0" lang="en-US" sz="4000" strike="noStrike" u="none">
              <a:solidFill>
                <a:srgbClr val="000000"/>
              </a:solidFill>
              <a:effectLst/>
              <a:uFillTx/>
              <a:latin typeface="Times New Roman"/>
            </a:endParaRPr>
          </a:p>
        </p:txBody>
      </p:sp>
      <p:sp>
        <p:nvSpPr>
          <p:cNvPr id="46" name="PlaceHolder 2"/>
          <p:cNvSpPr>
            <a:spLocks noGrp="1"/>
          </p:cNvSpPr>
          <p:nvPr>
            <p:ph/>
          </p:nvPr>
        </p:nvSpPr>
        <p:spPr>
          <a:xfrm>
            <a:off x="671400" y="1314000"/>
            <a:ext cx="7772400" cy="441972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Chairman</a:t>
            </a:r>
            <a:endParaRPr b="0" lang="en-US" sz="24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Investment Committee</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Evaluate deals and recommend investment’s to Chairman</a:t>
            </a:r>
            <a:endParaRPr b="0" lang="en-US" sz="20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Investment Managers/Screening Committee</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Screening committee will review deals upon “entry” and maintain knowledge database</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Investment Manager assigned to manage relationship process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Investment Manager will present opportunity for Investment Committee approval</a:t>
            </a:r>
            <a:endParaRPr b="0" lang="en-US" sz="20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1731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2000-03-22T02:23:32Z</dcterms:created>
  <dc:creator>Alhamd Alkhayat</dc:creator>
  <dc:description/>
  <dc:language>en-US</dc:language>
  <cp:lastModifiedBy>Hamd</cp:lastModifiedBy>
  <dcterms:modified xsi:type="dcterms:W3CDTF">2000-03-24T15:29:06Z</dcterms:modified>
  <cp:revision>29</cp:revision>
  <dc:subject/>
  <dc:title>Calme Special Ventures</dc:title>
</cp:coreProperties>
</file>