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_rels/presentation.xml.rels" ContentType="application/vnd.openxmlformats-package.relationships+xml"/>
  <Override PartName="/ppt/embeddings/oleObject1.bin" ContentType="application/vnd.openxmlformats-officedocument.oleObject"/>
  <Override PartName="/ppt/embeddings/oleObject1.xlsx" ContentType="application/vnd.openxmlformats-officedocument.spreadsheetml.sheet"/>
  <Override PartName="/ppt/media/image1.wmf" ContentType="image/x-wmf"/>
  <Override PartName="/ppt/media/image2.wmf" ContentType="image/x-wmf"/>
  <Override PartName="/ppt/media/image3.wmf" ContentType="image/x-wmf"/>
  <Override PartName="/ppt/media/image4.wmf" ContentType="image/x-wmf"/>
  <Override PartName="/ppt/slides/_rels/slide10.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_rels/slide3.xml.rels" ContentType="application/vnd.openxmlformats-package.relationships+xml"/>
  <Override PartName="/ppt/slides/_rels/slide18.xml.rels" ContentType="application/vnd.openxmlformats-package.relationships+xml"/>
  <Override PartName="/ppt/slides/_rels/slide4.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9144000" cy="6858000"/>
  <p:notesSz cx="7008813" cy="923766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oleObject" Target="../embeddings/oleObject1.bin"/><Relationship Id="rId3" Type="http://schemas.openxmlformats.org/officeDocument/2006/relationships/image" Target="../media/image1.wmf"/>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oleObject" Target="../embeddings/oleObject1.bin"/><Relationship Id="rId3" Type="http://schemas.openxmlformats.org/officeDocument/2006/relationships/image" Target="../media/image1.wmf"/>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oleObject" Target="../embeddings/oleObject1.bin"/><Relationship Id="rId3" Type="http://schemas.openxmlformats.org/officeDocument/2006/relationships/image" Target="../media/image1.wmf"/>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oleObject" Target="../embeddings/oleObject1.bin"/><Relationship Id="rId3" Type="http://schemas.openxmlformats.org/officeDocument/2006/relationships/image" Target="../media/image1.wmf"/>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457200" y="171360"/>
            <a:ext cx="8229600" cy="6098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Black"/>
              </a:rPr>
              <a:t>Click to edit the title text format</a:t>
            </a:r>
            <a:endParaRPr b="0" lang="en-US" sz="2400" strike="noStrike" u="none">
              <a:solidFill>
                <a:srgbClr val="000000"/>
              </a:solidFill>
              <a:effectLst/>
              <a:uFillTx/>
              <a:latin typeface="Arial Black"/>
            </a:endParaRPr>
          </a:p>
        </p:txBody>
      </p:sp>
      <p:sp>
        <p:nvSpPr>
          <p:cNvPr id="1" name="PlaceHolder 2"/>
          <p:cNvSpPr>
            <a:spLocks noGrp="1"/>
          </p:cNvSpPr>
          <p:nvPr>
            <p:ph type="body"/>
          </p:nvPr>
        </p:nvSpPr>
        <p:spPr>
          <a:xfrm>
            <a:off x="457200" y="990360"/>
            <a:ext cx="8229600" cy="4724280"/>
          </a:xfrm>
          <a:prstGeom prst="rect">
            <a:avLst/>
          </a:prstGeom>
          <a:noFill/>
          <a:ln w="0">
            <a:noFill/>
          </a:ln>
        </p:spPr>
        <p:txBody>
          <a:bodyPr lIns="90000" rIns="90000" tIns="46800" bIns="46800" anchor="t">
            <a:normAutofit/>
          </a:bodyPr>
          <a:p>
            <a:pPr marL="343080" indent="-343080">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Click to edit the outline text format</a:t>
            </a:r>
            <a:endParaRPr b="0" lang="en-US" sz="1800" strike="noStrike" u="none">
              <a:solidFill>
                <a:srgbClr val="000000"/>
              </a:solidFill>
              <a:effectLst/>
              <a:uFillTx/>
              <a:latin typeface="Arial"/>
            </a:endParaRPr>
          </a:p>
          <a:p>
            <a:pPr lvl="1" marL="743040" indent="-28584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Second Outline Level</a:t>
            </a:r>
            <a:endParaRPr b="0" lang="en-US" sz="1800" strike="noStrike" u="none">
              <a:solidFill>
                <a:srgbClr val="000000"/>
              </a:solidFill>
              <a:effectLst/>
              <a:uFillTx/>
              <a:latin typeface="Arial"/>
            </a:endParaRPr>
          </a:p>
          <a:p>
            <a:pPr lvl="2" marL="1143000" indent="-2286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Third Outline Level</a:t>
            </a:r>
            <a:endParaRPr b="0" lang="en-US" sz="1800" strike="noStrike" u="none">
              <a:solidFill>
                <a:srgbClr val="000000"/>
              </a:solidFill>
              <a:effectLst/>
              <a:uFillTx/>
              <a:latin typeface="Arial"/>
            </a:endParaRPr>
          </a:p>
          <a:p>
            <a:pPr lvl="3" marL="1600200" indent="-2286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Fourth Outline Level</a:t>
            </a:r>
            <a:endParaRPr b="0" lang="en-US" sz="1800" strike="noStrike" u="none">
              <a:solidFill>
                <a:srgbClr val="000000"/>
              </a:solidFill>
              <a:effectLst/>
              <a:uFillTx/>
              <a:latin typeface="Arial"/>
            </a:endParaRPr>
          </a:p>
          <a:p>
            <a:pPr lvl="4" marL="2057400" indent="-2286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Fifth Outline Level</a:t>
            </a:r>
            <a:endParaRPr b="0" lang="en-US" sz="1800" strike="noStrike" u="none">
              <a:solidFill>
                <a:srgbClr val="000000"/>
              </a:solidFill>
              <a:effectLst/>
              <a:uFillTx/>
              <a:latin typeface="Arial"/>
            </a:endParaRPr>
          </a:p>
          <a:p>
            <a:pPr lvl="5" marL="2057400" indent="-2286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Sixth Outline Level</a:t>
            </a:r>
            <a:endParaRPr b="0" lang="en-US" sz="1800" strike="noStrike" u="none">
              <a:solidFill>
                <a:srgbClr val="000000"/>
              </a:solidFill>
              <a:effectLst/>
              <a:uFillTx/>
              <a:latin typeface="Arial"/>
            </a:endParaRPr>
          </a:p>
          <a:p>
            <a:pPr lvl="6" marL="2057400" indent="-2286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Seventh Outline Level</a:t>
            </a:r>
            <a:endParaRPr b="0" lang="en-US" sz="1800" strike="noStrike" u="none">
              <a:solidFill>
                <a:srgbClr val="000000"/>
              </a:solidFill>
              <a:effectLst/>
              <a:uFillTx/>
              <a:latin typeface="Arial"/>
            </a:endParaRPr>
          </a:p>
        </p:txBody>
      </p:sp>
      <p:sp>
        <p:nvSpPr>
          <p:cNvPr id="2" name="PlaceHolder 3"/>
          <p:cNvSpPr>
            <a:spLocks noGrp="1"/>
          </p:cNvSpPr>
          <p:nvPr>
            <p:ph type="dt" idx="1"/>
          </p:nvPr>
        </p:nvSpPr>
        <p:spPr>
          <a:xfrm>
            <a:off x="6934320" y="6629040"/>
            <a:ext cx="1371600" cy="228600"/>
          </a:xfrm>
          <a:prstGeom prst="rect">
            <a:avLst/>
          </a:prstGeom>
          <a:noFill/>
          <a:ln w="0">
            <a:noFill/>
          </a:ln>
        </p:spPr>
        <p:txBody>
          <a:bodyPr lIns="90000" rIns="90000" tIns="46800" bIns="46800" anchor="t">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35625A7-F796-42DE-B458-FFE894BAB506}" type="datetime">
              <a:rPr b="0" lang="en-US" sz="800" strike="noStrike" u="none">
                <a:solidFill>
                  <a:srgbClr val="000000"/>
                </a:solidFill>
                <a:effectLst/>
                <a:uFillTx/>
                <a:latin typeface="Arial"/>
              </a:rPr>
              <a:t>09/27/25</a:t>
            </a:fld>
            <a:r>
              <a:rPr b="0" lang="en-US" sz="800" strike="noStrike" u="none">
                <a:solidFill>
                  <a:srgbClr val="000000"/>
                </a:solidFill>
                <a:effectLst/>
                <a:uFillTx/>
                <a:latin typeface="Arial"/>
              </a:rPr>
              <a:t> </a:t>
            </a:r>
            <a:fld id="{DA227CA7-668A-417C-936C-CDCE531AC077}" type="datetime12">
              <a:rPr b="0" lang="en-US" sz="800" strike="noStrike" u="none">
                <a:solidFill>
                  <a:srgbClr val="000000"/>
                </a:solidFill>
                <a:effectLst/>
                <a:uFillTx/>
                <a:latin typeface="Arial"/>
              </a:rPr>
              <a:t>12:50 AM</a:t>
            </a:fld>
            <a:endParaRPr b="0" lang="en-US" sz="8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400800"/>
            <a:ext cx="2895840" cy="45720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fld id="{29B567D2-F045-4313-9BC5-AC5311BD3421}" type="slidenum">
              <a:rPr b="0" lang="en-US" sz="1200" strike="noStrike" u="none">
                <a:solidFill>
                  <a:srgbClr val="000000"/>
                </a:solidFill>
                <a:effectLst/>
                <a:uFillTx/>
                <a:latin typeface="Arial"/>
              </a:rPr>
              <a:t>&lt;number&gt;</a:t>
            </a:fld>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p:txBody>
      </p:sp>
      <p:sp>
        <p:nvSpPr>
          <p:cNvPr id="4" name=""/>
          <p:cNvSpPr/>
          <p:nvPr/>
        </p:nvSpPr>
        <p:spPr>
          <a:xfrm>
            <a:off x="457200" y="838080"/>
            <a:ext cx="8229600" cy="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 name=""/>
          <p:cNvSpPr/>
          <p:nvPr/>
        </p:nvSpPr>
        <p:spPr>
          <a:xfrm>
            <a:off x="457200" y="6324480"/>
            <a:ext cx="7848720" cy="0"/>
          </a:xfrm>
          <a:prstGeom prst="line">
            <a:avLst/>
          </a:prstGeom>
          <a:ln w="255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6" name=""/>
          <p:cNvGraphicFramePr/>
          <p:nvPr/>
        </p:nvGraphicFramePr>
        <p:xfrm>
          <a:off x="8400960" y="6114960"/>
          <a:ext cx="722520" cy="722520"/>
        </p:xfrm>
        <a:graphic>
          <a:graphicData uri="http://schemas.openxmlformats.org/presentationml/2006/ole">
            <p:oleObj r:id="rId2" spid="">
              <p:embed/>
              <p:pic>
                <p:nvPicPr>
                  <p:cNvPr id="7" name="" descr=""/>
                  <p:cNvPicPr/>
                  <p:nvPr/>
                </p:nvPicPr>
                <p:blipFill>
                  <a:blip r:embed="rId3"/>
                  <a:stretch/>
                </p:blipFill>
                <p:spPr>
                  <a:xfrm>
                    <a:off x="8400960" y="6114960"/>
                    <a:ext cx="722520" cy="722520"/>
                  </a:xfrm>
                  <a:prstGeom prst="rect">
                    <a:avLst/>
                  </a:prstGeom>
                  <a:noFill/>
                  <a:ln w="0">
                    <a:noFill/>
                  </a:ln>
                </p:spPr>
              </p:pic>
            </p:oleObj>
          </a:graphicData>
        </a:graphic>
      </p:graphicFrame>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457200" y="171360"/>
            <a:ext cx="8229600" cy="6098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Black"/>
              </a:rPr>
              <a:t>Click to edit the title text format</a:t>
            </a:r>
            <a:endParaRPr b="0" lang="en-US" sz="2400" strike="noStrike" u="none">
              <a:solidFill>
                <a:srgbClr val="000000"/>
              </a:solidFill>
              <a:effectLst/>
              <a:uFillTx/>
              <a:latin typeface="Arial Black"/>
            </a:endParaRPr>
          </a:p>
        </p:txBody>
      </p:sp>
      <p:sp>
        <p:nvSpPr>
          <p:cNvPr id="9" name="PlaceHolder 2"/>
          <p:cNvSpPr>
            <a:spLocks noGrp="1"/>
          </p:cNvSpPr>
          <p:nvPr>
            <p:ph type="body"/>
          </p:nvPr>
        </p:nvSpPr>
        <p:spPr>
          <a:xfrm>
            <a:off x="457200" y="990360"/>
            <a:ext cx="8229600" cy="4724280"/>
          </a:xfrm>
          <a:prstGeom prst="rect">
            <a:avLst/>
          </a:prstGeom>
          <a:noFill/>
          <a:ln w="0">
            <a:noFill/>
          </a:ln>
        </p:spPr>
        <p:txBody>
          <a:bodyPr lIns="90000" rIns="90000" tIns="46800" bIns="46800" anchor="t">
            <a:normAutofit/>
          </a:bodyPr>
          <a:p>
            <a:pPr marL="343080" indent="-343080">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Click to edit the outline text format</a:t>
            </a:r>
            <a:endParaRPr b="0" lang="en-US" sz="1800" strike="noStrike" u="none">
              <a:solidFill>
                <a:srgbClr val="000000"/>
              </a:solidFill>
              <a:effectLst/>
              <a:uFillTx/>
              <a:latin typeface="Arial"/>
            </a:endParaRPr>
          </a:p>
          <a:p>
            <a:pPr lvl="1" marL="743040" indent="-28584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Second Outline Level</a:t>
            </a:r>
            <a:endParaRPr b="0" lang="en-US" sz="1800" strike="noStrike" u="none">
              <a:solidFill>
                <a:srgbClr val="000000"/>
              </a:solidFill>
              <a:effectLst/>
              <a:uFillTx/>
              <a:latin typeface="Arial"/>
            </a:endParaRPr>
          </a:p>
          <a:p>
            <a:pPr lvl="2" marL="1143000" indent="-2286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Third Outline Level</a:t>
            </a:r>
            <a:endParaRPr b="0" lang="en-US" sz="1800" strike="noStrike" u="none">
              <a:solidFill>
                <a:srgbClr val="000000"/>
              </a:solidFill>
              <a:effectLst/>
              <a:uFillTx/>
              <a:latin typeface="Arial"/>
            </a:endParaRPr>
          </a:p>
          <a:p>
            <a:pPr lvl="3" marL="1600200" indent="-2286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Fourth Outline Level</a:t>
            </a:r>
            <a:endParaRPr b="0" lang="en-US" sz="1800" strike="noStrike" u="none">
              <a:solidFill>
                <a:srgbClr val="000000"/>
              </a:solidFill>
              <a:effectLst/>
              <a:uFillTx/>
              <a:latin typeface="Arial"/>
            </a:endParaRPr>
          </a:p>
          <a:p>
            <a:pPr lvl="4" marL="2057400" indent="-2286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Fifth Outline Level</a:t>
            </a:r>
            <a:endParaRPr b="0" lang="en-US" sz="1800" strike="noStrike" u="none">
              <a:solidFill>
                <a:srgbClr val="000000"/>
              </a:solidFill>
              <a:effectLst/>
              <a:uFillTx/>
              <a:latin typeface="Arial"/>
            </a:endParaRPr>
          </a:p>
          <a:p>
            <a:pPr lvl="5" marL="2057400" indent="-2286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Sixth Outline Level</a:t>
            </a:r>
            <a:endParaRPr b="0" lang="en-US" sz="1800" strike="noStrike" u="none">
              <a:solidFill>
                <a:srgbClr val="000000"/>
              </a:solidFill>
              <a:effectLst/>
              <a:uFillTx/>
              <a:latin typeface="Arial"/>
            </a:endParaRPr>
          </a:p>
          <a:p>
            <a:pPr lvl="6" marL="2057400" indent="-2286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Seventh Outline Level</a:t>
            </a:r>
            <a:endParaRPr b="0" lang="en-US" sz="1800" strike="noStrike" u="none">
              <a:solidFill>
                <a:srgbClr val="000000"/>
              </a:solidFill>
              <a:effectLst/>
              <a:uFillTx/>
              <a:latin typeface="Arial"/>
            </a:endParaRPr>
          </a:p>
        </p:txBody>
      </p:sp>
      <p:sp>
        <p:nvSpPr>
          <p:cNvPr id="10" name="PlaceHolder 3"/>
          <p:cNvSpPr>
            <a:spLocks noGrp="1"/>
          </p:cNvSpPr>
          <p:nvPr>
            <p:ph type="dt" idx="3"/>
          </p:nvPr>
        </p:nvSpPr>
        <p:spPr>
          <a:xfrm>
            <a:off x="6934320" y="6629040"/>
            <a:ext cx="1371600" cy="228600"/>
          </a:xfrm>
          <a:prstGeom prst="rect">
            <a:avLst/>
          </a:prstGeom>
          <a:noFill/>
          <a:ln w="0">
            <a:noFill/>
          </a:ln>
        </p:spPr>
        <p:txBody>
          <a:bodyPr lIns="90000" rIns="90000" tIns="46800" bIns="46800" anchor="t">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18DD008-66F4-44AB-8868-5F3904B1580C}" type="datetime">
              <a:rPr b="0" lang="en-US" sz="800" strike="noStrike" u="none">
                <a:solidFill>
                  <a:srgbClr val="000000"/>
                </a:solidFill>
                <a:effectLst/>
                <a:uFillTx/>
                <a:latin typeface="Arial"/>
              </a:rPr>
              <a:t>09/27/25</a:t>
            </a:fld>
            <a:r>
              <a:rPr b="0" lang="en-US" sz="800" strike="noStrike" u="none">
                <a:solidFill>
                  <a:srgbClr val="000000"/>
                </a:solidFill>
                <a:effectLst/>
                <a:uFillTx/>
                <a:latin typeface="Arial"/>
              </a:rPr>
              <a:t> </a:t>
            </a:r>
            <a:fld id="{156AD116-9651-45B0-ACAE-77C96D46196F}" type="datetime12">
              <a:rPr b="0" lang="en-US" sz="800" strike="noStrike" u="none">
                <a:solidFill>
                  <a:srgbClr val="000000"/>
                </a:solidFill>
                <a:effectLst/>
                <a:uFillTx/>
                <a:latin typeface="Arial"/>
              </a:rPr>
              <a:t>12:50 AM</a:t>
            </a:fld>
            <a:endParaRPr b="0" lang="en-US" sz="800" strike="noStrike" u="none">
              <a:solidFill>
                <a:srgbClr val="000000"/>
              </a:solidFill>
              <a:effectLst/>
              <a:uFillTx/>
              <a:latin typeface="Times New Roman"/>
            </a:endParaRPr>
          </a:p>
        </p:txBody>
      </p:sp>
      <p:sp>
        <p:nvSpPr>
          <p:cNvPr id="11" name="PlaceHolder 4"/>
          <p:cNvSpPr>
            <a:spLocks noGrp="1"/>
          </p:cNvSpPr>
          <p:nvPr>
            <p:ph type="ftr" idx="4"/>
          </p:nvPr>
        </p:nvSpPr>
        <p:spPr>
          <a:xfrm>
            <a:off x="3124080" y="6400800"/>
            <a:ext cx="2895840" cy="45720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fld id="{FA45A804-61CE-4DB7-BCDA-34D2C886F22B}" type="slidenum">
              <a:rPr b="0" lang="en-US" sz="1200" strike="noStrike" u="none">
                <a:solidFill>
                  <a:srgbClr val="000000"/>
                </a:solidFill>
                <a:effectLst/>
                <a:uFillTx/>
                <a:latin typeface="Arial"/>
              </a:rPr>
              <a:t>&lt;number&gt;</a:t>
            </a:fld>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p:txBody>
      </p:sp>
      <p:sp>
        <p:nvSpPr>
          <p:cNvPr id="12" name=""/>
          <p:cNvSpPr/>
          <p:nvPr/>
        </p:nvSpPr>
        <p:spPr>
          <a:xfrm>
            <a:off x="457200" y="838080"/>
            <a:ext cx="8229600" cy="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 name=""/>
          <p:cNvSpPr/>
          <p:nvPr/>
        </p:nvSpPr>
        <p:spPr>
          <a:xfrm>
            <a:off x="457200" y="6324480"/>
            <a:ext cx="7848720" cy="0"/>
          </a:xfrm>
          <a:prstGeom prst="line">
            <a:avLst/>
          </a:prstGeom>
          <a:ln w="255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14" name=""/>
          <p:cNvGraphicFramePr/>
          <p:nvPr/>
        </p:nvGraphicFramePr>
        <p:xfrm>
          <a:off x="8400960" y="6114960"/>
          <a:ext cx="722520" cy="722520"/>
        </p:xfrm>
        <a:graphic>
          <a:graphicData uri="http://schemas.openxmlformats.org/presentationml/2006/ole">
            <p:oleObj r:id="rId2" spid="">
              <p:embed/>
              <p:pic>
                <p:nvPicPr>
                  <p:cNvPr id="15" name="" descr=""/>
                  <p:cNvPicPr/>
                  <p:nvPr/>
                </p:nvPicPr>
                <p:blipFill>
                  <a:blip r:embed="rId3"/>
                  <a:stretch/>
                </p:blipFill>
                <p:spPr>
                  <a:xfrm>
                    <a:off x="8400960" y="6114960"/>
                    <a:ext cx="722520" cy="722520"/>
                  </a:xfrm>
                  <a:prstGeom prst="rect">
                    <a:avLst/>
                  </a:prstGeom>
                  <a:noFill/>
                  <a:ln w="0">
                    <a:noFill/>
                  </a:ln>
                </p:spPr>
              </p:pic>
            </p:oleObj>
          </a:graphicData>
        </a:graphic>
      </p:graphicFrame>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457200" y="171360"/>
            <a:ext cx="8229600" cy="6098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Black"/>
              </a:rPr>
              <a:t>Click to edit the title text format</a:t>
            </a:r>
            <a:endParaRPr b="0" lang="en-US" sz="2400" strike="noStrike" u="none">
              <a:solidFill>
                <a:srgbClr val="000000"/>
              </a:solidFill>
              <a:effectLst/>
              <a:uFillTx/>
              <a:latin typeface="Arial Black"/>
            </a:endParaRPr>
          </a:p>
        </p:txBody>
      </p:sp>
      <p:sp>
        <p:nvSpPr>
          <p:cNvPr id="17" name="PlaceHolder 2"/>
          <p:cNvSpPr>
            <a:spLocks noGrp="1"/>
          </p:cNvSpPr>
          <p:nvPr>
            <p:ph type="body"/>
          </p:nvPr>
        </p:nvSpPr>
        <p:spPr>
          <a:xfrm>
            <a:off x="457200" y="990360"/>
            <a:ext cx="8229600" cy="4724280"/>
          </a:xfrm>
          <a:prstGeom prst="rect">
            <a:avLst/>
          </a:prstGeom>
          <a:noFill/>
          <a:ln w="0">
            <a:noFill/>
          </a:ln>
        </p:spPr>
        <p:txBody>
          <a:bodyPr lIns="90000" rIns="90000" tIns="46800" bIns="46800" anchor="t">
            <a:normAutofit/>
          </a:bodyPr>
          <a:p>
            <a:pPr marL="343080" indent="-343080">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Click to edit the outline text format</a:t>
            </a:r>
            <a:endParaRPr b="0" lang="en-US" sz="1800" strike="noStrike" u="none">
              <a:solidFill>
                <a:srgbClr val="000000"/>
              </a:solidFill>
              <a:effectLst/>
              <a:uFillTx/>
              <a:latin typeface="Arial"/>
            </a:endParaRPr>
          </a:p>
          <a:p>
            <a:pPr lvl="1" marL="743040" indent="-28584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Second Outline Level</a:t>
            </a:r>
            <a:endParaRPr b="0" lang="en-US" sz="1800" strike="noStrike" u="none">
              <a:solidFill>
                <a:srgbClr val="000000"/>
              </a:solidFill>
              <a:effectLst/>
              <a:uFillTx/>
              <a:latin typeface="Arial"/>
            </a:endParaRPr>
          </a:p>
          <a:p>
            <a:pPr lvl="2" marL="1143000" indent="-2286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Third Outline Level</a:t>
            </a:r>
            <a:endParaRPr b="0" lang="en-US" sz="1800" strike="noStrike" u="none">
              <a:solidFill>
                <a:srgbClr val="000000"/>
              </a:solidFill>
              <a:effectLst/>
              <a:uFillTx/>
              <a:latin typeface="Arial"/>
            </a:endParaRPr>
          </a:p>
          <a:p>
            <a:pPr lvl="3" marL="1600200" indent="-2286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Fourth Outline Level</a:t>
            </a:r>
            <a:endParaRPr b="0" lang="en-US" sz="1800" strike="noStrike" u="none">
              <a:solidFill>
                <a:srgbClr val="000000"/>
              </a:solidFill>
              <a:effectLst/>
              <a:uFillTx/>
              <a:latin typeface="Arial"/>
            </a:endParaRPr>
          </a:p>
          <a:p>
            <a:pPr lvl="4" marL="2057400" indent="-2286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Fifth Outline Level</a:t>
            </a:r>
            <a:endParaRPr b="0" lang="en-US" sz="1800" strike="noStrike" u="none">
              <a:solidFill>
                <a:srgbClr val="000000"/>
              </a:solidFill>
              <a:effectLst/>
              <a:uFillTx/>
              <a:latin typeface="Arial"/>
            </a:endParaRPr>
          </a:p>
          <a:p>
            <a:pPr lvl="5" marL="2057400" indent="-2286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Sixth Outline Level</a:t>
            </a:r>
            <a:endParaRPr b="0" lang="en-US" sz="1800" strike="noStrike" u="none">
              <a:solidFill>
                <a:srgbClr val="000000"/>
              </a:solidFill>
              <a:effectLst/>
              <a:uFillTx/>
              <a:latin typeface="Arial"/>
            </a:endParaRPr>
          </a:p>
          <a:p>
            <a:pPr lvl="6" marL="2057400" indent="-2286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Seventh Outline Level</a:t>
            </a:r>
            <a:endParaRPr b="0" lang="en-US" sz="1800" strike="noStrike" u="none">
              <a:solidFill>
                <a:srgbClr val="000000"/>
              </a:solidFill>
              <a:effectLst/>
              <a:uFillTx/>
              <a:latin typeface="Arial"/>
            </a:endParaRPr>
          </a:p>
        </p:txBody>
      </p:sp>
      <p:sp>
        <p:nvSpPr>
          <p:cNvPr id="18" name="PlaceHolder 3"/>
          <p:cNvSpPr>
            <a:spLocks noGrp="1"/>
          </p:cNvSpPr>
          <p:nvPr>
            <p:ph type="dt" idx="5"/>
          </p:nvPr>
        </p:nvSpPr>
        <p:spPr>
          <a:xfrm>
            <a:off x="6934320" y="6629040"/>
            <a:ext cx="1371600" cy="228600"/>
          </a:xfrm>
          <a:prstGeom prst="rect">
            <a:avLst/>
          </a:prstGeom>
          <a:noFill/>
          <a:ln w="0">
            <a:noFill/>
          </a:ln>
        </p:spPr>
        <p:txBody>
          <a:bodyPr lIns="90000" rIns="90000" tIns="46800" bIns="46800" anchor="t">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3F5A1C5-F562-4FE0-94D4-C1F4FA9BC2C6}" type="datetime">
              <a:rPr b="0" lang="en-US" sz="800" strike="noStrike" u="none">
                <a:solidFill>
                  <a:srgbClr val="000000"/>
                </a:solidFill>
                <a:effectLst/>
                <a:uFillTx/>
                <a:latin typeface="Arial"/>
              </a:rPr>
              <a:t>09/27/25</a:t>
            </a:fld>
            <a:r>
              <a:rPr b="0" lang="en-US" sz="800" strike="noStrike" u="none">
                <a:solidFill>
                  <a:srgbClr val="000000"/>
                </a:solidFill>
                <a:effectLst/>
                <a:uFillTx/>
                <a:latin typeface="Arial"/>
              </a:rPr>
              <a:t> </a:t>
            </a:r>
            <a:fld id="{D0AF84DD-3FCA-4EC4-8F3D-F10FAE56F729}" type="datetime12">
              <a:rPr b="0" lang="en-US" sz="800" strike="noStrike" u="none">
                <a:solidFill>
                  <a:srgbClr val="000000"/>
                </a:solidFill>
                <a:effectLst/>
                <a:uFillTx/>
                <a:latin typeface="Arial"/>
              </a:rPr>
              <a:t>12:50 AM</a:t>
            </a:fld>
            <a:endParaRPr b="0" lang="en-US" sz="800" strike="noStrike" u="none">
              <a:solidFill>
                <a:srgbClr val="000000"/>
              </a:solidFill>
              <a:effectLst/>
              <a:uFillTx/>
              <a:latin typeface="Times New Roman"/>
            </a:endParaRPr>
          </a:p>
        </p:txBody>
      </p:sp>
      <p:sp>
        <p:nvSpPr>
          <p:cNvPr id="19" name="PlaceHolder 4"/>
          <p:cNvSpPr>
            <a:spLocks noGrp="1"/>
          </p:cNvSpPr>
          <p:nvPr>
            <p:ph type="ftr" idx="6"/>
          </p:nvPr>
        </p:nvSpPr>
        <p:spPr>
          <a:xfrm>
            <a:off x="3124080" y="6400800"/>
            <a:ext cx="2895840" cy="45720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fld id="{3DF3B3F3-A2B1-4DCC-B89B-DC086DFD29D2}" type="slidenum">
              <a:rPr b="0" lang="en-US" sz="1200" strike="noStrike" u="none">
                <a:solidFill>
                  <a:srgbClr val="000000"/>
                </a:solidFill>
                <a:effectLst/>
                <a:uFillTx/>
                <a:latin typeface="Arial"/>
              </a:rPr>
              <a:t>&lt;number&gt;</a:t>
            </a:fld>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p:txBody>
      </p:sp>
      <p:sp>
        <p:nvSpPr>
          <p:cNvPr id="20" name=""/>
          <p:cNvSpPr/>
          <p:nvPr/>
        </p:nvSpPr>
        <p:spPr>
          <a:xfrm>
            <a:off x="457200" y="838080"/>
            <a:ext cx="8229600" cy="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1" name=""/>
          <p:cNvSpPr/>
          <p:nvPr/>
        </p:nvSpPr>
        <p:spPr>
          <a:xfrm>
            <a:off x="457200" y="6324480"/>
            <a:ext cx="7848720" cy="0"/>
          </a:xfrm>
          <a:prstGeom prst="line">
            <a:avLst/>
          </a:prstGeom>
          <a:ln w="255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22" name=""/>
          <p:cNvGraphicFramePr/>
          <p:nvPr/>
        </p:nvGraphicFramePr>
        <p:xfrm>
          <a:off x="8400960" y="6114960"/>
          <a:ext cx="722520" cy="722520"/>
        </p:xfrm>
        <a:graphic>
          <a:graphicData uri="http://schemas.openxmlformats.org/presentationml/2006/ole">
            <p:oleObj r:id="rId2" spid="">
              <p:embed/>
              <p:pic>
                <p:nvPicPr>
                  <p:cNvPr id="23" name="" descr=""/>
                  <p:cNvPicPr/>
                  <p:nvPr/>
                </p:nvPicPr>
                <p:blipFill>
                  <a:blip r:embed="rId3"/>
                  <a:stretch/>
                </p:blipFill>
                <p:spPr>
                  <a:xfrm>
                    <a:off x="8400960" y="6114960"/>
                    <a:ext cx="722520" cy="722520"/>
                  </a:xfrm>
                  <a:prstGeom prst="rect">
                    <a:avLst/>
                  </a:prstGeom>
                  <a:noFill/>
                  <a:ln w="0">
                    <a:noFill/>
                  </a:ln>
                </p:spPr>
              </p:pic>
            </p:oleObj>
          </a:graphicData>
        </a:graphic>
      </p:graphicFrame>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685440" y="2514600"/>
            <a:ext cx="5791320" cy="83808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Black"/>
              </a:rPr>
              <a:t>Click to edit the title text format</a:t>
            </a:r>
            <a:endParaRPr b="0" lang="en-US" sz="2400" strike="noStrike" u="none">
              <a:solidFill>
                <a:srgbClr val="000000"/>
              </a:solidFill>
              <a:effectLst/>
              <a:uFillTx/>
              <a:latin typeface="Arial Black"/>
            </a:endParaRPr>
          </a:p>
        </p:txBody>
      </p:sp>
      <p:sp>
        <p:nvSpPr>
          <p:cNvPr id="25" name=""/>
          <p:cNvSpPr/>
          <p:nvPr/>
        </p:nvSpPr>
        <p:spPr>
          <a:xfrm>
            <a:off x="685800" y="6324480"/>
            <a:ext cx="7772400" cy="0"/>
          </a:xfrm>
          <a:prstGeom prst="line">
            <a:avLst/>
          </a:prstGeom>
          <a:ln w="255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26" name=""/>
          <p:cNvGraphicFramePr/>
          <p:nvPr/>
        </p:nvGraphicFramePr>
        <p:xfrm>
          <a:off x="6718320" y="2066760"/>
          <a:ext cx="1892160" cy="1838520"/>
        </p:xfrm>
        <a:graphic>
          <a:graphicData uri="http://schemas.openxmlformats.org/presentationml/2006/ole">
            <p:oleObj r:id="rId2" spid="">
              <p:embed/>
              <p:pic>
                <p:nvPicPr>
                  <p:cNvPr id="27" name="" descr=""/>
                  <p:cNvPicPr/>
                  <p:nvPr/>
                </p:nvPicPr>
                <p:blipFill>
                  <a:blip r:embed="rId3"/>
                  <a:stretch/>
                </p:blipFill>
                <p:spPr>
                  <a:xfrm>
                    <a:off x="6718320" y="2066760"/>
                    <a:ext cx="1892160" cy="1838520"/>
                  </a:xfrm>
                  <a:prstGeom prst="rect">
                    <a:avLst/>
                  </a:prstGeom>
                  <a:noFill/>
                  <a:ln w="0">
                    <a:noFill/>
                  </a:ln>
                </p:spPr>
              </p:pic>
            </p:oleObj>
          </a:graphicData>
        </a:graphic>
      </p:graphicFrame>
      <p:sp>
        <p:nvSpPr>
          <p:cNvPr id="28"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Click to edit the outline text format</a:t>
            </a:r>
            <a:endParaRPr b="0" lang="en-US" sz="1800" strike="noStrike" u="none">
              <a:solidFill>
                <a:srgbClr val="000000"/>
              </a:solidFill>
              <a:effectLst/>
              <a:uFillTx/>
              <a:latin typeface="Arial"/>
            </a:endParaRPr>
          </a:p>
          <a:p>
            <a:pPr lvl="1" marL="457200" indent="0" algn="ctr">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Second Outline Level</a:t>
            </a:r>
            <a:endParaRPr b="0" lang="en-US" sz="1600" strike="noStrike" u="none">
              <a:solidFill>
                <a:srgbClr val="000000"/>
              </a:solidFill>
              <a:effectLst/>
              <a:uFillTx/>
              <a:latin typeface="Arial"/>
            </a:endParaRPr>
          </a:p>
          <a:p>
            <a:pPr lvl="2" marL="914400" algn="ctr">
              <a:spcBef>
                <a:spcPts val="349"/>
              </a:spcBef>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Third Outline Level</a:t>
            </a:r>
            <a:endParaRPr b="0" lang="en-US" sz="1400" strike="noStrike" u="none">
              <a:solidFill>
                <a:srgbClr val="000000"/>
              </a:solidFill>
              <a:effectLst/>
              <a:uFillTx/>
              <a:latin typeface="Arial"/>
            </a:endParaRPr>
          </a:p>
          <a:p>
            <a:pPr lvl="3" marL="1371600" algn="ctr">
              <a:spcBef>
                <a:spcPts val="300"/>
              </a:spcBef>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Fourth Outline Level</a:t>
            </a:r>
            <a:endParaRPr b="0" lang="en-US" sz="1200" strike="noStrike" u="none">
              <a:solidFill>
                <a:srgbClr val="000000"/>
              </a:solidFill>
              <a:effectLst/>
              <a:uFillTx/>
              <a:latin typeface="Arial"/>
            </a:endParaRPr>
          </a:p>
          <a:p>
            <a:pPr lvl="4" marL="1828800" algn="ctr">
              <a:spcBef>
                <a:spcPts val="249"/>
              </a:spcBef>
              <a:buClr>
                <a:srgbClr val="000000"/>
              </a:buClr>
              <a:buFont typeface="Arial"/>
              <a:buChar char="»"/>
              <a:tabLst>
                <a:tab algn="l" pos="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Fifth Outline Level</a:t>
            </a:r>
            <a:endParaRPr b="0" lang="en-US" sz="1000" strike="noStrike" u="none">
              <a:solidFill>
                <a:srgbClr val="000000"/>
              </a:solidFill>
              <a:effectLst/>
              <a:uFillTx/>
              <a:latin typeface="Arial"/>
            </a:endParaRPr>
          </a:p>
          <a:p>
            <a:pPr lvl="5" marL="1828800">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Sixth Outline Level</a:t>
            </a:r>
            <a:endParaRPr b="0" lang="en-US" sz="1000" strike="noStrike" u="none">
              <a:solidFill>
                <a:srgbClr val="000000"/>
              </a:solidFill>
              <a:effectLst/>
              <a:uFillTx/>
              <a:latin typeface="Arial"/>
            </a:endParaRPr>
          </a:p>
          <a:p>
            <a:pPr lvl="6" marL="1828800">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Seventh Outline Level</a:t>
            </a:r>
            <a:endParaRPr b="0" lang="en-US" sz="10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3.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4.wmf"/><Relationship Id="rId3"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5.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wmf"/><Relationship Id="rId3"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wmf"/><Relationship Id="rId3"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458640" y="2514600"/>
            <a:ext cx="6018480" cy="83808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Black"/>
              </a:rPr>
              <a:t>Enron Corp Organizational Meeting</a:t>
            </a:r>
            <a:endParaRPr b="0" lang="en-US" sz="2400" strike="noStrike" u="none">
              <a:solidFill>
                <a:srgbClr val="000000"/>
              </a:solidFill>
              <a:effectLst/>
              <a:uFillTx/>
              <a:latin typeface="Arial Black"/>
            </a:endParaRPr>
          </a:p>
        </p:txBody>
      </p:sp>
      <p:sp>
        <p:nvSpPr>
          <p:cNvPr id="30" name=""/>
          <p:cNvSpPr/>
          <p:nvPr/>
        </p:nvSpPr>
        <p:spPr>
          <a:xfrm>
            <a:off x="476280" y="3367080"/>
            <a:ext cx="5791320" cy="7855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December 12, 2001</a:t>
            </a: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New York, NY </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2" name="PlaceHolder 1"/>
          <p:cNvSpPr>
            <a:spLocks noGrp="1"/>
          </p:cNvSpPr>
          <p:nvPr>
            <p:ph type="title"/>
          </p:nvPr>
        </p:nvSpPr>
        <p:spPr>
          <a:xfrm>
            <a:off x="457200" y="171360"/>
            <a:ext cx="8229600" cy="60984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Stabilization of the Business</a:t>
            </a:r>
            <a:br>
              <a:rPr sz="2400"/>
            </a:br>
            <a:r>
              <a:rPr b="0" lang="en-US" sz="2400" strike="noStrike" u="none">
                <a:solidFill>
                  <a:srgbClr val="000000"/>
                </a:solidFill>
                <a:effectLst/>
                <a:uFillTx/>
                <a:latin typeface="Arial Black"/>
              </a:rPr>
              <a:t>Steps Taken to Restore Investor Confidence</a:t>
            </a:r>
            <a:endParaRPr b="0" lang="en-US" sz="2400" strike="noStrike" u="none">
              <a:solidFill>
                <a:srgbClr val="000000"/>
              </a:solidFill>
              <a:effectLst/>
              <a:uFillTx/>
              <a:latin typeface="Arial Black"/>
            </a:endParaRPr>
          </a:p>
        </p:txBody>
      </p:sp>
      <p:sp>
        <p:nvSpPr>
          <p:cNvPr id="193" name=""/>
          <p:cNvSpPr/>
          <p:nvPr/>
        </p:nvSpPr>
        <p:spPr>
          <a:xfrm>
            <a:off x="285840" y="938160"/>
            <a:ext cx="4343400" cy="4528080"/>
          </a:xfrm>
          <a:prstGeom prst="rect">
            <a:avLst/>
          </a:prstGeom>
          <a:noFill/>
          <a:ln w="0">
            <a:noFill/>
          </a:ln>
        </p:spPr>
        <p:style>
          <a:lnRef idx="0"/>
          <a:fillRef idx="0"/>
          <a:effectRef idx="0"/>
          <a:fontRef idx="minor"/>
        </p:style>
        <p:txBody>
          <a:bodyPr lIns="90000" rIns="90000" tIns="46800" bIns="46800" anchor="t">
            <a:spAutoFit/>
          </a:bodyPr>
          <a:p>
            <a:pPr marL="343080" indent="-343080">
              <a:lnSpc>
                <a:spcPct val="15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Post-Chapter 11 Filing</a:t>
            </a:r>
            <a:endParaRPr b="0" lang="en-US" sz="1800" strike="noStrike" u="none">
              <a:solidFill>
                <a:srgbClr val="000000"/>
              </a:solidFill>
              <a:effectLst/>
              <a:uFillTx/>
              <a:latin typeface="Times New Roman"/>
            </a:endParaRPr>
          </a:p>
          <a:p>
            <a:pPr marL="343080" indent="-343080">
              <a:lnSpc>
                <a:spcPct val="15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$1.5B DIP financing completed</a:t>
            </a:r>
            <a:endParaRPr b="0" lang="en-US" sz="1800" strike="noStrike" u="none">
              <a:solidFill>
                <a:srgbClr val="000000"/>
              </a:solidFill>
              <a:effectLst/>
              <a:uFillTx/>
              <a:latin typeface="Times New Roman"/>
            </a:endParaRPr>
          </a:p>
          <a:p>
            <a:pPr marL="343080" indent="-343080">
              <a:lnSpc>
                <a:spcPct val="15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Dramatic overhead reductions </a:t>
            </a:r>
            <a:endParaRPr b="0" lang="en-US" sz="1800" strike="noStrike" u="none">
              <a:solidFill>
                <a:srgbClr val="000000"/>
              </a:solidFill>
              <a:effectLst/>
              <a:uFillTx/>
              <a:latin typeface="Times New Roman"/>
            </a:endParaRPr>
          </a:p>
          <a:p>
            <a:pPr marL="343080" indent="-343080">
              <a:lnSpc>
                <a:spcPct val="15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Centralized cash conservation program implemented</a:t>
            </a:r>
            <a:endParaRPr b="0" lang="en-US" sz="1800" strike="noStrike" u="none">
              <a:solidFill>
                <a:srgbClr val="000000"/>
              </a:solidFill>
              <a:effectLst/>
              <a:uFillTx/>
              <a:latin typeface="Times New Roman"/>
            </a:endParaRPr>
          </a:p>
          <a:p>
            <a:pPr marL="343080" indent="-343080">
              <a:lnSpc>
                <a:spcPct val="13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Business realignment initiated</a:t>
            </a:r>
            <a:endParaRPr b="0" lang="en-US" sz="1800" strike="noStrike" u="none">
              <a:solidFill>
                <a:srgbClr val="000000"/>
              </a:solidFill>
              <a:effectLst/>
              <a:uFillTx/>
              <a:latin typeface="Times New Roman"/>
            </a:endParaRPr>
          </a:p>
          <a:p>
            <a:pPr marL="343080" indent="-343080">
              <a:lnSpc>
                <a:spcPct val="9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9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3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Maximize cash value of trading book</a:t>
            </a:r>
            <a:endParaRPr b="0" lang="en-US" sz="1800" strike="noStrike" u="none">
              <a:solidFill>
                <a:srgbClr val="000000"/>
              </a:solidFill>
              <a:effectLst/>
              <a:uFillTx/>
              <a:latin typeface="Times New Roman"/>
            </a:endParaRPr>
          </a:p>
          <a:p>
            <a:pPr marL="343080" indent="-343080">
              <a:lnSpc>
                <a:spcPct val="13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Debt restructuring plan under development</a:t>
            </a:r>
            <a:endParaRPr b="0" lang="en-US" sz="1800" strike="noStrike" u="none">
              <a:solidFill>
                <a:srgbClr val="000000"/>
              </a:solidFill>
              <a:effectLst/>
              <a:uFillTx/>
              <a:latin typeface="Times New Roman"/>
            </a:endParaRPr>
          </a:p>
        </p:txBody>
      </p:sp>
      <p:sp>
        <p:nvSpPr>
          <p:cNvPr id="194" name=""/>
          <p:cNvSpPr/>
          <p:nvPr/>
        </p:nvSpPr>
        <p:spPr>
          <a:xfrm>
            <a:off x="5257800" y="1071720"/>
            <a:ext cx="3924360" cy="4006800"/>
          </a:xfrm>
          <a:prstGeom prst="rect">
            <a:avLst/>
          </a:prstGeom>
          <a:noFill/>
          <a:ln w="0">
            <a:noFill/>
          </a:ln>
        </p:spPr>
        <p:style>
          <a:lnRef idx="0"/>
          <a:fillRef idx="0"/>
          <a:effectRef idx="0"/>
          <a:fontRef idx="minor"/>
        </p:style>
        <p:txBody>
          <a:bodyPr lIns="90000" rIns="90000" tIns="46800" bIns="46800" anchor="t">
            <a:spAutoFit/>
          </a:bodyPr>
          <a:p>
            <a:pPr>
              <a:lnSpc>
                <a:spcPct val="12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3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Sufficient liquidity to run operations</a:t>
            </a:r>
            <a:endParaRPr b="0" lang="en-US" sz="1800" strike="noStrike" u="none">
              <a:solidFill>
                <a:srgbClr val="000000"/>
              </a:solidFill>
              <a:effectLst/>
              <a:uFillTx/>
              <a:latin typeface="Times New Roman"/>
            </a:endParaRPr>
          </a:p>
          <a:p>
            <a:pPr>
              <a:lnSpc>
                <a:spcPct val="16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4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Reduce “burn rate”</a:t>
            </a:r>
            <a:endParaRPr b="0" lang="en-US" sz="1800" strike="noStrike" u="none">
              <a:solidFill>
                <a:srgbClr val="000000"/>
              </a:solidFill>
              <a:effectLst/>
              <a:uFillTx/>
              <a:latin typeface="Times New Roman"/>
            </a:endParaRPr>
          </a:p>
          <a:p>
            <a:pPr>
              <a:lnSpc>
                <a:spcPct val="6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5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2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Back to basics to preserve value of core business and maximize asset value</a:t>
            </a:r>
            <a:endParaRPr b="0" lang="en-US" sz="1800" strike="noStrike" u="none">
              <a:solidFill>
                <a:srgbClr val="000000"/>
              </a:solidFill>
              <a:effectLst/>
              <a:uFillTx/>
              <a:latin typeface="Times New Roman"/>
            </a:endParaRPr>
          </a:p>
          <a:p>
            <a:pPr>
              <a:lnSpc>
                <a:spcPct val="12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Generate cash</a:t>
            </a:r>
            <a:endParaRPr b="0" lang="en-US" sz="1800" strike="noStrike" u="none">
              <a:solidFill>
                <a:srgbClr val="000000"/>
              </a:solidFill>
              <a:effectLst/>
              <a:uFillTx/>
              <a:latin typeface="Times New Roman"/>
            </a:endParaRPr>
          </a:p>
          <a:p>
            <a:pPr>
              <a:lnSpc>
                <a:spcPct val="14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Recapitalize the company</a:t>
            </a:r>
            <a:endParaRPr b="0" lang="en-US" sz="1800" strike="noStrike" u="none">
              <a:solidFill>
                <a:srgbClr val="000000"/>
              </a:solidFill>
              <a:effectLst/>
              <a:uFillTx/>
              <a:latin typeface="Times New Roman"/>
            </a:endParaRPr>
          </a:p>
        </p:txBody>
      </p:sp>
      <p:sp>
        <p:nvSpPr>
          <p:cNvPr id="195" name=""/>
          <p:cNvSpPr/>
          <p:nvPr/>
        </p:nvSpPr>
        <p:spPr>
          <a:xfrm>
            <a:off x="4514760" y="1714680"/>
            <a:ext cx="552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6" name=""/>
          <p:cNvSpPr/>
          <p:nvPr/>
        </p:nvSpPr>
        <p:spPr>
          <a:xfrm>
            <a:off x="4514760" y="2629080"/>
            <a:ext cx="552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7" name=""/>
          <p:cNvSpPr/>
          <p:nvPr/>
        </p:nvSpPr>
        <p:spPr>
          <a:xfrm>
            <a:off x="4514760" y="3448080"/>
            <a:ext cx="552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8" name=""/>
          <p:cNvSpPr/>
          <p:nvPr/>
        </p:nvSpPr>
        <p:spPr>
          <a:xfrm>
            <a:off x="4514760" y="4505400"/>
            <a:ext cx="552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9" name=""/>
          <p:cNvSpPr/>
          <p:nvPr/>
        </p:nvSpPr>
        <p:spPr>
          <a:xfrm>
            <a:off x="4495680" y="4915080"/>
            <a:ext cx="552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0" name=""/>
          <p:cNvSpPr/>
          <p:nvPr/>
        </p:nvSpPr>
        <p:spPr>
          <a:xfrm>
            <a:off x="4248000" y="2114640"/>
            <a:ext cx="190800" cy="1047600"/>
          </a:xfrm>
          <a:custGeom>
            <a:avLst/>
            <a:gdLst>
              <a:gd name="textAreaLeft" fmla="*/ 0 w 190800"/>
              <a:gd name="textAreaRight" fmla="*/ 68760 w 190800"/>
              <a:gd name="textAreaTop" fmla="*/ 27000 h 1047600"/>
              <a:gd name="textAreaBottom" fmla="*/ 1020600 h 104760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9000"/>
                </a:lnTo>
                <a:cubicBezTo>
                  <a:pt x="10800" y="9900"/>
                  <a:pt x="16200" y="10800"/>
                  <a:pt x="21600" y="10800"/>
                </a:cubicBezTo>
                <a:cubicBezTo>
                  <a:pt x="16200" y="10800"/>
                  <a:pt x="10800" y="11700"/>
                  <a:pt x="10800" y="12600"/>
                </a:cubicBezTo>
                <a:lnTo>
                  <a:pt x="10800" y="19800"/>
                </a:lnTo>
                <a:cubicBezTo>
                  <a:pt x="10800" y="20700"/>
                  <a:pt x="5400" y="21600"/>
                  <a:pt x="0" y="21600"/>
                </a:cubicBezTo>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1" name="PlaceHolder 1"/>
          <p:cNvSpPr>
            <a:spLocks noGrp="1"/>
          </p:cNvSpPr>
          <p:nvPr>
            <p:ph type="title"/>
          </p:nvPr>
        </p:nvSpPr>
        <p:spPr>
          <a:xfrm>
            <a:off x="457200" y="171360"/>
            <a:ext cx="8229600" cy="60984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Stabilization of the Business</a:t>
            </a:r>
            <a:br>
              <a:rPr sz="2400"/>
            </a:br>
            <a:r>
              <a:rPr b="0" lang="en-US" sz="2400" strike="noStrike" u="none">
                <a:solidFill>
                  <a:srgbClr val="000000"/>
                </a:solidFill>
                <a:effectLst/>
                <a:uFillTx/>
                <a:latin typeface="Arial Black"/>
              </a:rPr>
              <a:t>Debtors in Possession</a:t>
            </a:r>
            <a:endParaRPr b="0" lang="en-US" sz="2400" strike="noStrike" u="none">
              <a:solidFill>
                <a:srgbClr val="000000"/>
              </a:solidFill>
              <a:effectLst/>
              <a:uFillTx/>
              <a:latin typeface="Arial Black"/>
            </a:endParaRPr>
          </a:p>
        </p:txBody>
      </p:sp>
      <p:sp>
        <p:nvSpPr>
          <p:cNvPr id="202" name=""/>
          <p:cNvSpPr/>
          <p:nvPr/>
        </p:nvSpPr>
        <p:spPr>
          <a:xfrm>
            <a:off x="4578480" y="1600200"/>
            <a:ext cx="1440" cy="492120"/>
          </a:xfrm>
          <a:custGeom>
            <a:avLst/>
            <a:gdLst/>
            <a:ahLst/>
            <a:rect l="l" t="t" r="r" b="b"/>
            <a:pathLst>
              <a:path w="1" h="310">
                <a:moveTo>
                  <a:pt x="0" y="310"/>
                </a:moveTo>
                <a:cubicBezTo>
                  <a:pt x="0" y="298"/>
                  <a:pt x="0" y="285"/>
                  <a:pt x="0" y="273"/>
                </a:cubicBezTo>
                <a:lnTo>
                  <a:pt x="0" y="0"/>
                </a:lnTo>
              </a:path>
            </a:pathLst>
          </a:custGeom>
          <a:no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3" name=""/>
          <p:cNvSpPr/>
          <p:nvPr/>
        </p:nvSpPr>
        <p:spPr>
          <a:xfrm>
            <a:off x="693720" y="3436920"/>
            <a:ext cx="1601640" cy="2105640"/>
          </a:xfrm>
          <a:prstGeom prst="rect">
            <a:avLst/>
          </a:prstGeom>
          <a:noFill/>
          <a:ln w="0">
            <a:noFill/>
          </a:ln>
        </p:spPr>
        <p:style>
          <a:lnRef idx="0"/>
          <a:fillRef idx="0"/>
          <a:effectRef idx="0"/>
          <a:fontRef idx="minor"/>
        </p:style>
        <p:txBody>
          <a:bodyPr lIns="90000" rIns="90000" tIns="46800" bIns="46800" anchor="t">
            <a:spAutoFit/>
          </a:bodyPr>
          <a:p>
            <a:pPr marL="173160" indent="-173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Transportation Services Company</a:t>
            </a:r>
            <a:endParaRPr b="0" lang="en-US" sz="1200" strike="noStrike" u="none">
              <a:solidFill>
                <a:srgbClr val="000000"/>
              </a:solidFill>
              <a:effectLst/>
              <a:uFillTx/>
              <a:latin typeface="Times New Roman"/>
            </a:endParaRPr>
          </a:p>
          <a:p>
            <a:pPr marL="173160" indent="-173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ENA Asset Holdings, LP</a:t>
            </a:r>
            <a:endParaRPr b="0" lang="en-US" sz="1200" strike="noStrike" u="none">
              <a:solidFill>
                <a:srgbClr val="000000"/>
              </a:solidFill>
              <a:effectLst/>
              <a:uFillTx/>
              <a:latin typeface="Times New Roman"/>
            </a:endParaRPr>
          </a:p>
          <a:p>
            <a:pPr marL="173160" indent="-173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BAM Leasing Company</a:t>
            </a:r>
            <a:endParaRPr b="0" lang="en-US" sz="1200" strike="noStrike" u="none">
              <a:solidFill>
                <a:srgbClr val="000000"/>
              </a:solidFill>
              <a:effectLst/>
              <a:uFillTx/>
              <a:latin typeface="Times New Roman"/>
            </a:endParaRPr>
          </a:p>
          <a:p>
            <a:pPr marL="173160" indent="-173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3160" indent="-1731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3160" indent="-173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204" name=""/>
          <p:cNvSpPr/>
          <p:nvPr/>
        </p:nvSpPr>
        <p:spPr>
          <a:xfrm>
            <a:off x="2712960" y="3398760"/>
            <a:ext cx="2076480" cy="2654280"/>
          </a:xfrm>
          <a:prstGeom prst="rect">
            <a:avLst/>
          </a:prstGeom>
          <a:noFill/>
          <a:ln w="0">
            <a:noFill/>
          </a:ln>
        </p:spPr>
        <p:style>
          <a:lnRef idx="0"/>
          <a:fillRef idx="0"/>
          <a:effectRef idx="0"/>
          <a:fontRef idx="minor"/>
        </p:style>
        <p:txBody>
          <a:bodyPr lIns="90000" rIns="90000" tIns="46800" bIns="46800" anchor="t">
            <a:spAutoFit/>
          </a:bodyPr>
          <a:p>
            <a:pPr marL="173160" indent="-173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North America Corp.</a:t>
            </a:r>
            <a:endParaRPr b="0" lang="en-US" sz="1200" strike="noStrike" u="none">
              <a:solidFill>
                <a:srgbClr val="000000"/>
              </a:solidFill>
              <a:effectLst/>
              <a:uFillTx/>
              <a:latin typeface="Times New Roman"/>
            </a:endParaRPr>
          </a:p>
          <a:p>
            <a:pPr marL="173160" indent="-173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Power Marketing, Inc.</a:t>
            </a:r>
            <a:endParaRPr b="0" lang="en-US" sz="1200" strike="noStrike" u="none">
              <a:solidFill>
                <a:srgbClr val="000000"/>
              </a:solidFill>
              <a:effectLst/>
              <a:uFillTx/>
              <a:latin typeface="Times New Roman"/>
            </a:endParaRPr>
          </a:p>
          <a:p>
            <a:pPr marL="173160" indent="-173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Metals &amp; Commodity Corp.</a:t>
            </a:r>
            <a:endParaRPr b="0" lang="en-US" sz="1200" strike="noStrike" u="none">
              <a:solidFill>
                <a:srgbClr val="000000"/>
              </a:solidFill>
              <a:effectLst/>
              <a:uFillTx/>
              <a:latin typeface="Times New Roman"/>
            </a:endParaRPr>
          </a:p>
          <a:p>
            <a:pPr marL="173160" indent="-173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Industrial Markets LLC</a:t>
            </a:r>
            <a:endParaRPr b="0" lang="en-US" sz="1200" strike="noStrike" u="none">
              <a:solidFill>
                <a:srgbClr val="000000"/>
              </a:solidFill>
              <a:effectLst/>
              <a:uFillTx/>
              <a:latin typeface="Times New Roman"/>
            </a:endParaRPr>
          </a:p>
          <a:p>
            <a:pPr marL="173160" indent="-173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Global Markets LLC</a:t>
            </a:r>
            <a:endParaRPr b="0" lang="en-US" sz="1200" strike="noStrike" u="none">
              <a:solidFill>
                <a:srgbClr val="000000"/>
              </a:solidFill>
              <a:effectLst/>
              <a:uFillTx/>
              <a:latin typeface="Times New Roman"/>
            </a:endParaRPr>
          </a:p>
          <a:p>
            <a:pPr marL="173160" indent="-173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Broadband Services, Inc.</a:t>
            </a:r>
            <a:endParaRPr b="0" lang="en-US" sz="1200" strike="noStrike" u="none">
              <a:solidFill>
                <a:srgbClr val="000000"/>
              </a:solidFill>
              <a:effectLst/>
              <a:uFillTx/>
              <a:latin typeface="Times New Roman"/>
            </a:endParaRPr>
          </a:p>
          <a:p>
            <a:pPr marL="173160" indent="-173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Gas Liquids, Inc.</a:t>
            </a:r>
            <a:endParaRPr b="0" lang="en-US" sz="1200" strike="noStrike" u="none">
              <a:solidFill>
                <a:srgbClr val="000000"/>
              </a:solidFill>
              <a:effectLst/>
              <a:uFillTx/>
              <a:latin typeface="Times New Roman"/>
            </a:endParaRPr>
          </a:p>
          <a:p>
            <a:pPr marL="173160" indent="-173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Net Works LLC</a:t>
            </a:r>
            <a:endParaRPr b="0" lang="en-US" sz="1200" strike="noStrike" u="none">
              <a:solidFill>
                <a:srgbClr val="000000"/>
              </a:solidFill>
              <a:effectLst/>
              <a:uFillTx/>
              <a:latin typeface="Times New Roman"/>
            </a:endParaRPr>
          </a:p>
        </p:txBody>
      </p:sp>
      <p:sp>
        <p:nvSpPr>
          <p:cNvPr id="205" name=""/>
          <p:cNvSpPr/>
          <p:nvPr/>
        </p:nvSpPr>
        <p:spPr>
          <a:xfrm>
            <a:off x="4789440" y="3436920"/>
            <a:ext cx="2192400" cy="1557000"/>
          </a:xfrm>
          <a:prstGeom prst="rect">
            <a:avLst/>
          </a:prstGeom>
          <a:noFill/>
          <a:ln w="0">
            <a:noFill/>
          </a:ln>
        </p:spPr>
        <p:style>
          <a:lnRef idx="0"/>
          <a:fillRef idx="0"/>
          <a:effectRef idx="0"/>
          <a:fontRef idx="minor"/>
        </p:style>
        <p:txBody>
          <a:bodyPr lIns="90000" rIns="90000" tIns="46800" bIns="46800" anchor="t">
            <a:spAutoFit/>
          </a:bodyPr>
          <a:p>
            <a:pPr marL="173160" indent="-173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Energy Services, Inc.</a:t>
            </a:r>
            <a:endParaRPr b="0" lang="en-US" sz="1200" strike="noStrike" u="none">
              <a:solidFill>
                <a:srgbClr val="000000"/>
              </a:solidFill>
              <a:effectLst/>
              <a:uFillTx/>
              <a:latin typeface="Times New Roman"/>
            </a:endParaRPr>
          </a:p>
          <a:p>
            <a:pPr marL="173160" indent="-173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Energy Services LLC</a:t>
            </a:r>
            <a:endParaRPr b="0" lang="en-US" sz="1200" strike="noStrike" u="none">
              <a:solidFill>
                <a:srgbClr val="000000"/>
              </a:solidFill>
              <a:effectLst/>
              <a:uFillTx/>
              <a:latin typeface="Times New Roman"/>
            </a:endParaRPr>
          </a:p>
          <a:p>
            <a:pPr marL="173160" indent="-173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Energy Services Operations, Inc.</a:t>
            </a:r>
            <a:endParaRPr b="0" lang="en-US" sz="1200" strike="noStrike" u="none">
              <a:solidFill>
                <a:srgbClr val="000000"/>
              </a:solidFill>
              <a:effectLst/>
              <a:uFillTx/>
              <a:latin typeface="Times New Roman"/>
            </a:endParaRPr>
          </a:p>
          <a:p>
            <a:pPr marL="173160" indent="-173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Energy Marketing Corp.</a:t>
            </a:r>
            <a:endParaRPr b="0" lang="en-US" sz="1200" strike="noStrike" u="none">
              <a:solidFill>
                <a:srgbClr val="000000"/>
              </a:solidFill>
              <a:effectLst/>
              <a:uFillTx/>
              <a:latin typeface="Times New Roman"/>
            </a:endParaRPr>
          </a:p>
        </p:txBody>
      </p:sp>
      <p:sp>
        <p:nvSpPr>
          <p:cNvPr id="206" name=""/>
          <p:cNvSpPr/>
          <p:nvPr/>
        </p:nvSpPr>
        <p:spPr>
          <a:xfrm>
            <a:off x="3846600" y="993600"/>
            <a:ext cx="1449360" cy="838440"/>
          </a:xfrm>
          <a:prstGeom prst="rect">
            <a:avLst/>
          </a:prstGeom>
          <a:solidFill>
            <a:srgbClr val="ffffff"/>
          </a:solidFill>
          <a:ln w="9360">
            <a:solidFill>
              <a:srgbClr val="000000"/>
            </a:solidFill>
            <a:miter/>
          </a:ln>
          <a:effectLst>
            <a:outerShdw dist="17819"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Enron Corp</a:t>
            </a:r>
            <a:endParaRPr b="0" lang="en-US" sz="1400" strike="noStrike" u="none">
              <a:solidFill>
                <a:srgbClr val="000000"/>
              </a:solidFill>
              <a:effectLst/>
              <a:uFillTx/>
              <a:latin typeface="Times New Roman"/>
            </a:endParaRPr>
          </a:p>
        </p:txBody>
      </p:sp>
      <p:sp>
        <p:nvSpPr>
          <p:cNvPr id="207" name=""/>
          <p:cNvSpPr/>
          <p:nvPr/>
        </p:nvSpPr>
        <p:spPr>
          <a:xfrm>
            <a:off x="1473120" y="2092320"/>
            <a:ext cx="6178680" cy="693720"/>
          </a:xfrm>
          <a:custGeom>
            <a:avLst/>
            <a:gdLst/>
            <a:ahLst/>
            <a:rect l="l" t="t" r="r" b="b"/>
            <a:pathLst>
              <a:path w="3892" h="437">
                <a:moveTo>
                  <a:pt x="0" y="401"/>
                </a:moveTo>
                <a:lnTo>
                  <a:pt x="0" y="0"/>
                </a:lnTo>
                <a:lnTo>
                  <a:pt x="3892" y="0"/>
                </a:lnTo>
                <a:lnTo>
                  <a:pt x="3892" y="437"/>
                </a:lnTo>
              </a:path>
            </a:pathLst>
          </a:custGeom>
          <a:no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8" name=""/>
          <p:cNvSpPr/>
          <p:nvPr/>
        </p:nvSpPr>
        <p:spPr>
          <a:xfrm>
            <a:off x="3532320" y="2092320"/>
            <a:ext cx="1440" cy="492120"/>
          </a:xfrm>
          <a:custGeom>
            <a:avLst/>
            <a:gdLst/>
            <a:ahLst/>
            <a:rect l="l" t="t" r="r" b="b"/>
            <a:pathLst>
              <a:path w="1" h="310">
                <a:moveTo>
                  <a:pt x="0" y="310"/>
                </a:moveTo>
                <a:cubicBezTo>
                  <a:pt x="0" y="298"/>
                  <a:pt x="0" y="285"/>
                  <a:pt x="0" y="273"/>
                </a:cubicBezTo>
                <a:lnTo>
                  <a:pt x="0" y="0"/>
                </a:lnTo>
              </a:path>
            </a:pathLst>
          </a:custGeom>
          <a:no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9" name=""/>
          <p:cNvSpPr/>
          <p:nvPr/>
        </p:nvSpPr>
        <p:spPr>
          <a:xfrm>
            <a:off x="5589720" y="2092320"/>
            <a:ext cx="1440" cy="492120"/>
          </a:xfrm>
          <a:custGeom>
            <a:avLst/>
            <a:gdLst/>
            <a:ahLst/>
            <a:rect l="l" t="t" r="r" b="b"/>
            <a:pathLst>
              <a:path w="1" h="310">
                <a:moveTo>
                  <a:pt x="0" y="310"/>
                </a:moveTo>
                <a:cubicBezTo>
                  <a:pt x="0" y="298"/>
                  <a:pt x="0" y="285"/>
                  <a:pt x="0" y="273"/>
                </a:cubicBezTo>
                <a:lnTo>
                  <a:pt x="0" y="0"/>
                </a:lnTo>
              </a:path>
            </a:pathLst>
          </a:custGeom>
          <a:no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0" name=""/>
          <p:cNvSpPr/>
          <p:nvPr/>
        </p:nvSpPr>
        <p:spPr>
          <a:xfrm>
            <a:off x="750960" y="2425680"/>
            <a:ext cx="1449360" cy="838080"/>
          </a:xfrm>
          <a:prstGeom prst="rect">
            <a:avLst/>
          </a:prstGeom>
          <a:solidFill>
            <a:srgbClr val="ffffff"/>
          </a:solidFill>
          <a:ln w="9360">
            <a:solidFill>
              <a:srgbClr val="000000"/>
            </a:solidFill>
            <a:miter/>
          </a:ln>
          <a:effectLst>
            <a:outerShdw dist="17819"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Transportation &amp;</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Distribution</a:t>
            </a:r>
            <a:endParaRPr b="0" lang="en-US" sz="1400" strike="noStrike" u="none">
              <a:solidFill>
                <a:srgbClr val="000000"/>
              </a:solidFill>
              <a:effectLst/>
              <a:uFillTx/>
              <a:latin typeface="Times New Roman"/>
            </a:endParaRPr>
          </a:p>
        </p:txBody>
      </p:sp>
      <p:sp>
        <p:nvSpPr>
          <p:cNvPr id="211" name=""/>
          <p:cNvSpPr/>
          <p:nvPr/>
        </p:nvSpPr>
        <p:spPr>
          <a:xfrm>
            <a:off x="2808360" y="2425680"/>
            <a:ext cx="1449360" cy="838080"/>
          </a:xfrm>
          <a:prstGeom prst="rect">
            <a:avLst/>
          </a:prstGeom>
          <a:solidFill>
            <a:srgbClr val="ffffff"/>
          </a:solidFill>
          <a:ln w="9360">
            <a:solidFill>
              <a:srgbClr val="000000"/>
            </a:solidFill>
            <a:miter/>
          </a:ln>
          <a:effectLst>
            <a:outerShdw dist="17819"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Wholesale</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Services</a:t>
            </a:r>
            <a:endParaRPr b="0" lang="en-US" sz="1400" strike="noStrike" u="none">
              <a:solidFill>
                <a:srgbClr val="000000"/>
              </a:solidFill>
              <a:effectLst/>
              <a:uFillTx/>
              <a:latin typeface="Times New Roman"/>
            </a:endParaRPr>
          </a:p>
        </p:txBody>
      </p:sp>
      <p:sp>
        <p:nvSpPr>
          <p:cNvPr id="212" name=""/>
          <p:cNvSpPr/>
          <p:nvPr/>
        </p:nvSpPr>
        <p:spPr>
          <a:xfrm>
            <a:off x="4865760" y="2425680"/>
            <a:ext cx="1449360" cy="838080"/>
          </a:xfrm>
          <a:prstGeom prst="rect">
            <a:avLst/>
          </a:prstGeom>
          <a:solidFill>
            <a:srgbClr val="ffffff"/>
          </a:solidFill>
          <a:ln w="9360">
            <a:solidFill>
              <a:srgbClr val="000000"/>
            </a:solidFill>
            <a:miter/>
          </a:ln>
          <a:effectLst>
            <a:outerShdw dist="17819"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Retail Energy</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Services</a:t>
            </a:r>
            <a:endParaRPr b="0" lang="en-US" sz="1400" strike="noStrike" u="none">
              <a:solidFill>
                <a:srgbClr val="000000"/>
              </a:solidFill>
              <a:effectLst/>
              <a:uFillTx/>
              <a:latin typeface="Times New Roman"/>
            </a:endParaRPr>
          </a:p>
        </p:txBody>
      </p:sp>
      <p:sp>
        <p:nvSpPr>
          <p:cNvPr id="213" name=""/>
          <p:cNvSpPr/>
          <p:nvPr/>
        </p:nvSpPr>
        <p:spPr>
          <a:xfrm>
            <a:off x="6923160" y="2425680"/>
            <a:ext cx="1449360" cy="838080"/>
          </a:xfrm>
          <a:prstGeom prst="rect">
            <a:avLst/>
          </a:prstGeom>
          <a:solidFill>
            <a:srgbClr val="ffffff"/>
          </a:solidFill>
          <a:ln w="9360">
            <a:solidFill>
              <a:srgbClr val="000000"/>
            </a:solidFill>
            <a:miter/>
          </a:ln>
          <a:effectLst>
            <a:outerShdw dist="17819"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International</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Projects</a:t>
            </a:r>
            <a:endParaRPr b="0" lang="en-US" sz="1400" strike="noStrike" u="none">
              <a:solidFill>
                <a:srgbClr val="000000"/>
              </a:solidFill>
              <a:effectLst/>
              <a:uFillTx/>
              <a:latin typeface="Times New Roman"/>
            </a:endParaRPr>
          </a:p>
        </p:txBody>
      </p:sp>
      <p:sp>
        <p:nvSpPr>
          <p:cNvPr id="214" name=""/>
          <p:cNvSpPr/>
          <p:nvPr/>
        </p:nvSpPr>
        <p:spPr>
          <a:xfrm>
            <a:off x="5380200" y="1087560"/>
            <a:ext cx="2544480" cy="642600"/>
          </a:xfrm>
          <a:prstGeom prst="rect">
            <a:avLst/>
          </a:prstGeom>
          <a:noFill/>
          <a:ln w="0">
            <a:noFill/>
          </a:ln>
        </p:spPr>
        <p:style>
          <a:lnRef idx="0"/>
          <a:fillRef idx="0"/>
          <a:effectRef idx="0"/>
          <a:fontRef idx="minor"/>
        </p:style>
        <p:txBody>
          <a:bodyPr lIns="90000" rIns="90000" tIns="46800" bIns="46800" anchor="t">
            <a:spAutoFit/>
          </a:bodyPr>
          <a:p>
            <a:pPr marL="173160" indent="-173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Corp</a:t>
            </a:r>
            <a:endParaRPr b="0" lang="en-US" sz="1200" strike="noStrike" u="none">
              <a:solidFill>
                <a:srgbClr val="000000"/>
              </a:solidFill>
              <a:effectLst/>
              <a:uFillTx/>
              <a:latin typeface="Times New Roman"/>
            </a:endParaRPr>
          </a:p>
          <a:p>
            <a:pPr marL="173160" indent="-173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PBOG Corp</a:t>
            </a:r>
            <a:endParaRPr b="0" lang="en-US" sz="1200" strike="noStrike" u="none">
              <a:solidFill>
                <a:srgbClr val="000000"/>
              </a:solidFill>
              <a:effectLst/>
              <a:uFillTx/>
              <a:latin typeface="Times New Roman"/>
            </a:endParaRPr>
          </a:p>
          <a:p>
            <a:pPr marL="173160" indent="-173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Smith Street Land Company</a:t>
            </a:r>
            <a:endParaRPr b="0" lang="en-US" sz="1200" strike="noStrike" u="none">
              <a:solidFill>
                <a:srgbClr val="000000"/>
              </a:solidFill>
              <a:effectLst/>
              <a:uFillTx/>
              <a:latin typeface="Times New Roman"/>
            </a:endParaRPr>
          </a:p>
        </p:txBody>
      </p:sp>
      <p:sp>
        <p:nvSpPr>
          <p:cNvPr id="215" name=""/>
          <p:cNvSpPr/>
          <p:nvPr/>
        </p:nvSpPr>
        <p:spPr>
          <a:xfrm>
            <a:off x="6897600" y="3449520"/>
            <a:ext cx="1649520" cy="1557000"/>
          </a:xfrm>
          <a:prstGeom prst="rect">
            <a:avLst/>
          </a:prstGeom>
          <a:noFill/>
          <a:ln w="0">
            <a:noFill/>
          </a:ln>
        </p:spPr>
        <p:style>
          <a:lnRef idx="0"/>
          <a:fillRef idx="0"/>
          <a:effectRef idx="0"/>
          <a:fontRef idx="minor"/>
        </p:style>
        <p:txBody>
          <a:bodyPr lIns="90000" rIns="90000" tIns="46800" bIns="46800" anchor="t">
            <a:spAutoFit/>
          </a:bodyPr>
          <a:p>
            <a:pPr marL="173160" indent="-173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Operational Energy Corp.</a:t>
            </a:r>
            <a:endParaRPr b="0" lang="en-US" sz="1200" strike="noStrike" u="none">
              <a:solidFill>
                <a:srgbClr val="000000"/>
              </a:solidFill>
              <a:effectLst/>
              <a:uFillTx/>
              <a:latin typeface="Times New Roman"/>
            </a:endParaRPr>
          </a:p>
          <a:p>
            <a:pPr marL="173160" indent="-173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Engineering &amp; Construction Company</a:t>
            </a:r>
            <a:endParaRPr b="0" lang="en-US" sz="1200" strike="noStrike" u="none">
              <a:solidFill>
                <a:srgbClr val="000000"/>
              </a:solidFill>
              <a:effectLst/>
              <a:uFillTx/>
              <a:latin typeface="Times New Roman"/>
            </a:endParaRPr>
          </a:p>
          <a:p>
            <a:pPr marL="173160" indent="-173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Engineering &amp; Operational Services Company</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6" name="PlaceHolder 1"/>
          <p:cNvSpPr>
            <a:spLocks noGrp="1"/>
          </p:cNvSpPr>
          <p:nvPr>
            <p:ph type="title"/>
          </p:nvPr>
        </p:nvSpPr>
        <p:spPr>
          <a:xfrm>
            <a:off x="685440" y="2514600"/>
            <a:ext cx="5791320" cy="83808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Black"/>
              </a:rPr>
              <a:t>Preliminary Financial Profile</a:t>
            </a:r>
            <a:endParaRPr b="0" lang="en-US" sz="2400" strike="noStrike" u="none">
              <a:solidFill>
                <a:srgbClr val="000000"/>
              </a:solidFill>
              <a:effectLst/>
              <a:uFillTx/>
              <a:latin typeface="Arial Black"/>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graphicFrame>
        <p:nvGraphicFramePr>
          <p:cNvPr id="217" name=""/>
          <p:cNvGraphicFramePr/>
          <p:nvPr/>
        </p:nvGraphicFramePr>
        <p:xfrm>
          <a:off x="228600" y="285840"/>
          <a:ext cx="8610480" cy="6232320"/>
        </p:xfrm>
        <a:graphic>
          <a:graphicData uri="http://schemas.openxmlformats.org/presentationml/2006/ole">
            <p:oleObj progId="Excel.Sheet.12" r:id="rId1" spid="">
              <p:embed/>
              <p:pic>
                <p:nvPicPr>
                  <p:cNvPr id="218" name="" descr=""/>
                  <p:cNvPicPr/>
                  <p:nvPr/>
                </p:nvPicPr>
                <p:blipFill>
                  <a:blip r:embed="rId2"/>
                  <a:stretch/>
                </p:blipFill>
                <p:spPr>
                  <a:xfrm>
                    <a:off x="228600" y="285840"/>
                    <a:ext cx="8610480" cy="62323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9" name="PlaceHolder 1"/>
          <p:cNvSpPr>
            <a:spLocks noGrp="1"/>
          </p:cNvSpPr>
          <p:nvPr>
            <p:ph type="title"/>
          </p:nvPr>
        </p:nvSpPr>
        <p:spPr>
          <a:xfrm>
            <a:off x="515520" y="2514600"/>
            <a:ext cx="5961240" cy="83808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Black"/>
              </a:rPr>
              <a:t>Preliminary Business Realignment</a:t>
            </a:r>
            <a:endParaRPr b="0" lang="en-US" sz="2400" strike="noStrike" u="none">
              <a:solidFill>
                <a:srgbClr val="000000"/>
              </a:solidFill>
              <a:effectLst/>
              <a:uFillTx/>
              <a:latin typeface="Arial Black"/>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0" name="PlaceHolder 1"/>
          <p:cNvSpPr>
            <a:spLocks noGrp="1"/>
          </p:cNvSpPr>
          <p:nvPr>
            <p:ph type="title"/>
          </p:nvPr>
        </p:nvSpPr>
        <p:spPr>
          <a:xfrm>
            <a:off x="457200" y="171360"/>
            <a:ext cx="8229600" cy="60984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Preliminary Business Realignment</a:t>
            </a:r>
            <a:br>
              <a:rPr sz="2400"/>
            </a:br>
            <a:r>
              <a:rPr b="0" lang="en-US" sz="2400" strike="noStrike" u="none">
                <a:solidFill>
                  <a:srgbClr val="000000"/>
                </a:solidFill>
                <a:effectLst/>
                <a:uFillTx/>
                <a:latin typeface="Arial Black"/>
              </a:rPr>
              <a:t>Enron Corp Historical Organizational Structure</a:t>
            </a:r>
            <a:endParaRPr b="0" lang="en-US" sz="2400" strike="noStrike" u="none">
              <a:solidFill>
                <a:srgbClr val="000000"/>
              </a:solidFill>
              <a:effectLst/>
              <a:uFillTx/>
              <a:latin typeface="Arial Black"/>
            </a:endParaRPr>
          </a:p>
        </p:txBody>
      </p:sp>
      <p:sp>
        <p:nvSpPr>
          <p:cNvPr id="221" name=""/>
          <p:cNvSpPr/>
          <p:nvPr/>
        </p:nvSpPr>
        <p:spPr>
          <a:xfrm>
            <a:off x="4578480" y="1973160"/>
            <a:ext cx="1440" cy="492120"/>
          </a:xfrm>
          <a:custGeom>
            <a:avLst/>
            <a:gdLst/>
            <a:ahLst/>
            <a:rect l="l" t="t" r="r" b="b"/>
            <a:pathLst>
              <a:path w="1" h="310">
                <a:moveTo>
                  <a:pt x="0" y="310"/>
                </a:moveTo>
                <a:cubicBezTo>
                  <a:pt x="0" y="298"/>
                  <a:pt x="0" y="285"/>
                  <a:pt x="0" y="273"/>
                </a:cubicBezTo>
                <a:lnTo>
                  <a:pt x="0" y="0"/>
                </a:lnTo>
              </a:path>
            </a:pathLst>
          </a:custGeom>
          <a:no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2" name=""/>
          <p:cNvSpPr/>
          <p:nvPr/>
        </p:nvSpPr>
        <p:spPr>
          <a:xfrm>
            <a:off x="750960" y="3951360"/>
            <a:ext cx="1601640" cy="1588320"/>
          </a:xfrm>
          <a:prstGeom prst="rect">
            <a:avLst/>
          </a:prstGeom>
          <a:noFill/>
          <a:ln w="0">
            <a:noFill/>
          </a:ln>
        </p:spPr>
        <p:style>
          <a:lnRef idx="0"/>
          <a:fillRef idx="0"/>
          <a:effectRef idx="0"/>
          <a:fontRef idx="minor"/>
        </p:style>
        <p:txBody>
          <a:bodyPr lIns="90000" rIns="90000" tIns="46800" bIns="46800" anchor="t">
            <a:spAutoFit/>
          </a:bodyPr>
          <a:p>
            <a:pPr marL="173160" indent="-173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Interstate Gas Pipelines</a:t>
            </a:r>
            <a:endParaRPr b="0" lang="en-US" sz="1400" strike="noStrike" u="none">
              <a:solidFill>
                <a:srgbClr val="000000"/>
              </a:solidFill>
              <a:effectLst/>
              <a:uFillTx/>
              <a:latin typeface="Times New Roman"/>
            </a:endParaRPr>
          </a:p>
          <a:p>
            <a:pPr marL="173160" indent="-173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3160" indent="-173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Electric Distribution</a:t>
            </a:r>
            <a:endParaRPr b="0" lang="en-US" sz="1400" strike="noStrike" u="none">
              <a:solidFill>
                <a:srgbClr val="000000"/>
              </a:solidFill>
              <a:effectLst/>
              <a:uFillTx/>
              <a:latin typeface="Times New Roman"/>
            </a:endParaRPr>
          </a:p>
          <a:p>
            <a:pPr marL="173160" indent="-1731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(Portland General)</a:t>
            </a:r>
            <a:endParaRPr b="0" lang="en-US" sz="1400" strike="noStrike" u="none">
              <a:solidFill>
                <a:srgbClr val="000000"/>
              </a:solidFill>
              <a:effectLst/>
              <a:uFillTx/>
              <a:latin typeface="Times New Roman"/>
            </a:endParaRPr>
          </a:p>
        </p:txBody>
      </p:sp>
      <p:sp>
        <p:nvSpPr>
          <p:cNvPr id="223" name=""/>
          <p:cNvSpPr/>
          <p:nvPr/>
        </p:nvSpPr>
        <p:spPr>
          <a:xfrm>
            <a:off x="2808360" y="3951360"/>
            <a:ext cx="1601640" cy="734400"/>
          </a:xfrm>
          <a:prstGeom prst="rect">
            <a:avLst/>
          </a:prstGeom>
          <a:noFill/>
          <a:ln w="0">
            <a:noFill/>
          </a:ln>
        </p:spPr>
        <p:style>
          <a:lnRef idx="0"/>
          <a:fillRef idx="0"/>
          <a:effectRef idx="0"/>
          <a:fontRef idx="minor"/>
        </p:style>
        <p:txBody>
          <a:bodyPr lIns="90000" rIns="90000" tIns="46800" bIns="46800" anchor="t">
            <a:spAutoFit/>
          </a:bodyPr>
          <a:p>
            <a:pPr marL="173160" indent="-173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Commodity Marketing and Delivery</a:t>
            </a:r>
            <a:endParaRPr b="0" lang="en-US" sz="1400" strike="noStrike" u="none">
              <a:solidFill>
                <a:srgbClr val="000000"/>
              </a:solidFill>
              <a:effectLst/>
              <a:uFillTx/>
              <a:latin typeface="Times New Roman"/>
            </a:endParaRPr>
          </a:p>
        </p:txBody>
      </p:sp>
      <p:sp>
        <p:nvSpPr>
          <p:cNvPr id="224" name=""/>
          <p:cNvSpPr/>
          <p:nvPr/>
        </p:nvSpPr>
        <p:spPr>
          <a:xfrm>
            <a:off x="4865760" y="3951360"/>
            <a:ext cx="1601640" cy="947880"/>
          </a:xfrm>
          <a:prstGeom prst="rect">
            <a:avLst/>
          </a:prstGeom>
          <a:noFill/>
          <a:ln w="0">
            <a:noFill/>
          </a:ln>
        </p:spPr>
        <p:style>
          <a:lnRef idx="0"/>
          <a:fillRef idx="0"/>
          <a:effectRef idx="0"/>
          <a:fontRef idx="minor"/>
        </p:style>
        <p:txBody>
          <a:bodyPr lIns="90000" rIns="90000" tIns="46800" bIns="46800" anchor="t">
            <a:spAutoFit/>
          </a:bodyPr>
          <a:p>
            <a:pPr marL="173160" indent="-173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Energy Delivery and Services Outsourcing</a:t>
            </a:r>
            <a:endParaRPr b="0" lang="en-US" sz="1400" strike="noStrike" u="none">
              <a:solidFill>
                <a:srgbClr val="000000"/>
              </a:solidFill>
              <a:effectLst/>
              <a:uFillTx/>
              <a:latin typeface="Times New Roman"/>
            </a:endParaRPr>
          </a:p>
        </p:txBody>
      </p:sp>
      <p:sp>
        <p:nvSpPr>
          <p:cNvPr id="225" name=""/>
          <p:cNvSpPr/>
          <p:nvPr/>
        </p:nvSpPr>
        <p:spPr>
          <a:xfrm>
            <a:off x="6923160" y="3951360"/>
            <a:ext cx="1601640" cy="947880"/>
          </a:xfrm>
          <a:prstGeom prst="rect">
            <a:avLst/>
          </a:prstGeom>
          <a:noFill/>
          <a:ln w="0">
            <a:noFill/>
          </a:ln>
        </p:spPr>
        <p:style>
          <a:lnRef idx="0"/>
          <a:fillRef idx="0"/>
          <a:effectRef idx="0"/>
          <a:fontRef idx="minor"/>
        </p:style>
        <p:txBody>
          <a:bodyPr lIns="90000" rIns="90000" tIns="46800" bIns="46800" anchor="t">
            <a:spAutoFit/>
          </a:bodyPr>
          <a:p>
            <a:pPr marL="173160" indent="-173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Emerging Market Infrastructure Investments</a:t>
            </a:r>
            <a:endParaRPr b="0" lang="en-US" sz="1400" strike="noStrike" u="none">
              <a:solidFill>
                <a:srgbClr val="000000"/>
              </a:solidFill>
              <a:effectLst/>
              <a:uFillTx/>
              <a:latin typeface="Times New Roman"/>
            </a:endParaRPr>
          </a:p>
        </p:txBody>
      </p:sp>
      <p:sp>
        <p:nvSpPr>
          <p:cNvPr id="226" name=""/>
          <p:cNvSpPr/>
          <p:nvPr/>
        </p:nvSpPr>
        <p:spPr>
          <a:xfrm>
            <a:off x="3846600" y="1374840"/>
            <a:ext cx="1449360" cy="838080"/>
          </a:xfrm>
          <a:prstGeom prst="rect">
            <a:avLst/>
          </a:prstGeom>
          <a:solidFill>
            <a:srgbClr val="ffffff"/>
          </a:solidFill>
          <a:ln w="9360">
            <a:solidFill>
              <a:srgbClr val="000000"/>
            </a:solidFill>
            <a:miter/>
          </a:ln>
          <a:effectLst>
            <a:outerShdw dist="17819"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Enron Corp</a:t>
            </a:r>
            <a:endParaRPr b="0" lang="en-US" sz="1400" strike="noStrike" u="none">
              <a:solidFill>
                <a:srgbClr val="000000"/>
              </a:solidFill>
              <a:effectLst/>
              <a:uFillTx/>
              <a:latin typeface="Times New Roman"/>
            </a:endParaRPr>
          </a:p>
        </p:txBody>
      </p:sp>
      <p:sp>
        <p:nvSpPr>
          <p:cNvPr id="227" name=""/>
          <p:cNvSpPr/>
          <p:nvPr/>
        </p:nvSpPr>
        <p:spPr>
          <a:xfrm>
            <a:off x="1473120" y="2473200"/>
            <a:ext cx="6178680" cy="693720"/>
          </a:xfrm>
          <a:custGeom>
            <a:avLst/>
            <a:gdLst/>
            <a:ahLst/>
            <a:rect l="l" t="t" r="r" b="b"/>
            <a:pathLst>
              <a:path w="3892" h="437">
                <a:moveTo>
                  <a:pt x="0" y="401"/>
                </a:moveTo>
                <a:lnTo>
                  <a:pt x="0" y="0"/>
                </a:lnTo>
                <a:lnTo>
                  <a:pt x="3892" y="0"/>
                </a:lnTo>
                <a:lnTo>
                  <a:pt x="3892" y="437"/>
                </a:lnTo>
              </a:path>
            </a:pathLst>
          </a:custGeom>
          <a:no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8" name=""/>
          <p:cNvSpPr/>
          <p:nvPr/>
        </p:nvSpPr>
        <p:spPr>
          <a:xfrm>
            <a:off x="3532320" y="2473200"/>
            <a:ext cx="1440" cy="492120"/>
          </a:xfrm>
          <a:custGeom>
            <a:avLst/>
            <a:gdLst/>
            <a:ahLst/>
            <a:rect l="l" t="t" r="r" b="b"/>
            <a:pathLst>
              <a:path w="1" h="310">
                <a:moveTo>
                  <a:pt x="0" y="310"/>
                </a:moveTo>
                <a:cubicBezTo>
                  <a:pt x="0" y="298"/>
                  <a:pt x="0" y="285"/>
                  <a:pt x="0" y="273"/>
                </a:cubicBezTo>
                <a:lnTo>
                  <a:pt x="0" y="0"/>
                </a:lnTo>
              </a:path>
            </a:pathLst>
          </a:custGeom>
          <a:no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9" name=""/>
          <p:cNvSpPr/>
          <p:nvPr/>
        </p:nvSpPr>
        <p:spPr>
          <a:xfrm>
            <a:off x="5589720" y="2473200"/>
            <a:ext cx="1440" cy="492120"/>
          </a:xfrm>
          <a:custGeom>
            <a:avLst/>
            <a:gdLst/>
            <a:ahLst/>
            <a:rect l="l" t="t" r="r" b="b"/>
            <a:pathLst>
              <a:path w="1" h="310">
                <a:moveTo>
                  <a:pt x="0" y="310"/>
                </a:moveTo>
                <a:cubicBezTo>
                  <a:pt x="0" y="298"/>
                  <a:pt x="0" y="285"/>
                  <a:pt x="0" y="273"/>
                </a:cubicBezTo>
                <a:lnTo>
                  <a:pt x="0" y="0"/>
                </a:lnTo>
              </a:path>
            </a:pathLst>
          </a:custGeom>
          <a:no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0" name=""/>
          <p:cNvSpPr/>
          <p:nvPr/>
        </p:nvSpPr>
        <p:spPr>
          <a:xfrm>
            <a:off x="750960" y="2806560"/>
            <a:ext cx="1449360" cy="838440"/>
          </a:xfrm>
          <a:prstGeom prst="rect">
            <a:avLst/>
          </a:prstGeom>
          <a:solidFill>
            <a:srgbClr val="ffffff"/>
          </a:solidFill>
          <a:ln w="9360">
            <a:solidFill>
              <a:srgbClr val="000000"/>
            </a:solidFill>
            <a:miter/>
          </a:ln>
          <a:effectLst>
            <a:outerShdw dist="17819"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Transportation &amp;</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Distribution</a:t>
            </a:r>
            <a:endParaRPr b="0" lang="en-US" sz="1400" strike="noStrike" u="none">
              <a:solidFill>
                <a:srgbClr val="000000"/>
              </a:solidFill>
              <a:effectLst/>
              <a:uFillTx/>
              <a:latin typeface="Times New Roman"/>
            </a:endParaRPr>
          </a:p>
        </p:txBody>
      </p:sp>
      <p:sp>
        <p:nvSpPr>
          <p:cNvPr id="231" name=""/>
          <p:cNvSpPr/>
          <p:nvPr/>
        </p:nvSpPr>
        <p:spPr>
          <a:xfrm>
            <a:off x="2808360" y="2806560"/>
            <a:ext cx="1449360" cy="838440"/>
          </a:xfrm>
          <a:prstGeom prst="rect">
            <a:avLst/>
          </a:prstGeom>
          <a:solidFill>
            <a:srgbClr val="ffffff"/>
          </a:solidFill>
          <a:ln w="9360">
            <a:solidFill>
              <a:srgbClr val="000000"/>
            </a:solidFill>
            <a:miter/>
          </a:ln>
          <a:effectLst>
            <a:outerShdw dist="17819"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Wholesale</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Services</a:t>
            </a:r>
            <a:endParaRPr b="0" lang="en-US" sz="1400" strike="noStrike" u="none">
              <a:solidFill>
                <a:srgbClr val="000000"/>
              </a:solidFill>
              <a:effectLst/>
              <a:uFillTx/>
              <a:latin typeface="Times New Roman"/>
            </a:endParaRPr>
          </a:p>
        </p:txBody>
      </p:sp>
      <p:sp>
        <p:nvSpPr>
          <p:cNvPr id="232" name=""/>
          <p:cNvSpPr/>
          <p:nvPr/>
        </p:nvSpPr>
        <p:spPr>
          <a:xfrm>
            <a:off x="4865760" y="2806560"/>
            <a:ext cx="1449360" cy="838440"/>
          </a:xfrm>
          <a:prstGeom prst="rect">
            <a:avLst/>
          </a:prstGeom>
          <a:solidFill>
            <a:srgbClr val="ffffff"/>
          </a:solidFill>
          <a:ln w="9360">
            <a:solidFill>
              <a:srgbClr val="000000"/>
            </a:solidFill>
            <a:miter/>
          </a:ln>
          <a:effectLst>
            <a:outerShdw dist="17819"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Retail Energy</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Services</a:t>
            </a:r>
            <a:endParaRPr b="0" lang="en-US" sz="1400" strike="noStrike" u="none">
              <a:solidFill>
                <a:srgbClr val="000000"/>
              </a:solidFill>
              <a:effectLst/>
              <a:uFillTx/>
              <a:latin typeface="Times New Roman"/>
            </a:endParaRPr>
          </a:p>
        </p:txBody>
      </p:sp>
      <p:sp>
        <p:nvSpPr>
          <p:cNvPr id="233" name=""/>
          <p:cNvSpPr/>
          <p:nvPr/>
        </p:nvSpPr>
        <p:spPr>
          <a:xfrm>
            <a:off x="6923160" y="2806560"/>
            <a:ext cx="1449360" cy="838440"/>
          </a:xfrm>
          <a:prstGeom prst="rect">
            <a:avLst/>
          </a:prstGeom>
          <a:solidFill>
            <a:srgbClr val="ffffff"/>
          </a:solidFill>
          <a:ln w="9360">
            <a:solidFill>
              <a:srgbClr val="000000"/>
            </a:solidFill>
            <a:miter/>
          </a:ln>
          <a:effectLst>
            <a:outerShdw dist="17819"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International</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Projects</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4" name=""/>
          <p:cNvSpPr/>
          <p:nvPr/>
        </p:nvSpPr>
        <p:spPr>
          <a:xfrm>
            <a:off x="1839960" y="914400"/>
            <a:ext cx="6770520" cy="365040"/>
          </a:xfrm>
          <a:prstGeom prst="rect">
            <a:avLst/>
          </a:prstGeom>
          <a:noFill/>
          <a:ln w="0">
            <a:noFill/>
          </a:ln>
        </p:spPr>
        <p:style>
          <a:lnRef idx="0"/>
          <a:fillRef idx="0"/>
          <a:effectRef idx="0"/>
          <a:fontRef idx="minor"/>
        </p:style>
        <p:txBody>
          <a:bodyPr lIns="0" rIns="0" tIns="0" bIns="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35" name=""/>
          <p:cNvSpPr/>
          <p:nvPr/>
        </p:nvSpPr>
        <p:spPr>
          <a:xfrm>
            <a:off x="2427120" y="984240"/>
            <a:ext cx="5808960" cy="3650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36" name=""/>
          <p:cNvSpPr/>
          <p:nvPr/>
        </p:nvSpPr>
        <p:spPr>
          <a:xfrm>
            <a:off x="1384200" y="3562200"/>
            <a:ext cx="620640" cy="4878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$2,160</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(80%)</a:t>
            </a:r>
            <a:endParaRPr b="0" lang="en-US" sz="1600" strike="noStrike" u="none">
              <a:solidFill>
                <a:srgbClr val="000000"/>
              </a:solidFill>
              <a:effectLst/>
              <a:uFillTx/>
              <a:latin typeface="Times New Roman"/>
            </a:endParaRPr>
          </a:p>
        </p:txBody>
      </p:sp>
      <p:sp>
        <p:nvSpPr>
          <p:cNvPr id="237" name=""/>
          <p:cNvSpPr/>
          <p:nvPr/>
        </p:nvSpPr>
        <p:spPr>
          <a:xfrm>
            <a:off x="3410640" y="3514680"/>
            <a:ext cx="541440" cy="4878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$346</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(13%)</a:t>
            </a:r>
            <a:endParaRPr b="0" lang="en-US" sz="1600" strike="noStrike" u="none">
              <a:solidFill>
                <a:srgbClr val="000000"/>
              </a:solidFill>
              <a:effectLst/>
              <a:uFillTx/>
              <a:latin typeface="Times New Roman"/>
            </a:endParaRPr>
          </a:p>
        </p:txBody>
      </p:sp>
      <p:sp>
        <p:nvSpPr>
          <p:cNvPr id="238" name="PlaceHolder 1"/>
          <p:cNvSpPr>
            <a:spLocks noGrp="1"/>
          </p:cNvSpPr>
          <p:nvPr>
            <p:ph type="title"/>
          </p:nvPr>
        </p:nvSpPr>
        <p:spPr>
          <a:xfrm>
            <a:off x="456840" y="209160"/>
            <a:ext cx="8458200" cy="609480"/>
          </a:xfrm>
          <a:prstGeom prst="rect">
            <a:avLst/>
          </a:prstGeom>
          <a:noFill/>
          <a:ln w="0">
            <a:noFill/>
          </a:ln>
        </p:spPr>
        <p:txBody>
          <a:bodyPr lIns="90000" rIns="90000" tIns="46800" bIns="4680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Preliminary Business Realignment</a:t>
            </a:r>
            <a:br>
              <a:rPr sz="2400"/>
            </a:br>
            <a:r>
              <a:rPr b="0" lang="en-US" sz="2400" strike="noStrike" u="none">
                <a:solidFill>
                  <a:srgbClr val="000000"/>
                </a:solidFill>
                <a:effectLst/>
                <a:uFillTx/>
                <a:latin typeface="Arial Black"/>
              </a:rPr>
              <a:t>Enron Corp Realigned Organizational Structure</a:t>
            </a:r>
            <a:endParaRPr b="0" lang="en-US" sz="2400" strike="noStrike" u="none">
              <a:solidFill>
                <a:srgbClr val="000000"/>
              </a:solidFill>
              <a:effectLst/>
              <a:uFillTx/>
              <a:latin typeface="Arial Black"/>
            </a:endParaRPr>
          </a:p>
        </p:txBody>
      </p:sp>
      <p:sp>
        <p:nvSpPr>
          <p:cNvPr id="239" name=""/>
          <p:cNvSpPr/>
          <p:nvPr/>
        </p:nvSpPr>
        <p:spPr>
          <a:xfrm>
            <a:off x="1676520" y="2666880"/>
            <a:ext cx="1485720" cy="800280"/>
          </a:xfrm>
          <a:custGeom>
            <a:avLst/>
            <a:gdLst/>
            <a:ahLst/>
            <a:rect l="l" t="t" r="r" b="b"/>
            <a:pathLst>
              <a:path w="846" h="522">
                <a:moveTo>
                  <a:pt x="0" y="522"/>
                </a:moveTo>
                <a:lnTo>
                  <a:pt x="378" y="522"/>
                </a:lnTo>
                <a:lnTo>
                  <a:pt x="378" y="0"/>
                </a:lnTo>
                <a:lnTo>
                  <a:pt x="846" y="0"/>
                </a:lnTo>
              </a:path>
            </a:pathLst>
          </a:custGeom>
          <a:no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0" name=""/>
          <p:cNvSpPr/>
          <p:nvPr/>
        </p:nvSpPr>
        <p:spPr>
          <a:xfrm>
            <a:off x="285840" y="2228760"/>
            <a:ext cx="714240" cy="1228680"/>
          </a:xfrm>
          <a:custGeom>
            <a:avLst/>
            <a:gdLst/>
            <a:ahLst/>
            <a:rect l="l" t="t" r="r" b="b"/>
            <a:pathLst>
              <a:path w="450" h="774">
                <a:moveTo>
                  <a:pt x="0" y="0"/>
                </a:moveTo>
                <a:lnTo>
                  <a:pt x="0" y="774"/>
                </a:lnTo>
                <a:lnTo>
                  <a:pt x="450" y="774"/>
                </a:lnTo>
              </a:path>
            </a:pathLst>
          </a:custGeom>
          <a:no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1" name=""/>
          <p:cNvSpPr/>
          <p:nvPr/>
        </p:nvSpPr>
        <p:spPr>
          <a:xfrm>
            <a:off x="4903920" y="2163600"/>
            <a:ext cx="1440" cy="492120"/>
          </a:xfrm>
          <a:custGeom>
            <a:avLst/>
            <a:gdLst/>
            <a:ahLst/>
            <a:rect l="l" t="t" r="r" b="b"/>
            <a:pathLst>
              <a:path w="1" h="310">
                <a:moveTo>
                  <a:pt x="0" y="310"/>
                </a:moveTo>
                <a:cubicBezTo>
                  <a:pt x="0" y="298"/>
                  <a:pt x="0" y="285"/>
                  <a:pt x="0" y="273"/>
                </a:cubicBezTo>
                <a:lnTo>
                  <a:pt x="0" y="0"/>
                </a:lnTo>
              </a:path>
            </a:pathLst>
          </a:custGeom>
          <a:no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2" name=""/>
          <p:cNvSpPr/>
          <p:nvPr/>
        </p:nvSpPr>
        <p:spPr>
          <a:xfrm>
            <a:off x="2533680" y="3913200"/>
            <a:ext cx="1344600" cy="39924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Pipelines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Power Assets</a:t>
            </a:r>
            <a:endParaRPr b="0" lang="en-US" sz="1000" strike="noStrike" u="none">
              <a:solidFill>
                <a:srgbClr val="000000"/>
              </a:solidFill>
              <a:effectLst/>
              <a:uFillTx/>
              <a:latin typeface="Times New Roman"/>
            </a:endParaRPr>
          </a:p>
        </p:txBody>
      </p:sp>
      <p:sp>
        <p:nvSpPr>
          <p:cNvPr id="243" name=""/>
          <p:cNvSpPr/>
          <p:nvPr/>
        </p:nvSpPr>
        <p:spPr>
          <a:xfrm>
            <a:off x="4251240" y="3913200"/>
            <a:ext cx="1344600" cy="399240"/>
          </a:xfrm>
          <a:prstGeom prst="rect">
            <a:avLst/>
          </a:prstGeom>
          <a:noFill/>
          <a:ln w="0">
            <a:noFill/>
          </a:ln>
        </p:spPr>
        <p:style>
          <a:lnRef idx="0"/>
          <a:fillRef idx="0"/>
          <a:effectRef idx="0"/>
          <a:fontRef idx="minor"/>
        </p:style>
        <p:txBody>
          <a:bodyPr lIns="90000" rIns="90000" tIns="46800" bIns="46800" anchor="t">
            <a:spAutoFit/>
          </a:bodyPr>
          <a:p>
            <a:pPr marL="173160" indent="-173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North America</a:t>
            </a:r>
            <a:endParaRPr b="0" lang="en-US" sz="1000" strike="noStrike" u="none">
              <a:solidFill>
                <a:srgbClr val="000000"/>
              </a:solidFill>
              <a:effectLst/>
              <a:uFillTx/>
              <a:latin typeface="Times New Roman"/>
            </a:endParaRPr>
          </a:p>
          <a:p>
            <a:pPr marL="173160" indent="-173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International</a:t>
            </a:r>
            <a:endParaRPr b="0" lang="en-US" sz="1000" strike="noStrike" u="none">
              <a:solidFill>
                <a:srgbClr val="000000"/>
              </a:solidFill>
              <a:effectLst/>
              <a:uFillTx/>
              <a:latin typeface="Times New Roman"/>
            </a:endParaRPr>
          </a:p>
        </p:txBody>
      </p:sp>
      <p:sp>
        <p:nvSpPr>
          <p:cNvPr id="244" name=""/>
          <p:cNvSpPr/>
          <p:nvPr/>
        </p:nvSpPr>
        <p:spPr>
          <a:xfrm>
            <a:off x="5967360" y="3913200"/>
            <a:ext cx="1344600" cy="1315080"/>
          </a:xfrm>
          <a:prstGeom prst="rect">
            <a:avLst/>
          </a:prstGeom>
          <a:noFill/>
          <a:ln w="0">
            <a:noFill/>
          </a:ln>
        </p:spPr>
        <p:style>
          <a:lnRef idx="0"/>
          <a:fillRef idx="0"/>
          <a:effectRef idx="0"/>
          <a:fontRef idx="minor"/>
        </p:style>
        <p:txBody>
          <a:bodyPr lIns="90000" rIns="90000" tIns="46800" bIns="46800" anchor="t">
            <a:spAutoFit/>
          </a:bodyPr>
          <a:p>
            <a:pPr marL="173160" indent="-173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Maximize cash proceeds of trading book</a:t>
            </a:r>
            <a:endParaRPr b="0" lang="en-US" sz="1000" strike="noStrike" u="none">
              <a:solidFill>
                <a:srgbClr val="000000"/>
              </a:solidFill>
              <a:effectLst/>
              <a:uFillTx/>
              <a:latin typeface="Times New Roman"/>
            </a:endParaRPr>
          </a:p>
          <a:p>
            <a:pPr marL="173160" indent="-173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Asset Rationalization</a:t>
            </a:r>
            <a:endParaRPr b="0" lang="en-US" sz="1000" strike="noStrike" u="none">
              <a:solidFill>
                <a:srgbClr val="000000"/>
              </a:solidFill>
              <a:effectLst/>
              <a:uFillTx/>
              <a:latin typeface="Times New Roman"/>
            </a:endParaRPr>
          </a:p>
          <a:p>
            <a:pPr marL="173160" indent="-173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Creation of Asset-based Business</a:t>
            </a:r>
            <a:endParaRPr b="0" lang="en-US" sz="1000" strike="noStrike" u="none">
              <a:solidFill>
                <a:srgbClr val="000000"/>
              </a:solidFill>
              <a:effectLst/>
              <a:uFillTx/>
              <a:latin typeface="Times New Roman"/>
            </a:endParaRPr>
          </a:p>
        </p:txBody>
      </p:sp>
      <p:sp>
        <p:nvSpPr>
          <p:cNvPr id="245" name=""/>
          <p:cNvSpPr/>
          <p:nvPr/>
        </p:nvSpPr>
        <p:spPr>
          <a:xfrm>
            <a:off x="7684920" y="3913200"/>
            <a:ext cx="1285920" cy="1162440"/>
          </a:xfrm>
          <a:prstGeom prst="rect">
            <a:avLst/>
          </a:prstGeom>
          <a:noFill/>
          <a:ln w="0">
            <a:noFill/>
          </a:ln>
        </p:spPr>
        <p:style>
          <a:lnRef idx="0"/>
          <a:fillRef idx="0"/>
          <a:effectRef idx="0"/>
          <a:fontRef idx="minor"/>
        </p:style>
        <p:txBody>
          <a:bodyPr lIns="90000" rIns="90000" tIns="46800" bIns="46800" anchor="t">
            <a:spAutoFit/>
          </a:bodyPr>
          <a:p>
            <a:pPr marL="173160" indent="-173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Emerging Markets Businesses</a:t>
            </a:r>
            <a:endParaRPr b="0" lang="en-US" sz="1000" strike="noStrike" u="none">
              <a:solidFill>
                <a:srgbClr val="000000"/>
              </a:solidFill>
              <a:effectLst/>
              <a:uFillTx/>
              <a:latin typeface="Times New Roman"/>
            </a:endParaRPr>
          </a:p>
          <a:p>
            <a:pPr marL="173160" indent="-173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Azurix</a:t>
            </a:r>
            <a:endParaRPr b="0" lang="en-US" sz="1000" strike="noStrike" u="none">
              <a:solidFill>
                <a:srgbClr val="000000"/>
              </a:solidFill>
              <a:effectLst/>
              <a:uFillTx/>
              <a:latin typeface="Times New Roman"/>
            </a:endParaRPr>
          </a:p>
          <a:p>
            <a:pPr marL="173160" indent="-173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Wind</a:t>
            </a:r>
            <a:endParaRPr b="0" lang="en-US" sz="1000" strike="noStrike" u="none">
              <a:solidFill>
                <a:srgbClr val="000000"/>
              </a:solidFill>
              <a:effectLst/>
              <a:uFillTx/>
              <a:latin typeface="Times New Roman"/>
            </a:endParaRPr>
          </a:p>
          <a:p>
            <a:pPr marL="173160" indent="-173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Merchant Assets</a:t>
            </a:r>
            <a:endParaRPr b="0" lang="en-US" sz="1000" strike="noStrike" u="none">
              <a:solidFill>
                <a:srgbClr val="000000"/>
              </a:solidFill>
              <a:effectLst/>
              <a:uFillTx/>
              <a:latin typeface="Times New Roman"/>
            </a:endParaRPr>
          </a:p>
        </p:txBody>
      </p:sp>
      <p:sp>
        <p:nvSpPr>
          <p:cNvPr id="246" name=""/>
          <p:cNvSpPr/>
          <p:nvPr/>
        </p:nvSpPr>
        <p:spPr>
          <a:xfrm>
            <a:off x="4251240" y="1647720"/>
            <a:ext cx="1306440" cy="755640"/>
          </a:xfrm>
          <a:prstGeom prst="rect">
            <a:avLst/>
          </a:prstGeom>
          <a:solidFill>
            <a:srgbClr val="ffffff"/>
          </a:solidFill>
          <a:ln w="9360">
            <a:solidFill>
              <a:srgbClr val="000000"/>
            </a:solidFill>
            <a:miter/>
          </a:ln>
          <a:effectLst>
            <a:outerShdw dist="17819"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Enron Corp</a:t>
            </a:r>
            <a:endParaRPr b="0" lang="en-US" sz="1200" strike="noStrike" u="none">
              <a:solidFill>
                <a:srgbClr val="000000"/>
              </a:solidFill>
              <a:effectLst/>
              <a:uFillTx/>
              <a:latin typeface="Times New Roman"/>
            </a:endParaRPr>
          </a:p>
        </p:txBody>
      </p:sp>
      <p:sp>
        <p:nvSpPr>
          <p:cNvPr id="247" name=""/>
          <p:cNvSpPr/>
          <p:nvPr/>
        </p:nvSpPr>
        <p:spPr>
          <a:xfrm>
            <a:off x="3168720" y="2664000"/>
            <a:ext cx="5178240" cy="693720"/>
          </a:xfrm>
          <a:custGeom>
            <a:avLst/>
            <a:gdLst/>
            <a:ahLst/>
            <a:rect l="l" t="t" r="r" b="b"/>
            <a:pathLst>
              <a:path w="3892" h="437">
                <a:moveTo>
                  <a:pt x="0" y="401"/>
                </a:moveTo>
                <a:lnTo>
                  <a:pt x="0" y="0"/>
                </a:lnTo>
                <a:lnTo>
                  <a:pt x="3892" y="0"/>
                </a:lnTo>
                <a:lnTo>
                  <a:pt x="3892" y="437"/>
                </a:lnTo>
              </a:path>
            </a:pathLst>
          </a:custGeom>
          <a:no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8" name=""/>
          <p:cNvSpPr/>
          <p:nvPr/>
        </p:nvSpPr>
        <p:spPr>
          <a:xfrm>
            <a:off x="4903920" y="2664000"/>
            <a:ext cx="1440" cy="492120"/>
          </a:xfrm>
          <a:custGeom>
            <a:avLst/>
            <a:gdLst/>
            <a:ahLst/>
            <a:rect l="l" t="t" r="r" b="b"/>
            <a:pathLst>
              <a:path w="1" h="310">
                <a:moveTo>
                  <a:pt x="0" y="310"/>
                </a:moveTo>
                <a:cubicBezTo>
                  <a:pt x="0" y="298"/>
                  <a:pt x="0" y="285"/>
                  <a:pt x="0" y="273"/>
                </a:cubicBezTo>
                <a:lnTo>
                  <a:pt x="0" y="0"/>
                </a:lnTo>
              </a:path>
            </a:pathLst>
          </a:custGeom>
          <a:no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9" name=""/>
          <p:cNvSpPr/>
          <p:nvPr/>
        </p:nvSpPr>
        <p:spPr>
          <a:xfrm>
            <a:off x="6620040" y="2664000"/>
            <a:ext cx="1440" cy="492120"/>
          </a:xfrm>
          <a:custGeom>
            <a:avLst/>
            <a:gdLst/>
            <a:ahLst/>
            <a:rect l="l" t="t" r="r" b="b"/>
            <a:pathLst>
              <a:path w="1" h="310">
                <a:moveTo>
                  <a:pt x="0" y="310"/>
                </a:moveTo>
                <a:cubicBezTo>
                  <a:pt x="0" y="298"/>
                  <a:pt x="0" y="285"/>
                  <a:pt x="0" y="273"/>
                </a:cubicBezTo>
                <a:lnTo>
                  <a:pt x="0" y="0"/>
                </a:lnTo>
              </a:path>
            </a:pathLst>
          </a:custGeom>
          <a:no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0" name=""/>
          <p:cNvSpPr/>
          <p:nvPr/>
        </p:nvSpPr>
        <p:spPr>
          <a:xfrm>
            <a:off x="2533680" y="3079800"/>
            <a:ext cx="1306440" cy="755640"/>
          </a:xfrm>
          <a:prstGeom prst="rect">
            <a:avLst/>
          </a:prstGeom>
          <a:solidFill>
            <a:srgbClr val="ffffff"/>
          </a:solidFill>
          <a:ln w="9360">
            <a:solidFill>
              <a:srgbClr val="000000"/>
            </a:solidFill>
            <a:miter/>
          </a:ln>
          <a:effectLst>
            <a:outerShdw dist="17819"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Regulated</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Businesses</a:t>
            </a:r>
            <a:endParaRPr b="0" lang="en-US" sz="1200" strike="noStrike" u="none">
              <a:solidFill>
                <a:srgbClr val="000000"/>
              </a:solidFill>
              <a:effectLst/>
              <a:uFillTx/>
              <a:latin typeface="Times New Roman"/>
            </a:endParaRPr>
          </a:p>
        </p:txBody>
      </p:sp>
      <p:sp>
        <p:nvSpPr>
          <p:cNvPr id="251" name=""/>
          <p:cNvSpPr/>
          <p:nvPr/>
        </p:nvSpPr>
        <p:spPr>
          <a:xfrm>
            <a:off x="4251240" y="3079800"/>
            <a:ext cx="1306440" cy="755640"/>
          </a:xfrm>
          <a:prstGeom prst="rect">
            <a:avLst/>
          </a:prstGeom>
          <a:solidFill>
            <a:srgbClr val="ffffff"/>
          </a:solidFill>
          <a:ln w="9360">
            <a:solidFill>
              <a:srgbClr val="000000"/>
            </a:solidFill>
            <a:miter/>
          </a:ln>
          <a:effectLst>
            <a:outerShdw dist="17819"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Exploration &amp;</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Production</a:t>
            </a:r>
            <a:endParaRPr b="0" lang="en-US" sz="1200" strike="noStrike" u="none">
              <a:solidFill>
                <a:srgbClr val="000000"/>
              </a:solidFill>
              <a:effectLst/>
              <a:uFillTx/>
              <a:latin typeface="Times New Roman"/>
            </a:endParaRPr>
          </a:p>
        </p:txBody>
      </p:sp>
      <p:sp>
        <p:nvSpPr>
          <p:cNvPr id="252" name=""/>
          <p:cNvSpPr/>
          <p:nvPr/>
        </p:nvSpPr>
        <p:spPr>
          <a:xfrm>
            <a:off x="5967360" y="3079800"/>
            <a:ext cx="1306440" cy="755640"/>
          </a:xfrm>
          <a:prstGeom prst="rect">
            <a:avLst/>
          </a:prstGeom>
          <a:solidFill>
            <a:srgbClr val="ffffff"/>
          </a:solidFill>
          <a:ln w="9360">
            <a:solidFill>
              <a:srgbClr val="000000"/>
            </a:solidFill>
            <a:miter/>
          </a:ln>
          <a:effectLst>
            <a:outerShdw dist="17819"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Wholesale &amp;</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Retail Services</a:t>
            </a:r>
            <a:endParaRPr b="0" lang="en-US" sz="1200" strike="noStrike" u="none">
              <a:solidFill>
                <a:srgbClr val="000000"/>
              </a:solidFill>
              <a:effectLst/>
              <a:uFillTx/>
              <a:latin typeface="Times New Roman"/>
            </a:endParaRPr>
          </a:p>
        </p:txBody>
      </p:sp>
      <p:sp>
        <p:nvSpPr>
          <p:cNvPr id="253" name=""/>
          <p:cNvSpPr/>
          <p:nvPr/>
        </p:nvSpPr>
        <p:spPr>
          <a:xfrm>
            <a:off x="7684920" y="3079800"/>
            <a:ext cx="1306800" cy="755640"/>
          </a:xfrm>
          <a:prstGeom prst="rect">
            <a:avLst/>
          </a:prstGeom>
          <a:solidFill>
            <a:srgbClr val="ffffff"/>
          </a:solidFill>
          <a:ln w="9360">
            <a:solidFill>
              <a:srgbClr val="000000"/>
            </a:solidFill>
            <a:miter/>
          </a:ln>
          <a:effectLst>
            <a:outerShdw dist="17819"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Assets To</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Be Sold</a:t>
            </a:r>
            <a:endParaRPr b="0" lang="en-US" sz="1200" strike="noStrike" u="none">
              <a:solidFill>
                <a:srgbClr val="000000"/>
              </a:solidFill>
              <a:effectLst/>
              <a:uFillTx/>
              <a:latin typeface="Times New Roman"/>
            </a:endParaRPr>
          </a:p>
        </p:txBody>
      </p:sp>
      <p:sp>
        <p:nvSpPr>
          <p:cNvPr id="254" name=""/>
          <p:cNvSpPr/>
          <p:nvPr/>
        </p:nvSpPr>
        <p:spPr>
          <a:xfrm>
            <a:off x="627120" y="3079800"/>
            <a:ext cx="1306440" cy="755640"/>
          </a:xfrm>
          <a:prstGeom prst="rect">
            <a:avLst/>
          </a:prstGeom>
          <a:solidFill>
            <a:srgbClr val="ffffff"/>
          </a:solidFill>
          <a:ln w="9360">
            <a:solidFill>
              <a:srgbClr val="000000"/>
            </a:solidFill>
            <a:miter/>
          </a:ln>
          <a:effectLst>
            <a:outerShdw dist="17819"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North America</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Energy Trading</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&amp; Marketing</a:t>
            </a:r>
            <a:endParaRPr b="0" lang="en-US" sz="1200" strike="noStrike" u="none">
              <a:solidFill>
                <a:srgbClr val="000000"/>
              </a:solidFill>
              <a:effectLst/>
              <a:uFillTx/>
              <a:latin typeface="Times New Roman"/>
            </a:endParaRPr>
          </a:p>
        </p:txBody>
      </p:sp>
      <p:sp>
        <p:nvSpPr>
          <p:cNvPr id="255" name=""/>
          <p:cNvSpPr/>
          <p:nvPr/>
        </p:nvSpPr>
        <p:spPr>
          <a:xfrm>
            <a:off x="150840" y="1647720"/>
            <a:ext cx="1306440" cy="755640"/>
          </a:xfrm>
          <a:prstGeom prst="rect">
            <a:avLst/>
          </a:prstGeom>
          <a:solidFill>
            <a:srgbClr val="ffffff"/>
          </a:solidFill>
          <a:ln w="9360">
            <a:solidFill>
              <a:srgbClr val="000000"/>
            </a:solidFill>
            <a:miter/>
          </a:ln>
          <a:effectLst>
            <a:outerShdw dist="17819"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Third Party</a:t>
            </a:r>
            <a:endParaRPr b="0" lang="en-US" sz="1200" strike="noStrike" u="none">
              <a:solidFill>
                <a:srgbClr val="000000"/>
              </a:solidFill>
              <a:effectLst/>
              <a:uFillTx/>
              <a:latin typeface="Times New Roman"/>
            </a:endParaRPr>
          </a:p>
        </p:txBody>
      </p:sp>
      <p:sp>
        <p:nvSpPr>
          <p:cNvPr id="256" name=""/>
          <p:cNvSpPr/>
          <p:nvPr/>
        </p:nvSpPr>
        <p:spPr>
          <a:xfrm rot="5400000">
            <a:off x="4728960" y="3211200"/>
            <a:ext cx="466920" cy="4772160"/>
          </a:xfrm>
          <a:custGeom>
            <a:avLst/>
            <a:gdLst>
              <a:gd name="textAreaLeft" fmla="*/ 0 w 466920"/>
              <a:gd name="textAreaRight" fmla="*/ 168480 w 466920"/>
              <a:gd name="textAreaTop" fmla="*/ 124200 h 4772160"/>
              <a:gd name="textAreaBottom" fmla="*/ 4647960 h 477216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9000"/>
                </a:lnTo>
                <a:cubicBezTo>
                  <a:pt x="10800" y="9900"/>
                  <a:pt x="16200" y="10800"/>
                  <a:pt x="21600" y="10800"/>
                </a:cubicBezTo>
                <a:cubicBezTo>
                  <a:pt x="16200" y="10800"/>
                  <a:pt x="10800" y="11700"/>
                  <a:pt x="10800" y="12600"/>
                </a:cubicBezTo>
                <a:lnTo>
                  <a:pt x="10800" y="19800"/>
                </a:lnTo>
                <a:cubicBezTo>
                  <a:pt x="10800" y="20700"/>
                  <a:pt x="5400" y="21600"/>
                  <a:pt x="0" y="21600"/>
                </a:cubicBezTo>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7" name=""/>
          <p:cNvSpPr/>
          <p:nvPr/>
        </p:nvSpPr>
        <p:spPr>
          <a:xfrm>
            <a:off x="4211640" y="5802480"/>
            <a:ext cx="15285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Core Businesses</a:t>
            </a:r>
            <a:endParaRPr b="0" lang="en-US" sz="1400" strike="noStrike" u="none">
              <a:solidFill>
                <a:srgbClr val="000000"/>
              </a:solidFill>
              <a:effectLst/>
              <a:uFillTx/>
              <a:latin typeface="Times New Roman"/>
            </a:endParaRPr>
          </a:p>
        </p:txBody>
      </p:sp>
      <p:sp>
        <p:nvSpPr>
          <p:cNvPr id="258" name=""/>
          <p:cNvSpPr/>
          <p:nvPr/>
        </p:nvSpPr>
        <p:spPr>
          <a:xfrm>
            <a:off x="284040" y="3230640"/>
            <a:ext cx="3776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X%</a:t>
            </a:r>
            <a:endParaRPr b="0" lang="en-US" sz="1000" strike="noStrike" u="none">
              <a:solidFill>
                <a:srgbClr val="000000"/>
              </a:solidFill>
              <a:effectLst/>
              <a:uFillTx/>
              <a:latin typeface="Times New Roman"/>
            </a:endParaRPr>
          </a:p>
        </p:txBody>
      </p:sp>
      <p:sp>
        <p:nvSpPr>
          <p:cNvPr id="259" name=""/>
          <p:cNvSpPr/>
          <p:nvPr/>
        </p:nvSpPr>
        <p:spPr>
          <a:xfrm>
            <a:off x="1884600" y="3230640"/>
            <a:ext cx="48996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1-X%</a:t>
            </a:r>
            <a:endParaRPr b="0" lang="en-US" sz="1000" strike="noStrike" u="none">
              <a:solidFill>
                <a:srgbClr val="000000"/>
              </a:solidFill>
              <a:effectLst/>
              <a:uFillTx/>
              <a:latin typeface="Times New Roman"/>
            </a:endParaRPr>
          </a:p>
        </p:txBody>
      </p:sp>
      <p:sp>
        <p:nvSpPr>
          <p:cNvPr id="260" name=""/>
          <p:cNvSpPr/>
          <p:nvPr/>
        </p:nvSpPr>
        <p:spPr>
          <a:xfrm flipH="1">
            <a:off x="2376360" y="1514520"/>
            <a:ext cx="52560" cy="4638600"/>
          </a:xfrm>
          <a:prstGeom prst="line">
            <a:avLst/>
          </a:prstGeom>
          <a:ln w="1908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1" name=""/>
          <p:cNvSpPr/>
          <p:nvPr/>
        </p:nvSpPr>
        <p:spPr>
          <a:xfrm>
            <a:off x="7486560" y="1514520"/>
            <a:ext cx="0" cy="4638600"/>
          </a:xfrm>
          <a:prstGeom prst="line">
            <a:avLst/>
          </a:prstGeom>
          <a:ln w="1908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2" name="PlaceHolder 1"/>
          <p:cNvSpPr>
            <a:spLocks noGrp="1"/>
          </p:cNvSpPr>
          <p:nvPr>
            <p:ph type="title"/>
          </p:nvPr>
        </p:nvSpPr>
        <p:spPr>
          <a:xfrm>
            <a:off x="457200" y="171360"/>
            <a:ext cx="8229600" cy="60984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Preliminary Business Realignment</a:t>
            </a:r>
            <a:br>
              <a:rPr sz="2400"/>
            </a:br>
            <a:r>
              <a:rPr b="0" lang="en-US" sz="2400" strike="noStrike" u="none">
                <a:solidFill>
                  <a:srgbClr val="000000"/>
                </a:solidFill>
                <a:effectLst/>
                <a:uFillTx/>
                <a:latin typeface="Arial Black"/>
              </a:rPr>
              <a:t>NETCO JV</a:t>
            </a:r>
            <a:endParaRPr b="0" lang="en-US" sz="2400" strike="noStrike" u="none">
              <a:solidFill>
                <a:srgbClr val="000000"/>
              </a:solidFill>
              <a:effectLst/>
              <a:uFillTx/>
              <a:latin typeface="Arial Black"/>
            </a:endParaRPr>
          </a:p>
        </p:txBody>
      </p:sp>
      <p:sp>
        <p:nvSpPr>
          <p:cNvPr id="263" name=""/>
          <p:cNvSpPr/>
          <p:nvPr/>
        </p:nvSpPr>
        <p:spPr>
          <a:xfrm>
            <a:off x="457200" y="971640"/>
            <a:ext cx="8229600" cy="514332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12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Rationale</a:t>
            </a:r>
            <a:endParaRPr b="0" lang="en-US" sz="1800" strike="noStrike" u="none">
              <a:solidFill>
                <a:srgbClr val="000000"/>
              </a:solidFill>
              <a:effectLst/>
              <a:uFillTx/>
              <a:latin typeface="Times New Roman"/>
            </a:endParaRPr>
          </a:p>
          <a:p>
            <a:pPr marL="343080" indent="-343080">
              <a:lnSpc>
                <a:spcPct val="12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Wholesale business generated significant cash flows and value prior to loss of counterparty confidence</a:t>
            </a:r>
            <a:endParaRPr b="0" lang="en-US" sz="1800" strike="noStrike" u="none">
              <a:solidFill>
                <a:srgbClr val="000000"/>
              </a:solidFill>
              <a:effectLst/>
              <a:uFillTx/>
              <a:latin typeface="Times New Roman"/>
            </a:endParaRPr>
          </a:p>
          <a:p>
            <a:pPr marL="343080" indent="-343080">
              <a:lnSpc>
                <a:spcPct val="12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Reestablishment of trading operation to preserve maximum value for estate</a:t>
            </a:r>
            <a:endParaRPr b="0" lang="en-US" sz="1800" strike="noStrike" u="none">
              <a:solidFill>
                <a:srgbClr val="000000"/>
              </a:solidFill>
              <a:effectLst/>
              <a:uFillTx/>
              <a:latin typeface="Times New Roman"/>
            </a:endParaRPr>
          </a:p>
          <a:p>
            <a:pPr marL="343080" indent="-343080">
              <a:lnSpc>
                <a:spcPct val="12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Need to identify third party with strong balance sheet to re-enter trading markets</a:t>
            </a:r>
            <a:endParaRPr b="0" lang="en-US" sz="1800" strike="noStrike" u="none">
              <a:solidFill>
                <a:srgbClr val="000000"/>
              </a:solidFill>
              <a:effectLst/>
              <a:uFillTx/>
              <a:latin typeface="Times New Roman"/>
            </a:endParaRPr>
          </a:p>
          <a:p>
            <a:pPr marL="343080" indent="-343080">
              <a:lnSpc>
                <a:spcPct val="12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marL="343080" indent="-343080">
              <a:lnSpc>
                <a:spcPct val="12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Preliminary Structure</a:t>
            </a:r>
            <a:endParaRPr b="0" lang="en-US" sz="1800" strike="noStrike" u="none">
              <a:solidFill>
                <a:srgbClr val="000000"/>
              </a:solidFill>
              <a:effectLst/>
              <a:uFillTx/>
              <a:latin typeface="Times New Roman"/>
            </a:endParaRPr>
          </a:p>
          <a:p>
            <a:pPr marL="343080" indent="-343080">
              <a:lnSpc>
                <a:spcPct val="12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Enron and third party to establish trading venture with shared ownership</a:t>
            </a:r>
            <a:endParaRPr b="0" lang="en-US" sz="1800" strike="noStrike" u="none">
              <a:solidFill>
                <a:srgbClr val="000000"/>
              </a:solidFill>
              <a:effectLst/>
              <a:uFillTx/>
              <a:latin typeface="Times New Roman"/>
            </a:endParaRPr>
          </a:p>
          <a:p>
            <a:pPr marL="343080" indent="-343080">
              <a:lnSpc>
                <a:spcPct val="12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Enron to contribute trading expertise and related support systems; third party to contribute strong investment grade balance sheet and working capital</a:t>
            </a:r>
            <a:endParaRPr b="0" lang="en-US" sz="1800" strike="noStrike" u="none">
              <a:solidFill>
                <a:srgbClr val="000000"/>
              </a:solidFill>
              <a:effectLst/>
              <a:uFillTx/>
              <a:latin typeface="Times New Roman"/>
            </a:endParaRPr>
          </a:p>
          <a:p>
            <a:pPr marL="343080" indent="-343080">
              <a:lnSpc>
                <a:spcPct val="12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Currently negotiating economic splits and related governance issues</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4" name="PlaceHolder 1"/>
          <p:cNvSpPr>
            <a:spLocks noGrp="1"/>
          </p:cNvSpPr>
          <p:nvPr>
            <p:ph type="title"/>
          </p:nvPr>
        </p:nvSpPr>
        <p:spPr>
          <a:xfrm>
            <a:off x="457200" y="171360"/>
            <a:ext cx="8229600" cy="60984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Preliminary Business Realignment</a:t>
            </a:r>
            <a:br>
              <a:rPr sz="2400"/>
            </a:br>
            <a:r>
              <a:rPr b="0" lang="en-US" sz="2400" strike="noStrike" u="none">
                <a:solidFill>
                  <a:srgbClr val="000000"/>
                </a:solidFill>
                <a:effectLst/>
                <a:uFillTx/>
                <a:latin typeface="Arial Black"/>
              </a:rPr>
              <a:t>Priorities</a:t>
            </a:r>
            <a:endParaRPr b="0" lang="en-US" sz="2400" strike="noStrike" u="none">
              <a:solidFill>
                <a:srgbClr val="000000"/>
              </a:solidFill>
              <a:effectLst/>
              <a:uFillTx/>
              <a:latin typeface="Arial Black"/>
            </a:endParaRPr>
          </a:p>
        </p:txBody>
      </p:sp>
      <p:sp>
        <p:nvSpPr>
          <p:cNvPr id="265" name=""/>
          <p:cNvSpPr/>
          <p:nvPr/>
        </p:nvSpPr>
        <p:spPr>
          <a:xfrm>
            <a:off x="457200" y="1174680"/>
            <a:ext cx="8229600" cy="306720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20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Frequent and accurate communication with all stakeholders</a:t>
            </a:r>
            <a:endParaRPr b="0" lang="en-US" sz="1800" strike="noStrike" u="none">
              <a:solidFill>
                <a:srgbClr val="000000"/>
              </a:solidFill>
              <a:effectLst/>
              <a:uFillTx/>
              <a:latin typeface="Times New Roman"/>
            </a:endParaRPr>
          </a:p>
          <a:p>
            <a:pPr marL="343080" indent="-343080">
              <a:lnSpc>
                <a:spcPct val="20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Focused on value preservation</a:t>
            </a:r>
            <a:endParaRPr b="0" lang="en-US" sz="1800" strike="noStrike" u="none">
              <a:solidFill>
                <a:srgbClr val="000000"/>
              </a:solidFill>
              <a:effectLst/>
              <a:uFillTx/>
              <a:latin typeface="Times New Roman"/>
            </a:endParaRPr>
          </a:p>
          <a:p>
            <a:pPr marL="343080" indent="-343080">
              <a:lnSpc>
                <a:spcPct val="20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Enhancing cash flow is a top priority</a:t>
            </a:r>
            <a:endParaRPr b="0" lang="en-US" sz="1800" strike="noStrike" u="none">
              <a:solidFill>
                <a:srgbClr val="000000"/>
              </a:solidFill>
              <a:effectLst/>
              <a:uFillTx/>
              <a:latin typeface="Times New Roman"/>
            </a:endParaRPr>
          </a:p>
          <a:p>
            <a:pPr marL="343080" indent="-343080">
              <a:lnSpc>
                <a:spcPct val="20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Significant value creation opportunity with emergence from Chapter 11</a:t>
            </a:r>
            <a:endParaRPr b="0" lang="en-US" sz="1800" strike="noStrike" u="none">
              <a:solidFill>
                <a:srgbClr val="000000"/>
              </a:solidFill>
              <a:effectLst/>
              <a:uFillTx/>
              <a:latin typeface="Times New Roman"/>
            </a:endParaRPr>
          </a:p>
        </p:txBody>
      </p:sp>
      <p:sp>
        <p:nvSpPr>
          <p:cNvPr id="266" name=""/>
          <p:cNvSpPr/>
          <p:nvPr/>
        </p:nvSpPr>
        <p:spPr>
          <a:xfrm>
            <a:off x="536400" y="4286160"/>
            <a:ext cx="7998120" cy="685800"/>
          </a:xfrm>
          <a:prstGeom prst="rect">
            <a:avLst/>
          </a:prstGeom>
          <a:solidFill>
            <a:srgbClr val="ffffff"/>
          </a:solidFill>
          <a:ln w="9360">
            <a:solidFill>
              <a:srgbClr val="000000"/>
            </a:solidFill>
            <a:miter/>
          </a:ln>
          <a:effectLst>
            <a:outerShdw dist="107932" dir="2700000" blurRad="0" rotWithShape="0">
              <a:srgbClr val="808080"/>
            </a:outerShdw>
          </a:effectLst>
        </p:spPr>
        <p:style>
          <a:lnRef idx="0"/>
          <a:fillRef idx="0"/>
          <a:effectRef idx="0"/>
          <a:fontRef idx="minor"/>
        </p:style>
        <p:txBody>
          <a:bodyPr lIns="90000" rIns="90000" tIns="46800" bIns="46800" anchor="t">
            <a:noAutofit/>
          </a:bodyPr>
          <a:p>
            <a:pPr marL="343080" indent="-343080" algn="ctr">
              <a:lnSpc>
                <a:spcPct val="15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Maximization of value through business realignment and asset sales</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171360"/>
            <a:ext cx="8229600" cy="609840"/>
          </a:xfrm>
          <a:prstGeom prst="rect">
            <a:avLst/>
          </a:prstGeom>
          <a:noFill/>
          <a:ln w="0">
            <a:noFill/>
          </a:ln>
        </p:spPr>
        <p:txBody>
          <a:bodyPr lIns="90000" rIns="90000" tIns="46800" bIns="4680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Black"/>
            </a:endParaRPr>
          </a:p>
        </p:txBody>
      </p:sp>
      <p:sp>
        <p:nvSpPr>
          <p:cNvPr id="32" name=""/>
          <p:cNvSpPr/>
          <p:nvPr/>
        </p:nvSpPr>
        <p:spPr>
          <a:xfrm>
            <a:off x="458640" y="2284560"/>
            <a:ext cx="8228160" cy="2043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This presentation contains statements that are forward-looking within the meaning of Section 27A of the Securities Act of 1933 and Section 21E of the Securities Exchange Act of 1934. Investors are cautioned that any such forward-looking statements are not guarantees of future performance and that actual results could differ materially as a result of known and unknown risks and uncertainties, including; various regulatory issues, the outcome of the Chapter 11 process, general economic conditions, future trends, and other risks, uncertainties and factors disclosed in the Company’s most recent reports on forms 10-K, 10-Q, and 8-K filed with the Securities and Exchange Commission. </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457200" y="171360"/>
            <a:ext cx="8229600" cy="6098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Black"/>
              </a:rPr>
              <a:t>Overview</a:t>
            </a:r>
            <a:endParaRPr b="0" lang="en-US" sz="2400" strike="noStrike" u="none">
              <a:solidFill>
                <a:srgbClr val="000000"/>
              </a:solidFill>
              <a:effectLst/>
              <a:uFillTx/>
              <a:latin typeface="Arial Black"/>
            </a:endParaRPr>
          </a:p>
        </p:txBody>
      </p:sp>
      <p:sp>
        <p:nvSpPr>
          <p:cNvPr id="34" name="PlaceHolder 2"/>
          <p:cNvSpPr>
            <a:spLocks noGrp="1"/>
          </p:cNvSpPr>
          <p:nvPr>
            <p:ph/>
          </p:nvPr>
        </p:nvSpPr>
        <p:spPr>
          <a:xfrm>
            <a:off x="457200" y="990360"/>
            <a:ext cx="8229600" cy="5181480"/>
          </a:xfrm>
          <a:prstGeom prst="rect">
            <a:avLst/>
          </a:prstGeom>
          <a:noFill/>
          <a:ln w="0">
            <a:noFill/>
          </a:ln>
        </p:spPr>
        <p:txBody>
          <a:bodyPr lIns="90000" rIns="90000" tIns="46800" bIns="46800" anchor="t">
            <a:normAutofit/>
          </a:bodyPr>
          <a:p>
            <a:pPr marL="343080" indent="-343080">
              <a:lnSpc>
                <a:spcPct val="140000"/>
              </a:lnSpc>
              <a:spcBef>
                <a:spcPts val="18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What Happened</a:t>
            </a:r>
            <a:endParaRPr b="0" lang="en-US" sz="2400" strike="noStrike" u="none">
              <a:solidFill>
                <a:srgbClr val="000000"/>
              </a:solidFill>
              <a:effectLst/>
              <a:uFillTx/>
              <a:latin typeface="Arial"/>
            </a:endParaRPr>
          </a:p>
          <a:p>
            <a:pPr marL="343080" indent="-343080">
              <a:lnSpc>
                <a:spcPct val="140000"/>
              </a:lnSpc>
              <a:spcBef>
                <a:spcPts val="18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Stabilization of the Business</a:t>
            </a:r>
            <a:endParaRPr b="0" lang="en-US" sz="2400" strike="noStrike" u="none">
              <a:solidFill>
                <a:srgbClr val="000000"/>
              </a:solidFill>
              <a:effectLst/>
              <a:uFillTx/>
              <a:latin typeface="Arial"/>
            </a:endParaRPr>
          </a:p>
          <a:p>
            <a:pPr marL="343080" indent="-343080">
              <a:lnSpc>
                <a:spcPct val="140000"/>
              </a:lnSpc>
              <a:spcBef>
                <a:spcPts val="18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Preliminary Financial Profile</a:t>
            </a:r>
            <a:endParaRPr b="0" lang="en-US" sz="2400" strike="noStrike" u="none">
              <a:solidFill>
                <a:srgbClr val="000000"/>
              </a:solidFill>
              <a:effectLst/>
              <a:uFillTx/>
              <a:latin typeface="Arial"/>
            </a:endParaRPr>
          </a:p>
          <a:p>
            <a:pPr marL="343080" indent="-343080">
              <a:lnSpc>
                <a:spcPct val="140000"/>
              </a:lnSpc>
              <a:spcBef>
                <a:spcPts val="18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Preliminary Business Realignment</a:t>
            </a:r>
            <a:endParaRPr b="0" lang="en-US" sz="2400" strike="noStrike" u="none">
              <a:solidFill>
                <a:srgbClr val="000000"/>
              </a:solidFill>
              <a:effectLst/>
              <a:uFillTx/>
              <a:latin typeface="Arial"/>
            </a:endParaRPr>
          </a:p>
          <a:p>
            <a:pPr marL="343080" indent="-343080">
              <a:lnSpc>
                <a:spcPct val="140000"/>
              </a:lnSpc>
              <a:spcBef>
                <a:spcPts val="18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685440" y="2514600"/>
            <a:ext cx="5791320" cy="83808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Black"/>
              </a:rPr>
              <a:t>What Happened</a:t>
            </a:r>
            <a:endParaRPr b="0" lang="en-US" sz="2400" strike="noStrike" u="none">
              <a:solidFill>
                <a:srgbClr val="000000"/>
              </a:solidFill>
              <a:effectLst/>
              <a:uFillTx/>
              <a:latin typeface="Arial Black"/>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36" name=""/>
          <p:cNvGrpSpPr/>
          <p:nvPr/>
        </p:nvGrpSpPr>
        <p:grpSpPr>
          <a:xfrm>
            <a:off x="4408560" y="1293840"/>
            <a:ext cx="3389400" cy="9360"/>
            <a:chOff x="4408560" y="1293840"/>
            <a:chExt cx="3389400" cy="9360"/>
          </a:xfrm>
        </p:grpSpPr>
        <p:sp>
          <p:nvSpPr>
            <p:cNvPr id="37" name=""/>
            <p:cNvSpPr/>
            <p:nvPr/>
          </p:nvSpPr>
          <p:spPr>
            <a:xfrm>
              <a:off x="440856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38" name=""/>
            <p:cNvSpPr/>
            <p:nvPr/>
          </p:nvSpPr>
          <p:spPr>
            <a:xfrm>
              <a:off x="446580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39" name=""/>
            <p:cNvSpPr/>
            <p:nvPr/>
          </p:nvSpPr>
          <p:spPr>
            <a:xfrm>
              <a:off x="452304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40" name=""/>
            <p:cNvSpPr/>
            <p:nvPr/>
          </p:nvSpPr>
          <p:spPr>
            <a:xfrm>
              <a:off x="458028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41" name=""/>
            <p:cNvSpPr/>
            <p:nvPr/>
          </p:nvSpPr>
          <p:spPr>
            <a:xfrm>
              <a:off x="463716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42" name=""/>
            <p:cNvSpPr/>
            <p:nvPr/>
          </p:nvSpPr>
          <p:spPr>
            <a:xfrm>
              <a:off x="469440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43" name=""/>
            <p:cNvSpPr/>
            <p:nvPr/>
          </p:nvSpPr>
          <p:spPr>
            <a:xfrm>
              <a:off x="475164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44" name=""/>
            <p:cNvSpPr/>
            <p:nvPr/>
          </p:nvSpPr>
          <p:spPr>
            <a:xfrm>
              <a:off x="480888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45" name=""/>
            <p:cNvSpPr/>
            <p:nvPr/>
          </p:nvSpPr>
          <p:spPr>
            <a:xfrm>
              <a:off x="486576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46" name=""/>
            <p:cNvSpPr/>
            <p:nvPr/>
          </p:nvSpPr>
          <p:spPr>
            <a:xfrm>
              <a:off x="492300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47" name=""/>
            <p:cNvSpPr/>
            <p:nvPr/>
          </p:nvSpPr>
          <p:spPr>
            <a:xfrm>
              <a:off x="498024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48" name=""/>
            <p:cNvSpPr/>
            <p:nvPr/>
          </p:nvSpPr>
          <p:spPr>
            <a:xfrm>
              <a:off x="503748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49" name=""/>
            <p:cNvSpPr/>
            <p:nvPr/>
          </p:nvSpPr>
          <p:spPr>
            <a:xfrm>
              <a:off x="509436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0" name=""/>
            <p:cNvSpPr/>
            <p:nvPr/>
          </p:nvSpPr>
          <p:spPr>
            <a:xfrm>
              <a:off x="515160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1" name=""/>
            <p:cNvSpPr/>
            <p:nvPr/>
          </p:nvSpPr>
          <p:spPr>
            <a:xfrm>
              <a:off x="520884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2" name=""/>
            <p:cNvSpPr/>
            <p:nvPr/>
          </p:nvSpPr>
          <p:spPr>
            <a:xfrm>
              <a:off x="526608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3" name=""/>
            <p:cNvSpPr/>
            <p:nvPr/>
          </p:nvSpPr>
          <p:spPr>
            <a:xfrm>
              <a:off x="532296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4" name=""/>
            <p:cNvSpPr/>
            <p:nvPr/>
          </p:nvSpPr>
          <p:spPr>
            <a:xfrm>
              <a:off x="538020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5" name=""/>
            <p:cNvSpPr/>
            <p:nvPr/>
          </p:nvSpPr>
          <p:spPr>
            <a:xfrm>
              <a:off x="543744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6" name=""/>
            <p:cNvSpPr/>
            <p:nvPr/>
          </p:nvSpPr>
          <p:spPr>
            <a:xfrm>
              <a:off x="549468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7" name=""/>
            <p:cNvSpPr/>
            <p:nvPr/>
          </p:nvSpPr>
          <p:spPr>
            <a:xfrm>
              <a:off x="555156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8" name=""/>
            <p:cNvSpPr/>
            <p:nvPr/>
          </p:nvSpPr>
          <p:spPr>
            <a:xfrm>
              <a:off x="560880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9" name=""/>
            <p:cNvSpPr/>
            <p:nvPr/>
          </p:nvSpPr>
          <p:spPr>
            <a:xfrm>
              <a:off x="566604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60" name=""/>
            <p:cNvSpPr/>
            <p:nvPr/>
          </p:nvSpPr>
          <p:spPr>
            <a:xfrm>
              <a:off x="572328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61" name=""/>
            <p:cNvSpPr/>
            <p:nvPr/>
          </p:nvSpPr>
          <p:spPr>
            <a:xfrm>
              <a:off x="578016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62" name=""/>
            <p:cNvSpPr/>
            <p:nvPr/>
          </p:nvSpPr>
          <p:spPr>
            <a:xfrm>
              <a:off x="583740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63" name=""/>
            <p:cNvSpPr/>
            <p:nvPr/>
          </p:nvSpPr>
          <p:spPr>
            <a:xfrm>
              <a:off x="589464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64" name=""/>
            <p:cNvSpPr/>
            <p:nvPr/>
          </p:nvSpPr>
          <p:spPr>
            <a:xfrm>
              <a:off x="595188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65" name=""/>
            <p:cNvSpPr/>
            <p:nvPr/>
          </p:nvSpPr>
          <p:spPr>
            <a:xfrm>
              <a:off x="600876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66" name=""/>
            <p:cNvSpPr/>
            <p:nvPr/>
          </p:nvSpPr>
          <p:spPr>
            <a:xfrm>
              <a:off x="606600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67" name=""/>
            <p:cNvSpPr/>
            <p:nvPr/>
          </p:nvSpPr>
          <p:spPr>
            <a:xfrm>
              <a:off x="612324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68" name=""/>
            <p:cNvSpPr/>
            <p:nvPr/>
          </p:nvSpPr>
          <p:spPr>
            <a:xfrm>
              <a:off x="617868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69" name=""/>
            <p:cNvSpPr/>
            <p:nvPr/>
          </p:nvSpPr>
          <p:spPr>
            <a:xfrm>
              <a:off x="623592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70" name=""/>
            <p:cNvSpPr/>
            <p:nvPr/>
          </p:nvSpPr>
          <p:spPr>
            <a:xfrm>
              <a:off x="629316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71" name=""/>
            <p:cNvSpPr/>
            <p:nvPr/>
          </p:nvSpPr>
          <p:spPr>
            <a:xfrm>
              <a:off x="6350400" y="1293840"/>
              <a:ext cx="1872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72" name=""/>
            <p:cNvSpPr/>
            <p:nvPr/>
          </p:nvSpPr>
          <p:spPr>
            <a:xfrm>
              <a:off x="640728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73" name=""/>
            <p:cNvSpPr/>
            <p:nvPr/>
          </p:nvSpPr>
          <p:spPr>
            <a:xfrm>
              <a:off x="646452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74" name=""/>
            <p:cNvSpPr/>
            <p:nvPr/>
          </p:nvSpPr>
          <p:spPr>
            <a:xfrm>
              <a:off x="652176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75" name=""/>
            <p:cNvSpPr/>
            <p:nvPr/>
          </p:nvSpPr>
          <p:spPr>
            <a:xfrm>
              <a:off x="6579000" y="1293840"/>
              <a:ext cx="1872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76" name=""/>
            <p:cNvSpPr/>
            <p:nvPr/>
          </p:nvSpPr>
          <p:spPr>
            <a:xfrm>
              <a:off x="663588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77" name=""/>
            <p:cNvSpPr/>
            <p:nvPr/>
          </p:nvSpPr>
          <p:spPr>
            <a:xfrm>
              <a:off x="669312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78" name=""/>
            <p:cNvSpPr/>
            <p:nvPr/>
          </p:nvSpPr>
          <p:spPr>
            <a:xfrm>
              <a:off x="675036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79" name=""/>
            <p:cNvSpPr/>
            <p:nvPr/>
          </p:nvSpPr>
          <p:spPr>
            <a:xfrm>
              <a:off x="6807600" y="1293840"/>
              <a:ext cx="1872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80" name=""/>
            <p:cNvSpPr/>
            <p:nvPr/>
          </p:nvSpPr>
          <p:spPr>
            <a:xfrm>
              <a:off x="686448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81" name=""/>
            <p:cNvSpPr/>
            <p:nvPr/>
          </p:nvSpPr>
          <p:spPr>
            <a:xfrm>
              <a:off x="692172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82" name=""/>
            <p:cNvSpPr/>
            <p:nvPr/>
          </p:nvSpPr>
          <p:spPr>
            <a:xfrm>
              <a:off x="697896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83" name=""/>
            <p:cNvSpPr/>
            <p:nvPr/>
          </p:nvSpPr>
          <p:spPr>
            <a:xfrm>
              <a:off x="7036200" y="1293840"/>
              <a:ext cx="1872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84" name=""/>
            <p:cNvSpPr/>
            <p:nvPr/>
          </p:nvSpPr>
          <p:spPr>
            <a:xfrm>
              <a:off x="709308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85" name=""/>
            <p:cNvSpPr/>
            <p:nvPr/>
          </p:nvSpPr>
          <p:spPr>
            <a:xfrm>
              <a:off x="715032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86" name=""/>
            <p:cNvSpPr/>
            <p:nvPr/>
          </p:nvSpPr>
          <p:spPr>
            <a:xfrm>
              <a:off x="720756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87" name=""/>
            <p:cNvSpPr/>
            <p:nvPr/>
          </p:nvSpPr>
          <p:spPr>
            <a:xfrm>
              <a:off x="7264800" y="1293840"/>
              <a:ext cx="1872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88" name=""/>
            <p:cNvSpPr/>
            <p:nvPr/>
          </p:nvSpPr>
          <p:spPr>
            <a:xfrm>
              <a:off x="732168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89" name=""/>
            <p:cNvSpPr/>
            <p:nvPr/>
          </p:nvSpPr>
          <p:spPr>
            <a:xfrm>
              <a:off x="737892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90" name=""/>
            <p:cNvSpPr/>
            <p:nvPr/>
          </p:nvSpPr>
          <p:spPr>
            <a:xfrm>
              <a:off x="743616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91" name=""/>
            <p:cNvSpPr/>
            <p:nvPr/>
          </p:nvSpPr>
          <p:spPr>
            <a:xfrm>
              <a:off x="7493400" y="1293840"/>
              <a:ext cx="1872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92" name=""/>
            <p:cNvSpPr/>
            <p:nvPr/>
          </p:nvSpPr>
          <p:spPr>
            <a:xfrm>
              <a:off x="755028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93" name=""/>
            <p:cNvSpPr/>
            <p:nvPr/>
          </p:nvSpPr>
          <p:spPr>
            <a:xfrm>
              <a:off x="760752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94" name=""/>
            <p:cNvSpPr/>
            <p:nvPr/>
          </p:nvSpPr>
          <p:spPr>
            <a:xfrm>
              <a:off x="766476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95" name=""/>
            <p:cNvSpPr/>
            <p:nvPr/>
          </p:nvSpPr>
          <p:spPr>
            <a:xfrm>
              <a:off x="7722000" y="1293840"/>
              <a:ext cx="1872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96" name=""/>
            <p:cNvSpPr/>
            <p:nvPr/>
          </p:nvSpPr>
          <p:spPr>
            <a:xfrm>
              <a:off x="777888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grpSp>
      <p:sp>
        <p:nvSpPr>
          <p:cNvPr id="97" name="PlaceHolder 1"/>
          <p:cNvSpPr>
            <a:spLocks noGrp="1"/>
          </p:cNvSpPr>
          <p:nvPr>
            <p:ph type="title"/>
          </p:nvPr>
        </p:nvSpPr>
        <p:spPr>
          <a:xfrm>
            <a:off x="457200" y="171360"/>
            <a:ext cx="8229600" cy="60984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What Happened</a:t>
            </a:r>
            <a:br>
              <a:rPr sz="2400"/>
            </a:br>
            <a:r>
              <a:rPr b="0" lang="en-US" sz="2400" strike="noStrike" u="none">
                <a:solidFill>
                  <a:srgbClr val="000000"/>
                </a:solidFill>
                <a:effectLst/>
                <a:uFillTx/>
                <a:latin typeface="Arial Black"/>
              </a:rPr>
              <a:t>Enron 2001 Share Price</a:t>
            </a:r>
            <a:endParaRPr b="0" lang="en-US" sz="2400" strike="noStrike" u="none">
              <a:solidFill>
                <a:srgbClr val="000000"/>
              </a:solidFill>
              <a:effectLst/>
              <a:uFillTx/>
              <a:latin typeface="Arial Black"/>
            </a:endParaRPr>
          </a:p>
        </p:txBody>
      </p:sp>
      <p:graphicFrame>
        <p:nvGraphicFramePr>
          <p:cNvPr id="98" name=""/>
          <p:cNvGraphicFramePr/>
          <p:nvPr/>
        </p:nvGraphicFramePr>
        <p:xfrm>
          <a:off x="95400" y="1052640"/>
          <a:ext cx="8686800" cy="5100480"/>
        </p:xfrm>
        <a:graphic>
          <a:graphicData uri="http://schemas.openxmlformats.org/presentationml/2006/ole">
            <p:oleObj progId="Excel.Sheet.12" r:id="rId1" spid="">
              <p:embed/>
              <p:pic>
                <p:nvPicPr>
                  <p:cNvPr id="99" name="" descr=""/>
                  <p:cNvPicPr/>
                  <p:nvPr/>
                </p:nvPicPr>
                <p:blipFill>
                  <a:blip r:embed="rId2"/>
                  <a:stretch/>
                </p:blipFill>
                <p:spPr>
                  <a:xfrm>
                    <a:off x="95400" y="1052640"/>
                    <a:ext cx="8686800" cy="51004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100" name=""/>
          <p:cNvGrpSpPr/>
          <p:nvPr/>
        </p:nvGrpSpPr>
        <p:grpSpPr>
          <a:xfrm>
            <a:off x="4408560" y="1293840"/>
            <a:ext cx="3389400" cy="9360"/>
            <a:chOff x="4408560" y="1293840"/>
            <a:chExt cx="3389400" cy="9360"/>
          </a:xfrm>
        </p:grpSpPr>
        <p:sp>
          <p:nvSpPr>
            <p:cNvPr id="101" name=""/>
            <p:cNvSpPr/>
            <p:nvPr/>
          </p:nvSpPr>
          <p:spPr>
            <a:xfrm>
              <a:off x="440856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02" name=""/>
            <p:cNvSpPr/>
            <p:nvPr/>
          </p:nvSpPr>
          <p:spPr>
            <a:xfrm>
              <a:off x="446580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03" name=""/>
            <p:cNvSpPr/>
            <p:nvPr/>
          </p:nvSpPr>
          <p:spPr>
            <a:xfrm>
              <a:off x="452304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04" name=""/>
            <p:cNvSpPr/>
            <p:nvPr/>
          </p:nvSpPr>
          <p:spPr>
            <a:xfrm>
              <a:off x="458028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05" name=""/>
            <p:cNvSpPr/>
            <p:nvPr/>
          </p:nvSpPr>
          <p:spPr>
            <a:xfrm>
              <a:off x="463716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06" name=""/>
            <p:cNvSpPr/>
            <p:nvPr/>
          </p:nvSpPr>
          <p:spPr>
            <a:xfrm>
              <a:off x="469440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07" name=""/>
            <p:cNvSpPr/>
            <p:nvPr/>
          </p:nvSpPr>
          <p:spPr>
            <a:xfrm>
              <a:off x="475164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08" name=""/>
            <p:cNvSpPr/>
            <p:nvPr/>
          </p:nvSpPr>
          <p:spPr>
            <a:xfrm>
              <a:off x="480888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09" name=""/>
            <p:cNvSpPr/>
            <p:nvPr/>
          </p:nvSpPr>
          <p:spPr>
            <a:xfrm>
              <a:off x="486576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10" name=""/>
            <p:cNvSpPr/>
            <p:nvPr/>
          </p:nvSpPr>
          <p:spPr>
            <a:xfrm>
              <a:off x="492300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11" name=""/>
            <p:cNvSpPr/>
            <p:nvPr/>
          </p:nvSpPr>
          <p:spPr>
            <a:xfrm>
              <a:off x="498024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12" name=""/>
            <p:cNvSpPr/>
            <p:nvPr/>
          </p:nvSpPr>
          <p:spPr>
            <a:xfrm>
              <a:off x="503748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13" name=""/>
            <p:cNvSpPr/>
            <p:nvPr/>
          </p:nvSpPr>
          <p:spPr>
            <a:xfrm>
              <a:off x="509436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14" name=""/>
            <p:cNvSpPr/>
            <p:nvPr/>
          </p:nvSpPr>
          <p:spPr>
            <a:xfrm>
              <a:off x="515160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15" name=""/>
            <p:cNvSpPr/>
            <p:nvPr/>
          </p:nvSpPr>
          <p:spPr>
            <a:xfrm>
              <a:off x="520884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16" name=""/>
            <p:cNvSpPr/>
            <p:nvPr/>
          </p:nvSpPr>
          <p:spPr>
            <a:xfrm>
              <a:off x="526608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17" name=""/>
            <p:cNvSpPr/>
            <p:nvPr/>
          </p:nvSpPr>
          <p:spPr>
            <a:xfrm>
              <a:off x="532296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18" name=""/>
            <p:cNvSpPr/>
            <p:nvPr/>
          </p:nvSpPr>
          <p:spPr>
            <a:xfrm>
              <a:off x="538020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19" name=""/>
            <p:cNvSpPr/>
            <p:nvPr/>
          </p:nvSpPr>
          <p:spPr>
            <a:xfrm>
              <a:off x="543744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20" name=""/>
            <p:cNvSpPr/>
            <p:nvPr/>
          </p:nvSpPr>
          <p:spPr>
            <a:xfrm>
              <a:off x="549468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21" name=""/>
            <p:cNvSpPr/>
            <p:nvPr/>
          </p:nvSpPr>
          <p:spPr>
            <a:xfrm>
              <a:off x="555156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22" name=""/>
            <p:cNvSpPr/>
            <p:nvPr/>
          </p:nvSpPr>
          <p:spPr>
            <a:xfrm>
              <a:off x="560880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23" name=""/>
            <p:cNvSpPr/>
            <p:nvPr/>
          </p:nvSpPr>
          <p:spPr>
            <a:xfrm>
              <a:off x="566604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24" name=""/>
            <p:cNvSpPr/>
            <p:nvPr/>
          </p:nvSpPr>
          <p:spPr>
            <a:xfrm>
              <a:off x="572328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25" name=""/>
            <p:cNvSpPr/>
            <p:nvPr/>
          </p:nvSpPr>
          <p:spPr>
            <a:xfrm>
              <a:off x="578016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26" name=""/>
            <p:cNvSpPr/>
            <p:nvPr/>
          </p:nvSpPr>
          <p:spPr>
            <a:xfrm>
              <a:off x="583740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27" name=""/>
            <p:cNvSpPr/>
            <p:nvPr/>
          </p:nvSpPr>
          <p:spPr>
            <a:xfrm>
              <a:off x="589464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28" name=""/>
            <p:cNvSpPr/>
            <p:nvPr/>
          </p:nvSpPr>
          <p:spPr>
            <a:xfrm>
              <a:off x="595188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29" name=""/>
            <p:cNvSpPr/>
            <p:nvPr/>
          </p:nvSpPr>
          <p:spPr>
            <a:xfrm>
              <a:off x="600876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30" name=""/>
            <p:cNvSpPr/>
            <p:nvPr/>
          </p:nvSpPr>
          <p:spPr>
            <a:xfrm>
              <a:off x="606600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31" name=""/>
            <p:cNvSpPr/>
            <p:nvPr/>
          </p:nvSpPr>
          <p:spPr>
            <a:xfrm>
              <a:off x="612324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32" name=""/>
            <p:cNvSpPr/>
            <p:nvPr/>
          </p:nvSpPr>
          <p:spPr>
            <a:xfrm>
              <a:off x="617868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33" name=""/>
            <p:cNvSpPr/>
            <p:nvPr/>
          </p:nvSpPr>
          <p:spPr>
            <a:xfrm>
              <a:off x="623592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34" name=""/>
            <p:cNvSpPr/>
            <p:nvPr/>
          </p:nvSpPr>
          <p:spPr>
            <a:xfrm>
              <a:off x="629316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35" name=""/>
            <p:cNvSpPr/>
            <p:nvPr/>
          </p:nvSpPr>
          <p:spPr>
            <a:xfrm>
              <a:off x="6350400" y="1293840"/>
              <a:ext cx="1872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36" name=""/>
            <p:cNvSpPr/>
            <p:nvPr/>
          </p:nvSpPr>
          <p:spPr>
            <a:xfrm>
              <a:off x="640728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37" name=""/>
            <p:cNvSpPr/>
            <p:nvPr/>
          </p:nvSpPr>
          <p:spPr>
            <a:xfrm>
              <a:off x="646452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38" name=""/>
            <p:cNvSpPr/>
            <p:nvPr/>
          </p:nvSpPr>
          <p:spPr>
            <a:xfrm>
              <a:off x="652176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39" name=""/>
            <p:cNvSpPr/>
            <p:nvPr/>
          </p:nvSpPr>
          <p:spPr>
            <a:xfrm>
              <a:off x="6579000" y="1293840"/>
              <a:ext cx="1872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40" name=""/>
            <p:cNvSpPr/>
            <p:nvPr/>
          </p:nvSpPr>
          <p:spPr>
            <a:xfrm>
              <a:off x="663588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41" name=""/>
            <p:cNvSpPr/>
            <p:nvPr/>
          </p:nvSpPr>
          <p:spPr>
            <a:xfrm>
              <a:off x="669312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42" name=""/>
            <p:cNvSpPr/>
            <p:nvPr/>
          </p:nvSpPr>
          <p:spPr>
            <a:xfrm>
              <a:off x="675036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43" name=""/>
            <p:cNvSpPr/>
            <p:nvPr/>
          </p:nvSpPr>
          <p:spPr>
            <a:xfrm>
              <a:off x="6807600" y="1293840"/>
              <a:ext cx="1872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44" name=""/>
            <p:cNvSpPr/>
            <p:nvPr/>
          </p:nvSpPr>
          <p:spPr>
            <a:xfrm>
              <a:off x="686448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45" name=""/>
            <p:cNvSpPr/>
            <p:nvPr/>
          </p:nvSpPr>
          <p:spPr>
            <a:xfrm>
              <a:off x="692172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46" name=""/>
            <p:cNvSpPr/>
            <p:nvPr/>
          </p:nvSpPr>
          <p:spPr>
            <a:xfrm>
              <a:off x="697896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47" name=""/>
            <p:cNvSpPr/>
            <p:nvPr/>
          </p:nvSpPr>
          <p:spPr>
            <a:xfrm>
              <a:off x="7036200" y="1293840"/>
              <a:ext cx="1872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48" name=""/>
            <p:cNvSpPr/>
            <p:nvPr/>
          </p:nvSpPr>
          <p:spPr>
            <a:xfrm>
              <a:off x="709308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49" name=""/>
            <p:cNvSpPr/>
            <p:nvPr/>
          </p:nvSpPr>
          <p:spPr>
            <a:xfrm>
              <a:off x="715032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50" name=""/>
            <p:cNvSpPr/>
            <p:nvPr/>
          </p:nvSpPr>
          <p:spPr>
            <a:xfrm>
              <a:off x="720756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51" name=""/>
            <p:cNvSpPr/>
            <p:nvPr/>
          </p:nvSpPr>
          <p:spPr>
            <a:xfrm>
              <a:off x="7264800" y="1293840"/>
              <a:ext cx="1872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52" name=""/>
            <p:cNvSpPr/>
            <p:nvPr/>
          </p:nvSpPr>
          <p:spPr>
            <a:xfrm>
              <a:off x="732168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53" name=""/>
            <p:cNvSpPr/>
            <p:nvPr/>
          </p:nvSpPr>
          <p:spPr>
            <a:xfrm>
              <a:off x="737892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54" name=""/>
            <p:cNvSpPr/>
            <p:nvPr/>
          </p:nvSpPr>
          <p:spPr>
            <a:xfrm>
              <a:off x="743616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55" name=""/>
            <p:cNvSpPr/>
            <p:nvPr/>
          </p:nvSpPr>
          <p:spPr>
            <a:xfrm>
              <a:off x="7493400" y="1293840"/>
              <a:ext cx="1872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56" name=""/>
            <p:cNvSpPr/>
            <p:nvPr/>
          </p:nvSpPr>
          <p:spPr>
            <a:xfrm>
              <a:off x="755028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57" name=""/>
            <p:cNvSpPr/>
            <p:nvPr/>
          </p:nvSpPr>
          <p:spPr>
            <a:xfrm>
              <a:off x="760752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58" name=""/>
            <p:cNvSpPr/>
            <p:nvPr/>
          </p:nvSpPr>
          <p:spPr>
            <a:xfrm>
              <a:off x="766476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59" name=""/>
            <p:cNvSpPr/>
            <p:nvPr/>
          </p:nvSpPr>
          <p:spPr>
            <a:xfrm>
              <a:off x="7722000" y="1293840"/>
              <a:ext cx="1872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60" name=""/>
            <p:cNvSpPr/>
            <p:nvPr/>
          </p:nvSpPr>
          <p:spPr>
            <a:xfrm>
              <a:off x="7778880" y="1293840"/>
              <a:ext cx="19080" cy="9360"/>
            </a:xfrm>
            <a:prstGeom prst="rect">
              <a:avLst/>
            </a:prstGeom>
            <a:solidFill>
              <a:srgbClr val="969696"/>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grpSp>
      <p:sp>
        <p:nvSpPr>
          <p:cNvPr id="161" name="PlaceHolder 1"/>
          <p:cNvSpPr>
            <a:spLocks noGrp="1"/>
          </p:cNvSpPr>
          <p:nvPr>
            <p:ph type="title"/>
          </p:nvPr>
        </p:nvSpPr>
        <p:spPr>
          <a:xfrm>
            <a:off x="457200" y="171360"/>
            <a:ext cx="8229600" cy="60984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What Happened</a:t>
            </a:r>
            <a:br>
              <a:rPr sz="2400"/>
            </a:br>
            <a:r>
              <a:rPr b="0" lang="en-US" sz="2400" strike="noStrike" u="none">
                <a:solidFill>
                  <a:srgbClr val="000000"/>
                </a:solidFill>
                <a:effectLst/>
                <a:uFillTx/>
                <a:latin typeface="Arial Black"/>
              </a:rPr>
              <a:t>Enron Daily Share Price</a:t>
            </a:r>
            <a:endParaRPr b="0" lang="en-US" sz="2400" strike="noStrike" u="none">
              <a:solidFill>
                <a:srgbClr val="000000"/>
              </a:solidFill>
              <a:effectLst/>
              <a:uFillTx/>
              <a:latin typeface="Arial Black"/>
            </a:endParaRPr>
          </a:p>
        </p:txBody>
      </p:sp>
      <p:graphicFrame>
        <p:nvGraphicFramePr>
          <p:cNvPr id="162" name=""/>
          <p:cNvGraphicFramePr/>
          <p:nvPr/>
        </p:nvGraphicFramePr>
        <p:xfrm>
          <a:off x="390600" y="549360"/>
          <a:ext cx="7950240" cy="5605200"/>
        </p:xfrm>
        <a:graphic>
          <a:graphicData uri="http://schemas.openxmlformats.org/presentationml/2006/ole">
            <p:oleObj r:id="rId1" spid="">
              <p:embed/>
              <p:pic>
                <p:nvPicPr>
                  <p:cNvPr id="163" name="" descr=""/>
                  <p:cNvPicPr/>
                  <p:nvPr/>
                </p:nvPicPr>
                <p:blipFill>
                  <a:blip r:embed="rId2"/>
                  <a:stretch/>
                </p:blipFill>
                <p:spPr>
                  <a:xfrm>
                    <a:off x="390600" y="549360"/>
                    <a:ext cx="7950240" cy="5605200"/>
                  </a:xfrm>
                  <a:prstGeom prst="rect">
                    <a:avLst/>
                  </a:prstGeom>
                  <a:noFill/>
                  <a:ln w="0">
                    <a:noFill/>
                  </a:ln>
                </p:spPr>
              </p:pic>
            </p:oleObj>
          </a:graphicData>
        </a:graphic>
      </p:graphicFrame>
      <p:sp>
        <p:nvSpPr>
          <p:cNvPr id="164" name=""/>
          <p:cNvSpPr/>
          <p:nvPr/>
        </p:nvSpPr>
        <p:spPr>
          <a:xfrm>
            <a:off x="1676520" y="1752480"/>
            <a:ext cx="960120" cy="261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3Q Earnings</a:t>
            </a:r>
            <a:endParaRPr b="0" lang="en-US" sz="1100" strike="noStrike" u="none">
              <a:solidFill>
                <a:srgbClr val="000000"/>
              </a:solidFill>
              <a:effectLst/>
              <a:uFillTx/>
              <a:latin typeface="Times New Roman"/>
            </a:endParaRPr>
          </a:p>
        </p:txBody>
      </p:sp>
      <p:sp>
        <p:nvSpPr>
          <p:cNvPr id="165" name=""/>
          <p:cNvSpPr/>
          <p:nvPr/>
        </p:nvSpPr>
        <p:spPr>
          <a:xfrm>
            <a:off x="1981440" y="1981080"/>
            <a:ext cx="1372680" cy="261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WSJ Articles Begin</a:t>
            </a:r>
            <a:endParaRPr b="0" lang="en-US" sz="1100" strike="noStrike" u="none">
              <a:solidFill>
                <a:srgbClr val="000000"/>
              </a:solidFill>
              <a:effectLst/>
              <a:uFillTx/>
              <a:latin typeface="Times New Roman"/>
            </a:endParaRPr>
          </a:p>
        </p:txBody>
      </p:sp>
      <p:sp>
        <p:nvSpPr>
          <p:cNvPr id="166" name=""/>
          <p:cNvSpPr/>
          <p:nvPr/>
        </p:nvSpPr>
        <p:spPr>
          <a:xfrm>
            <a:off x="2285280" y="2514600"/>
            <a:ext cx="1373400" cy="261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Bond Spreads Gap</a:t>
            </a:r>
            <a:endParaRPr b="0" lang="en-US" sz="1100" strike="noStrike" u="none">
              <a:solidFill>
                <a:srgbClr val="000000"/>
              </a:solidFill>
              <a:effectLst/>
              <a:uFillTx/>
              <a:latin typeface="Times New Roman"/>
            </a:endParaRPr>
          </a:p>
        </p:txBody>
      </p:sp>
      <p:sp>
        <p:nvSpPr>
          <p:cNvPr id="167" name=""/>
          <p:cNvSpPr/>
          <p:nvPr/>
        </p:nvSpPr>
        <p:spPr>
          <a:xfrm>
            <a:off x="2590920" y="3276720"/>
            <a:ext cx="1396440" cy="261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SEC Inquiry Begins</a:t>
            </a:r>
            <a:endParaRPr b="0" lang="en-US" sz="1100" strike="noStrike" u="none">
              <a:solidFill>
                <a:srgbClr val="000000"/>
              </a:solidFill>
              <a:effectLst/>
              <a:uFillTx/>
              <a:latin typeface="Times New Roman"/>
            </a:endParaRPr>
          </a:p>
        </p:txBody>
      </p:sp>
      <p:sp>
        <p:nvSpPr>
          <p:cNvPr id="168" name=""/>
          <p:cNvSpPr/>
          <p:nvPr/>
        </p:nvSpPr>
        <p:spPr>
          <a:xfrm>
            <a:off x="2892600" y="3657600"/>
            <a:ext cx="2635200" cy="261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CP Market Disappears / CFO Replaced</a:t>
            </a:r>
            <a:endParaRPr b="0" lang="en-US" sz="1100" strike="noStrike" u="none">
              <a:solidFill>
                <a:srgbClr val="000000"/>
              </a:solidFill>
              <a:effectLst/>
              <a:uFillTx/>
              <a:latin typeface="Times New Roman"/>
            </a:endParaRPr>
          </a:p>
        </p:txBody>
      </p:sp>
      <p:sp>
        <p:nvSpPr>
          <p:cNvPr id="169" name=""/>
          <p:cNvSpPr/>
          <p:nvPr/>
        </p:nvSpPr>
        <p:spPr>
          <a:xfrm>
            <a:off x="3277800" y="3886200"/>
            <a:ext cx="1084680" cy="261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RC Drawdown</a:t>
            </a:r>
            <a:endParaRPr b="0" lang="en-US" sz="1100" strike="noStrike" u="none">
              <a:solidFill>
                <a:srgbClr val="000000"/>
              </a:solidFill>
              <a:effectLst/>
              <a:uFillTx/>
              <a:latin typeface="Times New Roman"/>
            </a:endParaRPr>
          </a:p>
        </p:txBody>
      </p:sp>
      <p:sp>
        <p:nvSpPr>
          <p:cNvPr id="170" name=""/>
          <p:cNvSpPr/>
          <p:nvPr/>
        </p:nvSpPr>
        <p:spPr>
          <a:xfrm>
            <a:off x="3858120" y="4159080"/>
            <a:ext cx="1856520" cy="261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Pipe Financing Announced</a:t>
            </a:r>
            <a:endParaRPr b="0" lang="en-US" sz="1100" strike="noStrike" u="none">
              <a:solidFill>
                <a:srgbClr val="000000"/>
              </a:solidFill>
              <a:effectLst/>
              <a:uFillTx/>
              <a:latin typeface="Times New Roman"/>
            </a:endParaRPr>
          </a:p>
        </p:txBody>
      </p:sp>
      <p:sp>
        <p:nvSpPr>
          <p:cNvPr id="171" name=""/>
          <p:cNvSpPr/>
          <p:nvPr/>
        </p:nvSpPr>
        <p:spPr>
          <a:xfrm>
            <a:off x="3999960" y="4781520"/>
            <a:ext cx="1373400" cy="261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Merger Announced</a:t>
            </a:r>
            <a:endParaRPr b="0" lang="en-US" sz="1100" strike="noStrike" u="none">
              <a:solidFill>
                <a:srgbClr val="000000"/>
              </a:solidFill>
              <a:effectLst/>
              <a:uFillTx/>
              <a:latin typeface="Times New Roman"/>
            </a:endParaRPr>
          </a:p>
        </p:txBody>
      </p:sp>
      <p:sp>
        <p:nvSpPr>
          <p:cNvPr id="172" name=""/>
          <p:cNvSpPr/>
          <p:nvPr/>
        </p:nvSpPr>
        <p:spPr>
          <a:xfrm>
            <a:off x="5562720" y="5238720"/>
            <a:ext cx="1454040" cy="4294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Credit Downgrade / Merger Terminated</a:t>
            </a:r>
            <a:endParaRPr b="0" lang="en-US" sz="1100" strike="noStrike" u="none">
              <a:solidFill>
                <a:srgbClr val="000000"/>
              </a:solidFill>
              <a:effectLst/>
              <a:uFillTx/>
              <a:latin typeface="Times New Roman"/>
            </a:endParaRPr>
          </a:p>
        </p:txBody>
      </p:sp>
      <p:sp>
        <p:nvSpPr>
          <p:cNvPr id="173" name=""/>
          <p:cNvSpPr/>
          <p:nvPr/>
        </p:nvSpPr>
        <p:spPr>
          <a:xfrm>
            <a:off x="7359480" y="4896000"/>
            <a:ext cx="874440" cy="4294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Chapter 11</a:t>
            </a:r>
            <a:endParaRPr b="0" lang="en-US" sz="11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Filing</a:t>
            </a:r>
            <a:endParaRPr b="0" lang="en-US" sz="1100" strike="noStrike" u="none">
              <a:solidFill>
                <a:srgbClr val="000000"/>
              </a:solidFill>
              <a:effectLst/>
              <a:uFillTx/>
              <a:latin typeface="Times New Roman"/>
            </a:endParaRPr>
          </a:p>
        </p:txBody>
      </p:sp>
      <p:sp>
        <p:nvSpPr>
          <p:cNvPr id="174" name=""/>
          <p:cNvSpPr/>
          <p:nvPr/>
        </p:nvSpPr>
        <p:spPr>
          <a:xfrm>
            <a:off x="7776720" y="5238720"/>
            <a:ext cx="1061280" cy="261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DIP Financing</a:t>
            </a:r>
            <a:endParaRPr b="0" lang="en-US" sz="1100" strike="noStrike" u="none">
              <a:solidFill>
                <a:srgbClr val="000000"/>
              </a:solidFill>
              <a:effectLst/>
              <a:uFillTx/>
              <a:latin typeface="Times New Roman"/>
            </a:endParaRPr>
          </a:p>
        </p:txBody>
      </p:sp>
      <p:sp>
        <p:nvSpPr>
          <p:cNvPr id="175" name=""/>
          <p:cNvSpPr/>
          <p:nvPr/>
        </p:nvSpPr>
        <p:spPr>
          <a:xfrm>
            <a:off x="8129520" y="5492880"/>
            <a:ext cx="1063800" cy="4294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Realignment Commences</a:t>
            </a:r>
            <a:endParaRPr b="0" lang="en-US" sz="1100" strike="noStrike" u="none">
              <a:solidFill>
                <a:srgbClr val="000000"/>
              </a:solidFill>
              <a:effectLst/>
              <a:uFillTx/>
              <a:latin typeface="Times New Roman"/>
            </a:endParaRPr>
          </a:p>
        </p:txBody>
      </p:sp>
      <p:sp>
        <p:nvSpPr>
          <p:cNvPr id="176" name=""/>
          <p:cNvSpPr/>
          <p:nvPr/>
        </p:nvSpPr>
        <p:spPr>
          <a:xfrm>
            <a:off x="4516560" y="4400640"/>
            <a:ext cx="695160" cy="261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8K Filed</a:t>
            </a:r>
            <a:endParaRPr b="0" lang="en-US" sz="1100" strike="noStrike" u="none">
              <a:solidFill>
                <a:srgbClr val="000000"/>
              </a:solidFill>
              <a:effectLst/>
              <a:uFillTx/>
              <a:latin typeface="Times New Roman"/>
            </a:endParaRPr>
          </a:p>
        </p:txBody>
      </p:sp>
      <p:sp>
        <p:nvSpPr>
          <p:cNvPr id="177" name=""/>
          <p:cNvSpPr/>
          <p:nvPr/>
        </p:nvSpPr>
        <p:spPr>
          <a:xfrm>
            <a:off x="5988960" y="4565520"/>
            <a:ext cx="788760" cy="261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10Q Filed</a:t>
            </a:r>
            <a:endParaRPr b="0" lang="en-US" sz="11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8" name="PlaceHolder 1"/>
          <p:cNvSpPr>
            <a:spLocks noGrp="1"/>
          </p:cNvSpPr>
          <p:nvPr>
            <p:ph type="title"/>
          </p:nvPr>
        </p:nvSpPr>
        <p:spPr>
          <a:xfrm>
            <a:off x="457200" y="171360"/>
            <a:ext cx="8229600" cy="60984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What Happened</a:t>
            </a:r>
            <a:br>
              <a:rPr sz="2400"/>
            </a:br>
            <a:r>
              <a:rPr b="0" lang="en-US" sz="2400" strike="noStrike" u="none">
                <a:solidFill>
                  <a:srgbClr val="000000"/>
                </a:solidFill>
                <a:effectLst/>
                <a:uFillTx/>
                <a:latin typeface="Arial Black"/>
              </a:rPr>
              <a:t>Recent Events</a:t>
            </a:r>
            <a:endParaRPr b="0" lang="en-US" sz="2400" strike="noStrike" u="none">
              <a:solidFill>
                <a:srgbClr val="000000"/>
              </a:solidFill>
              <a:effectLst/>
              <a:uFillTx/>
              <a:latin typeface="Arial Black"/>
            </a:endParaRPr>
          </a:p>
        </p:txBody>
      </p:sp>
      <p:sp>
        <p:nvSpPr>
          <p:cNvPr id="179" name="PlaceHolder 2"/>
          <p:cNvSpPr>
            <a:spLocks noGrp="1"/>
          </p:cNvSpPr>
          <p:nvPr>
            <p:ph/>
          </p:nvPr>
        </p:nvSpPr>
        <p:spPr>
          <a:xfrm>
            <a:off x="457200" y="1028880"/>
            <a:ext cx="8229600" cy="4456080"/>
          </a:xfrm>
          <a:prstGeom prst="rect">
            <a:avLst/>
          </a:prstGeom>
          <a:noFill/>
          <a:ln w="0">
            <a:noFill/>
          </a:ln>
        </p:spPr>
        <p:txBody>
          <a:bodyPr lIns="90000" rIns="90000" tIns="46800" bIns="46800" anchor="t">
            <a:normAutofit/>
          </a:bodyPr>
          <a:p>
            <a:pPr marL="343080" indent="-343080">
              <a:lnSpc>
                <a:spcPct val="11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Financial statement charges surprised capital markets</a:t>
            </a:r>
            <a:endParaRPr b="0" lang="en-US" sz="1800" strike="noStrike" u="none">
              <a:solidFill>
                <a:srgbClr val="000000"/>
              </a:solidFill>
              <a:effectLst/>
              <a:uFillTx/>
              <a:latin typeface="Arial"/>
            </a:endParaRPr>
          </a:p>
          <a:p>
            <a:pPr marL="343080" indent="-343080">
              <a:lnSpc>
                <a:spcPct val="11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Loss of investor and creditor confidence</a:t>
            </a:r>
            <a:endParaRPr b="0" lang="en-US" sz="1800" strike="noStrike" u="none">
              <a:solidFill>
                <a:srgbClr val="000000"/>
              </a:solidFill>
              <a:effectLst/>
              <a:uFillTx/>
              <a:latin typeface="Arial"/>
            </a:endParaRPr>
          </a:p>
          <a:p>
            <a:pPr marL="343080" indent="-343080">
              <a:lnSpc>
                <a:spcPct val="11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Financial market reaction resulted in lack of access to capital markets</a:t>
            </a:r>
            <a:endParaRPr b="0" lang="en-US" sz="1800" strike="noStrike" u="none">
              <a:solidFill>
                <a:srgbClr val="000000"/>
              </a:solidFill>
              <a:effectLst/>
              <a:uFillTx/>
              <a:latin typeface="Arial"/>
            </a:endParaRPr>
          </a:p>
          <a:p>
            <a:pPr lvl="1" marL="743040" indent="-285840">
              <a:lnSpc>
                <a:spcPct val="11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Without ability to refinance, current maturities greatly exceeded operating cash flow</a:t>
            </a:r>
            <a:endParaRPr b="0" lang="en-US" sz="1600" strike="noStrike" u="none">
              <a:solidFill>
                <a:srgbClr val="000000"/>
              </a:solidFill>
              <a:effectLst/>
              <a:uFillTx/>
              <a:latin typeface="Arial"/>
            </a:endParaRPr>
          </a:p>
          <a:p>
            <a:pPr lvl="1" marL="743040" indent="-285840">
              <a:lnSpc>
                <a:spcPct val="11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Too much leverage tied to stock price</a:t>
            </a:r>
            <a:endParaRPr b="0" lang="en-US" sz="1600" strike="noStrike" u="none">
              <a:solidFill>
                <a:srgbClr val="000000"/>
              </a:solidFill>
              <a:effectLst/>
              <a:uFillTx/>
              <a:latin typeface="Arial"/>
            </a:endParaRPr>
          </a:p>
          <a:p>
            <a:pPr marL="343080" indent="-343080">
              <a:lnSpc>
                <a:spcPct val="11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Trade credit markets became nervous – wholesale business adversely impacted</a:t>
            </a:r>
            <a:endParaRPr b="0" lang="en-US" sz="1800" strike="noStrike" u="none">
              <a:solidFill>
                <a:srgbClr val="000000"/>
              </a:solidFill>
              <a:effectLst/>
              <a:uFillTx/>
              <a:latin typeface="Arial"/>
            </a:endParaRPr>
          </a:p>
          <a:p>
            <a:pPr marL="343080" indent="-343080">
              <a:lnSpc>
                <a:spcPct val="11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Attempt to stabilize business through merger with Dynegy</a:t>
            </a:r>
            <a:endParaRPr b="0" lang="en-US" sz="1800" strike="noStrike" u="none">
              <a:solidFill>
                <a:srgbClr val="000000"/>
              </a:solidFill>
              <a:effectLst/>
              <a:uFillTx/>
              <a:latin typeface="Arial"/>
            </a:endParaRPr>
          </a:p>
          <a:p>
            <a:pPr marL="343080" indent="-343080">
              <a:lnSpc>
                <a:spcPct val="11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Dynegy pulls out of merger</a:t>
            </a:r>
            <a:endParaRPr b="0" lang="en-US" sz="1800" strike="noStrike" u="none">
              <a:solidFill>
                <a:srgbClr val="000000"/>
              </a:solidFill>
              <a:effectLst/>
              <a:uFillTx/>
              <a:latin typeface="Arial"/>
            </a:endParaRPr>
          </a:p>
          <a:p>
            <a:pPr marL="343080" indent="-343080">
              <a:lnSpc>
                <a:spcPct val="11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Ratings downgraded</a:t>
            </a:r>
            <a:endParaRPr b="0" lang="en-US" sz="1800" strike="noStrike" u="none">
              <a:solidFill>
                <a:srgbClr val="000000"/>
              </a:solidFill>
              <a:effectLst/>
              <a:uFillTx/>
              <a:latin typeface="Arial"/>
            </a:endParaRPr>
          </a:p>
          <a:p>
            <a:pPr marL="343080" indent="-343080">
              <a:lnSpc>
                <a:spcPct val="11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Chapter 11 filing</a:t>
            </a:r>
            <a:endParaRPr b="0" lang="en-US" sz="1800" strike="noStrike" u="none">
              <a:solidFill>
                <a:srgbClr val="000000"/>
              </a:solidFill>
              <a:effectLst/>
              <a:uFillTx/>
              <a:latin typeface="Arial"/>
            </a:endParaRPr>
          </a:p>
          <a:p>
            <a:pPr lvl="1" marL="743040" indent="-28584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0" name="PlaceHolder 1"/>
          <p:cNvSpPr>
            <a:spLocks noGrp="1"/>
          </p:cNvSpPr>
          <p:nvPr>
            <p:ph type="title"/>
          </p:nvPr>
        </p:nvSpPr>
        <p:spPr>
          <a:xfrm>
            <a:off x="685440" y="2514600"/>
            <a:ext cx="5791320" cy="83808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Black"/>
              </a:rPr>
              <a:t>Stabilization of the Business</a:t>
            </a:r>
            <a:endParaRPr b="0" lang="en-US" sz="2400" strike="noStrike" u="none">
              <a:solidFill>
                <a:srgbClr val="000000"/>
              </a:solidFill>
              <a:effectLst/>
              <a:uFillTx/>
              <a:latin typeface="Arial Black"/>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1" name="PlaceHolder 1"/>
          <p:cNvSpPr>
            <a:spLocks noGrp="1"/>
          </p:cNvSpPr>
          <p:nvPr>
            <p:ph type="title"/>
          </p:nvPr>
        </p:nvSpPr>
        <p:spPr>
          <a:xfrm>
            <a:off x="457200" y="171360"/>
            <a:ext cx="8229600" cy="60984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Stabilization of the Business</a:t>
            </a:r>
            <a:br>
              <a:rPr sz="2400"/>
            </a:br>
            <a:r>
              <a:rPr b="0" lang="en-US" sz="2400" strike="noStrike" u="none">
                <a:solidFill>
                  <a:srgbClr val="000000"/>
                </a:solidFill>
                <a:effectLst/>
                <a:uFillTx/>
                <a:latin typeface="Arial Black"/>
              </a:rPr>
              <a:t>Steps Taken to Restore Investor Confidence</a:t>
            </a:r>
            <a:endParaRPr b="0" lang="en-US" sz="2400" strike="noStrike" u="none">
              <a:solidFill>
                <a:srgbClr val="000000"/>
              </a:solidFill>
              <a:effectLst/>
              <a:uFillTx/>
              <a:latin typeface="Arial Black"/>
            </a:endParaRPr>
          </a:p>
        </p:txBody>
      </p:sp>
      <p:sp>
        <p:nvSpPr>
          <p:cNvPr id="182" name=""/>
          <p:cNvSpPr/>
          <p:nvPr/>
        </p:nvSpPr>
        <p:spPr>
          <a:xfrm>
            <a:off x="304920" y="861840"/>
            <a:ext cx="4248000" cy="4900680"/>
          </a:xfrm>
          <a:prstGeom prst="rect">
            <a:avLst/>
          </a:prstGeom>
          <a:noFill/>
          <a:ln w="0">
            <a:noFill/>
          </a:ln>
        </p:spPr>
        <p:style>
          <a:lnRef idx="0"/>
          <a:fillRef idx="0"/>
          <a:effectRef idx="0"/>
          <a:fontRef idx="minor"/>
        </p:style>
        <p:txBody>
          <a:bodyPr lIns="90000" rIns="90000" tIns="46800" bIns="46800" anchor="t">
            <a:spAutoFit/>
          </a:bodyPr>
          <a:p>
            <a:pPr marL="343080" indent="-343080">
              <a:lnSpc>
                <a:spcPct val="12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Pre-Chapter 11 Filing</a:t>
            </a:r>
            <a:endParaRPr b="0" lang="en-US" sz="1800" strike="noStrike" u="none">
              <a:solidFill>
                <a:srgbClr val="000000"/>
              </a:solidFill>
              <a:effectLst/>
              <a:uFillTx/>
              <a:latin typeface="Times New Roman"/>
            </a:endParaRPr>
          </a:p>
          <a:p>
            <a:pPr marL="343080" indent="-343080">
              <a:lnSpc>
                <a:spcPts val="0"/>
              </a:lnSpc>
              <a:spcBef>
                <a:spcPts val="20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marL="343080" indent="-343080">
              <a:lnSpc>
                <a:spcPct val="12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Change in management</a:t>
            </a:r>
            <a:endParaRPr b="0" lang="en-US" sz="1800" strike="noStrike" u="none">
              <a:solidFill>
                <a:srgbClr val="000000"/>
              </a:solidFill>
              <a:effectLst/>
              <a:uFillTx/>
              <a:latin typeface="Times New Roman"/>
            </a:endParaRPr>
          </a:p>
          <a:p>
            <a:pPr marL="343080" indent="-343080">
              <a:lnSpc>
                <a:spcPct val="70000"/>
              </a:lnSpc>
              <a:spcBef>
                <a:spcPts val="20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marL="343080" indent="-343080">
              <a:lnSpc>
                <a:spcPct val="12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$3.0B revolver drawdown, $1.0B net</a:t>
            </a:r>
            <a:endParaRPr b="0" lang="en-US" sz="1800" strike="noStrike" u="none">
              <a:solidFill>
                <a:srgbClr val="000000"/>
              </a:solidFill>
              <a:effectLst/>
              <a:uFillTx/>
              <a:latin typeface="Times New Roman"/>
            </a:endParaRPr>
          </a:p>
          <a:p>
            <a:pPr marL="343080" indent="-343080">
              <a:lnSpc>
                <a:spcPct val="12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$1.0B secured pipeline financing</a:t>
            </a:r>
            <a:endParaRPr b="0" lang="en-US" sz="1800" strike="noStrike" u="none">
              <a:solidFill>
                <a:srgbClr val="000000"/>
              </a:solidFill>
              <a:effectLst/>
              <a:uFillTx/>
              <a:latin typeface="Times New Roman"/>
            </a:endParaRPr>
          </a:p>
          <a:p>
            <a:pPr marL="343080" indent="-343080">
              <a:lnSpc>
                <a:spcPct val="12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$1.5B Northern Natural Gas Preferred</a:t>
            </a:r>
            <a:endParaRPr b="0" lang="en-US" sz="1800" strike="noStrike" u="none">
              <a:solidFill>
                <a:srgbClr val="000000"/>
              </a:solidFill>
              <a:effectLst/>
              <a:uFillTx/>
              <a:latin typeface="Times New Roman"/>
            </a:endParaRPr>
          </a:p>
          <a:p>
            <a:pPr marL="343080" indent="-343080">
              <a:lnSpc>
                <a:spcPct val="20000"/>
              </a:lnSpc>
              <a:spcBef>
                <a:spcPts val="20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marL="343080" indent="-343080">
              <a:lnSpc>
                <a:spcPct val="12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Executed Dynegy merger agreement</a:t>
            </a:r>
            <a:endParaRPr b="0" lang="en-US" sz="1800" strike="noStrike" u="none">
              <a:solidFill>
                <a:srgbClr val="000000"/>
              </a:solidFill>
              <a:effectLst/>
              <a:uFillTx/>
              <a:latin typeface="Times New Roman"/>
            </a:endParaRPr>
          </a:p>
          <a:p>
            <a:pPr marL="343080" indent="-343080">
              <a:lnSpc>
                <a:spcPct val="70000"/>
              </a:lnSpc>
              <a:spcBef>
                <a:spcPts val="20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marL="343080" indent="-343080">
              <a:lnSpc>
                <a:spcPct val="12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Private equity initiative</a:t>
            </a:r>
            <a:endParaRPr b="0" lang="en-US" sz="1800" strike="noStrike" u="none">
              <a:solidFill>
                <a:srgbClr val="000000"/>
              </a:solidFill>
              <a:effectLst/>
              <a:uFillTx/>
              <a:latin typeface="Times New Roman"/>
            </a:endParaRPr>
          </a:p>
          <a:p>
            <a:pPr marL="343080" indent="-343080">
              <a:lnSpc>
                <a:spcPct val="50000"/>
              </a:lnSpc>
              <a:spcBef>
                <a:spcPts val="20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marL="343080" indent="-343080">
              <a:lnSpc>
                <a:spcPct val="12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Accelerated asset sale program</a:t>
            </a:r>
            <a:endParaRPr b="0" lang="en-US" sz="1800" strike="noStrike" u="none">
              <a:solidFill>
                <a:srgbClr val="000000"/>
              </a:solidFill>
              <a:effectLst/>
              <a:uFillTx/>
              <a:latin typeface="Times New Roman"/>
            </a:endParaRPr>
          </a:p>
          <a:p>
            <a:pPr marL="343080" indent="-343080">
              <a:lnSpc>
                <a:spcPct val="40000"/>
              </a:lnSpc>
              <a:spcBef>
                <a:spcPts val="20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marL="343080" indent="-343080">
              <a:lnSpc>
                <a:spcPct val="13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Key employee retention program</a:t>
            </a:r>
            <a:endParaRPr b="0" lang="en-US" sz="1800" strike="noStrike" u="none">
              <a:solidFill>
                <a:srgbClr val="000000"/>
              </a:solidFill>
              <a:effectLst/>
              <a:uFillTx/>
              <a:latin typeface="Times New Roman"/>
            </a:endParaRPr>
          </a:p>
        </p:txBody>
      </p:sp>
      <p:sp>
        <p:nvSpPr>
          <p:cNvPr id="183" name=""/>
          <p:cNvSpPr/>
          <p:nvPr/>
        </p:nvSpPr>
        <p:spPr>
          <a:xfrm>
            <a:off x="5429160" y="861840"/>
            <a:ext cx="3829320" cy="4862520"/>
          </a:xfrm>
          <a:prstGeom prst="rect">
            <a:avLst/>
          </a:prstGeom>
          <a:noFill/>
          <a:ln w="0">
            <a:noFill/>
          </a:ln>
        </p:spPr>
        <p:style>
          <a:lnRef idx="0"/>
          <a:fillRef idx="0"/>
          <a:effectRef idx="0"/>
          <a:fontRef idx="minor"/>
        </p:style>
        <p:txBody>
          <a:bodyPr lIns="90000" rIns="90000" tIns="46800" bIns="46800" anchor="t">
            <a:spAutoFit/>
          </a:bodyPr>
          <a:p>
            <a:pPr>
              <a:lnSpc>
                <a:spcPct val="12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60000"/>
              </a:lnSpc>
              <a:spcBef>
                <a:spcPts val="20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Focus on core business</a:t>
            </a:r>
            <a:endParaRPr b="0" lang="en-US" sz="1800" strike="noStrike" u="none">
              <a:solidFill>
                <a:srgbClr val="000000"/>
              </a:solidFill>
              <a:effectLst/>
              <a:uFillTx/>
              <a:latin typeface="Times New Roman"/>
            </a:endParaRPr>
          </a:p>
          <a:p>
            <a:pPr>
              <a:lnSpc>
                <a:spcPct val="6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9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2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Immediate liquidity for short-term obligations and collateral</a:t>
            </a:r>
            <a:endParaRPr b="0" lang="en-US" sz="1800" strike="noStrike" u="none">
              <a:solidFill>
                <a:srgbClr val="000000"/>
              </a:solidFill>
              <a:effectLst/>
              <a:uFillTx/>
              <a:latin typeface="Times New Roman"/>
            </a:endParaRPr>
          </a:p>
          <a:p>
            <a:pPr>
              <a:lnSpc>
                <a:spcPct val="12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lnSpc>
                <a:spcPct val="12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5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Long-term financial stability</a:t>
            </a:r>
            <a:endParaRPr b="0" lang="en-US" sz="1800" strike="noStrike" u="none">
              <a:solidFill>
                <a:srgbClr val="000000"/>
              </a:solidFill>
              <a:effectLst/>
              <a:uFillTx/>
              <a:latin typeface="Times New Roman"/>
            </a:endParaRPr>
          </a:p>
          <a:p>
            <a:pPr>
              <a:lnSpc>
                <a:spcPct val="8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9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Validate business value</a:t>
            </a:r>
            <a:endParaRPr b="0" lang="en-US" sz="1800" strike="noStrike" u="none">
              <a:solidFill>
                <a:srgbClr val="000000"/>
              </a:solidFill>
              <a:effectLst/>
              <a:uFillTx/>
              <a:latin typeface="Times New Roman"/>
            </a:endParaRPr>
          </a:p>
          <a:p>
            <a:pPr>
              <a:lnSpc>
                <a:spcPct val="12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lnSpc>
                <a:spcPct val="9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Repair the balance sheet</a:t>
            </a:r>
            <a:endParaRPr b="0" lang="en-US" sz="1800" strike="noStrike" u="none">
              <a:solidFill>
                <a:srgbClr val="000000"/>
              </a:solidFill>
              <a:effectLst/>
              <a:uFillTx/>
              <a:latin typeface="Times New Roman"/>
            </a:endParaRPr>
          </a:p>
          <a:p>
            <a:pPr>
              <a:lnSpc>
                <a:spcPct val="12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lnSpc>
                <a:spcPct val="9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Preserve franchise value of the business</a:t>
            </a:r>
            <a:endParaRPr b="0" lang="en-US" sz="1800" strike="noStrike" u="none">
              <a:solidFill>
                <a:srgbClr val="000000"/>
              </a:solidFill>
              <a:effectLst/>
              <a:uFillTx/>
              <a:latin typeface="Times New Roman"/>
            </a:endParaRPr>
          </a:p>
        </p:txBody>
      </p:sp>
      <p:sp>
        <p:nvSpPr>
          <p:cNvPr id="184" name=""/>
          <p:cNvSpPr/>
          <p:nvPr/>
        </p:nvSpPr>
        <p:spPr>
          <a:xfrm>
            <a:off x="4514760" y="1905120"/>
            <a:ext cx="190440" cy="1314360"/>
          </a:xfrm>
          <a:custGeom>
            <a:avLst/>
            <a:gdLst>
              <a:gd name="textAreaLeft" fmla="*/ 0 w 190440"/>
              <a:gd name="textAreaRight" fmla="*/ 68760 w 190440"/>
              <a:gd name="textAreaTop" fmla="*/ 34200 h 1314360"/>
              <a:gd name="textAreaBottom" fmla="*/ 1280160 h 131436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9000"/>
                </a:lnTo>
                <a:cubicBezTo>
                  <a:pt x="10800" y="9900"/>
                  <a:pt x="16200" y="10800"/>
                  <a:pt x="21600" y="10800"/>
                </a:cubicBezTo>
                <a:cubicBezTo>
                  <a:pt x="16200" y="10800"/>
                  <a:pt x="10800" y="11700"/>
                  <a:pt x="10800" y="12600"/>
                </a:cubicBezTo>
                <a:lnTo>
                  <a:pt x="10800" y="19800"/>
                </a:lnTo>
                <a:cubicBezTo>
                  <a:pt x="10800" y="20700"/>
                  <a:pt x="5400" y="21600"/>
                  <a:pt x="0" y="21600"/>
                </a:cubicBezTo>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5" name=""/>
          <p:cNvSpPr/>
          <p:nvPr/>
        </p:nvSpPr>
        <p:spPr>
          <a:xfrm>
            <a:off x="4514760" y="1523880"/>
            <a:ext cx="552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6" name=""/>
          <p:cNvSpPr/>
          <p:nvPr/>
        </p:nvSpPr>
        <p:spPr>
          <a:xfrm>
            <a:off x="4819680" y="2552760"/>
            <a:ext cx="552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7" name=""/>
          <p:cNvSpPr/>
          <p:nvPr/>
        </p:nvSpPr>
        <p:spPr>
          <a:xfrm>
            <a:off x="4514760" y="3562200"/>
            <a:ext cx="552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8" name=""/>
          <p:cNvSpPr/>
          <p:nvPr/>
        </p:nvSpPr>
        <p:spPr>
          <a:xfrm>
            <a:off x="4514760" y="4343400"/>
            <a:ext cx="552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9" name=""/>
          <p:cNvSpPr/>
          <p:nvPr/>
        </p:nvSpPr>
        <p:spPr>
          <a:xfrm>
            <a:off x="4514760" y="4857840"/>
            <a:ext cx="552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0" name=""/>
          <p:cNvSpPr/>
          <p:nvPr/>
        </p:nvSpPr>
        <p:spPr>
          <a:xfrm>
            <a:off x="4514760" y="5334120"/>
            <a:ext cx="552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1" name=""/>
          <p:cNvSpPr/>
          <p:nvPr/>
        </p:nvSpPr>
        <p:spPr>
          <a:xfrm>
            <a:off x="1600200" y="5789520"/>
            <a:ext cx="5981760" cy="368280"/>
          </a:xfrm>
          <a:prstGeom prst="rect">
            <a:avLst/>
          </a:prstGeom>
          <a:solidFill>
            <a:srgbClr val="ffffff"/>
          </a:solidFill>
          <a:ln w="9360">
            <a:solidFill>
              <a:srgbClr val="000000"/>
            </a:solidFill>
            <a:miter/>
          </a:ln>
          <a:effectLst>
            <a:outerShdw dist="107932" dir="2700000" blurRad="0" rotWithShape="0">
              <a:srgbClr val="808080"/>
            </a:outerShdw>
          </a:effectLst>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Chapter 11 filing on December 2, 2001</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14191</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1999-08-18T17:31:45Z</dcterms:created>
  <dc:creator>William David Mitchell</dc:creator>
  <dc:description/>
  <dc:language>en-US</dc:language>
  <cp:lastModifiedBy>Patrick Tucker</cp:lastModifiedBy>
  <cp:lastPrinted>1999-08-30T17:27:24Z</cp:lastPrinted>
  <dcterms:modified xsi:type="dcterms:W3CDTF">2001-12-12T22:24:27Z</dcterms:modified>
  <cp:revision>1056</cp:revision>
  <dc:subject/>
  <dc:title>Creditor Presentation</dc:title>
</cp:coreProperties>
</file>