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2.xlsx" ContentType="application/vnd.openxmlformats-officedocument.spreadsheetml.sheet"/>
  <Override PartName="/ppt/embeddings/oleObject3.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12.wmf" ContentType="image/x-wmf"/>
  <Override PartName="/ppt/media/image9.wmf" ContentType="image/x-wmf"/>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oleObject" Target="../embeddings/oleObject1.bin"/><Relationship Id="rId3"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681120" indent="-223920">
              <a:spcBef>
                <a:spcPts val="64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2" name="PlaceHolder 3"/>
          <p:cNvSpPr>
            <a:spLocks noGrp="1"/>
          </p:cNvSpPr>
          <p:nvPr>
            <p:ph type="sldNum" idx="1"/>
          </p:nvPr>
        </p:nvSpPr>
        <p:spPr>
          <a:xfrm>
            <a:off x="4431960" y="6618960"/>
            <a:ext cx="307800" cy="215640"/>
          </a:xfrm>
          <a:prstGeom prst="rect">
            <a:avLst/>
          </a:prstGeom>
          <a:noFill/>
          <a:ln w="0">
            <a:noFill/>
          </a:ln>
        </p:spPr>
        <p:txBody>
          <a:bodyPr lIns="90000" rIns="90000" tIns="46800" bIns="46800" anchor="ctr" anchorCtr="1">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97AB7A0-C723-4A51-AE01-DFBAAFFB82D6}" type="slidenum">
              <a:rPr b="0" lang="en-US" sz="800" strike="noStrike" u="none">
                <a:solidFill>
                  <a:srgbClr val="000000"/>
                </a:solidFill>
                <a:effectLst/>
                <a:uFillTx/>
                <a:latin typeface="Times New Roman"/>
              </a:rPr>
              <a:t>&lt;number&gt;</a:t>
            </a:fld>
            <a:endParaRPr b="0" lang="en-US" sz="8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4"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681120" indent="-223920">
              <a:spcBef>
                <a:spcPts val="64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5" name="PlaceHolder 3"/>
          <p:cNvSpPr>
            <a:spLocks noGrp="1"/>
          </p:cNvSpPr>
          <p:nvPr>
            <p:ph type="sldNum" idx="2"/>
          </p:nvPr>
        </p:nvSpPr>
        <p:spPr>
          <a:xfrm>
            <a:off x="4431960" y="6618960"/>
            <a:ext cx="307800" cy="215640"/>
          </a:xfrm>
          <a:prstGeom prst="rect">
            <a:avLst/>
          </a:prstGeom>
          <a:noFill/>
          <a:ln w="0">
            <a:noFill/>
          </a:ln>
        </p:spPr>
        <p:txBody>
          <a:bodyPr lIns="90000" rIns="90000" tIns="46800" bIns="46800" anchor="ctr" anchorCtr="1">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1825EFF-0DC7-49FD-80F5-3D28FC3B97A5}" type="slidenum">
              <a:rPr b="0" lang="en-US" sz="800" strike="noStrike" u="none">
                <a:solidFill>
                  <a:srgbClr val="000000"/>
                </a:solidFill>
                <a:effectLst/>
                <a:uFillTx/>
                <a:latin typeface="Times New Roman"/>
              </a:rPr>
              <a:t>&lt;number&gt;</a:t>
            </a:fld>
            <a:endParaRPr b="0" lang="en-US" sz="8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7" name="PlaceHolder 2"/>
          <p:cNvSpPr>
            <a:spLocks noGrp="1"/>
          </p:cNvSpPr>
          <p:nvPr>
            <p:ph type="body"/>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Click to edit the outline text format</a:t>
            </a:r>
            <a:endParaRPr b="1" lang="en-US" sz="2600" strike="noStrike" u="none">
              <a:solidFill>
                <a:srgbClr val="000000"/>
              </a:solidFill>
              <a:effectLst/>
              <a:uFillTx/>
              <a:latin typeface="Arial"/>
            </a:endParaRPr>
          </a:p>
          <a:p>
            <a:pPr lvl="1" marL="681120" indent="-223920">
              <a:spcBef>
                <a:spcPts val="649"/>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Second Outline Level</a:t>
            </a:r>
            <a:endParaRPr b="1" lang="en-US" sz="2600" strike="noStrike" u="none">
              <a:solidFill>
                <a:srgbClr val="000000"/>
              </a:solidFill>
              <a:effectLst/>
              <a:uFillTx/>
              <a:latin typeface="Arial"/>
            </a:endParaRPr>
          </a:p>
          <a:p>
            <a:pPr lvl="2" marL="1143000" indent="-22860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Third Outline Level</a:t>
            </a:r>
            <a:endParaRPr b="1" lang="en-US" sz="2600" strike="noStrike" u="none">
              <a:solidFill>
                <a:srgbClr val="000000"/>
              </a:solidFill>
              <a:effectLst/>
              <a:uFillTx/>
              <a:latin typeface="Arial"/>
            </a:endParaRPr>
          </a:p>
          <a:p>
            <a:pPr lvl="3" marL="16002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Fourth Outline Level</a:t>
            </a:r>
            <a:endParaRPr b="1" lang="en-US" sz="2600" strike="noStrike" u="none">
              <a:solidFill>
                <a:srgbClr val="000000"/>
              </a:solidFill>
              <a:effectLst/>
              <a:uFillTx/>
              <a:latin typeface="Arial"/>
            </a:endParaRPr>
          </a:p>
          <a:p>
            <a:pPr lvl="4"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Fifth Outline Level</a:t>
            </a:r>
            <a:endParaRPr b="1" lang="en-US" sz="2600" strike="noStrike" u="none">
              <a:solidFill>
                <a:srgbClr val="000000"/>
              </a:solidFill>
              <a:effectLst/>
              <a:uFillTx/>
              <a:latin typeface="Arial"/>
            </a:endParaRPr>
          </a:p>
          <a:p>
            <a:pPr lvl="5"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Sixth Outline Level</a:t>
            </a:r>
            <a:endParaRPr b="1" lang="en-US" sz="2600" strike="noStrike" u="none">
              <a:solidFill>
                <a:srgbClr val="000000"/>
              </a:solidFill>
              <a:effectLst/>
              <a:uFillTx/>
              <a:latin typeface="Arial"/>
            </a:endParaRPr>
          </a:p>
          <a:p>
            <a:pPr lvl="6" marL="2057400" indent="-228600">
              <a:spcBef>
                <a:spcPts val="6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Seventh Outline Level</a:t>
            </a:r>
            <a:endParaRPr b="1" lang="en-US" sz="2600" strike="noStrike" u="none">
              <a:solidFill>
                <a:srgbClr val="000000"/>
              </a:solidFill>
              <a:effectLst/>
              <a:uFillTx/>
              <a:latin typeface="Arial"/>
            </a:endParaRPr>
          </a:p>
        </p:txBody>
      </p:sp>
      <p:sp>
        <p:nvSpPr>
          <p:cNvPr id="8" name="PlaceHolder 3"/>
          <p:cNvSpPr>
            <a:spLocks noGrp="1"/>
          </p:cNvSpPr>
          <p:nvPr>
            <p:ph type="sldNum" idx="3"/>
          </p:nvPr>
        </p:nvSpPr>
        <p:spPr>
          <a:xfrm>
            <a:off x="4431960" y="6618960"/>
            <a:ext cx="307800" cy="215640"/>
          </a:xfrm>
          <a:prstGeom prst="rect">
            <a:avLst/>
          </a:prstGeom>
          <a:noFill/>
          <a:ln w="0">
            <a:noFill/>
          </a:ln>
        </p:spPr>
        <p:txBody>
          <a:bodyPr lIns="90000" rIns="90000" tIns="46800" bIns="46800" anchor="ctr" anchorCtr="1">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547D0C1-A9B8-4D8C-9E5A-9DC80FB48DEC}" type="slidenum">
              <a:rPr b="0" lang="en-US" sz="800" strike="noStrike" u="none">
                <a:solidFill>
                  <a:srgbClr val="000000"/>
                </a:solidFill>
                <a:effectLst/>
                <a:uFillTx/>
                <a:latin typeface="Times New Roman"/>
              </a:rPr>
              <a:t>&lt;number&gt;</a:t>
            </a:fld>
            <a:endParaRPr b="0" lang="en-US" sz="8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Click to edit the title text format</a:t>
            </a:r>
            <a:endParaRPr b="1" lang="en-US" sz="3400" strike="noStrike" u="none">
              <a:solidFill>
                <a:srgbClr val="000000"/>
              </a:solidFill>
              <a:effectLst/>
              <a:uFillTx/>
              <a:latin typeface="Arial"/>
            </a:endParaRPr>
          </a:p>
        </p:txBody>
      </p:sp>
      <p:sp>
        <p:nvSpPr>
          <p:cNvPr id="10" name=""/>
          <p:cNvSpPr/>
          <p:nvPr/>
        </p:nvSpPr>
        <p:spPr>
          <a:xfrm>
            <a:off x="685800" y="6324480"/>
            <a:ext cx="7772400" cy="0"/>
          </a:xfrm>
          <a:prstGeom prst="line">
            <a:avLst/>
          </a:prstGeom>
          <a:ln w="255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aphicFrame>
        <p:nvGraphicFramePr>
          <p:cNvPr id="11" name=""/>
          <p:cNvGraphicFramePr/>
          <p:nvPr/>
        </p:nvGraphicFramePr>
        <p:xfrm>
          <a:off x="6718320" y="2066760"/>
          <a:ext cx="1892160" cy="1838520"/>
        </p:xfrm>
        <a:graphic>
          <a:graphicData uri="http://schemas.openxmlformats.org/presentationml/2006/ole">
            <p:oleObj r:id="rId2" spid="">
              <p:embed/>
              <p:pic>
                <p:nvPicPr>
                  <p:cNvPr id="12" name="" descr=""/>
                  <p:cNvPicPr/>
                  <p:nvPr/>
                </p:nvPicPr>
                <p:blipFill>
                  <a:blip r:embed="rId3"/>
                  <a:stretch/>
                </p:blipFill>
                <p:spPr>
                  <a:xfrm>
                    <a:off x="6718320" y="2066760"/>
                    <a:ext cx="1892160" cy="1838520"/>
                  </a:xfrm>
                  <a:prstGeom prst="rect">
                    <a:avLst/>
                  </a:prstGeom>
                  <a:noFill/>
                  <a:ln w="0">
                    <a:noFill/>
                  </a:ln>
                </p:spPr>
              </p:pic>
            </p:oleObj>
          </a:graphicData>
        </a:graphic>
      </p:graphicFrame>
      <p:sp>
        <p:nvSpPr>
          <p:cNvPr id="13" name=""/>
          <p:cNvSpPr/>
          <p:nvPr/>
        </p:nvSpPr>
        <p:spPr>
          <a:xfrm>
            <a:off x="590400" y="6400800"/>
            <a:ext cx="3048120" cy="307440"/>
          </a:xfrm>
          <a:prstGeom prst="rect">
            <a:avLst/>
          </a:prstGeom>
          <a:noFill/>
          <a:ln w="0">
            <a:noFill/>
          </a:ln>
        </p:spPr>
        <p:style>
          <a:lnRef idx="0"/>
          <a:fillRef idx="0"/>
          <a:effectRef idx="0"/>
          <a:fontRef idx="minor"/>
        </p:style>
        <p:txBody>
          <a:bodyPr lIns="90000" rIns="90000" tIns="46800" bIns="46800" anchor="t">
            <a:spAutoFit/>
          </a:bodyPr>
          <a:p>
            <a:pPr algn="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PRIVILEGED AND CONFIDENTIAL</a:t>
            </a:r>
            <a:endParaRPr b="0" lang="en-US" sz="1400" strike="noStrike" u="none">
              <a:solidFill>
                <a:srgbClr val="000000"/>
              </a:solidFill>
              <a:effectLst/>
              <a:uFillTx/>
              <a:latin typeface="Arial"/>
            </a:endParaRPr>
          </a:p>
        </p:txBody>
      </p:sp>
      <p:sp>
        <p:nvSpPr>
          <p:cNvPr id="1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9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800" strike="noStrike" u="none">
                <a:solidFill>
                  <a:srgbClr val="000000"/>
                </a:solidFill>
                <a:effectLst/>
                <a:uFillTx/>
                <a:latin typeface="Arial"/>
              </a:rPr>
              <a:t>Click to edit the outline text format</a:t>
            </a:r>
            <a:endParaRPr b="1" lang="en-US" sz="3800" strike="noStrike" u="none">
              <a:solidFill>
                <a:srgbClr val="000000"/>
              </a:solidFill>
              <a:effectLst/>
              <a:uFillTx/>
              <a:latin typeface="Arial"/>
            </a:endParaRPr>
          </a:p>
          <a:p>
            <a:pPr lvl="1" marL="457200" algn="ctr">
              <a:spcBef>
                <a:spcPts val="601"/>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914400" algn="ctr">
              <a:spcBef>
                <a:spcPts val="499"/>
              </a:spcBef>
              <a:buClr>
                <a:srgbClr val="000000"/>
              </a:buClr>
              <a:buSzPct val="115000"/>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371600" algn="ctr">
              <a:spcBef>
                <a:spcPts val="451"/>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Fourth Outline Level</a:t>
            </a:r>
            <a:endParaRPr b="1" lang="en-US" sz="1800" strike="noStrike" u="none">
              <a:solidFill>
                <a:srgbClr val="000000"/>
              </a:solidFill>
              <a:effectLst/>
              <a:uFillTx/>
              <a:latin typeface="Arial"/>
            </a:endParaRPr>
          </a:p>
          <a:p>
            <a:pPr lvl="4" marL="1828800" algn="ctr">
              <a:spcBef>
                <a:spcPts val="451"/>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Fifth Outline Level</a:t>
            </a:r>
            <a:endParaRPr b="1" lang="en-US" sz="1800" strike="noStrike" u="none">
              <a:solidFill>
                <a:srgbClr val="000000"/>
              </a:solidFill>
              <a:effectLst/>
              <a:uFillTx/>
              <a:latin typeface="Arial"/>
            </a:endParaRPr>
          </a:p>
          <a:p>
            <a:pPr lvl="5"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Sixth Outline Level</a:t>
            </a:r>
            <a:endParaRPr b="1" lang="en-US" sz="1800" strike="noStrike" u="none">
              <a:solidFill>
                <a:srgbClr val="000000"/>
              </a:solidFill>
              <a:effectLst/>
              <a:uFillTx/>
              <a:latin typeface="Arial"/>
            </a:endParaRPr>
          </a:p>
          <a:p>
            <a:pPr lvl="6" marL="182880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Seventh Outline Level</a:t>
            </a:r>
            <a:endParaRPr b="1" lang="en-US" sz="18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package" Target="../embeddings/oleObject2.xlsx"/><Relationship Id="rId4" Type="http://schemas.openxmlformats.org/officeDocument/2006/relationships/image" Target="../media/image3.wmf"/><Relationship Id="rId5" Type="http://schemas.openxmlformats.org/officeDocument/2006/relationships/package" Target="../embeddings/oleObject3.xlsx"/><Relationship Id="rId6" Type="http://schemas.openxmlformats.org/officeDocument/2006/relationships/image" Target="../media/image4.wmf"/><Relationship Id="rId7"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package" Target="../embeddings/oleObject2.xlsx"/><Relationship Id="rId4" Type="http://schemas.openxmlformats.org/officeDocument/2006/relationships/image" Target="../media/image6.wmf"/><Relationship Id="rId5" Type="http://schemas.openxmlformats.org/officeDocument/2006/relationships/package" Target="../embeddings/oleObject3.xlsx"/><Relationship Id="rId6" Type="http://schemas.openxmlformats.org/officeDocument/2006/relationships/image" Target="../media/image7.wmf"/><Relationship Id="rId7"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0.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66360" y="2514600"/>
            <a:ext cx="5791320" cy="83808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Creditor Committee Presentation</a:t>
            </a:r>
            <a:endParaRPr b="1" lang="en-US" sz="2400" strike="noStrike" u="none">
              <a:solidFill>
                <a:srgbClr val="000000"/>
              </a:solidFill>
              <a:effectLst/>
              <a:uFillTx/>
              <a:latin typeface="Arial"/>
            </a:endParaRPr>
          </a:p>
        </p:txBody>
      </p:sp>
      <p:sp>
        <p:nvSpPr>
          <p:cNvPr id="16"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1E76D3C5-1723-4F65-BE0F-1D270C2C91D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Cash Flow Priority</a:t>
            </a:r>
            <a:endParaRPr b="1" lang="en-US" sz="3000" strike="noStrike" u="none">
              <a:solidFill>
                <a:srgbClr val="000000"/>
              </a:solidFill>
              <a:effectLst/>
              <a:uFillTx/>
              <a:latin typeface="Arial"/>
            </a:endParaRPr>
          </a:p>
        </p:txBody>
      </p:sp>
      <p:sp>
        <p:nvSpPr>
          <p:cNvPr id="114" name=""/>
          <p:cNvSpPr/>
          <p:nvPr/>
        </p:nvSpPr>
        <p:spPr>
          <a:xfrm>
            <a:off x="457200" y="1422360"/>
            <a:ext cx="7988400" cy="116748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125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Rawhide receives 1</a:t>
            </a:r>
            <a:r>
              <a:rPr b="1" lang="en-US" sz="2000" strike="noStrike" u="none" baseline="30000">
                <a:solidFill>
                  <a:srgbClr val="000000"/>
                </a:solidFill>
                <a:effectLst/>
                <a:uFillTx/>
                <a:latin typeface="Arial"/>
              </a:rPr>
              <a:t>st</a:t>
            </a:r>
            <a:r>
              <a:rPr b="1" lang="en-US" sz="2000" strike="noStrike" u="none">
                <a:solidFill>
                  <a:srgbClr val="000000"/>
                </a:solidFill>
                <a:effectLst/>
                <a:uFillTx/>
                <a:latin typeface="Arial"/>
              </a:rPr>
              <a:t> $690mm of cash from assets</a:t>
            </a:r>
            <a:endParaRPr b="0" lang="en-US" sz="2000" strike="noStrike" u="none">
              <a:solidFill>
                <a:srgbClr val="000000"/>
              </a:solidFill>
              <a:effectLst/>
              <a:uFillTx/>
              <a:latin typeface="Arial"/>
            </a:endParaRPr>
          </a:p>
          <a:p>
            <a:pPr marL="457200" indent="-457200">
              <a:spcBef>
                <a:spcPts val="125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Ponderosa’s limited partners (Enron subsidiaries) receive any amounts beyond $690mm</a:t>
            </a:r>
            <a:endParaRPr b="0" lang="en-US" sz="2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798DB7C3-7B82-4019-814B-8D05DEECCA7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1676520" y="2400480"/>
            <a:ext cx="5790960" cy="83808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Assets</a:t>
            </a:r>
            <a:endParaRPr b="1" lang="en-US" sz="26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0CCA8880-2275-4EE0-A8D3-7096C8912C9E}"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Description of Portfolio Assets</a:t>
            </a:r>
            <a:endParaRPr b="1" lang="en-US" sz="3000" strike="noStrike" u="none">
              <a:solidFill>
                <a:srgbClr val="000000"/>
              </a:solidFill>
              <a:effectLst/>
              <a:uFillTx/>
              <a:latin typeface="Arial"/>
            </a:endParaRPr>
          </a:p>
        </p:txBody>
      </p:sp>
      <p:sp>
        <p:nvSpPr>
          <p:cNvPr id="117" name="PlaceHolder 2"/>
          <p:cNvSpPr>
            <a:spLocks noGrp="1"/>
          </p:cNvSpPr>
          <p:nvPr>
            <p:ph/>
          </p:nvPr>
        </p:nvSpPr>
        <p:spPr>
          <a:xfrm>
            <a:off x="456840" y="901800"/>
            <a:ext cx="8394840" cy="4927680"/>
          </a:xfrm>
          <a:prstGeom prst="rect">
            <a:avLst/>
          </a:prstGeom>
          <a:noFill/>
          <a:ln w="0">
            <a:noFill/>
          </a:ln>
        </p:spPr>
        <p:txBody>
          <a:bodyPr lIns="90000" rIns="90000" tIns="46800" bIns="46800" anchor="t">
            <a:normAutofit fontScale="92500" lnSpcReduction="9999"/>
          </a:bodyPr>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CEG</a:t>
            </a:r>
            <a:r>
              <a:rPr b="1" lang="en-US" sz="1600" strike="noStrike" u="none">
                <a:solidFill>
                  <a:srgbClr val="000000"/>
                </a:solidFill>
                <a:effectLst/>
                <a:uFillTx/>
                <a:latin typeface="Arial"/>
                <a:ea typeface="Arial"/>
              </a:rPr>
              <a:t> is a regulated Brazilian Gas LDC which was privatized in July 1997.  It holds a 30-year concession to distribute natural gas for the metropolitan area of the City of Rio de Janeiro. Ponderosa effectively owns economic rights to approximately 25% of the CEG common equity through a consortium with Gas Natural/Pluspetrol &amp; Iberdrola.  </a:t>
            </a:r>
            <a:endParaRPr b="1" lang="en-US" sz="1600" strike="noStrike" u="none">
              <a:solidFill>
                <a:srgbClr val="000000"/>
              </a:solidFill>
              <a:effectLst/>
              <a:uFillTx/>
              <a:latin typeface="Arial"/>
            </a:endParaRPr>
          </a:p>
          <a:p>
            <a:pPr marL="343080" indent="-343080">
              <a:lnSpc>
                <a:spcPct val="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Times New Roman"/>
              </a:rPr>
              <a:t>CEG-RioGas</a:t>
            </a:r>
            <a:r>
              <a:rPr b="1" lang="en-US" sz="1600" strike="noStrike" u="none">
                <a:solidFill>
                  <a:srgbClr val="000000"/>
                </a:solidFill>
                <a:effectLst/>
                <a:uFillTx/>
                <a:latin typeface="Arial"/>
                <a:ea typeface="Times New Roman"/>
              </a:rPr>
              <a:t> is a regulated Brazilian Gas LDC which was privatized in July 1997.  It holds a 30-year concession to distribute natural gas to the state of Rio de Janeiro (areas not served by CEG), with service mainly to industrial and commercial customers. Ponderosa owns </a:t>
            </a:r>
            <a:r>
              <a:rPr b="1" lang="en-US" sz="1600" strike="noStrike" u="none">
                <a:solidFill>
                  <a:srgbClr val="000000"/>
                </a:solidFill>
                <a:effectLst/>
                <a:uFillTx/>
                <a:latin typeface="Arial"/>
                <a:ea typeface="Arial"/>
              </a:rPr>
              <a:t>economic rights to </a:t>
            </a:r>
            <a:r>
              <a:rPr b="1" lang="en-US" sz="1600" strike="noStrike" u="none">
                <a:solidFill>
                  <a:srgbClr val="000000"/>
                </a:solidFill>
                <a:effectLst/>
                <a:uFillTx/>
                <a:latin typeface="Arial"/>
                <a:ea typeface="Times New Roman"/>
              </a:rPr>
              <a:t>33.75% of RioGas.  </a:t>
            </a:r>
            <a:endParaRPr b="1" lang="en-US" sz="1600" strike="noStrike" u="none">
              <a:solidFill>
                <a:srgbClr val="000000"/>
              </a:solidFill>
              <a:effectLst/>
              <a:uFillTx/>
              <a:latin typeface="Arial"/>
            </a:endParaRPr>
          </a:p>
          <a:p>
            <a:pPr marL="343080" indent="-343080">
              <a:lnSpc>
                <a:spcPct val="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Gaspart</a:t>
            </a:r>
            <a:r>
              <a:rPr b="1" lang="en-US" sz="1600" strike="noStrike" u="none">
                <a:solidFill>
                  <a:srgbClr val="000000"/>
                </a:solidFill>
                <a:effectLst/>
                <a:uFillTx/>
                <a:latin typeface="Arial"/>
                <a:ea typeface="Arial"/>
              </a:rPr>
              <a:t> is a Holding company for non-controlling interests in 7 regulated Brazilian Gas LDCs (Bahiagas, Copergas, Algas, Emsergas, Pbgas, Compagas, and SC Gas). The various state governments have 17% of the economic interest and 51% of the voting interest of these LDC’s.  Enron purchased 100% of Gaspart in November 1997.  Ponderosa owns 100% of Gaspart.</a:t>
            </a:r>
            <a:endParaRPr b="1" lang="en-US" sz="1600" strike="noStrike" u="none">
              <a:solidFill>
                <a:srgbClr val="000000"/>
              </a:solidFill>
              <a:effectLst/>
              <a:uFillTx/>
              <a:latin typeface="Arial"/>
            </a:endParaRPr>
          </a:p>
          <a:p>
            <a:pPr marL="343080" indent="-343080">
              <a:lnSpc>
                <a:spcPct val="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TGS/Ciesa </a:t>
            </a:r>
            <a:r>
              <a:rPr b="1" lang="en-US" sz="1600" strike="noStrike" u="none">
                <a:solidFill>
                  <a:srgbClr val="000000"/>
                </a:solidFill>
                <a:effectLst/>
                <a:uFillTx/>
                <a:latin typeface="Arial"/>
                <a:ea typeface="Arial"/>
              </a:rPr>
              <a:t>is 7.5% owned by Ponderosa, 7.5% by Perez Companc, 55% by Ciesa (50% owned by Ponderosa) and 30% by the public.  Therefore, Ponderosa owns economic rights to 35% of TGS.  TGS owns and operates a gas pipeline in the southern portion of Argentina.  TGS also owns and operates a gas processing plant.</a:t>
            </a:r>
            <a:endParaRPr b="1" lang="en-US" sz="1600" strike="noStrike" u="none">
              <a:solidFill>
                <a:srgbClr val="000000"/>
              </a:solidFill>
              <a:effectLst/>
              <a:uFillTx/>
              <a:latin typeface="Arial"/>
            </a:endParaRPr>
          </a:p>
          <a:p>
            <a:pPr marL="343080" indent="-343080">
              <a:lnSpc>
                <a:spcPct val="2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Northern Border</a:t>
            </a:r>
            <a:r>
              <a:rPr b="1" lang="en-US" sz="1600" strike="noStrike" u="none">
                <a:solidFill>
                  <a:srgbClr val="000000"/>
                </a:solidFill>
                <a:effectLst/>
                <a:uFillTx/>
                <a:latin typeface="Arial"/>
                <a:ea typeface="Arial"/>
              </a:rPr>
              <a:t> is a master limited partnership that owns a 969 mile U.S. interstate pipeline system.  This system transports natural gas from the Montana-Saskatchewan border to interconnecting pipelines in the State of Iowa.  Sundance owns 2.71 mm common units, traded under the ticker “NBP”.</a:t>
            </a:r>
            <a:endParaRPr b="1" lang="en-US" sz="1600" strike="noStrike" u="none">
              <a:solidFill>
                <a:srgbClr val="000000"/>
              </a:solidFill>
              <a:effectLst/>
              <a:uFillTx/>
              <a:latin typeface="Arial"/>
            </a:endParaRPr>
          </a:p>
          <a:p>
            <a:pPr marL="343080" indent="0">
              <a:lnSpc>
                <a:spcPct val="3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7ADF002-172D-42D3-BBF9-1733A9CC9B13}"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Description of Portfolio Assets</a:t>
            </a:r>
            <a:endParaRPr b="1" lang="en-US" sz="3000" strike="noStrike" u="none">
              <a:solidFill>
                <a:srgbClr val="000000"/>
              </a:solidFill>
              <a:effectLst/>
              <a:uFillTx/>
              <a:latin typeface="Arial"/>
            </a:endParaRPr>
          </a:p>
        </p:txBody>
      </p:sp>
      <p:sp>
        <p:nvSpPr>
          <p:cNvPr id="119" name="PlaceHolder 2"/>
          <p:cNvSpPr>
            <a:spLocks noGrp="1"/>
          </p:cNvSpPr>
          <p:nvPr>
            <p:ph/>
          </p:nvPr>
        </p:nvSpPr>
        <p:spPr>
          <a:xfrm>
            <a:off x="457200" y="784080"/>
            <a:ext cx="8229600" cy="5283360"/>
          </a:xfrm>
          <a:prstGeom prst="rect">
            <a:avLst/>
          </a:prstGeom>
          <a:noFill/>
          <a:ln w="0">
            <a:noFill/>
          </a:ln>
        </p:spPr>
        <p:txBody>
          <a:bodyPr lIns="90000" rIns="90000" tIns="46800" bIns="46800" anchor="t">
            <a:normAutofit fontScale="85000" lnSpcReduction="19999"/>
          </a:bodyPr>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ts val="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Batangas</a:t>
            </a:r>
            <a:r>
              <a:rPr b="1" lang="en-US" sz="1600" strike="noStrike" u="none">
                <a:solidFill>
                  <a:srgbClr val="000000"/>
                </a:solidFill>
                <a:effectLst/>
                <a:uFillTx/>
                <a:latin typeface="Arial"/>
                <a:ea typeface="Arial"/>
              </a:rPr>
              <a:t> is a 105 MW, heavy fueled, diesel engine powered, electric power plant in Pinamucan, Batangas, Luzon, Philippines.  The power plant was built under a BOT Agreement between Enron and National Power Corp, a Philippine government owned and controlled corporation.  Batangas operates under a PPA until 2003 at which point ownership of the facility transfers to National Power Corp.  Batangas is 100% owned by Enron.  Ponderosa owns a Note Payable from Enron Global Power and Pipelines, a wholly-owned affiliate and owner of Batangas.</a:t>
            </a:r>
            <a:endParaRPr b="1" lang="en-US" sz="1600" strike="noStrike" u="none">
              <a:solidFill>
                <a:srgbClr val="000000"/>
              </a:solidFill>
              <a:effectLst/>
              <a:uFillTx/>
              <a:latin typeface="Arial"/>
            </a:endParaRPr>
          </a:p>
          <a:p>
            <a:pPr marL="343080" indent="-343080">
              <a:lnSpc>
                <a:spcPts val="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Arial"/>
              </a:rPr>
              <a:t> </a:t>
            </a: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Subic Bay</a:t>
            </a:r>
            <a:r>
              <a:rPr b="1" lang="en-US" sz="1600" strike="noStrike" u="none">
                <a:solidFill>
                  <a:srgbClr val="000000"/>
                </a:solidFill>
                <a:effectLst/>
                <a:uFillTx/>
                <a:latin typeface="Arial"/>
                <a:ea typeface="Arial"/>
              </a:rPr>
              <a:t> is a 113.4 MW bunker oil fired diesel generator power plant built under a 15 year BOT Agreement between Enron and National Power Corp, a Philippine government owned and controlled corporation.  Commercial operations began in 1994; the PPA continues through 2009 at which point the ownership of the facility transfers to National Power Corp.  Enron has a 50% ownership interest in Subic Bay. Ponderosa owns a Note Payable from Enron Philipines Power Corp, a wholly-owned affiliate and owner of Subic Bay. </a:t>
            </a:r>
            <a:endParaRPr b="1" lang="en-US" sz="1600" strike="noStrike" u="none">
              <a:solidFill>
                <a:srgbClr val="000000"/>
              </a:solidFill>
              <a:effectLst/>
              <a:uFillTx/>
              <a:latin typeface="Arial"/>
            </a:endParaRPr>
          </a:p>
          <a:p>
            <a:pPr marL="343080" indent="-343080">
              <a:lnSpc>
                <a:spcPct val="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Project Funding Corp I CLO </a:t>
            </a:r>
            <a:r>
              <a:rPr b="1" lang="en-US" sz="1600" strike="noStrike" u="none">
                <a:solidFill>
                  <a:srgbClr val="000000"/>
                </a:solidFill>
                <a:effectLst/>
                <a:uFillTx/>
                <a:latin typeface="Arial"/>
                <a:ea typeface="Arial"/>
              </a:rPr>
              <a:t>is the equity tranche of a CSFB sponsored North American power CLO, owned by Sundance.</a:t>
            </a:r>
            <a:endParaRPr b="1" lang="en-US" sz="1600" strike="noStrike" u="none">
              <a:solidFill>
                <a:srgbClr val="000000"/>
              </a:solidFill>
              <a:effectLst/>
              <a:uFillTx/>
              <a:latin typeface="Arial"/>
            </a:endParaRPr>
          </a:p>
          <a:p>
            <a:pPr marL="343080" indent="0">
              <a:lnSpc>
                <a:spcPct val="2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JEDI I</a:t>
            </a:r>
            <a:r>
              <a:rPr b="1" lang="en-US" sz="1600" strike="noStrike" u="none">
                <a:solidFill>
                  <a:srgbClr val="000000"/>
                </a:solidFill>
                <a:effectLst/>
                <a:uFillTx/>
                <a:latin typeface="Arial"/>
                <a:ea typeface="Arial"/>
              </a:rPr>
              <a:t> holds Mariner Energy, the final remaining asset in the JEDI I portfolio.  Mariner Energy is an independent oil and natural gas exploration, development and production company with principal operations in the Gulf of Mexico and along the U.S. Gulf Coast.  Ponderosa owns a 49.9% LP interest in JEDI I.  </a:t>
            </a:r>
            <a:endParaRPr b="1" lang="en-US" sz="1600" strike="noStrike" u="none">
              <a:solidFill>
                <a:srgbClr val="000000"/>
              </a:solidFill>
              <a:effectLst/>
              <a:uFillTx/>
              <a:latin typeface="Arial"/>
            </a:endParaRPr>
          </a:p>
          <a:p>
            <a:pPr marL="343080" indent="0">
              <a:lnSpc>
                <a:spcPts val="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ea typeface="Arial"/>
              </a:rPr>
              <a:t> </a:t>
            </a: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436DACE-8DC6-4C90-9F29-6C48531B6DFB}"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Description of Portfolio Assets</a:t>
            </a:r>
            <a:endParaRPr b="1" lang="en-US" sz="3000" strike="noStrike" u="none">
              <a:solidFill>
                <a:srgbClr val="000000"/>
              </a:solidFill>
              <a:effectLst/>
              <a:uFillTx/>
              <a:latin typeface="Arial"/>
            </a:endParaRPr>
          </a:p>
        </p:txBody>
      </p:sp>
      <p:sp>
        <p:nvSpPr>
          <p:cNvPr id="121" name="PlaceHolder 2"/>
          <p:cNvSpPr>
            <a:spLocks noGrp="1"/>
          </p:cNvSpPr>
          <p:nvPr>
            <p:ph/>
          </p:nvPr>
        </p:nvSpPr>
        <p:spPr>
          <a:xfrm>
            <a:off x="457200" y="977400"/>
            <a:ext cx="8229600" cy="5092920"/>
          </a:xfrm>
          <a:prstGeom prst="rect">
            <a:avLst/>
          </a:prstGeom>
          <a:noFill/>
          <a:ln w="0">
            <a:noFill/>
          </a:ln>
        </p:spPr>
        <p:txBody>
          <a:bodyPr lIns="90000" rIns="90000" tIns="46800" bIns="46800" anchor="t">
            <a:normAutofit fontScale="92500" lnSpcReduction="19999"/>
          </a:bodyPr>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Centragas</a:t>
            </a:r>
            <a:r>
              <a:rPr b="1" lang="en-US" sz="1600" strike="noStrike" u="none">
                <a:solidFill>
                  <a:srgbClr val="000000"/>
                </a:solidFill>
                <a:effectLst/>
                <a:uFillTx/>
                <a:latin typeface="Arial"/>
                <a:ea typeface="Arial"/>
              </a:rPr>
              <a:t> is a 575km natural gas pipeline that runs from Ballena, on the northern coast of Colombia, to Barrancabermeja, in Central Colombia.  Centragas is essentially a BOT with a 15 year Transportation Services Contract with the state-owned oil company (Ecopetrol). The primary tariff is structured to be payable without regard to the amount of gas Ecopetrol schedules for transport. At the scheduled termination (2011) of the transportation services contract, Ecopetrol has the option to purchase the pipeline for a nominal sum.  Ponderosa owns a 49% indirect interest in Centragas, Enron owns a 1% GP interest in Centragas.</a:t>
            </a:r>
            <a:endParaRPr b="1" lang="en-US" sz="1600" strike="noStrike" u="none">
              <a:solidFill>
                <a:srgbClr val="000000"/>
              </a:solidFill>
              <a:effectLst/>
              <a:uFillTx/>
              <a:latin typeface="Arial"/>
            </a:endParaRPr>
          </a:p>
          <a:p>
            <a:pPr marL="343080" indent="0">
              <a:lnSpc>
                <a:spcPts val="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Puerto Quetzal </a:t>
            </a:r>
            <a:r>
              <a:rPr b="1" lang="en-US" sz="1600" strike="noStrike" u="none">
                <a:solidFill>
                  <a:srgbClr val="000000"/>
                </a:solidFill>
                <a:effectLst/>
                <a:uFillTx/>
                <a:latin typeface="Arial"/>
                <a:ea typeface="Arial"/>
              </a:rPr>
              <a:t>is the first privately-owned, project-financed power plant in Guatemala.  Puerto Quetzal consists of three barge-mounted power plants with a total capacity of 234 MW (two 55 MW barges and one 124 MW barge.)  PQPLLC has a 110 MW Power Purchase Agreement through 2013 with EEGSA (which was recently purchased by a consortium composed of Iberdrola, S.A., TECO Energy Inc. and Electricidade de Portugal) on an exclusive basis with 50% take-or-pay.  PQPLLC has 124 MW of merchant sales capacity.  The project has a well-established operating history and has been running since 1993.  Ponderosa owns a Note Payable from Enron Global Power and Pipelines, a wholly-owned affiliate and owner of Puerto Quetzal.</a:t>
            </a:r>
            <a:endParaRPr b="1" lang="en-US" sz="1600" strike="noStrike" u="none">
              <a:solidFill>
                <a:srgbClr val="000000"/>
              </a:solidFill>
              <a:effectLst/>
              <a:uFillTx/>
              <a:latin typeface="Arial"/>
            </a:endParaRPr>
          </a:p>
          <a:p>
            <a:pPr marL="343080" indent="0">
              <a:lnSpc>
                <a:spcPct val="1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Adrian Resources</a:t>
            </a:r>
            <a:r>
              <a:rPr b="1" lang="en-US" sz="1600" strike="noStrike" u="none">
                <a:solidFill>
                  <a:srgbClr val="000000"/>
                </a:solidFill>
                <a:effectLst/>
                <a:uFillTx/>
                <a:latin typeface="Arial"/>
                <a:ea typeface="Arial"/>
              </a:rPr>
              <a:t> is a Vancouver based mineral exploration company with various interests in Panama.  Sundance owns an 8% interest in Adrian.</a:t>
            </a:r>
            <a:endParaRPr b="1" lang="en-US" sz="1600" strike="noStrike" u="none">
              <a:solidFill>
                <a:srgbClr val="000000"/>
              </a:solidFill>
              <a:effectLst/>
              <a:uFillTx/>
              <a:latin typeface="Arial"/>
            </a:endParaRPr>
          </a:p>
          <a:p>
            <a:pPr marL="343080" indent="0">
              <a:lnSpc>
                <a:spcPct val="1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ea typeface="Arial"/>
              </a:rPr>
              <a:t>Bammel Gas Trust </a:t>
            </a:r>
            <a:r>
              <a:rPr b="1" lang="en-US" sz="1600" strike="noStrike" u="none">
                <a:solidFill>
                  <a:srgbClr val="000000"/>
                </a:solidFill>
                <a:effectLst/>
                <a:uFillTx/>
                <a:latin typeface="Arial"/>
                <a:ea typeface="Arial"/>
              </a:rPr>
              <a:t>is the 3% equity tranche of a Bank of America sponsored monetization of certain natural gas properties, which is owned by Sundance.</a:t>
            </a: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876A9B0-4DD3-4D7C-9ADD-3D30FD7BA44F}"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Hawaii 125-0 Trust</a:t>
            </a:r>
            <a:endParaRPr b="1" lang="en-US" sz="2400" strike="noStrike" u="none">
              <a:solidFill>
                <a:srgbClr val="000000"/>
              </a:solidFill>
              <a:effectLst/>
              <a:uFillTx/>
              <a:latin typeface="Arial"/>
            </a:endParaRPr>
          </a:p>
        </p:txBody>
      </p:sp>
      <p:sp>
        <p:nvSpPr>
          <p:cNvPr id="123"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B02C7714-F6C9-4AAD-9814-552E409D2DA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Structure Diagrams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Cash Flow</a:t>
            </a: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Assets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Other FAS 125/140 Transactions</a:t>
            </a:r>
            <a:endParaRPr b="1" lang="en-US" sz="2600" strike="noStrike" u="none">
              <a:solidFill>
                <a:srgbClr val="000000"/>
              </a:solidFill>
              <a:effectLst/>
              <a:uFillTx/>
              <a:latin typeface="Arial"/>
            </a:endParaRPr>
          </a:p>
        </p:txBody>
      </p:sp>
      <p:sp>
        <p:nvSpPr>
          <p:cNvPr id="125" name="PlaceHolder 2"/>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D153D98-2F15-4BB2-BD2F-982B14EBD2C9}" type="slidenum">
              <a:t>16</a:t>
            </a:fld>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27"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Structure Diagrams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815E872-135A-4E0C-961D-CD6187DD8143}"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0" y="200160"/>
            <a:ext cx="9144000" cy="614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Structure Diagram</a:t>
            </a:r>
            <a:endParaRPr b="1" lang="en-US" sz="3000" strike="noStrike" u="none">
              <a:solidFill>
                <a:srgbClr val="000000"/>
              </a:solidFill>
              <a:effectLst/>
              <a:uFillTx/>
              <a:latin typeface="Arial"/>
            </a:endParaRPr>
          </a:p>
        </p:txBody>
      </p:sp>
      <p:sp>
        <p:nvSpPr>
          <p:cNvPr id="129" name="PlaceHolder 2"/>
          <p:cNvSpPr>
            <a:spLocks noGrp="1"/>
          </p:cNvSpPr>
          <p:nvPr>
            <p:ph/>
          </p:nvPr>
        </p:nvSpPr>
        <p:spPr>
          <a:xfrm>
            <a:off x="213840" y="5222520"/>
            <a:ext cx="8696520" cy="1360440"/>
          </a:xfrm>
          <a:prstGeom prst="rect">
            <a:avLst/>
          </a:prstGeom>
          <a:noFill/>
          <a:ln w="0">
            <a:noFill/>
          </a:ln>
        </p:spPr>
        <p:txBody>
          <a:bodyPr lIns="90000" rIns="90000" tIns="46800" bIns="46800" anchor="t">
            <a:normAutofit lnSpcReduction="9999"/>
          </a:bodyPr>
          <a:p>
            <a:pPr marL="495360" indent="-495360">
              <a:lnSpc>
                <a:spcPct val="110000"/>
              </a:lnSpc>
              <a:spcBef>
                <a:spcPts val="201"/>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Enron or an Enron affiliate sells the asset to Asset LLC (not an Enron sub) in exchange for a Class A interest that provides Enron or the Enron affiliate 100% of the voting interests and 0.01% economic interest. Cash flows to Enron through a special distribution. A true sale opinion is obtained for this exchange</a:t>
            </a:r>
            <a:endParaRPr b="1" lang="en-US" sz="800" strike="noStrike" u="none">
              <a:solidFill>
                <a:srgbClr val="000000"/>
              </a:solidFill>
              <a:effectLst/>
              <a:uFillTx/>
              <a:latin typeface="Arial"/>
            </a:endParaRPr>
          </a:p>
          <a:p>
            <a:pPr marL="495360" indent="-495360">
              <a:lnSpc>
                <a:spcPct val="110000"/>
              </a:lnSpc>
              <a:spcBef>
                <a:spcPts val="201"/>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Asset LLC sells a Class B interest to Transferor LLC (Enron sub), which gives Transferor LLC 99.99% economic interest and no voting interest in Asset LLC. In exchange, Asset LLC receives a note from Transferor LLC that is settled simultaneously upon Transferor LLC’s formation</a:t>
            </a:r>
            <a:endParaRPr b="1" lang="en-US" sz="800" strike="noStrike" u="none">
              <a:solidFill>
                <a:srgbClr val="000000"/>
              </a:solidFill>
              <a:effectLst/>
              <a:uFillTx/>
              <a:latin typeface="Arial"/>
            </a:endParaRPr>
          </a:p>
          <a:p>
            <a:pPr marL="495360" indent="-495360">
              <a:lnSpc>
                <a:spcPct val="110000"/>
              </a:lnSpc>
              <a:spcBef>
                <a:spcPts val="201"/>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Transferor LLC formed simultaneously through sale of the Asset LLC B share to Hawaii I/II 125-0 Trusts and settlement of the note to Asset LLC using proceeds from the trusts</a:t>
            </a:r>
            <a:endParaRPr b="1" lang="en-US" sz="800" strike="noStrike" u="none">
              <a:solidFill>
                <a:srgbClr val="000000"/>
              </a:solidFill>
              <a:effectLst/>
              <a:uFillTx/>
              <a:latin typeface="Arial"/>
            </a:endParaRPr>
          </a:p>
          <a:p>
            <a:pPr marL="495360" indent="-495360">
              <a:lnSpc>
                <a:spcPct val="110000"/>
              </a:lnSpc>
              <a:spcBef>
                <a:spcPts val="201"/>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At each borrowing, the trusts enter into a TRS confirmation with ENA. The TRS receives an upside upon the ultimate disposition of the asset. The TRS has the characteristics of a market swap </a:t>
            </a:r>
            <a:endParaRPr b="1" lang="en-US" sz="800" strike="noStrike" u="none">
              <a:solidFill>
                <a:srgbClr val="000000"/>
              </a:solidFill>
              <a:effectLst/>
              <a:uFillTx/>
              <a:latin typeface="Arial"/>
            </a:endParaRPr>
          </a:p>
          <a:p>
            <a:pPr marL="495360" indent="-495360">
              <a:lnSpc>
                <a:spcPct val="110000"/>
              </a:lnSpc>
              <a:spcBef>
                <a:spcPts val="201"/>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When each asset is purchased with a separate borrowing under the Hawaii credit facility, a separate series is established within the trust. The trust uses the loan proceeds plus a 3% equity investment from the equity subscriber to purchase the economic interest in the asset to be monetized</a:t>
            </a:r>
            <a:endParaRPr b="1" lang="en-US" sz="800" strike="noStrike" u="none">
              <a:solidFill>
                <a:srgbClr val="000000"/>
              </a:solidFill>
              <a:effectLst/>
              <a:uFillTx/>
              <a:latin typeface="Arial"/>
            </a:endParaRPr>
          </a:p>
        </p:txBody>
      </p:sp>
      <p:sp>
        <p:nvSpPr>
          <p:cNvPr id="130" name=""/>
          <p:cNvSpPr/>
          <p:nvPr/>
        </p:nvSpPr>
        <p:spPr>
          <a:xfrm>
            <a:off x="2057400" y="1311120"/>
            <a:ext cx="1440" cy="33048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1" name=""/>
          <p:cNvSpPr/>
          <p:nvPr/>
        </p:nvSpPr>
        <p:spPr>
          <a:xfrm>
            <a:off x="7178760" y="2847960"/>
            <a:ext cx="1438200" cy="563400"/>
          </a:xfrm>
          <a:prstGeom prst="rect">
            <a:avLst/>
          </a:prstGeom>
          <a:noFill/>
          <a:ln w="12600">
            <a:solidFill>
              <a:srgbClr val="000000"/>
            </a:solidFill>
            <a:miter/>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Hawaii 125-0 </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Trust</a:t>
            </a:r>
            <a:endParaRPr b="0" lang="en-US" sz="1200" strike="noStrike" u="none">
              <a:solidFill>
                <a:srgbClr val="000000"/>
              </a:solidFill>
              <a:effectLst/>
              <a:uFillTx/>
              <a:latin typeface="Arial"/>
            </a:endParaRPr>
          </a:p>
        </p:txBody>
      </p:sp>
      <p:sp>
        <p:nvSpPr>
          <p:cNvPr id="132" name=""/>
          <p:cNvSpPr/>
          <p:nvPr/>
        </p:nvSpPr>
        <p:spPr>
          <a:xfrm>
            <a:off x="1339920" y="1628640"/>
            <a:ext cx="1434960" cy="563760"/>
          </a:xfrm>
          <a:prstGeom prst="rect">
            <a:avLst/>
          </a:prstGeom>
          <a:noFill/>
          <a:ln w="12600">
            <a:solidFill>
              <a:srgbClr val="000000"/>
            </a:solidFill>
            <a:miter/>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Enron Sub</a:t>
            </a:r>
            <a:endParaRPr b="0" lang="en-US" sz="1200" strike="noStrike" u="none">
              <a:solidFill>
                <a:srgbClr val="000000"/>
              </a:solidFill>
              <a:effectLst/>
              <a:uFillTx/>
              <a:latin typeface="Arial"/>
            </a:endParaRPr>
          </a:p>
        </p:txBody>
      </p:sp>
      <p:sp>
        <p:nvSpPr>
          <p:cNvPr id="133" name=""/>
          <p:cNvSpPr/>
          <p:nvPr/>
        </p:nvSpPr>
        <p:spPr>
          <a:xfrm>
            <a:off x="3406320" y="2803680"/>
            <a:ext cx="279000" cy="2782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p:txBody>
      </p:sp>
      <p:sp>
        <p:nvSpPr>
          <p:cNvPr id="134" name=""/>
          <p:cNvSpPr/>
          <p:nvPr/>
        </p:nvSpPr>
        <p:spPr>
          <a:xfrm>
            <a:off x="2970360" y="3298680"/>
            <a:ext cx="1263240" cy="76644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Asset LLC </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B share</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99.99% economics</a:t>
            </a:r>
            <a:endParaRPr b="0" lang="en-US" sz="10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no vote</a:t>
            </a:r>
            <a:endParaRPr b="0" lang="en-US" sz="1000" strike="noStrike" u="none">
              <a:solidFill>
                <a:srgbClr val="000000"/>
              </a:solidFill>
              <a:effectLst/>
              <a:uFillTx/>
              <a:latin typeface="Arial"/>
            </a:endParaRPr>
          </a:p>
        </p:txBody>
      </p:sp>
      <p:sp>
        <p:nvSpPr>
          <p:cNvPr id="135" name=""/>
          <p:cNvSpPr/>
          <p:nvPr/>
        </p:nvSpPr>
        <p:spPr>
          <a:xfrm flipH="1">
            <a:off x="5798880" y="3057480"/>
            <a:ext cx="1352520" cy="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6" name=""/>
          <p:cNvSpPr/>
          <p:nvPr/>
        </p:nvSpPr>
        <p:spPr>
          <a:xfrm>
            <a:off x="5875200" y="3252960"/>
            <a:ext cx="1276560" cy="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37" name=""/>
          <p:cNvSpPr/>
          <p:nvPr/>
        </p:nvSpPr>
        <p:spPr>
          <a:xfrm>
            <a:off x="6034680" y="3298680"/>
            <a:ext cx="897480" cy="46116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Asset LLC</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B share</a:t>
            </a:r>
            <a:endParaRPr b="0" lang="en-US" sz="1200" strike="noStrike" u="none">
              <a:solidFill>
                <a:srgbClr val="000000"/>
              </a:solidFill>
              <a:effectLst/>
              <a:uFillTx/>
              <a:latin typeface="Arial"/>
            </a:endParaRPr>
          </a:p>
        </p:txBody>
      </p:sp>
      <p:sp>
        <p:nvSpPr>
          <p:cNvPr id="138" name=""/>
          <p:cNvSpPr/>
          <p:nvPr/>
        </p:nvSpPr>
        <p:spPr>
          <a:xfrm>
            <a:off x="6375240" y="2801880"/>
            <a:ext cx="277920" cy="278280"/>
          </a:xfrm>
          <a:prstGeom prst="rect">
            <a:avLst/>
          </a:prstGeom>
          <a:noFill/>
          <a:ln w="0">
            <a:noFill/>
          </a:ln>
        </p:spPr>
        <p:style>
          <a:lnRef idx="0"/>
          <a:fillRef idx="0"/>
          <a:effectRef idx="0"/>
          <a:fontRef idx="minor"/>
        </p:style>
        <p:txBody>
          <a:bodyPr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p:txBody>
      </p:sp>
      <p:sp>
        <p:nvSpPr>
          <p:cNvPr id="139" name=""/>
          <p:cNvSpPr/>
          <p:nvPr/>
        </p:nvSpPr>
        <p:spPr>
          <a:xfrm>
            <a:off x="7658280" y="3419640"/>
            <a:ext cx="1440" cy="113184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0" name=""/>
          <p:cNvSpPr/>
          <p:nvPr/>
        </p:nvSpPr>
        <p:spPr>
          <a:xfrm flipV="1">
            <a:off x="7977240" y="3416400"/>
            <a:ext cx="0" cy="113184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1" name=""/>
          <p:cNvSpPr/>
          <p:nvPr/>
        </p:nvSpPr>
        <p:spPr>
          <a:xfrm>
            <a:off x="7096680" y="3808440"/>
            <a:ext cx="592560" cy="278280"/>
          </a:xfrm>
          <a:prstGeom prst="rect">
            <a:avLst/>
          </a:prstGeom>
          <a:noFill/>
          <a:ln w="0">
            <a:noFill/>
          </a:ln>
        </p:spPr>
        <p:style>
          <a:lnRef idx="0"/>
          <a:fillRef idx="0"/>
          <a:effectRef idx="0"/>
          <a:fontRef idx="minor"/>
        </p:style>
        <p:txBody>
          <a:bodyPr wrap="none" lIns="96840" rIns="96840" tIns="47520" bIns="47520" anchor="t">
            <a:sp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Notes</a:t>
            </a:r>
            <a:endParaRPr b="0" lang="en-US" sz="1200" strike="noStrike" u="none">
              <a:solidFill>
                <a:srgbClr val="000000"/>
              </a:solidFill>
              <a:effectLst/>
              <a:uFillTx/>
              <a:latin typeface="Arial"/>
            </a:endParaRPr>
          </a:p>
        </p:txBody>
      </p:sp>
      <p:sp>
        <p:nvSpPr>
          <p:cNvPr id="142" name=""/>
          <p:cNvSpPr/>
          <p:nvPr/>
        </p:nvSpPr>
        <p:spPr>
          <a:xfrm>
            <a:off x="7976880" y="3808440"/>
            <a:ext cx="279000" cy="278280"/>
          </a:xfrm>
          <a:prstGeom prst="rect">
            <a:avLst/>
          </a:prstGeom>
          <a:noFill/>
          <a:ln w="0">
            <a:noFill/>
          </a:ln>
        </p:spPr>
        <p:style>
          <a:lnRef idx="0"/>
          <a:fillRef idx="0"/>
          <a:effectRef idx="0"/>
          <a:fontRef idx="minor"/>
        </p:style>
        <p:txBody>
          <a:bodyPr wrap="none" lIns="96840" rIns="96840" tIns="47520" bIns="47520" anchor="t">
            <a:sp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p:txBody>
      </p:sp>
      <p:sp>
        <p:nvSpPr>
          <p:cNvPr id="143" name=""/>
          <p:cNvSpPr/>
          <p:nvPr/>
        </p:nvSpPr>
        <p:spPr>
          <a:xfrm>
            <a:off x="2776680" y="1022400"/>
            <a:ext cx="6072120" cy="2109600"/>
          </a:xfrm>
          <a:custGeom>
            <a:avLst/>
            <a:gdLst/>
            <a:ahLst/>
            <a:rect l="l" t="t" r="r" b="b"/>
            <a:pathLst>
              <a:path w="3825" h="1329">
                <a:moveTo>
                  <a:pt x="0" y="0"/>
                </a:moveTo>
                <a:lnTo>
                  <a:pt x="3824" y="0"/>
                </a:lnTo>
                <a:lnTo>
                  <a:pt x="3824" y="1328"/>
                </a:lnTo>
                <a:lnTo>
                  <a:pt x="3680" y="1328"/>
                </a:lnTo>
              </a:path>
            </a:pathLst>
          </a:custGeom>
          <a:noFill/>
          <a:ln cap="rnd" w="12600">
            <a:solidFill>
              <a:srgbClr val="000000"/>
            </a:solidFill>
            <a:round/>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1339920" y="739800"/>
            <a:ext cx="1434960" cy="563400"/>
          </a:xfrm>
          <a:prstGeom prst="rect">
            <a:avLst/>
          </a:prstGeom>
          <a:noFill/>
          <a:ln w="12600">
            <a:solidFill>
              <a:srgbClr val="000000"/>
            </a:solidFill>
            <a:miter/>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ENE</a:t>
            </a:r>
            <a:endParaRPr b="0" lang="en-US" sz="1200" strike="noStrike" u="none">
              <a:solidFill>
                <a:srgbClr val="000000"/>
              </a:solidFill>
              <a:effectLst/>
              <a:uFillTx/>
              <a:latin typeface="Arial"/>
            </a:endParaRPr>
          </a:p>
        </p:txBody>
      </p:sp>
      <p:sp>
        <p:nvSpPr>
          <p:cNvPr id="145" name=""/>
          <p:cNvSpPr/>
          <p:nvPr/>
        </p:nvSpPr>
        <p:spPr>
          <a:xfrm flipH="1">
            <a:off x="2719080" y="3070080"/>
            <a:ext cx="1593720" cy="1800"/>
          </a:xfrm>
          <a:prstGeom prst="line">
            <a:avLst/>
          </a:prstGeom>
          <a:ln w="12600">
            <a:solidFill>
              <a:srgbClr val="000000"/>
            </a:solidFill>
            <a:miter/>
            <a:tailEnd len="med" type="stealth" w="med"/>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Arial"/>
            </a:endParaRPr>
          </a:p>
        </p:txBody>
      </p:sp>
      <p:sp>
        <p:nvSpPr>
          <p:cNvPr id="146" name=""/>
          <p:cNvSpPr/>
          <p:nvPr/>
        </p:nvSpPr>
        <p:spPr>
          <a:xfrm>
            <a:off x="2744640" y="3278160"/>
            <a:ext cx="1594080" cy="1440"/>
          </a:xfrm>
          <a:prstGeom prst="line">
            <a:avLst/>
          </a:prstGeom>
          <a:ln w="12600">
            <a:solidFill>
              <a:srgbClr val="000000"/>
            </a:solidFill>
            <a:miter/>
            <a:tailEnd len="med" type="stealth"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Arial"/>
            </a:endParaRPr>
          </a:p>
        </p:txBody>
      </p:sp>
      <p:sp>
        <p:nvSpPr>
          <p:cNvPr id="147" name=""/>
          <p:cNvSpPr/>
          <p:nvPr/>
        </p:nvSpPr>
        <p:spPr>
          <a:xfrm>
            <a:off x="2782800" y="2200320"/>
            <a:ext cx="1594080" cy="64620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48" name=""/>
          <p:cNvSpPr/>
          <p:nvPr/>
        </p:nvSpPr>
        <p:spPr>
          <a:xfrm>
            <a:off x="3432240" y="2239920"/>
            <a:ext cx="584280" cy="278280"/>
          </a:xfrm>
          <a:prstGeom prst="rect">
            <a:avLst/>
          </a:prstGeom>
          <a:noFill/>
          <a:ln w="0">
            <a:noFill/>
          </a:ln>
        </p:spPr>
        <p:style>
          <a:lnRef idx="0"/>
          <a:fillRef idx="0"/>
          <a:effectRef idx="0"/>
          <a:fontRef idx="minor"/>
        </p:style>
        <p:txBody>
          <a:bodyPr wrap="none" lIns="96840" rIns="96840" tIns="47520" bIns="47520" anchor="t">
            <a:sp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Arial"/>
            </a:endParaRPr>
          </a:p>
        </p:txBody>
      </p:sp>
      <p:sp>
        <p:nvSpPr>
          <p:cNvPr id="149" name=""/>
          <p:cNvSpPr/>
          <p:nvPr/>
        </p:nvSpPr>
        <p:spPr>
          <a:xfrm>
            <a:off x="5419800" y="4552920"/>
            <a:ext cx="1436760" cy="636480"/>
          </a:xfrm>
          <a:prstGeom prst="rect">
            <a:avLst/>
          </a:prstGeom>
          <a:noFill/>
          <a:ln w="12600">
            <a:solidFill>
              <a:srgbClr val="000000"/>
            </a:solidFill>
            <a:miter/>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Certificate</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Holders</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(3rd party)</a:t>
            </a:r>
            <a:endParaRPr b="0" lang="en-US" sz="1000" strike="noStrike" u="none">
              <a:solidFill>
                <a:srgbClr val="000000"/>
              </a:solidFill>
              <a:effectLst/>
              <a:uFillTx/>
              <a:latin typeface="Arial"/>
            </a:endParaRPr>
          </a:p>
        </p:txBody>
      </p:sp>
      <p:sp>
        <p:nvSpPr>
          <p:cNvPr id="150" name=""/>
          <p:cNvSpPr/>
          <p:nvPr/>
        </p:nvSpPr>
        <p:spPr>
          <a:xfrm flipH="1">
            <a:off x="6144840" y="3419640"/>
            <a:ext cx="1112760" cy="113184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1" name=""/>
          <p:cNvSpPr/>
          <p:nvPr/>
        </p:nvSpPr>
        <p:spPr>
          <a:xfrm flipV="1">
            <a:off x="6380280" y="3416400"/>
            <a:ext cx="1114200" cy="113184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2" name=""/>
          <p:cNvSpPr/>
          <p:nvPr/>
        </p:nvSpPr>
        <p:spPr>
          <a:xfrm>
            <a:off x="5072040" y="3836880"/>
            <a:ext cx="1405080" cy="583560"/>
          </a:xfrm>
          <a:prstGeom prst="rect">
            <a:avLst/>
          </a:prstGeom>
          <a:noFill/>
          <a:ln w="0">
            <a:noFill/>
          </a:ln>
        </p:spPr>
        <p:style>
          <a:lnRef idx="0"/>
          <a:fillRef idx="0"/>
          <a:effectRef idx="0"/>
          <a:fontRef idx="minor"/>
        </p:style>
        <p:txBody>
          <a:bodyPr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Certificates</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(residual economics and vote)</a:t>
            </a:r>
            <a:endParaRPr b="0" lang="en-US" sz="1000" strike="noStrike" u="none">
              <a:solidFill>
                <a:srgbClr val="000000"/>
              </a:solidFill>
              <a:effectLst/>
              <a:uFillTx/>
              <a:latin typeface="Arial"/>
            </a:endParaRPr>
          </a:p>
        </p:txBody>
      </p:sp>
      <p:sp>
        <p:nvSpPr>
          <p:cNvPr id="153" name=""/>
          <p:cNvSpPr/>
          <p:nvPr/>
        </p:nvSpPr>
        <p:spPr>
          <a:xfrm>
            <a:off x="6776640" y="4098960"/>
            <a:ext cx="279000" cy="278280"/>
          </a:xfrm>
          <a:prstGeom prst="rect">
            <a:avLst/>
          </a:prstGeom>
          <a:noFill/>
          <a:ln w="0">
            <a:noFill/>
          </a:ln>
        </p:spPr>
        <p:style>
          <a:lnRef idx="0"/>
          <a:fillRef idx="0"/>
          <a:effectRef idx="0"/>
          <a:fontRef idx="minor"/>
        </p:style>
        <p:txBody>
          <a:bodyPr wrap="none" lIns="96840" rIns="96840" tIns="47520" bIns="47520" anchor="t">
            <a:sp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p:txBody>
      </p:sp>
      <p:sp>
        <p:nvSpPr>
          <p:cNvPr id="154" name=""/>
          <p:cNvSpPr/>
          <p:nvPr/>
        </p:nvSpPr>
        <p:spPr>
          <a:xfrm flipV="1">
            <a:off x="2217600" y="2196720"/>
            <a:ext cx="0" cy="6462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5" name=""/>
          <p:cNvSpPr/>
          <p:nvPr/>
        </p:nvSpPr>
        <p:spPr>
          <a:xfrm flipH="1">
            <a:off x="1897200" y="2200320"/>
            <a:ext cx="1440" cy="6462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6" name=""/>
          <p:cNvSpPr/>
          <p:nvPr/>
        </p:nvSpPr>
        <p:spPr>
          <a:xfrm>
            <a:off x="2196360" y="2246400"/>
            <a:ext cx="1122480" cy="58356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 share</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.01% economics</a:t>
            </a:r>
            <a:endParaRPr b="0" lang="en-US" sz="10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000" strike="noStrike" u="none">
                <a:solidFill>
                  <a:srgbClr val="000000"/>
                </a:solidFill>
                <a:effectLst/>
                <a:uFillTx/>
                <a:latin typeface="Arial"/>
              </a:rPr>
              <a:t>100% vote</a:t>
            </a:r>
            <a:endParaRPr b="0" lang="en-US" sz="1000" strike="noStrike" u="none">
              <a:solidFill>
                <a:srgbClr val="000000"/>
              </a:solidFill>
              <a:effectLst/>
              <a:uFillTx/>
              <a:latin typeface="Arial"/>
            </a:endParaRPr>
          </a:p>
        </p:txBody>
      </p:sp>
      <p:sp>
        <p:nvSpPr>
          <p:cNvPr id="157" name=""/>
          <p:cNvSpPr/>
          <p:nvPr/>
        </p:nvSpPr>
        <p:spPr>
          <a:xfrm>
            <a:off x="988560" y="2284560"/>
            <a:ext cx="804240" cy="46116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Financial</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Asset</a:t>
            </a:r>
            <a:endParaRPr b="0" lang="en-US" sz="1200" strike="noStrike" u="none">
              <a:solidFill>
                <a:srgbClr val="000000"/>
              </a:solidFill>
              <a:effectLst/>
              <a:uFillTx/>
              <a:latin typeface="Arial"/>
            </a:endParaRPr>
          </a:p>
        </p:txBody>
      </p:sp>
      <p:sp>
        <p:nvSpPr>
          <p:cNvPr id="158" name=""/>
          <p:cNvSpPr/>
          <p:nvPr/>
        </p:nvSpPr>
        <p:spPr>
          <a:xfrm>
            <a:off x="5808600" y="1889280"/>
            <a:ext cx="1438200" cy="56988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True Sale of </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B Share</a:t>
            </a:r>
            <a:endParaRPr b="0" lang="en-US" sz="1200" strike="noStrike" u="none">
              <a:solidFill>
                <a:srgbClr val="000000"/>
              </a:solidFill>
              <a:effectLst/>
              <a:uFillTx/>
              <a:latin typeface="Arial"/>
            </a:endParaRPr>
          </a:p>
        </p:txBody>
      </p:sp>
      <p:sp>
        <p:nvSpPr>
          <p:cNvPr id="159" name=""/>
          <p:cNvSpPr/>
          <p:nvPr/>
        </p:nvSpPr>
        <p:spPr>
          <a:xfrm>
            <a:off x="6510240" y="2401920"/>
            <a:ext cx="11160" cy="395280"/>
          </a:xfrm>
          <a:prstGeom prst="line">
            <a:avLst/>
          </a:prstGeom>
          <a:ln w="12600">
            <a:solidFill>
              <a:srgbClr val="0066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0" name=""/>
          <p:cNvSpPr/>
          <p:nvPr/>
        </p:nvSpPr>
        <p:spPr>
          <a:xfrm>
            <a:off x="4879440" y="755640"/>
            <a:ext cx="499320" cy="278280"/>
          </a:xfrm>
          <a:prstGeom prst="rect">
            <a:avLst/>
          </a:prstGeom>
          <a:noFill/>
          <a:ln w="0">
            <a:noFill/>
          </a:ln>
        </p:spPr>
        <p:style>
          <a:lnRef idx="0"/>
          <a:fillRef idx="0"/>
          <a:effectRef idx="0"/>
          <a:fontRef idx="minor"/>
        </p:style>
        <p:txBody>
          <a:bodyPr wrap="none" lIns="96840" rIns="96840" tIns="47520" bIns="47520" anchor="t">
            <a:spAutoFit/>
          </a:bodyPr>
          <a:p>
            <a:pP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TRS</a:t>
            </a:r>
            <a:endParaRPr b="0" lang="en-US" sz="1200" strike="noStrike" u="none">
              <a:solidFill>
                <a:srgbClr val="000000"/>
              </a:solidFill>
              <a:effectLst/>
              <a:uFillTx/>
              <a:latin typeface="Arial"/>
            </a:endParaRPr>
          </a:p>
        </p:txBody>
      </p:sp>
      <p:sp>
        <p:nvSpPr>
          <p:cNvPr id="161" name=""/>
          <p:cNvSpPr/>
          <p:nvPr/>
        </p:nvSpPr>
        <p:spPr>
          <a:xfrm>
            <a:off x="7183440" y="4552920"/>
            <a:ext cx="1436760" cy="636480"/>
          </a:xfrm>
          <a:prstGeom prst="rect">
            <a:avLst/>
          </a:prstGeom>
          <a:noFill/>
          <a:ln w="12600">
            <a:solidFill>
              <a:srgbClr val="000000"/>
            </a:solidFill>
            <a:miter/>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Lenders</a:t>
            </a:r>
            <a:endParaRPr b="0" lang="en-US" sz="1200" strike="noStrike" u="none">
              <a:solidFill>
                <a:srgbClr val="000000"/>
              </a:solidFill>
              <a:effectLst/>
              <a:uFillTx/>
              <a:latin typeface="Arial"/>
            </a:endParaRPr>
          </a:p>
        </p:txBody>
      </p:sp>
      <p:sp>
        <p:nvSpPr>
          <p:cNvPr id="162" name=""/>
          <p:cNvSpPr/>
          <p:nvPr/>
        </p:nvSpPr>
        <p:spPr>
          <a:xfrm>
            <a:off x="3220920" y="1577880"/>
            <a:ext cx="1438560" cy="56988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True Sale of</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Financial Asset</a:t>
            </a:r>
            <a:endParaRPr b="0" lang="en-US" sz="1200" strike="noStrike" u="none">
              <a:solidFill>
                <a:srgbClr val="000000"/>
              </a:solidFill>
              <a:effectLst/>
              <a:uFillTx/>
              <a:latin typeface="Arial"/>
            </a:endParaRPr>
          </a:p>
        </p:txBody>
      </p:sp>
      <p:sp>
        <p:nvSpPr>
          <p:cNvPr id="163" name=""/>
          <p:cNvSpPr/>
          <p:nvPr/>
        </p:nvSpPr>
        <p:spPr>
          <a:xfrm flipH="1">
            <a:off x="3086280" y="2100240"/>
            <a:ext cx="661680" cy="338040"/>
          </a:xfrm>
          <a:prstGeom prst="line">
            <a:avLst/>
          </a:prstGeom>
          <a:ln w="12600">
            <a:solidFill>
              <a:srgbClr val="0066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4" name=""/>
          <p:cNvSpPr/>
          <p:nvPr/>
        </p:nvSpPr>
        <p:spPr>
          <a:xfrm>
            <a:off x="274680" y="3714840"/>
            <a:ext cx="1438200" cy="56988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Non-Consolidation</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Opinion</a:t>
            </a:r>
            <a:endParaRPr b="0" lang="en-US" sz="1200" strike="noStrike" u="none">
              <a:solidFill>
                <a:srgbClr val="000000"/>
              </a:solidFill>
              <a:effectLst/>
              <a:uFillTx/>
              <a:latin typeface="Arial"/>
            </a:endParaRPr>
          </a:p>
        </p:txBody>
      </p:sp>
      <p:sp>
        <p:nvSpPr>
          <p:cNvPr id="165" name=""/>
          <p:cNvSpPr/>
          <p:nvPr/>
        </p:nvSpPr>
        <p:spPr>
          <a:xfrm flipV="1">
            <a:off x="1112760" y="3463560"/>
            <a:ext cx="478080" cy="344520"/>
          </a:xfrm>
          <a:prstGeom prst="line">
            <a:avLst/>
          </a:prstGeom>
          <a:ln w="12600">
            <a:solidFill>
              <a:srgbClr val="0066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6" name=""/>
          <p:cNvSpPr/>
          <p:nvPr/>
        </p:nvSpPr>
        <p:spPr>
          <a:xfrm>
            <a:off x="7209000" y="1914480"/>
            <a:ext cx="1438200" cy="56988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Non-Consolidation</a:t>
            </a:r>
            <a:endParaRPr b="0" lang="en-US" sz="1200" strike="noStrike" u="none">
              <a:solidFill>
                <a:srgbClr val="000000"/>
              </a:solidFill>
              <a:effectLst/>
              <a:uFillTx/>
              <a:latin typeface="Arial"/>
            </a:endParaRPr>
          </a:p>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66ff"/>
                </a:solidFill>
                <a:effectLst/>
                <a:uFillTx/>
                <a:latin typeface="Arial"/>
              </a:rPr>
              <a:t>Opinion</a:t>
            </a:r>
            <a:endParaRPr b="0" lang="en-US" sz="1200" strike="noStrike" u="none">
              <a:solidFill>
                <a:srgbClr val="000000"/>
              </a:solidFill>
              <a:effectLst/>
              <a:uFillTx/>
              <a:latin typeface="Arial"/>
            </a:endParaRPr>
          </a:p>
        </p:txBody>
      </p:sp>
      <p:sp>
        <p:nvSpPr>
          <p:cNvPr id="167" name=""/>
          <p:cNvSpPr/>
          <p:nvPr/>
        </p:nvSpPr>
        <p:spPr>
          <a:xfrm flipH="1">
            <a:off x="7966080" y="2408400"/>
            <a:ext cx="1440" cy="376200"/>
          </a:xfrm>
          <a:prstGeom prst="line">
            <a:avLst/>
          </a:prstGeom>
          <a:ln w="12600">
            <a:solidFill>
              <a:srgbClr val="0066ff"/>
            </a:solidFill>
            <a:miter/>
            <a:tailEnd len="med" type="stealth"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168" name=""/>
          <p:cNvGrpSpPr/>
          <p:nvPr/>
        </p:nvGrpSpPr>
        <p:grpSpPr>
          <a:xfrm>
            <a:off x="1339920" y="2863800"/>
            <a:ext cx="1434960" cy="673200"/>
            <a:chOff x="1339920" y="2863800"/>
            <a:chExt cx="1434960" cy="673200"/>
          </a:xfrm>
        </p:grpSpPr>
        <p:sp>
          <p:nvSpPr>
            <p:cNvPr id="169" name=""/>
            <p:cNvSpPr/>
            <p:nvPr/>
          </p:nvSpPr>
          <p:spPr>
            <a:xfrm>
              <a:off x="1339920" y="2924280"/>
              <a:ext cx="1434960" cy="56340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Asset LLC</a:t>
              </a:r>
              <a:endParaRPr b="0" lang="en-US" sz="1200" strike="noStrike" u="none">
                <a:solidFill>
                  <a:srgbClr val="000000"/>
                </a:solidFill>
                <a:effectLst/>
                <a:uFillTx/>
                <a:latin typeface="Arial"/>
              </a:endParaRPr>
            </a:p>
          </p:txBody>
        </p:sp>
        <p:sp>
          <p:nvSpPr>
            <p:cNvPr id="170" name=""/>
            <p:cNvSpPr/>
            <p:nvPr/>
          </p:nvSpPr>
          <p:spPr>
            <a:xfrm>
              <a:off x="1397160" y="2863800"/>
              <a:ext cx="1269720" cy="673200"/>
            </a:xfrm>
            <a:prstGeom prst="ellipse">
              <a:avLst/>
            </a:prstGeom>
            <a:noFill/>
            <a:ln w="11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171" name=""/>
          <p:cNvGrpSpPr/>
          <p:nvPr/>
        </p:nvGrpSpPr>
        <p:grpSpPr>
          <a:xfrm>
            <a:off x="4394160" y="2876400"/>
            <a:ext cx="1447920" cy="672840"/>
            <a:chOff x="4394160" y="2876400"/>
            <a:chExt cx="1447920" cy="672840"/>
          </a:xfrm>
        </p:grpSpPr>
        <p:sp>
          <p:nvSpPr>
            <p:cNvPr id="172" name=""/>
            <p:cNvSpPr/>
            <p:nvPr/>
          </p:nvSpPr>
          <p:spPr>
            <a:xfrm>
              <a:off x="4403880" y="2923920"/>
              <a:ext cx="1438200" cy="563400"/>
            </a:xfrm>
            <a:prstGeom prst="rect">
              <a:avLst/>
            </a:prstGeom>
            <a:noFill/>
            <a:ln w="0">
              <a:noFill/>
            </a:ln>
          </p:spPr>
          <p:style>
            <a:lnRef idx="0"/>
            <a:fillRef idx="0"/>
            <a:effectRef idx="0"/>
            <a:fontRef idx="minor"/>
          </p:style>
          <p:txBody>
            <a:bodyPr wrap="none" lIns="96840" rIns="96840" tIns="47520" bIns="47520" anchor="ctr">
              <a:no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0" lang="en-US" sz="1200" strike="noStrike" u="none">
                  <a:solidFill>
                    <a:srgbClr val="000000"/>
                  </a:solidFill>
                  <a:effectLst/>
                  <a:uFillTx/>
                  <a:latin typeface="Arial"/>
                </a:rPr>
                <a:t>Transferor LLC</a:t>
              </a:r>
              <a:endParaRPr b="0" lang="en-US" sz="1200" strike="noStrike" u="none">
                <a:solidFill>
                  <a:srgbClr val="000000"/>
                </a:solidFill>
                <a:effectLst/>
                <a:uFillTx/>
                <a:latin typeface="Arial"/>
              </a:endParaRPr>
            </a:p>
          </p:txBody>
        </p:sp>
        <p:sp>
          <p:nvSpPr>
            <p:cNvPr id="173" name=""/>
            <p:cNvSpPr/>
            <p:nvPr/>
          </p:nvSpPr>
          <p:spPr>
            <a:xfrm>
              <a:off x="4394160" y="2876400"/>
              <a:ext cx="1435320" cy="672840"/>
            </a:xfrm>
            <a:prstGeom prst="ellipse">
              <a:avLst/>
            </a:prstGeom>
            <a:noFill/>
            <a:ln w="11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174" name=""/>
          <p:cNvSpPr/>
          <p:nvPr/>
        </p:nvSpPr>
        <p:spPr>
          <a:xfrm>
            <a:off x="8303040" y="4022640"/>
            <a:ext cx="412200" cy="3088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400" strike="noStrike" u="none">
                <a:solidFill>
                  <a:srgbClr val="000000"/>
                </a:solidFill>
                <a:effectLst/>
                <a:uFillTx/>
                <a:latin typeface="Arial"/>
              </a:rPr>
              <a:t>(5)</a:t>
            </a:r>
            <a:endParaRPr b="0" lang="en-US" sz="1400" strike="noStrike" u="none">
              <a:solidFill>
                <a:srgbClr val="000000"/>
              </a:solidFill>
              <a:effectLst/>
              <a:uFillTx/>
              <a:latin typeface="Arial"/>
            </a:endParaRPr>
          </a:p>
        </p:txBody>
      </p:sp>
      <p:sp>
        <p:nvSpPr>
          <p:cNvPr id="175" name=""/>
          <p:cNvSpPr/>
          <p:nvPr/>
        </p:nvSpPr>
        <p:spPr>
          <a:xfrm>
            <a:off x="559080" y="2479680"/>
            <a:ext cx="412200" cy="3088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400" strike="noStrike" u="none">
                <a:solidFill>
                  <a:srgbClr val="000000"/>
                </a:solidFill>
                <a:effectLst/>
                <a:uFillTx/>
                <a:latin typeface="Arial"/>
              </a:rPr>
              <a:t>(1)</a:t>
            </a:r>
            <a:endParaRPr b="0" lang="en-US" sz="1400" strike="noStrike" u="none">
              <a:solidFill>
                <a:srgbClr val="000000"/>
              </a:solidFill>
              <a:effectLst/>
              <a:uFillTx/>
              <a:latin typeface="Arial"/>
            </a:endParaRPr>
          </a:p>
        </p:txBody>
      </p:sp>
      <p:sp>
        <p:nvSpPr>
          <p:cNvPr id="176" name=""/>
          <p:cNvSpPr/>
          <p:nvPr/>
        </p:nvSpPr>
        <p:spPr>
          <a:xfrm>
            <a:off x="2578680" y="3403440"/>
            <a:ext cx="412200" cy="3088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400" strike="noStrike" u="none">
                <a:solidFill>
                  <a:srgbClr val="000000"/>
                </a:solidFill>
                <a:effectLst/>
                <a:uFillTx/>
                <a:latin typeface="Arial"/>
              </a:rPr>
              <a:t>(2)</a:t>
            </a:r>
            <a:endParaRPr b="0" lang="en-US" sz="1400" strike="noStrike" u="none">
              <a:solidFill>
                <a:srgbClr val="000000"/>
              </a:solidFill>
              <a:effectLst/>
              <a:uFillTx/>
              <a:latin typeface="Arial"/>
            </a:endParaRPr>
          </a:p>
        </p:txBody>
      </p:sp>
      <p:sp>
        <p:nvSpPr>
          <p:cNvPr id="177" name=""/>
          <p:cNvSpPr/>
          <p:nvPr/>
        </p:nvSpPr>
        <p:spPr>
          <a:xfrm>
            <a:off x="5664600" y="3403440"/>
            <a:ext cx="412200" cy="3088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400" strike="noStrike" u="none">
                <a:solidFill>
                  <a:srgbClr val="000000"/>
                </a:solidFill>
                <a:effectLst/>
                <a:uFillTx/>
                <a:latin typeface="Arial"/>
              </a:rPr>
              <a:t>(3)</a:t>
            </a:r>
            <a:endParaRPr b="0" lang="en-US" sz="1400" strike="noStrike" u="none">
              <a:solidFill>
                <a:srgbClr val="000000"/>
              </a:solidFill>
              <a:effectLst/>
              <a:uFillTx/>
              <a:latin typeface="Arial"/>
            </a:endParaRPr>
          </a:p>
        </p:txBody>
      </p:sp>
      <p:sp>
        <p:nvSpPr>
          <p:cNvPr id="178" name=""/>
          <p:cNvSpPr/>
          <p:nvPr/>
        </p:nvSpPr>
        <p:spPr>
          <a:xfrm>
            <a:off x="6426720" y="679320"/>
            <a:ext cx="412200" cy="308880"/>
          </a:xfrm>
          <a:prstGeom prst="rect">
            <a:avLst/>
          </a:prstGeom>
          <a:noFill/>
          <a:ln w="0">
            <a:noFill/>
          </a:ln>
        </p:spPr>
        <p:style>
          <a:lnRef idx="0"/>
          <a:fillRef idx="0"/>
          <a:effectRef idx="0"/>
          <a:fontRef idx="minor"/>
        </p:style>
        <p:txBody>
          <a:bodyPr wrap="none" lIns="96840" rIns="96840" tIns="47520" bIns="47520" anchor="t">
            <a:spAutoFit/>
          </a:bodyPr>
          <a:p>
            <a:pPr algn="ctr">
              <a:tabLst>
                <a:tab algn="l" pos="0"/>
                <a:tab algn="l" pos="966960"/>
                <a:tab algn="l" pos="1933560"/>
                <a:tab algn="l" pos="2900520"/>
                <a:tab algn="l" pos="3867120"/>
                <a:tab algn="l" pos="4834080"/>
                <a:tab algn="l" pos="5800680"/>
                <a:tab algn="l" pos="6767640"/>
                <a:tab algn="l" pos="7734240"/>
                <a:tab algn="l" pos="8701200"/>
                <a:tab algn="l" pos="9667800"/>
                <a:tab algn="l" pos="10634760"/>
              </a:tabLst>
            </a:pPr>
            <a:r>
              <a:rPr b="1" lang="en-US" sz="1400" strike="noStrike" u="none">
                <a:solidFill>
                  <a:srgbClr val="000000"/>
                </a:solidFill>
                <a:effectLst/>
                <a:uFillTx/>
                <a:latin typeface="Arial"/>
              </a:rPr>
              <a:t>(4)</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08D3C06-8CE1-4E80-ABA6-B8A1E6ADB991}" type="slidenum">
              <a:t>18</a:t>
            </a:fld>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8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Cash Flow</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4A1C79A-EF9C-47D1-8C60-D30CB18131DF}"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Agenda</a:t>
            </a:r>
            <a:endParaRPr b="1" lang="en-US" sz="3000" strike="noStrike" u="none">
              <a:solidFill>
                <a:srgbClr val="000000"/>
              </a:solidFill>
              <a:effectLst/>
              <a:uFillTx/>
              <a:latin typeface="Arial"/>
            </a:endParaRPr>
          </a:p>
        </p:txBody>
      </p:sp>
      <p:sp>
        <p:nvSpPr>
          <p:cNvPr id="18"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General Presentation on Universe of Finance Structures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Presentation on Selected Deals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Questions and Answers</a:t>
            </a: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Next Steps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3AA4094-73B1-48E6-B8D3-2EA681CE1F0B}"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Liquidation Cash Flow</a:t>
            </a:r>
            <a:endParaRPr b="1" lang="en-US" sz="3000" strike="noStrike" u="none">
              <a:solidFill>
                <a:srgbClr val="000000"/>
              </a:solidFill>
              <a:effectLst/>
              <a:uFillTx/>
              <a:latin typeface="Arial"/>
            </a:endParaRPr>
          </a:p>
        </p:txBody>
      </p:sp>
      <p:sp>
        <p:nvSpPr>
          <p:cNvPr id="182" name="PlaceHolder 2"/>
          <p:cNvSpPr>
            <a:spLocks noGrp="1"/>
          </p:cNvSpPr>
          <p:nvPr>
            <p:ph/>
          </p:nvPr>
        </p:nvSpPr>
        <p:spPr>
          <a:xfrm>
            <a:off x="114480" y="1012680"/>
            <a:ext cx="8929440" cy="5227920"/>
          </a:xfrm>
          <a:prstGeom prst="rect">
            <a:avLst/>
          </a:prstGeom>
          <a:noFill/>
          <a:ln w="0">
            <a:noFill/>
          </a:ln>
        </p:spPr>
        <p:txBody>
          <a:bodyPr lIns="90000" rIns="90000" tIns="46800" bIns="46800" anchor="t">
            <a:normAutofit/>
          </a:bodyPr>
          <a:p>
            <a:pPr marL="343080" indent="-343080">
              <a:lnSpc>
                <a:spcPct val="110000"/>
              </a:lnSpc>
              <a:spcBef>
                <a:spcPts val="49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Asset or B interest proceeds liquidated by the trust first go to the lenders under the TRS</a:t>
            </a:r>
            <a:endParaRPr b="1" lang="en-US" sz="2000" strike="noStrike" u="none">
              <a:solidFill>
                <a:srgbClr val="000000"/>
              </a:solidFill>
              <a:effectLst/>
              <a:uFillTx/>
              <a:latin typeface="Arial"/>
            </a:endParaRPr>
          </a:p>
          <a:p>
            <a:pPr marL="343080" indent="-343080">
              <a:lnSpc>
                <a:spcPct val="110000"/>
              </a:lnSpc>
              <a:spcBef>
                <a:spcPts val="49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Total proceeds from the sale of assets or B interests currently in the trust will not satisfy the TRS obligations of $449MM</a:t>
            </a: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E1BEC27-2581-4862-81A7-33CEDD88C2C1}" type="slidenum">
              <a:t>20</a:t>
            </a:fld>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84"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Assets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2FDCFFD-61F1-48F9-AE73-CE0D5DBAACCA}"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
          <p:cNvSpPr/>
          <p:nvPr/>
        </p:nvSpPr>
        <p:spPr>
          <a:xfrm>
            <a:off x="0" y="200160"/>
            <a:ext cx="9144000" cy="614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Assets</a:t>
            </a:r>
            <a:endParaRPr b="0" lang="en-US" sz="3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Hawaii I 125-0 Trust</a:t>
            </a:r>
            <a:endParaRPr b="0" lang="en-US" sz="1800" strike="noStrike" u="none">
              <a:solidFill>
                <a:srgbClr val="000000"/>
              </a:solidFill>
              <a:effectLst/>
              <a:uFillTx/>
              <a:latin typeface="Arial"/>
            </a:endParaRPr>
          </a:p>
        </p:txBody>
      </p:sp>
      <p:graphicFrame>
        <p:nvGraphicFramePr>
          <p:cNvPr id="186" name=""/>
          <p:cNvGraphicFramePr/>
          <p:nvPr/>
        </p:nvGraphicFramePr>
        <p:xfrm>
          <a:off x="219240" y="2138400"/>
          <a:ext cx="3295440" cy="3000240"/>
        </p:xfrm>
        <a:graphic>
          <a:graphicData uri="http://schemas.openxmlformats.org/presentationml/2006/ole">
            <p:oleObj progId="Excel.Sheet.12" r:id="rId1" spid="">
              <p:embed/>
              <p:pic>
                <p:nvPicPr>
                  <p:cNvPr id="187" name="" descr=""/>
                  <p:cNvPicPr/>
                  <p:nvPr/>
                </p:nvPicPr>
                <p:blipFill>
                  <a:blip r:embed="rId2"/>
                  <a:stretch/>
                </p:blipFill>
                <p:spPr>
                  <a:xfrm>
                    <a:off x="219240" y="2138400"/>
                    <a:ext cx="3295440" cy="3000240"/>
                  </a:xfrm>
                  <a:prstGeom prst="rect">
                    <a:avLst/>
                  </a:prstGeom>
                  <a:noFill/>
                  <a:ln w="0">
                    <a:noFill/>
                  </a:ln>
                </p:spPr>
              </p:pic>
            </p:oleObj>
          </a:graphicData>
        </a:graphic>
      </p:graphicFrame>
      <p:graphicFrame>
        <p:nvGraphicFramePr>
          <p:cNvPr id="188" name=""/>
          <p:cNvGraphicFramePr/>
          <p:nvPr/>
        </p:nvGraphicFramePr>
        <p:xfrm>
          <a:off x="3508200" y="2138400"/>
          <a:ext cx="2837160" cy="3000240"/>
        </p:xfrm>
        <a:graphic>
          <a:graphicData uri="http://schemas.openxmlformats.org/presentationml/2006/ole">
            <p:oleObj progId="Excel.Sheet.12" r:id="rId3" spid="">
              <p:embed/>
              <p:pic>
                <p:nvPicPr>
                  <p:cNvPr id="189" name="" descr=""/>
                  <p:cNvPicPr/>
                  <p:nvPr/>
                </p:nvPicPr>
                <p:blipFill>
                  <a:blip r:embed="rId4"/>
                  <a:stretch/>
                </p:blipFill>
                <p:spPr>
                  <a:xfrm>
                    <a:off x="3508200" y="2138400"/>
                    <a:ext cx="2837160" cy="3000240"/>
                  </a:xfrm>
                  <a:prstGeom prst="rect">
                    <a:avLst/>
                  </a:prstGeom>
                  <a:noFill/>
                  <a:ln w="0">
                    <a:noFill/>
                  </a:ln>
                </p:spPr>
              </p:pic>
            </p:oleObj>
          </a:graphicData>
        </a:graphic>
      </p:graphicFrame>
      <p:graphicFrame>
        <p:nvGraphicFramePr>
          <p:cNvPr id="190" name=""/>
          <p:cNvGraphicFramePr/>
          <p:nvPr/>
        </p:nvGraphicFramePr>
        <p:xfrm>
          <a:off x="6340320" y="2138400"/>
          <a:ext cx="2668680" cy="3000240"/>
        </p:xfrm>
        <a:graphic>
          <a:graphicData uri="http://schemas.openxmlformats.org/presentationml/2006/ole">
            <p:oleObj progId="Excel.Sheet.12" r:id="rId5" spid="">
              <p:embed/>
              <p:pic>
                <p:nvPicPr>
                  <p:cNvPr id="191" name="" descr=""/>
                  <p:cNvPicPr/>
                  <p:nvPr/>
                </p:nvPicPr>
                <p:blipFill>
                  <a:blip r:embed="rId6"/>
                  <a:stretch/>
                </p:blipFill>
                <p:spPr>
                  <a:xfrm>
                    <a:off x="6340320" y="2138400"/>
                    <a:ext cx="2668680" cy="3000240"/>
                  </a:xfrm>
                  <a:prstGeom prst="rect">
                    <a:avLst/>
                  </a:prstGeom>
                  <a:noFill/>
                  <a:ln w="0">
                    <a:noFill/>
                  </a:ln>
                </p:spPr>
              </p:pic>
            </p:oleObj>
          </a:graphicData>
        </a:graphic>
      </p:graphicFrame>
      <p:sp>
        <p:nvSpPr>
          <p:cNvPr id="2" name="PlaceHolder 1"/>
          <p:cNvSpPr>
            <a:spLocks noGrp="1"/>
          </p:cNvSpPr>
          <p:nvPr>
            <p:ph type="sldNum" idx="1"/>
          </p:nvPr>
        </p:nvSpPr>
        <p:spPr/>
        <p:txBody>
          <a:bodyPr/>
          <a:p>
            <a:fld id="{C10405AA-0314-43BA-A223-8C0A926E9D96}"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2" name=""/>
          <p:cNvSpPr/>
          <p:nvPr/>
        </p:nvSpPr>
        <p:spPr>
          <a:xfrm>
            <a:off x="0" y="200160"/>
            <a:ext cx="9144000" cy="61416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Assets</a:t>
            </a:r>
            <a:endParaRPr b="0" lang="en-US" sz="3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Hawaii II 125-0 Trust</a:t>
            </a:r>
            <a:endParaRPr b="0" lang="en-US" sz="1600" strike="noStrike" u="none">
              <a:solidFill>
                <a:srgbClr val="000000"/>
              </a:solidFill>
              <a:effectLst/>
              <a:uFillTx/>
              <a:latin typeface="Arial"/>
            </a:endParaRPr>
          </a:p>
        </p:txBody>
      </p:sp>
      <p:graphicFrame>
        <p:nvGraphicFramePr>
          <p:cNvPr id="193" name=""/>
          <p:cNvGraphicFramePr/>
          <p:nvPr/>
        </p:nvGraphicFramePr>
        <p:xfrm>
          <a:off x="142920" y="1200240"/>
          <a:ext cx="3294000" cy="4457520"/>
        </p:xfrm>
        <a:graphic>
          <a:graphicData uri="http://schemas.openxmlformats.org/presentationml/2006/ole">
            <p:oleObj progId="Excel.Sheet.12" r:id="rId1" spid="">
              <p:embed/>
              <p:pic>
                <p:nvPicPr>
                  <p:cNvPr id="194" name="" descr=""/>
                  <p:cNvPicPr/>
                  <p:nvPr/>
                </p:nvPicPr>
                <p:blipFill>
                  <a:blip r:embed="rId2"/>
                  <a:stretch/>
                </p:blipFill>
                <p:spPr>
                  <a:xfrm>
                    <a:off x="142920" y="1200240"/>
                    <a:ext cx="3294000" cy="4457520"/>
                  </a:xfrm>
                  <a:prstGeom prst="rect">
                    <a:avLst/>
                  </a:prstGeom>
                  <a:noFill/>
                  <a:ln w="0">
                    <a:noFill/>
                  </a:ln>
                </p:spPr>
              </p:pic>
            </p:oleObj>
          </a:graphicData>
        </a:graphic>
      </p:graphicFrame>
      <p:graphicFrame>
        <p:nvGraphicFramePr>
          <p:cNvPr id="195" name=""/>
          <p:cNvGraphicFramePr/>
          <p:nvPr/>
        </p:nvGraphicFramePr>
        <p:xfrm>
          <a:off x="3435480" y="1200240"/>
          <a:ext cx="2833560" cy="4457520"/>
        </p:xfrm>
        <a:graphic>
          <a:graphicData uri="http://schemas.openxmlformats.org/presentationml/2006/ole">
            <p:oleObj progId="Excel.Sheet.12" r:id="rId3" spid="">
              <p:embed/>
              <p:pic>
                <p:nvPicPr>
                  <p:cNvPr id="196" name="" descr=""/>
                  <p:cNvPicPr/>
                  <p:nvPr/>
                </p:nvPicPr>
                <p:blipFill>
                  <a:blip r:embed="rId4"/>
                  <a:stretch/>
                </p:blipFill>
                <p:spPr>
                  <a:xfrm>
                    <a:off x="3435480" y="1200240"/>
                    <a:ext cx="2833560" cy="4457520"/>
                  </a:xfrm>
                  <a:prstGeom prst="rect">
                    <a:avLst/>
                  </a:prstGeom>
                  <a:noFill/>
                  <a:ln w="0">
                    <a:noFill/>
                  </a:ln>
                </p:spPr>
              </p:pic>
            </p:oleObj>
          </a:graphicData>
        </a:graphic>
      </p:graphicFrame>
      <p:graphicFrame>
        <p:nvGraphicFramePr>
          <p:cNvPr id="197" name=""/>
          <p:cNvGraphicFramePr/>
          <p:nvPr/>
        </p:nvGraphicFramePr>
        <p:xfrm>
          <a:off x="6272280" y="1200240"/>
          <a:ext cx="2673360" cy="4457520"/>
        </p:xfrm>
        <a:graphic>
          <a:graphicData uri="http://schemas.openxmlformats.org/presentationml/2006/ole">
            <p:oleObj progId="Excel.Sheet.12" r:id="rId5" spid="">
              <p:embed/>
              <p:pic>
                <p:nvPicPr>
                  <p:cNvPr id="198" name="" descr=""/>
                  <p:cNvPicPr/>
                  <p:nvPr/>
                </p:nvPicPr>
                <p:blipFill>
                  <a:blip r:embed="rId6"/>
                  <a:stretch/>
                </p:blipFill>
                <p:spPr>
                  <a:xfrm>
                    <a:off x="6272280" y="1200240"/>
                    <a:ext cx="2673360" cy="4457520"/>
                  </a:xfrm>
                  <a:prstGeom prst="rect">
                    <a:avLst/>
                  </a:prstGeom>
                  <a:noFill/>
                  <a:ln w="0">
                    <a:noFill/>
                  </a:ln>
                </p:spPr>
              </p:pic>
            </p:oleObj>
          </a:graphicData>
        </a:graphic>
      </p:graphicFrame>
      <p:sp>
        <p:nvSpPr>
          <p:cNvPr id="2" name="PlaceHolder 1"/>
          <p:cNvSpPr>
            <a:spLocks noGrp="1"/>
          </p:cNvSpPr>
          <p:nvPr>
            <p:ph type="sldNum" idx="1"/>
          </p:nvPr>
        </p:nvSpPr>
        <p:spPr/>
        <p:txBody>
          <a:bodyPr/>
          <a:p>
            <a:fld id="{A9E1D0C8-79EE-43FE-90E7-3C3E09615621}"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20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Other FAS 125/140 Transactions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0E652D1-E695-40FB-95E4-1D38688CAD53}"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1"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Other FAS 125/140 Transactions</a:t>
            </a:r>
            <a:endParaRPr b="1" lang="en-US" sz="3000" strike="noStrike" u="none">
              <a:solidFill>
                <a:srgbClr val="000000"/>
              </a:solidFill>
              <a:effectLst/>
              <a:uFillTx/>
              <a:latin typeface="Arial"/>
            </a:endParaRPr>
          </a:p>
        </p:txBody>
      </p:sp>
      <p:sp>
        <p:nvSpPr>
          <p:cNvPr id="202" name="PlaceHolder 2"/>
          <p:cNvSpPr>
            <a:spLocks noGrp="1"/>
          </p:cNvSpPr>
          <p:nvPr>
            <p:ph/>
          </p:nvPr>
        </p:nvSpPr>
        <p:spPr>
          <a:xfrm>
            <a:off x="1509840" y="1375920"/>
            <a:ext cx="6154560" cy="4776840"/>
          </a:xfrm>
          <a:prstGeom prst="rect">
            <a:avLst/>
          </a:prstGeom>
          <a:noFill/>
          <a:ln w="0">
            <a:noFill/>
          </a:ln>
        </p:spPr>
        <p:txBody>
          <a:bodyPr lIns="90000" rIns="90000" tIns="46800" bIns="46800" anchor="t">
            <a:normAutofit/>
          </a:bodyPr>
          <a:p>
            <a:pPr marL="343080" indent="-343080">
              <a:lnSpc>
                <a:spcPct val="110000"/>
              </a:lnSpc>
              <a:spcBef>
                <a:spcPts val="499"/>
              </a:spcBef>
              <a:buNone/>
              <a:tabLst>
                <a:tab algn="l" pos="0"/>
                <a:tab algn="r" pos="7315200"/>
                <a:tab algn="l" pos="8229600"/>
                <a:tab algn="l" pos="9144000"/>
                <a:tab algn="l" pos="10058400"/>
              </a:tabLst>
            </a:pPr>
            <a:r>
              <a:rPr b="1" lang="en-US" sz="2000" strike="noStrike" u="sng">
                <a:solidFill>
                  <a:srgbClr val="000000"/>
                </a:solidFill>
                <a:effectLst/>
                <a:uFillTx/>
                <a:latin typeface="Arial"/>
              </a:rPr>
              <a:t>Deal Name</a:t>
            </a:r>
            <a:r>
              <a:rPr b="1" lang="en-US" sz="2000" strike="noStrike" u="sng">
                <a:solidFill>
                  <a:srgbClr val="000000"/>
                </a:solidFill>
                <a:effectLst/>
                <a:uFillTx/>
                <a:latin typeface="Arial"/>
              </a:rPr>
              <a:t>	</a:t>
            </a:r>
            <a:r>
              <a:rPr b="1" lang="en-US" sz="2000" strike="noStrike" u="sng">
                <a:solidFill>
                  <a:srgbClr val="000000"/>
                </a:solidFill>
                <a:effectLst/>
                <a:uFillTx/>
                <a:latin typeface="Arial"/>
              </a:rPr>
              <a:t>Debt in $MM</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Backbone</a:t>
            </a:r>
            <a:r>
              <a:rPr b="0" lang="en-US" sz="2000" strike="noStrike" u="none">
                <a:solidFill>
                  <a:srgbClr val="000000"/>
                </a:solidFill>
                <a:effectLst/>
                <a:uFillTx/>
                <a:latin typeface="Arial"/>
              </a:rPr>
              <a:t>	</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Cerebus</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517.5</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Cornhusker</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222.1</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Nikita/EOTT</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80.0</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ETOL</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290.8</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Motown</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62.8</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Riverside</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75.9</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Service Co.</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25.0</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r>
              <a:rPr b="0" lang="en-US" sz="2000" strike="noStrike" u="none">
                <a:solidFill>
                  <a:srgbClr val="000000"/>
                </a:solidFill>
                <a:effectLst/>
                <a:uFillTx/>
                <a:latin typeface="Arial"/>
              </a:rPr>
              <a:t>Slapshot</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358.0</a:t>
            </a:r>
            <a:endParaRPr b="1" lang="en-US" sz="2000" strike="noStrike" u="none">
              <a:solidFill>
                <a:srgbClr val="000000"/>
              </a:solidFill>
              <a:effectLst/>
              <a:uFillTx/>
              <a:latin typeface="Arial"/>
            </a:endParaRPr>
          </a:p>
          <a:p>
            <a:pPr marL="343080" indent="-343080">
              <a:lnSpc>
                <a:spcPct val="110000"/>
              </a:lnSpc>
              <a:spcBef>
                <a:spcPts val="499"/>
              </a:spcBef>
              <a:buNone/>
              <a:tabLst>
                <a:tab algn="l" pos="0"/>
                <a:tab algn="r"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CFA0507-5444-42E6-9AF4-2FFD3EA871F7}"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Marlin Water Trust</a:t>
            </a:r>
            <a:endParaRPr b="1" lang="en-US" sz="2400" strike="noStrike" u="none">
              <a:solidFill>
                <a:srgbClr val="000000"/>
              </a:solidFill>
              <a:effectLst/>
              <a:uFillTx/>
              <a:latin typeface="Arial"/>
            </a:endParaRPr>
          </a:p>
        </p:txBody>
      </p:sp>
      <p:sp>
        <p:nvSpPr>
          <p:cNvPr id="204"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6910192E-B3B0-4DCA-8774-29FA52262E10}"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PlaceHolder 1"/>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Structure Diagrams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Cash Flow</a:t>
            </a: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Assets</a:t>
            </a:r>
            <a:endParaRPr b="1" lang="en-US" sz="2600" strike="noStrike" u="none">
              <a:solidFill>
                <a:srgbClr val="000000"/>
              </a:solidFill>
              <a:effectLst/>
              <a:uFillTx/>
              <a:latin typeface="Arial"/>
            </a:endParaRPr>
          </a:p>
        </p:txBody>
      </p:sp>
      <p:sp>
        <p:nvSpPr>
          <p:cNvPr id="206" name="PlaceHolder 2"/>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CF23973-FE69-4890-88CF-3DD6F0E6B6B6}" type="slidenum">
              <a:t>27</a:t>
            </a:fld>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7"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208"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Structure Diagrams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44C28FD-0C8D-4B26-9785-6ABFEDEC3CC0}"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9" name=""/>
          <p:cNvSpPr/>
          <p:nvPr/>
        </p:nvSpPr>
        <p:spPr>
          <a:xfrm>
            <a:off x="0" y="295200"/>
            <a:ext cx="9144000" cy="6145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Marlin II Refinancing Structure</a:t>
            </a:r>
            <a:endParaRPr b="0" lang="en-US" sz="3000" strike="noStrike" u="none">
              <a:solidFill>
                <a:srgbClr val="000000"/>
              </a:solidFill>
              <a:effectLst/>
              <a:uFillTx/>
              <a:latin typeface="Arial"/>
            </a:endParaRPr>
          </a:p>
        </p:txBody>
      </p:sp>
      <p:sp>
        <p:nvSpPr>
          <p:cNvPr id="210" name=""/>
          <p:cNvSpPr/>
          <p:nvPr/>
        </p:nvSpPr>
        <p:spPr>
          <a:xfrm>
            <a:off x="3618000" y="1160640"/>
            <a:ext cx="912600" cy="387000"/>
          </a:xfrm>
          <a:prstGeom prst="rect">
            <a:avLst/>
          </a:prstGeom>
          <a:solidFill>
            <a:srgbClr val="00659a"/>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11" name=""/>
          <p:cNvSpPr/>
          <p:nvPr/>
        </p:nvSpPr>
        <p:spPr>
          <a:xfrm>
            <a:off x="3877200" y="1211400"/>
            <a:ext cx="39420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Voting</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Trust</a:t>
            </a:r>
            <a:endParaRPr b="0" lang="en-US" sz="1000" strike="noStrike" u="none">
              <a:solidFill>
                <a:srgbClr val="000000"/>
              </a:solidFill>
              <a:effectLst/>
              <a:uFillTx/>
              <a:latin typeface="Arial"/>
            </a:endParaRPr>
          </a:p>
        </p:txBody>
      </p:sp>
      <p:sp>
        <p:nvSpPr>
          <p:cNvPr id="212" name=""/>
          <p:cNvSpPr/>
          <p:nvPr/>
        </p:nvSpPr>
        <p:spPr>
          <a:xfrm>
            <a:off x="3632040" y="2478240"/>
            <a:ext cx="90972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3" name=""/>
          <p:cNvSpPr/>
          <p:nvPr/>
        </p:nvSpPr>
        <p:spPr>
          <a:xfrm>
            <a:off x="3734640" y="2519280"/>
            <a:ext cx="70344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Atlantic</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Water Trust</a:t>
            </a:r>
            <a:endParaRPr b="0" lang="en-US" sz="1000" strike="noStrike" u="none">
              <a:solidFill>
                <a:srgbClr val="000000"/>
              </a:solidFill>
              <a:effectLst/>
              <a:uFillTx/>
              <a:latin typeface="Arial"/>
            </a:endParaRPr>
          </a:p>
        </p:txBody>
      </p:sp>
      <p:sp>
        <p:nvSpPr>
          <p:cNvPr id="214" name=""/>
          <p:cNvSpPr/>
          <p:nvPr/>
        </p:nvSpPr>
        <p:spPr>
          <a:xfrm>
            <a:off x="3632040" y="3171960"/>
            <a:ext cx="90972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5" name=""/>
          <p:cNvSpPr/>
          <p:nvPr/>
        </p:nvSpPr>
        <p:spPr>
          <a:xfrm>
            <a:off x="3892680" y="3289320"/>
            <a:ext cx="3873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p:txBody>
      </p:sp>
      <p:sp>
        <p:nvSpPr>
          <p:cNvPr id="216" name=""/>
          <p:cNvSpPr/>
          <p:nvPr/>
        </p:nvSpPr>
        <p:spPr>
          <a:xfrm>
            <a:off x="3632040" y="3859200"/>
            <a:ext cx="90972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7" name=""/>
          <p:cNvSpPr/>
          <p:nvPr/>
        </p:nvSpPr>
        <p:spPr>
          <a:xfrm>
            <a:off x="3734640" y="3900600"/>
            <a:ext cx="70344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Europe Ltd.</a:t>
            </a:r>
            <a:endParaRPr b="0" lang="en-US" sz="1000" strike="noStrike" u="none">
              <a:solidFill>
                <a:srgbClr val="000000"/>
              </a:solidFill>
              <a:effectLst/>
              <a:uFillTx/>
              <a:latin typeface="Arial"/>
            </a:endParaRPr>
          </a:p>
        </p:txBody>
      </p:sp>
      <p:sp>
        <p:nvSpPr>
          <p:cNvPr id="218" name=""/>
          <p:cNvSpPr/>
          <p:nvPr/>
        </p:nvSpPr>
        <p:spPr>
          <a:xfrm>
            <a:off x="1592280" y="2608200"/>
            <a:ext cx="900000" cy="38412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19" name=""/>
          <p:cNvSpPr/>
          <p:nvPr/>
        </p:nvSpPr>
        <p:spPr>
          <a:xfrm>
            <a:off x="1689840" y="2647800"/>
            <a:ext cx="70344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Bristol</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Water Trust</a:t>
            </a:r>
            <a:endParaRPr b="0" lang="en-US" sz="1000" strike="noStrike" u="none">
              <a:solidFill>
                <a:srgbClr val="000000"/>
              </a:solidFill>
              <a:effectLst/>
              <a:uFillTx/>
              <a:latin typeface="Arial"/>
            </a:endParaRPr>
          </a:p>
        </p:txBody>
      </p:sp>
      <p:sp>
        <p:nvSpPr>
          <p:cNvPr id="220" name=""/>
          <p:cNvSpPr/>
          <p:nvPr/>
        </p:nvSpPr>
        <p:spPr>
          <a:xfrm>
            <a:off x="1177920" y="3298680"/>
            <a:ext cx="825480" cy="774720"/>
          </a:xfrm>
          <a:custGeom>
            <a:avLst/>
            <a:gdLst/>
            <a:ahLst/>
            <a:rect l="l" t="t" r="r" b="b"/>
            <a:pathLst>
              <a:path w="483" h="488">
                <a:moveTo>
                  <a:pt x="0" y="244"/>
                </a:moveTo>
                <a:lnTo>
                  <a:pt x="2" y="209"/>
                </a:lnTo>
                <a:lnTo>
                  <a:pt x="9" y="175"/>
                </a:lnTo>
                <a:lnTo>
                  <a:pt x="22" y="143"/>
                </a:lnTo>
                <a:lnTo>
                  <a:pt x="37" y="112"/>
                </a:lnTo>
                <a:lnTo>
                  <a:pt x="59" y="84"/>
                </a:lnTo>
                <a:lnTo>
                  <a:pt x="83" y="59"/>
                </a:lnTo>
                <a:lnTo>
                  <a:pt x="110" y="38"/>
                </a:lnTo>
                <a:lnTo>
                  <a:pt x="141" y="22"/>
                </a:lnTo>
                <a:lnTo>
                  <a:pt x="173" y="10"/>
                </a:lnTo>
                <a:lnTo>
                  <a:pt x="206" y="2"/>
                </a:lnTo>
                <a:lnTo>
                  <a:pt x="241" y="0"/>
                </a:lnTo>
                <a:lnTo>
                  <a:pt x="275" y="2"/>
                </a:lnTo>
                <a:lnTo>
                  <a:pt x="309" y="10"/>
                </a:lnTo>
                <a:lnTo>
                  <a:pt x="342" y="22"/>
                </a:lnTo>
                <a:lnTo>
                  <a:pt x="371" y="38"/>
                </a:lnTo>
                <a:lnTo>
                  <a:pt x="400" y="59"/>
                </a:lnTo>
                <a:lnTo>
                  <a:pt x="424" y="84"/>
                </a:lnTo>
                <a:lnTo>
                  <a:pt x="444" y="112"/>
                </a:lnTo>
                <a:lnTo>
                  <a:pt x="461" y="143"/>
                </a:lnTo>
                <a:lnTo>
                  <a:pt x="473" y="175"/>
                </a:lnTo>
                <a:lnTo>
                  <a:pt x="480" y="209"/>
                </a:lnTo>
                <a:lnTo>
                  <a:pt x="483" y="244"/>
                </a:lnTo>
                <a:lnTo>
                  <a:pt x="480" y="279"/>
                </a:lnTo>
                <a:lnTo>
                  <a:pt x="473" y="312"/>
                </a:lnTo>
                <a:lnTo>
                  <a:pt x="461" y="344"/>
                </a:lnTo>
                <a:lnTo>
                  <a:pt x="444" y="375"/>
                </a:lnTo>
                <a:lnTo>
                  <a:pt x="424" y="402"/>
                </a:lnTo>
                <a:lnTo>
                  <a:pt x="400" y="428"/>
                </a:lnTo>
                <a:lnTo>
                  <a:pt x="371" y="449"/>
                </a:lnTo>
                <a:lnTo>
                  <a:pt x="342" y="466"/>
                </a:lnTo>
                <a:lnTo>
                  <a:pt x="309" y="477"/>
                </a:lnTo>
                <a:lnTo>
                  <a:pt x="275" y="485"/>
                </a:lnTo>
                <a:lnTo>
                  <a:pt x="241" y="488"/>
                </a:lnTo>
                <a:lnTo>
                  <a:pt x="206" y="485"/>
                </a:lnTo>
                <a:lnTo>
                  <a:pt x="173" y="477"/>
                </a:lnTo>
                <a:lnTo>
                  <a:pt x="141" y="466"/>
                </a:lnTo>
                <a:lnTo>
                  <a:pt x="110" y="449"/>
                </a:lnTo>
                <a:lnTo>
                  <a:pt x="83" y="428"/>
                </a:lnTo>
                <a:lnTo>
                  <a:pt x="59" y="402"/>
                </a:lnTo>
                <a:lnTo>
                  <a:pt x="37" y="375"/>
                </a:lnTo>
                <a:lnTo>
                  <a:pt x="22" y="344"/>
                </a:lnTo>
                <a:lnTo>
                  <a:pt x="9" y="312"/>
                </a:lnTo>
                <a:lnTo>
                  <a:pt x="2" y="279"/>
                </a:lnTo>
                <a:lnTo>
                  <a:pt x="0" y="244"/>
                </a:lnTo>
                <a:close/>
              </a:path>
            </a:pathLst>
          </a:cu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1" name=""/>
          <p:cNvSpPr/>
          <p:nvPr/>
        </p:nvSpPr>
        <p:spPr>
          <a:xfrm>
            <a:off x="1371600" y="3457440"/>
            <a:ext cx="436320" cy="4582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Azurix</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Europe</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Note</a:t>
            </a:r>
            <a:endParaRPr b="0" lang="en-US" sz="1000" strike="noStrike" u="none">
              <a:solidFill>
                <a:srgbClr val="000000"/>
              </a:solidFill>
              <a:effectLst/>
              <a:uFillTx/>
              <a:latin typeface="Arial"/>
            </a:endParaRPr>
          </a:p>
        </p:txBody>
      </p:sp>
      <p:sp>
        <p:nvSpPr>
          <p:cNvPr id="222" name=""/>
          <p:cNvSpPr/>
          <p:nvPr/>
        </p:nvSpPr>
        <p:spPr>
          <a:xfrm>
            <a:off x="2162160" y="3298680"/>
            <a:ext cx="827280" cy="774720"/>
          </a:xfrm>
          <a:custGeom>
            <a:avLst/>
            <a:gdLst/>
            <a:ahLst/>
            <a:rect l="l" t="t" r="r" b="b"/>
            <a:pathLst>
              <a:path w="483" h="488">
                <a:moveTo>
                  <a:pt x="0" y="244"/>
                </a:moveTo>
                <a:lnTo>
                  <a:pt x="2" y="209"/>
                </a:lnTo>
                <a:lnTo>
                  <a:pt x="9" y="175"/>
                </a:lnTo>
                <a:lnTo>
                  <a:pt x="22" y="143"/>
                </a:lnTo>
                <a:lnTo>
                  <a:pt x="37" y="112"/>
                </a:lnTo>
                <a:lnTo>
                  <a:pt x="59" y="84"/>
                </a:lnTo>
                <a:lnTo>
                  <a:pt x="83" y="59"/>
                </a:lnTo>
                <a:lnTo>
                  <a:pt x="110" y="38"/>
                </a:lnTo>
                <a:lnTo>
                  <a:pt x="141" y="22"/>
                </a:lnTo>
                <a:lnTo>
                  <a:pt x="173" y="10"/>
                </a:lnTo>
                <a:lnTo>
                  <a:pt x="206" y="2"/>
                </a:lnTo>
                <a:lnTo>
                  <a:pt x="241" y="0"/>
                </a:lnTo>
                <a:lnTo>
                  <a:pt x="275" y="2"/>
                </a:lnTo>
                <a:lnTo>
                  <a:pt x="309" y="10"/>
                </a:lnTo>
                <a:lnTo>
                  <a:pt x="342" y="22"/>
                </a:lnTo>
                <a:lnTo>
                  <a:pt x="371" y="38"/>
                </a:lnTo>
                <a:lnTo>
                  <a:pt x="400" y="59"/>
                </a:lnTo>
                <a:lnTo>
                  <a:pt x="424" y="84"/>
                </a:lnTo>
                <a:lnTo>
                  <a:pt x="444" y="112"/>
                </a:lnTo>
                <a:lnTo>
                  <a:pt x="461" y="143"/>
                </a:lnTo>
                <a:lnTo>
                  <a:pt x="473" y="175"/>
                </a:lnTo>
                <a:lnTo>
                  <a:pt x="480" y="209"/>
                </a:lnTo>
                <a:lnTo>
                  <a:pt x="483" y="244"/>
                </a:lnTo>
                <a:lnTo>
                  <a:pt x="480" y="279"/>
                </a:lnTo>
                <a:lnTo>
                  <a:pt x="473" y="312"/>
                </a:lnTo>
                <a:lnTo>
                  <a:pt x="461" y="344"/>
                </a:lnTo>
                <a:lnTo>
                  <a:pt x="444" y="375"/>
                </a:lnTo>
                <a:lnTo>
                  <a:pt x="424" y="402"/>
                </a:lnTo>
                <a:lnTo>
                  <a:pt x="400" y="428"/>
                </a:lnTo>
                <a:lnTo>
                  <a:pt x="371" y="449"/>
                </a:lnTo>
                <a:lnTo>
                  <a:pt x="342" y="466"/>
                </a:lnTo>
                <a:lnTo>
                  <a:pt x="309" y="477"/>
                </a:lnTo>
                <a:lnTo>
                  <a:pt x="275" y="485"/>
                </a:lnTo>
                <a:lnTo>
                  <a:pt x="241" y="488"/>
                </a:lnTo>
                <a:lnTo>
                  <a:pt x="206" y="485"/>
                </a:lnTo>
                <a:lnTo>
                  <a:pt x="173" y="477"/>
                </a:lnTo>
                <a:lnTo>
                  <a:pt x="141" y="466"/>
                </a:lnTo>
                <a:lnTo>
                  <a:pt x="110" y="449"/>
                </a:lnTo>
                <a:lnTo>
                  <a:pt x="83" y="428"/>
                </a:lnTo>
                <a:lnTo>
                  <a:pt x="59" y="402"/>
                </a:lnTo>
                <a:lnTo>
                  <a:pt x="37" y="375"/>
                </a:lnTo>
                <a:lnTo>
                  <a:pt x="22" y="344"/>
                </a:lnTo>
                <a:lnTo>
                  <a:pt x="9" y="312"/>
                </a:lnTo>
                <a:lnTo>
                  <a:pt x="2" y="279"/>
                </a:lnTo>
                <a:lnTo>
                  <a:pt x="0" y="244"/>
                </a:lnTo>
                <a:close/>
              </a:path>
            </a:pathLst>
          </a:cu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3" name=""/>
          <p:cNvSpPr/>
          <p:nvPr/>
        </p:nvSpPr>
        <p:spPr>
          <a:xfrm>
            <a:off x="2294280" y="3610080"/>
            <a:ext cx="56304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Overfund</a:t>
            </a:r>
            <a:endParaRPr b="0" lang="en-US" sz="1000" strike="noStrike" u="none">
              <a:solidFill>
                <a:srgbClr val="000000"/>
              </a:solidFill>
              <a:effectLst/>
              <a:uFillTx/>
              <a:latin typeface="Arial"/>
            </a:endParaRPr>
          </a:p>
        </p:txBody>
      </p:sp>
      <p:sp>
        <p:nvSpPr>
          <p:cNvPr id="224" name=""/>
          <p:cNvSpPr/>
          <p:nvPr/>
        </p:nvSpPr>
        <p:spPr>
          <a:xfrm>
            <a:off x="2179800" y="1800360"/>
            <a:ext cx="938160" cy="3855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5" name=""/>
          <p:cNvSpPr/>
          <p:nvPr/>
        </p:nvSpPr>
        <p:spPr>
          <a:xfrm>
            <a:off x="2419920" y="1917720"/>
            <a:ext cx="4575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ENRON</a:t>
            </a:r>
            <a:endParaRPr b="0" lang="en-US" sz="1000" strike="noStrike" u="none">
              <a:solidFill>
                <a:srgbClr val="000000"/>
              </a:solidFill>
              <a:effectLst/>
              <a:uFillTx/>
              <a:latin typeface="Arial"/>
            </a:endParaRPr>
          </a:p>
        </p:txBody>
      </p:sp>
      <p:sp>
        <p:nvSpPr>
          <p:cNvPr id="226" name=""/>
          <p:cNvSpPr/>
          <p:nvPr/>
        </p:nvSpPr>
        <p:spPr>
          <a:xfrm flipV="1">
            <a:off x="4087800" y="3589200"/>
            <a:ext cx="1440" cy="23976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7" name=""/>
          <p:cNvSpPr/>
          <p:nvPr/>
        </p:nvSpPr>
        <p:spPr>
          <a:xfrm flipV="1">
            <a:off x="4087800" y="2897280"/>
            <a:ext cx="1440" cy="24264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8" name=""/>
          <p:cNvSpPr/>
          <p:nvPr/>
        </p:nvSpPr>
        <p:spPr>
          <a:xfrm>
            <a:off x="2803680" y="2216160"/>
            <a:ext cx="796680" cy="45720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9" name=""/>
          <p:cNvSpPr/>
          <p:nvPr/>
        </p:nvSpPr>
        <p:spPr>
          <a:xfrm>
            <a:off x="4562640" y="1353960"/>
            <a:ext cx="1017360" cy="41616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0" name=""/>
          <p:cNvSpPr/>
          <p:nvPr/>
        </p:nvSpPr>
        <p:spPr>
          <a:xfrm>
            <a:off x="6988320" y="1244520"/>
            <a:ext cx="129852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1" name=""/>
          <p:cNvSpPr/>
          <p:nvPr/>
        </p:nvSpPr>
        <p:spPr>
          <a:xfrm>
            <a:off x="7229520" y="1285920"/>
            <a:ext cx="75996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Marlin Notes</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$915</a:t>
            </a:r>
            <a:endParaRPr b="0" lang="en-US" sz="1000" strike="noStrike" u="none">
              <a:solidFill>
                <a:srgbClr val="000000"/>
              </a:solidFill>
              <a:effectLst/>
              <a:uFillTx/>
              <a:latin typeface="Arial"/>
            </a:endParaRPr>
          </a:p>
        </p:txBody>
      </p:sp>
      <p:sp>
        <p:nvSpPr>
          <p:cNvPr id="232" name=""/>
          <p:cNvSpPr/>
          <p:nvPr/>
        </p:nvSpPr>
        <p:spPr>
          <a:xfrm>
            <a:off x="2268360" y="3024360"/>
            <a:ext cx="306720" cy="27432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3" name=""/>
          <p:cNvSpPr/>
          <p:nvPr/>
        </p:nvSpPr>
        <p:spPr>
          <a:xfrm flipH="1">
            <a:off x="1588680" y="3024360"/>
            <a:ext cx="228600" cy="24264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4" name=""/>
          <p:cNvSpPr/>
          <p:nvPr/>
        </p:nvSpPr>
        <p:spPr>
          <a:xfrm>
            <a:off x="6261120" y="2208240"/>
            <a:ext cx="728640" cy="41580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5" name=""/>
          <p:cNvSpPr/>
          <p:nvPr/>
        </p:nvSpPr>
        <p:spPr>
          <a:xfrm>
            <a:off x="3618000" y="4503600"/>
            <a:ext cx="912600" cy="38448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6" name=""/>
          <p:cNvSpPr/>
          <p:nvPr/>
        </p:nvSpPr>
        <p:spPr>
          <a:xfrm>
            <a:off x="3839040" y="4619520"/>
            <a:ext cx="471960" cy="1530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Wessex</a:t>
            </a:r>
            <a:endParaRPr b="0" lang="en-US" sz="1000" strike="noStrike" u="none">
              <a:solidFill>
                <a:srgbClr val="000000"/>
              </a:solidFill>
              <a:effectLst/>
              <a:uFillTx/>
              <a:latin typeface="Arial"/>
            </a:endParaRPr>
          </a:p>
        </p:txBody>
      </p:sp>
      <p:sp>
        <p:nvSpPr>
          <p:cNvPr id="237" name=""/>
          <p:cNvSpPr/>
          <p:nvPr/>
        </p:nvSpPr>
        <p:spPr>
          <a:xfrm flipV="1">
            <a:off x="4075200" y="4278240"/>
            <a:ext cx="1440" cy="19368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238" name=""/>
          <p:cNvGrpSpPr/>
          <p:nvPr/>
        </p:nvGrpSpPr>
        <p:grpSpPr>
          <a:xfrm>
            <a:off x="917640" y="1992240"/>
            <a:ext cx="2682360" cy="2436840"/>
            <a:chOff x="917640" y="1992240"/>
            <a:chExt cx="2682360" cy="2436840"/>
          </a:xfrm>
        </p:grpSpPr>
        <p:sp>
          <p:nvSpPr>
            <p:cNvPr id="239" name=""/>
            <p:cNvSpPr/>
            <p:nvPr/>
          </p:nvSpPr>
          <p:spPr>
            <a:xfrm>
              <a:off x="917640" y="4427280"/>
              <a:ext cx="1806480" cy="1800"/>
            </a:xfrm>
            <a:prstGeom prst="line">
              <a:avLst/>
            </a:prstGeom>
            <a:ln w="205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a:endParaRPr>
            </a:p>
          </p:txBody>
        </p:sp>
        <p:sp>
          <p:nvSpPr>
            <p:cNvPr id="240" name=""/>
            <p:cNvSpPr/>
            <p:nvPr/>
          </p:nvSpPr>
          <p:spPr>
            <a:xfrm flipV="1">
              <a:off x="917640" y="1992240"/>
              <a:ext cx="1440" cy="243504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1" name=""/>
            <p:cNvSpPr/>
            <p:nvPr/>
          </p:nvSpPr>
          <p:spPr>
            <a:xfrm>
              <a:off x="917640" y="1992240"/>
              <a:ext cx="1262520" cy="1440"/>
            </a:xfrm>
            <a:prstGeom prst="line">
              <a:avLst/>
            </a:prstGeom>
            <a:ln w="205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242" name=""/>
            <p:cNvSpPr/>
            <p:nvPr/>
          </p:nvSpPr>
          <p:spPr>
            <a:xfrm flipV="1">
              <a:off x="2724120" y="3460320"/>
              <a:ext cx="875880" cy="96660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sp>
        <p:nvSpPr>
          <p:cNvPr id="243" name=""/>
          <p:cNvSpPr/>
          <p:nvPr/>
        </p:nvSpPr>
        <p:spPr>
          <a:xfrm>
            <a:off x="1514160" y="4246560"/>
            <a:ext cx="725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33% Common</a:t>
            </a:r>
            <a:endParaRPr b="0" lang="en-US" sz="900" strike="noStrike" u="none">
              <a:solidFill>
                <a:srgbClr val="000000"/>
              </a:solidFill>
              <a:effectLst/>
              <a:uFillTx/>
              <a:latin typeface="Arial"/>
            </a:endParaRPr>
          </a:p>
        </p:txBody>
      </p:sp>
      <p:sp>
        <p:nvSpPr>
          <p:cNvPr id="244" name=""/>
          <p:cNvSpPr/>
          <p:nvPr/>
        </p:nvSpPr>
        <p:spPr>
          <a:xfrm>
            <a:off x="6988320" y="2428920"/>
            <a:ext cx="129996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5" name=""/>
          <p:cNvSpPr/>
          <p:nvPr/>
        </p:nvSpPr>
        <p:spPr>
          <a:xfrm>
            <a:off x="7086600" y="2457360"/>
            <a:ext cx="109728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Marlin Certificates</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$125</a:t>
            </a:r>
            <a:endParaRPr b="0" lang="en-US" sz="1000" strike="noStrike" u="none">
              <a:solidFill>
                <a:srgbClr val="000000"/>
              </a:solidFill>
              <a:effectLst/>
              <a:uFillTx/>
              <a:latin typeface="Arial"/>
            </a:endParaRPr>
          </a:p>
        </p:txBody>
      </p:sp>
      <p:sp>
        <p:nvSpPr>
          <p:cNvPr id="246" name=""/>
          <p:cNvSpPr/>
          <p:nvPr/>
        </p:nvSpPr>
        <p:spPr>
          <a:xfrm flipH="1">
            <a:off x="2502000" y="2822400"/>
            <a:ext cx="1117440" cy="0"/>
          </a:xfrm>
          <a:prstGeom prst="line">
            <a:avLst/>
          </a:prstGeom>
          <a:ln w="208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7" name=""/>
          <p:cNvSpPr/>
          <p:nvPr/>
        </p:nvSpPr>
        <p:spPr>
          <a:xfrm flipV="1">
            <a:off x="2665440" y="1364760"/>
            <a:ext cx="914400" cy="419400"/>
          </a:xfrm>
          <a:prstGeom prst="line">
            <a:avLst/>
          </a:prstGeom>
          <a:ln w="2088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48" name=""/>
          <p:cNvSpPr/>
          <p:nvPr/>
        </p:nvSpPr>
        <p:spPr>
          <a:xfrm>
            <a:off x="2951280" y="2657520"/>
            <a:ext cx="360" cy="365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49" name=""/>
          <p:cNvSpPr/>
          <p:nvPr/>
        </p:nvSpPr>
        <p:spPr>
          <a:xfrm flipV="1">
            <a:off x="6286680" y="1430280"/>
            <a:ext cx="652320" cy="37152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0" name=""/>
          <p:cNvSpPr/>
          <p:nvPr/>
        </p:nvSpPr>
        <p:spPr>
          <a:xfrm>
            <a:off x="5460840" y="1792440"/>
            <a:ext cx="909720" cy="38736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1" name=""/>
          <p:cNvSpPr/>
          <p:nvPr/>
        </p:nvSpPr>
        <p:spPr>
          <a:xfrm flipV="1">
            <a:off x="4584600" y="2217600"/>
            <a:ext cx="957240" cy="447840"/>
          </a:xfrm>
          <a:prstGeom prst="line">
            <a:avLst/>
          </a:prstGeom>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2" name=""/>
          <p:cNvSpPr/>
          <p:nvPr/>
        </p:nvSpPr>
        <p:spPr>
          <a:xfrm>
            <a:off x="5531040" y="1832040"/>
            <a:ext cx="759960" cy="3056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Marlin Water</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Trust II</a:t>
            </a:r>
            <a:endParaRPr b="0" lang="en-US" sz="1000" strike="noStrike" u="none">
              <a:solidFill>
                <a:srgbClr val="000000"/>
              </a:solidFill>
              <a:effectLst/>
              <a:uFillTx/>
              <a:latin typeface="Arial"/>
            </a:endParaRPr>
          </a:p>
        </p:txBody>
      </p:sp>
      <p:sp>
        <p:nvSpPr>
          <p:cNvPr id="253" name=""/>
          <p:cNvSpPr/>
          <p:nvPr/>
        </p:nvSpPr>
        <p:spPr>
          <a:xfrm>
            <a:off x="4701600" y="2189160"/>
            <a:ext cx="4964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 Vote</a:t>
            </a:r>
            <a:endParaRPr b="0" lang="en-US" sz="900" strike="noStrike" u="none">
              <a:solidFill>
                <a:srgbClr val="000000"/>
              </a:solidFill>
              <a:effectLst/>
              <a:uFillTx/>
              <a:latin typeface="Arial"/>
            </a:endParaRPr>
          </a:p>
        </p:txBody>
      </p:sp>
      <p:sp>
        <p:nvSpPr>
          <p:cNvPr id="254" name=""/>
          <p:cNvSpPr/>
          <p:nvPr/>
        </p:nvSpPr>
        <p:spPr>
          <a:xfrm>
            <a:off x="3177720" y="2214720"/>
            <a:ext cx="4964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50% Vote</a:t>
            </a:r>
            <a:endParaRPr b="0" lang="en-US" sz="900" strike="noStrike" u="none">
              <a:solidFill>
                <a:srgbClr val="000000"/>
              </a:solidFill>
              <a:effectLst/>
              <a:uFillTx/>
              <a:latin typeface="Arial"/>
            </a:endParaRPr>
          </a:p>
        </p:txBody>
      </p:sp>
      <p:sp>
        <p:nvSpPr>
          <p:cNvPr id="255" name=""/>
          <p:cNvSpPr/>
          <p:nvPr/>
        </p:nvSpPr>
        <p:spPr>
          <a:xfrm>
            <a:off x="4371480" y="3637080"/>
            <a:ext cx="293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a:t>
            </a:r>
            <a:endParaRPr b="0" lang="en-US" sz="900" strike="noStrike" u="none">
              <a:solidFill>
                <a:srgbClr val="000000"/>
              </a:solidFill>
              <a:effectLst/>
              <a:uFillTx/>
              <a:latin typeface="Arial"/>
            </a:endParaRPr>
          </a:p>
        </p:txBody>
      </p:sp>
      <p:sp>
        <p:nvSpPr>
          <p:cNvPr id="256" name=""/>
          <p:cNvSpPr/>
          <p:nvPr/>
        </p:nvSpPr>
        <p:spPr>
          <a:xfrm>
            <a:off x="4358880" y="2963880"/>
            <a:ext cx="725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67% Common</a:t>
            </a:r>
            <a:endParaRPr b="0" lang="en-US" sz="900" strike="noStrike" u="none">
              <a:solidFill>
                <a:srgbClr val="000000"/>
              </a:solidFill>
              <a:effectLst/>
              <a:uFillTx/>
              <a:latin typeface="Arial"/>
            </a:endParaRPr>
          </a:p>
        </p:txBody>
      </p:sp>
      <p:sp>
        <p:nvSpPr>
          <p:cNvPr id="257" name=""/>
          <p:cNvSpPr/>
          <p:nvPr/>
        </p:nvSpPr>
        <p:spPr>
          <a:xfrm>
            <a:off x="2885760" y="2862360"/>
            <a:ext cx="293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a:t>
            </a:r>
            <a:endParaRPr b="0" lang="en-US" sz="900" strike="noStrike" u="none">
              <a:solidFill>
                <a:srgbClr val="000000"/>
              </a:solidFill>
              <a:effectLst/>
              <a:uFillTx/>
              <a:latin typeface="Arial"/>
            </a:endParaRPr>
          </a:p>
        </p:txBody>
      </p:sp>
      <p:sp>
        <p:nvSpPr>
          <p:cNvPr id="258" name=""/>
          <p:cNvSpPr/>
          <p:nvPr/>
        </p:nvSpPr>
        <p:spPr>
          <a:xfrm>
            <a:off x="4371480" y="4309920"/>
            <a:ext cx="29304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100%</a:t>
            </a:r>
            <a:endParaRPr b="0" lang="en-US" sz="900" strike="noStrike" u="none">
              <a:solidFill>
                <a:srgbClr val="000000"/>
              </a:solidFill>
              <a:effectLst/>
              <a:uFillTx/>
              <a:latin typeface="Arial"/>
            </a:endParaRPr>
          </a:p>
        </p:txBody>
      </p:sp>
      <p:sp>
        <p:nvSpPr>
          <p:cNvPr id="259" name=""/>
          <p:cNvSpPr/>
          <p:nvPr/>
        </p:nvSpPr>
        <p:spPr>
          <a:xfrm flipV="1">
            <a:off x="4584600" y="3347640"/>
            <a:ext cx="766800" cy="3240"/>
          </a:xfrm>
          <a:prstGeom prst="line">
            <a:avLst/>
          </a:prstGeom>
          <a:ln w="2052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a:endParaRPr>
          </a:p>
        </p:txBody>
      </p:sp>
      <p:sp>
        <p:nvSpPr>
          <p:cNvPr id="260" name=""/>
          <p:cNvSpPr/>
          <p:nvPr/>
        </p:nvSpPr>
        <p:spPr>
          <a:xfrm>
            <a:off x="5370480" y="3170160"/>
            <a:ext cx="912960" cy="38412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1" name=""/>
          <p:cNvSpPr/>
          <p:nvPr/>
        </p:nvSpPr>
        <p:spPr>
          <a:xfrm>
            <a:off x="5400720" y="3260880"/>
            <a:ext cx="868320" cy="30564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SPVs</a:t>
            </a:r>
            <a:endParaRPr b="0" lang="en-US" sz="1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
        <p:nvSpPr>
          <p:cNvPr id="262" name=""/>
          <p:cNvSpPr/>
          <p:nvPr/>
        </p:nvSpPr>
        <p:spPr>
          <a:xfrm>
            <a:off x="6321600" y="3218040"/>
            <a:ext cx="1447560" cy="2754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Owned directly or indirectly by Azurix Corp.</a:t>
            </a:r>
            <a:endParaRPr b="0" lang="en-US" sz="900" strike="noStrike" u="none">
              <a:solidFill>
                <a:srgbClr val="000000"/>
              </a:solidFill>
              <a:effectLst/>
              <a:uFillTx/>
              <a:latin typeface="Arial"/>
            </a:endParaRPr>
          </a:p>
        </p:txBody>
      </p:sp>
      <p:sp>
        <p:nvSpPr>
          <p:cNvPr id="263" name=""/>
          <p:cNvSpPr/>
          <p:nvPr/>
        </p:nvSpPr>
        <p:spPr>
          <a:xfrm>
            <a:off x="5396040" y="3957480"/>
            <a:ext cx="912600" cy="1032120"/>
          </a:xfrm>
          <a:prstGeom prst="rect">
            <a:avLst/>
          </a:prstGeom>
          <a:solidFill>
            <a:srgbClr val="00659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4" name=""/>
          <p:cNvSpPr/>
          <p:nvPr/>
        </p:nvSpPr>
        <p:spPr>
          <a:xfrm>
            <a:off x="5583600" y="3997440"/>
            <a:ext cx="541800" cy="1068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B.A</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Lurgi</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Madera</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Mendoza</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Mexico</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Cancun</a:t>
            </a:r>
            <a:endParaRPr b="0" lang="en-US" sz="1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a:endParaRPr>
          </a:p>
        </p:txBody>
      </p:sp>
      <p:sp>
        <p:nvSpPr>
          <p:cNvPr id="265" name=""/>
          <p:cNvSpPr/>
          <p:nvPr/>
        </p:nvSpPr>
        <p:spPr>
          <a:xfrm flipH="1">
            <a:off x="5841720" y="3543480"/>
            <a:ext cx="12600" cy="469800"/>
          </a:xfrm>
          <a:prstGeom prst="line">
            <a:avLst/>
          </a:prstGeom>
          <a:ln w="2088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66" name=""/>
          <p:cNvSpPr/>
          <p:nvPr/>
        </p:nvSpPr>
        <p:spPr>
          <a:xfrm>
            <a:off x="214200" y="5067360"/>
            <a:ext cx="8696520" cy="1170000"/>
          </a:xfrm>
          <a:prstGeom prst="rect">
            <a:avLst/>
          </a:prstGeom>
          <a:noFill/>
          <a:ln w="0">
            <a:noFill/>
          </a:ln>
        </p:spPr>
        <p:style>
          <a:lnRef idx="0"/>
          <a:fillRef idx="0"/>
          <a:effectRef idx="0"/>
          <a:fontRef idx="minor"/>
        </p:style>
        <p:txBody>
          <a:bodyPr lIns="90000" rIns="90000" tIns="46800" bIns="46800" anchor="t">
            <a:noAutofit/>
          </a:bodyPr>
          <a:p>
            <a:pPr marL="457200" indent="-457200">
              <a:lnSpc>
                <a:spcPct val="90000"/>
              </a:lnSpc>
              <a:spcBef>
                <a:spcPts val="224"/>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 December 1998, Marlin Water Trust issued 144a Notes and Trust Certificates totaling $1.15 billion. </a:t>
            </a:r>
            <a:endParaRPr b="0" lang="en-US" sz="900" strike="noStrike" u="none">
              <a:solidFill>
                <a:srgbClr val="000000"/>
              </a:solidFill>
              <a:effectLst/>
              <a:uFillTx/>
              <a:latin typeface="Arial"/>
            </a:endParaRPr>
          </a:p>
          <a:p>
            <a:pPr marL="457200" indent="-457200">
              <a:lnSpc>
                <a:spcPct val="9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marL="457200" indent="-457200">
              <a:lnSpc>
                <a:spcPct val="9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(2) </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Enron Corp. (“Enron”) and Marlin Water Trust (“MWT”) formed Atlantic Water Trust (“AWT”), a Delaware statutory business trust. </a:t>
            </a:r>
            <a:endParaRPr b="0" lang="en-US" sz="900" strike="noStrike" u="none">
              <a:solidFill>
                <a:srgbClr val="000000"/>
              </a:solidFill>
              <a:effectLst/>
              <a:uFillTx/>
              <a:latin typeface="Arial"/>
            </a:endParaRPr>
          </a:p>
          <a:p>
            <a:pPr lvl="2" marL="1371600" indent="-457200" algn="just">
              <a:lnSpc>
                <a:spcPct val="85000"/>
              </a:lnSpc>
              <a:spcBef>
                <a:spcPts val="56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Enron contributed its entire interest in Azurix Corp., including Wessex.</a:t>
            </a:r>
            <a:endParaRPr b="0" lang="en-US" sz="900" strike="noStrike" u="none">
              <a:solidFill>
                <a:srgbClr val="000000"/>
              </a:solidFill>
              <a:effectLst/>
              <a:uFillTx/>
              <a:latin typeface="Arial"/>
            </a:endParaRPr>
          </a:p>
          <a:p>
            <a:pPr lvl="2" marL="1371600" indent="-457200" algn="just">
              <a:lnSpc>
                <a:spcPct val="85000"/>
              </a:lnSpc>
              <a:spcBef>
                <a:spcPts val="561"/>
              </a:spcBef>
              <a:buClr>
                <a:srgbClr val="00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MWT contributed cash, which was used to fund a portion of the purchase price, overfund account, and a note from Azurix Europe Ltd. </a:t>
            </a:r>
            <a:endParaRPr b="0" lang="en-US" sz="900" strike="noStrike" u="none">
              <a:solidFill>
                <a:srgbClr val="000000"/>
              </a:solidFill>
              <a:effectLst/>
              <a:uFillTx/>
              <a:latin typeface="Arial"/>
            </a:endParaRPr>
          </a:p>
          <a:p>
            <a:pPr marL="457200" indent="-457200">
              <a:lnSpc>
                <a:spcPct val="90000"/>
              </a:lnSpc>
              <a:spcBef>
                <a:spcPts val="224"/>
              </a:spcBef>
              <a:buClr>
                <a:srgbClr val="000000"/>
              </a:buClr>
              <a:buSzPct val="115000"/>
              <a:buFont typeface="Arial"/>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457200" indent="-457200">
              <a:lnSpc>
                <a:spcPct val="9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(3) </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Marlin Water Trust was refinanced in August 2001 (Marlin II).  Marlin II  is capitalized by (i) US$ and Euro denominated Notes totaling $915 million US$ equivalent; and (ii) $125 million of Trust Certificates.  Euro denominated Notes were converted into US$ via a swap with Enron.</a:t>
            </a:r>
            <a:r>
              <a:rPr b="1" lang="en-US" sz="1000" strike="noStrike" u="none">
                <a:solidFill>
                  <a:srgbClr val="000000"/>
                </a:solidFill>
                <a:effectLst/>
                <a:uFillTx/>
                <a:latin typeface="Arial"/>
              </a:rPr>
              <a:t>  </a:t>
            </a:r>
            <a:endParaRPr b="0" lang="en-US" sz="1000" strike="noStrike" u="none">
              <a:solidFill>
                <a:srgbClr val="000000"/>
              </a:solidFill>
              <a:effectLst/>
              <a:uFillTx/>
              <a:latin typeface="Arial"/>
            </a:endParaRPr>
          </a:p>
        </p:txBody>
      </p:sp>
      <p:sp>
        <p:nvSpPr>
          <p:cNvPr id="267" name=""/>
          <p:cNvSpPr/>
          <p:nvPr/>
        </p:nvSpPr>
        <p:spPr>
          <a:xfrm>
            <a:off x="2355480" y="2325600"/>
            <a:ext cx="508680" cy="2754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Overfund</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Amount</a:t>
            </a:r>
            <a:endParaRPr b="0" lang="en-US" sz="900" strike="noStrike" u="none">
              <a:solidFill>
                <a:srgbClr val="000000"/>
              </a:solidFill>
              <a:effectLst/>
              <a:uFillTx/>
              <a:latin typeface="Arial"/>
            </a:endParaRPr>
          </a:p>
        </p:txBody>
      </p:sp>
      <p:sp>
        <p:nvSpPr>
          <p:cNvPr id="268" name=""/>
          <p:cNvSpPr/>
          <p:nvPr/>
        </p:nvSpPr>
        <p:spPr>
          <a:xfrm>
            <a:off x="1322280" y="2201760"/>
            <a:ext cx="629280" cy="2754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Enron Debt</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Obligations</a:t>
            </a:r>
            <a:endParaRPr b="0" lang="en-US" sz="900" strike="noStrike" u="none">
              <a:solidFill>
                <a:srgbClr val="000000"/>
              </a:solidFill>
              <a:effectLst/>
              <a:uFillTx/>
              <a:latin typeface="Arial"/>
            </a:endParaRPr>
          </a:p>
        </p:txBody>
      </p:sp>
      <p:sp>
        <p:nvSpPr>
          <p:cNvPr id="269" name=""/>
          <p:cNvSpPr/>
          <p:nvPr/>
        </p:nvSpPr>
        <p:spPr>
          <a:xfrm flipH="1">
            <a:off x="1955520" y="2222640"/>
            <a:ext cx="277560" cy="333360"/>
          </a:xfrm>
          <a:prstGeom prst="line">
            <a:avLst/>
          </a:prstGeom>
          <a:ln w="2088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0" name=""/>
          <p:cNvSpPr/>
          <p:nvPr/>
        </p:nvSpPr>
        <p:spPr>
          <a:xfrm flipV="1">
            <a:off x="2079720" y="2241720"/>
            <a:ext cx="276120" cy="333360"/>
          </a:xfrm>
          <a:prstGeom prst="line">
            <a:avLst/>
          </a:prstGeom>
          <a:ln w="2088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71" name=""/>
          <p:cNvSpPr/>
          <p:nvPr/>
        </p:nvSpPr>
        <p:spPr>
          <a:xfrm>
            <a:off x="1993680" y="1362240"/>
            <a:ext cx="1213920" cy="13788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Enron Preferred Stock</a:t>
            </a:r>
            <a:endParaRPr b="0" lang="en-US" sz="900" strike="noStrike" u="none">
              <a:solidFill>
                <a:srgbClr val="000000"/>
              </a:solidFill>
              <a:effectLst/>
              <a:uFillTx/>
              <a:latin typeface="Arial"/>
            </a:endParaRPr>
          </a:p>
        </p:txBody>
      </p:sp>
      <p:sp>
        <p:nvSpPr>
          <p:cNvPr id="272" name=""/>
          <p:cNvSpPr/>
          <p:nvPr/>
        </p:nvSpPr>
        <p:spPr>
          <a:xfrm>
            <a:off x="4917600" y="1247760"/>
            <a:ext cx="693000" cy="27540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Remarketing</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Agreement</a:t>
            </a:r>
            <a:endParaRPr b="0" lang="en-US" sz="9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20AB9DBC-929F-4D66-91A9-FD804A14F4F0}"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Deals by Structure Type</a:t>
            </a:r>
            <a:endParaRPr b="1" lang="en-US" sz="3000" strike="noStrike" u="none">
              <a:solidFill>
                <a:srgbClr val="000000"/>
              </a:solidFill>
              <a:effectLst/>
              <a:uFillTx/>
              <a:latin typeface="Arial"/>
            </a:endParaRPr>
          </a:p>
        </p:txBody>
      </p:sp>
      <p:grpSp>
        <p:nvGrpSpPr>
          <p:cNvPr id="20" name=""/>
          <p:cNvGrpSpPr/>
          <p:nvPr/>
        </p:nvGrpSpPr>
        <p:grpSpPr>
          <a:xfrm>
            <a:off x="311040" y="1657440"/>
            <a:ext cx="8521920" cy="3062520"/>
            <a:chOff x="311040" y="1657440"/>
            <a:chExt cx="8521920" cy="3062520"/>
          </a:xfrm>
        </p:grpSpPr>
        <p:sp>
          <p:nvSpPr>
            <p:cNvPr id="21" name=""/>
            <p:cNvSpPr/>
            <p:nvPr/>
          </p:nvSpPr>
          <p:spPr>
            <a:xfrm>
              <a:off x="384120" y="2133720"/>
              <a:ext cx="13557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Minority Interest</a:t>
              </a:r>
              <a:endParaRPr b="0" lang="en-US" sz="1500" strike="noStrike" u="none">
                <a:solidFill>
                  <a:srgbClr val="000000"/>
                </a:solidFill>
                <a:effectLst/>
                <a:uFillTx/>
                <a:latin typeface="Arial"/>
              </a:endParaRPr>
            </a:p>
          </p:txBody>
        </p:sp>
        <p:sp>
          <p:nvSpPr>
            <p:cNvPr id="22" name=""/>
            <p:cNvSpPr/>
            <p:nvPr/>
          </p:nvSpPr>
          <p:spPr>
            <a:xfrm>
              <a:off x="2301480" y="2133720"/>
              <a:ext cx="9957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Share Trust</a:t>
              </a:r>
              <a:endParaRPr b="0" lang="en-US" sz="1500" strike="noStrike" u="none">
                <a:solidFill>
                  <a:srgbClr val="000000"/>
                </a:solidFill>
                <a:effectLst/>
                <a:uFillTx/>
                <a:latin typeface="Arial"/>
              </a:endParaRPr>
            </a:p>
          </p:txBody>
        </p:sp>
        <p:sp>
          <p:nvSpPr>
            <p:cNvPr id="23" name=""/>
            <p:cNvSpPr/>
            <p:nvPr/>
          </p:nvSpPr>
          <p:spPr>
            <a:xfrm>
              <a:off x="3802320" y="2133720"/>
              <a:ext cx="69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Prepays</a:t>
              </a:r>
              <a:endParaRPr b="0" lang="en-US" sz="1500" strike="noStrike" u="none">
                <a:solidFill>
                  <a:srgbClr val="000000"/>
                </a:solidFill>
                <a:effectLst/>
                <a:uFillTx/>
                <a:latin typeface="Arial"/>
              </a:endParaRPr>
            </a:p>
          </p:txBody>
        </p:sp>
        <p:sp>
          <p:nvSpPr>
            <p:cNvPr id="24" name=""/>
            <p:cNvSpPr/>
            <p:nvPr/>
          </p:nvSpPr>
          <p:spPr>
            <a:xfrm>
              <a:off x="6046920" y="1657440"/>
              <a:ext cx="123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FAS 140 &amp;      </a:t>
              </a:r>
              <a:endParaRPr b="0" lang="en-US" sz="1500" strike="noStrike" u="none">
                <a:solidFill>
                  <a:srgbClr val="000000"/>
                </a:solidFill>
                <a:effectLst/>
                <a:uFillTx/>
                <a:latin typeface="Arial"/>
              </a:endParaRPr>
            </a:p>
          </p:txBody>
        </p:sp>
        <p:sp>
          <p:nvSpPr>
            <p:cNvPr id="25" name=""/>
            <p:cNvSpPr/>
            <p:nvPr/>
          </p:nvSpPr>
          <p:spPr>
            <a:xfrm>
              <a:off x="5720040" y="1892160"/>
              <a:ext cx="16311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Total Return Swap </a:t>
              </a:r>
              <a:endParaRPr b="0" lang="en-US" sz="1500" strike="noStrike" u="none">
                <a:solidFill>
                  <a:srgbClr val="000000"/>
                </a:solidFill>
                <a:effectLst/>
                <a:uFillTx/>
                <a:latin typeface="Arial"/>
              </a:endParaRPr>
            </a:p>
          </p:txBody>
        </p:sp>
        <p:sp>
          <p:nvSpPr>
            <p:cNvPr id="26" name=""/>
            <p:cNvSpPr/>
            <p:nvPr/>
          </p:nvSpPr>
          <p:spPr>
            <a:xfrm>
              <a:off x="6075720" y="2128680"/>
              <a:ext cx="8686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Structures</a:t>
              </a:r>
              <a:endParaRPr b="0" lang="en-US" sz="1500" strike="noStrike" u="none">
                <a:solidFill>
                  <a:srgbClr val="000000"/>
                </a:solidFill>
                <a:effectLst/>
                <a:uFillTx/>
                <a:latin typeface="Arial"/>
              </a:endParaRPr>
            </a:p>
          </p:txBody>
        </p:sp>
        <p:sp>
          <p:nvSpPr>
            <p:cNvPr id="27" name=""/>
            <p:cNvSpPr/>
            <p:nvPr/>
          </p:nvSpPr>
          <p:spPr>
            <a:xfrm>
              <a:off x="7749000" y="2133720"/>
              <a:ext cx="4770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Other</a:t>
              </a:r>
              <a:endParaRPr b="0" lang="en-US" sz="1500" strike="noStrike" u="none">
                <a:solidFill>
                  <a:srgbClr val="000000"/>
                </a:solidFill>
                <a:effectLst/>
                <a:uFillTx/>
                <a:latin typeface="Arial"/>
              </a:endParaRPr>
            </a:p>
          </p:txBody>
        </p:sp>
        <p:sp>
          <p:nvSpPr>
            <p:cNvPr id="28" name=""/>
            <p:cNvSpPr/>
            <p:nvPr/>
          </p:nvSpPr>
          <p:spPr>
            <a:xfrm>
              <a:off x="386280" y="2368440"/>
              <a:ext cx="7419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Rawhide</a:t>
              </a:r>
              <a:endParaRPr b="0" lang="en-US" sz="1500" strike="noStrike" u="none">
                <a:solidFill>
                  <a:srgbClr val="000000"/>
                </a:solidFill>
                <a:effectLst/>
                <a:uFillTx/>
                <a:latin typeface="Arial"/>
              </a:endParaRPr>
            </a:p>
          </p:txBody>
        </p:sp>
        <p:sp>
          <p:nvSpPr>
            <p:cNvPr id="29" name=""/>
            <p:cNvSpPr/>
            <p:nvPr/>
          </p:nvSpPr>
          <p:spPr>
            <a:xfrm>
              <a:off x="2298240" y="2368440"/>
              <a:ext cx="614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Osprey</a:t>
              </a:r>
              <a:endParaRPr b="0" lang="en-US" sz="1500" strike="noStrike" u="none">
                <a:solidFill>
                  <a:srgbClr val="000000"/>
                </a:solidFill>
                <a:effectLst/>
                <a:uFillTx/>
                <a:latin typeface="Arial"/>
              </a:endParaRPr>
            </a:p>
          </p:txBody>
        </p:sp>
        <p:sp>
          <p:nvSpPr>
            <p:cNvPr id="30" name=""/>
            <p:cNvSpPr/>
            <p:nvPr/>
          </p:nvSpPr>
          <p:spPr>
            <a:xfrm>
              <a:off x="3803040" y="2368440"/>
              <a:ext cx="12502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Surety-Backed</a:t>
              </a:r>
              <a:endParaRPr b="0" lang="en-US" sz="1500" strike="noStrike" u="none">
                <a:solidFill>
                  <a:srgbClr val="000000"/>
                </a:solidFill>
                <a:effectLst/>
                <a:uFillTx/>
                <a:latin typeface="Arial"/>
              </a:endParaRPr>
            </a:p>
          </p:txBody>
        </p:sp>
        <p:sp>
          <p:nvSpPr>
            <p:cNvPr id="31" name=""/>
            <p:cNvSpPr/>
            <p:nvPr/>
          </p:nvSpPr>
          <p:spPr>
            <a:xfrm>
              <a:off x="5716080" y="2368440"/>
              <a:ext cx="5724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Hawaii</a:t>
              </a:r>
              <a:endParaRPr b="0" lang="en-US" sz="1500" strike="noStrike" u="none">
                <a:solidFill>
                  <a:srgbClr val="000000"/>
                </a:solidFill>
                <a:effectLst/>
                <a:uFillTx/>
                <a:latin typeface="Arial"/>
              </a:endParaRPr>
            </a:p>
          </p:txBody>
        </p:sp>
        <p:sp>
          <p:nvSpPr>
            <p:cNvPr id="32" name=""/>
            <p:cNvSpPr/>
            <p:nvPr/>
          </p:nvSpPr>
          <p:spPr>
            <a:xfrm>
              <a:off x="7746480" y="2368440"/>
              <a:ext cx="105984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Inauguration</a:t>
              </a:r>
              <a:endParaRPr b="0" lang="en-US" sz="1500" strike="noStrike" u="none">
                <a:solidFill>
                  <a:srgbClr val="000000"/>
                </a:solidFill>
                <a:effectLst/>
                <a:uFillTx/>
                <a:latin typeface="Arial"/>
              </a:endParaRPr>
            </a:p>
          </p:txBody>
        </p:sp>
        <p:sp>
          <p:nvSpPr>
            <p:cNvPr id="33" name=""/>
            <p:cNvSpPr/>
            <p:nvPr/>
          </p:nvSpPr>
          <p:spPr>
            <a:xfrm>
              <a:off x="386640" y="2604960"/>
              <a:ext cx="794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Zephyrus</a:t>
              </a:r>
              <a:endParaRPr b="0" lang="en-US" sz="1500" strike="noStrike" u="none">
                <a:solidFill>
                  <a:srgbClr val="000000"/>
                </a:solidFill>
                <a:effectLst/>
                <a:uFillTx/>
                <a:latin typeface="Arial"/>
              </a:endParaRPr>
            </a:p>
          </p:txBody>
        </p:sp>
        <p:sp>
          <p:nvSpPr>
            <p:cNvPr id="34" name=""/>
            <p:cNvSpPr/>
            <p:nvPr/>
          </p:nvSpPr>
          <p:spPr>
            <a:xfrm>
              <a:off x="2299320" y="2604960"/>
              <a:ext cx="51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Marlin</a:t>
              </a:r>
              <a:endParaRPr b="0" lang="en-US" sz="1500" strike="noStrike" u="none">
                <a:solidFill>
                  <a:srgbClr val="000000"/>
                </a:solidFill>
                <a:effectLst/>
                <a:uFillTx/>
                <a:latin typeface="Arial"/>
              </a:endParaRPr>
            </a:p>
          </p:txBody>
        </p:sp>
        <p:sp>
          <p:nvSpPr>
            <p:cNvPr id="35" name=""/>
            <p:cNvSpPr/>
            <p:nvPr/>
          </p:nvSpPr>
          <p:spPr>
            <a:xfrm>
              <a:off x="3805920" y="2604960"/>
              <a:ext cx="434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Bank</a:t>
              </a:r>
              <a:endParaRPr b="0" lang="en-US" sz="1500" strike="noStrike" u="none">
                <a:solidFill>
                  <a:srgbClr val="000000"/>
                </a:solidFill>
                <a:effectLst/>
                <a:uFillTx/>
                <a:latin typeface="Arial"/>
              </a:endParaRPr>
            </a:p>
          </p:txBody>
        </p:sp>
        <p:sp>
          <p:nvSpPr>
            <p:cNvPr id="36" name=""/>
            <p:cNvSpPr/>
            <p:nvPr/>
          </p:nvSpPr>
          <p:spPr>
            <a:xfrm>
              <a:off x="5716800" y="2604960"/>
              <a:ext cx="794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Riverside</a:t>
              </a:r>
              <a:endParaRPr b="0" lang="en-US" sz="1500" strike="noStrike" u="none">
                <a:solidFill>
                  <a:srgbClr val="000000"/>
                </a:solidFill>
                <a:effectLst/>
                <a:uFillTx/>
                <a:latin typeface="Arial"/>
              </a:endParaRPr>
            </a:p>
          </p:txBody>
        </p:sp>
        <p:sp>
          <p:nvSpPr>
            <p:cNvPr id="37" name=""/>
            <p:cNvSpPr/>
            <p:nvPr/>
          </p:nvSpPr>
          <p:spPr>
            <a:xfrm>
              <a:off x="7707600" y="2604960"/>
              <a:ext cx="69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Bammel</a:t>
              </a:r>
              <a:endParaRPr b="0" lang="en-US" sz="1500" strike="noStrike" u="none">
                <a:solidFill>
                  <a:srgbClr val="000000"/>
                </a:solidFill>
                <a:effectLst/>
                <a:uFillTx/>
                <a:latin typeface="Arial"/>
              </a:endParaRPr>
            </a:p>
          </p:txBody>
        </p:sp>
        <p:sp>
          <p:nvSpPr>
            <p:cNvPr id="38" name=""/>
            <p:cNvSpPr/>
            <p:nvPr/>
          </p:nvSpPr>
          <p:spPr>
            <a:xfrm>
              <a:off x="387720" y="2840040"/>
              <a:ext cx="7419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Choctaw</a:t>
              </a:r>
              <a:endParaRPr b="0" lang="en-US" sz="1500" strike="noStrike" u="none">
                <a:solidFill>
                  <a:srgbClr val="000000"/>
                </a:solidFill>
                <a:effectLst/>
                <a:uFillTx/>
                <a:latin typeface="Arial"/>
              </a:endParaRPr>
            </a:p>
          </p:txBody>
        </p:sp>
        <p:sp>
          <p:nvSpPr>
            <p:cNvPr id="39" name=""/>
            <p:cNvSpPr/>
            <p:nvPr/>
          </p:nvSpPr>
          <p:spPr>
            <a:xfrm>
              <a:off x="3764520" y="2840040"/>
              <a:ext cx="12286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Yosemite/CLN</a:t>
              </a:r>
              <a:endParaRPr b="0" lang="en-US" sz="1500" strike="noStrike" u="none">
                <a:solidFill>
                  <a:srgbClr val="000000"/>
                </a:solidFill>
                <a:effectLst/>
                <a:uFillTx/>
                <a:latin typeface="Arial"/>
              </a:endParaRPr>
            </a:p>
          </p:txBody>
        </p:sp>
        <p:sp>
          <p:nvSpPr>
            <p:cNvPr id="40" name=""/>
            <p:cNvSpPr/>
            <p:nvPr/>
          </p:nvSpPr>
          <p:spPr>
            <a:xfrm>
              <a:off x="5719680" y="2840040"/>
              <a:ext cx="49824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ETOL</a:t>
              </a:r>
              <a:endParaRPr b="0" lang="en-US" sz="1500" strike="noStrike" u="none">
                <a:solidFill>
                  <a:srgbClr val="000000"/>
                </a:solidFill>
                <a:effectLst/>
                <a:uFillTx/>
                <a:latin typeface="Arial"/>
              </a:endParaRPr>
            </a:p>
          </p:txBody>
        </p:sp>
        <p:sp>
          <p:nvSpPr>
            <p:cNvPr id="41" name=""/>
            <p:cNvSpPr/>
            <p:nvPr/>
          </p:nvSpPr>
          <p:spPr>
            <a:xfrm>
              <a:off x="7707240" y="2840040"/>
              <a:ext cx="4878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Enext</a:t>
              </a:r>
              <a:endParaRPr b="0" lang="en-US" sz="1500" strike="noStrike" u="none">
                <a:solidFill>
                  <a:srgbClr val="000000"/>
                </a:solidFill>
                <a:effectLst/>
                <a:uFillTx/>
                <a:latin typeface="Arial"/>
              </a:endParaRPr>
            </a:p>
          </p:txBody>
        </p:sp>
        <p:sp>
          <p:nvSpPr>
            <p:cNvPr id="42" name=""/>
            <p:cNvSpPr/>
            <p:nvPr/>
          </p:nvSpPr>
          <p:spPr>
            <a:xfrm>
              <a:off x="5677560" y="3076560"/>
              <a:ext cx="72072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Cerebus</a:t>
              </a:r>
              <a:endParaRPr b="0" lang="en-US" sz="1500" strike="noStrike" u="none">
                <a:solidFill>
                  <a:srgbClr val="000000"/>
                </a:solidFill>
                <a:effectLst/>
                <a:uFillTx/>
                <a:latin typeface="Arial"/>
              </a:endParaRPr>
            </a:p>
          </p:txBody>
        </p:sp>
        <p:sp>
          <p:nvSpPr>
            <p:cNvPr id="43" name=""/>
            <p:cNvSpPr/>
            <p:nvPr/>
          </p:nvSpPr>
          <p:spPr>
            <a:xfrm>
              <a:off x="7745760" y="3076560"/>
              <a:ext cx="6786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Valhalla</a:t>
              </a:r>
              <a:endParaRPr b="0" lang="en-US" sz="1500" strike="noStrike" u="none">
                <a:solidFill>
                  <a:srgbClr val="000000"/>
                </a:solidFill>
                <a:effectLst/>
                <a:uFillTx/>
                <a:latin typeface="Arial"/>
              </a:endParaRPr>
            </a:p>
          </p:txBody>
        </p:sp>
        <p:sp>
          <p:nvSpPr>
            <p:cNvPr id="44" name=""/>
            <p:cNvSpPr/>
            <p:nvPr/>
          </p:nvSpPr>
          <p:spPr>
            <a:xfrm>
              <a:off x="5677560" y="3311640"/>
              <a:ext cx="87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ServiceCo</a:t>
              </a:r>
              <a:endParaRPr b="0" lang="en-US" sz="1500" strike="noStrike" u="none">
                <a:solidFill>
                  <a:srgbClr val="000000"/>
                </a:solidFill>
                <a:effectLst/>
                <a:uFillTx/>
                <a:latin typeface="Arial"/>
              </a:endParaRPr>
            </a:p>
          </p:txBody>
        </p:sp>
        <p:sp>
          <p:nvSpPr>
            <p:cNvPr id="45" name=""/>
            <p:cNvSpPr/>
            <p:nvPr/>
          </p:nvSpPr>
          <p:spPr>
            <a:xfrm>
              <a:off x="7707600" y="3311640"/>
              <a:ext cx="7419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Margaux</a:t>
              </a:r>
              <a:endParaRPr b="0" lang="en-US" sz="1500" strike="noStrike" u="none">
                <a:solidFill>
                  <a:srgbClr val="000000"/>
                </a:solidFill>
                <a:effectLst/>
                <a:uFillTx/>
                <a:latin typeface="Arial"/>
              </a:endParaRPr>
            </a:p>
          </p:txBody>
        </p:sp>
        <p:sp>
          <p:nvSpPr>
            <p:cNvPr id="46" name=""/>
            <p:cNvSpPr/>
            <p:nvPr/>
          </p:nvSpPr>
          <p:spPr>
            <a:xfrm>
              <a:off x="5721480" y="3548160"/>
              <a:ext cx="1037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Nikita/EOTT</a:t>
              </a:r>
              <a:endParaRPr b="0" lang="en-US" sz="1500" strike="noStrike" u="none">
                <a:solidFill>
                  <a:srgbClr val="000000"/>
                </a:solidFill>
                <a:effectLst/>
                <a:uFillTx/>
                <a:latin typeface="Arial"/>
              </a:endParaRPr>
            </a:p>
          </p:txBody>
        </p:sp>
        <p:sp>
          <p:nvSpPr>
            <p:cNvPr id="47" name=""/>
            <p:cNvSpPr/>
            <p:nvPr/>
          </p:nvSpPr>
          <p:spPr>
            <a:xfrm>
              <a:off x="7749720" y="3548160"/>
              <a:ext cx="10594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Joshua Tree</a:t>
              </a:r>
              <a:endParaRPr b="0" lang="en-US" sz="1500" strike="noStrike" u="none">
                <a:solidFill>
                  <a:srgbClr val="000000"/>
                </a:solidFill>
                <a:effectLst/>
                <a:uFillTx/>
                <a:latin typeface="Arial"/>
              </a:endParaRPr>
            </a:p>
          </p:txBody>
        </p:sp>
        <p:sp>
          <p:nvSpPr>
            <p:cNvPr id="48" name=""/>
            <p:cNvSpPr/>
            <p:nvPr/>
          </p:nvSpPr>
          <p:spPr>
            <a:xfrm>
              <a:off x="5720040" y="3782880"/>
              <a:ext cx="98532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Cornhusker</a:t>
              </a:r>
              <a:endParaRPr b="0" lang="en-US" sz="1500" strike="noStrike" u="none">
                <a:solidFill>
                  <a:srgbClr val="000000"/>
                </a:solidFill>
                <a:effectLst/>
                <a:uFillTx/>
                <a:latin typeface="Arial"/>
              </a:endParaRPr>
            </a:p>
          </p:txBody>
        </p:sp>
        <p:sp>
          <p:nvSpPr>
            <p:cNvPr id="49" name=""/>
            <p:cNvSpPr/>
            <p:nvPr/>
          </p:nvSpPr>
          <p:spPr>
            <a:xfrm>
              <a:off x="7748640" y="3782880"/>
              <a:ext cx="3819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EEX</a:t>
              </a:r>
              <a:endParaRPr b="0" lang="en-US" sz="1500" strike="noStrike" u="none">
                <a:solidFill>
                  <a:srgbClr val="000000"/>
                </a:solidFill>
                <a:effectLst/>
                <a:uFillTx/>
                <a:latin typeface="Arial"/>
              </a:endParaRPr>
            </a:p>
          </p:txBody>
        </p:sp>
        <p:sp>
          <p:nvSpPr>
            <p:cNvPr id="50" name=""/>
            <p:cNvSpPr/>
            <p:nvPr/>
          </p:nvSpPr>
          <p:spPr>
            <a:xfrm>
              <a:off x="5716080" y="4019400"/>
              <a:ext cx="6678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Motown</a:t>
              </a:r>
              <a:endParaRPr b="0" lang="en-US" sz="1500" strike="noStrike" u="none">
                <a:solidFill>
                  <a:srgbClr val="000000"/>
                </a:solidFill>
                <a:effectLst/>
                <a:uFillTx/>
                <a:latin typeface="Arial"/>
              </a:endParaRPr>
            </a:p>
          </p:txBody>
        </p:sp>
        <p:sp>
          <p:nvSpPr>
            <p:cNvPr id="51" name=""/>
            <p:cNvSpPr/>
            <p:nvPr/>
          </p:nvSpPr>
          <p:spPr>
            <a:xfrm>
              <a:off x="7748280" y="4019400"/>
              <a:ext cx="39240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KCS</a:t>
              </a:r>
              <a:endParaRPr b="0" lang="en-US" sz="1500" strike="noStrike" u="none">
                <a:solidFill>
                  <a:srgbClr val="000000"/>
                </a:solidFill>
                <a:effectLst/>
                <a:uFillTx/>
                <a:latin typeface="Arial"/>
              </a:endParaRPr>
            </a:p>
          </p:txBody>
        </p:sp>
        <p:sp>
          <p:nvSpPr>
            <p:cNvPr id="52" name=""/>
            <p:cNvSpPr/>
            <p:nvPr/>
          </p:nvSpPr>
          <p:spPr>
            <a:xfrm>
              <a:off x="5716800" y="4254480"/>
              <a:ext cx="7419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Slapshot</a:t>
              </a:r>
              <a:endParaRPr b="0" lang="en-US" sz="1500" strike="noStrike" u="none">
                <a:solidFill>
                  <a:srgbClr val="000000"/>
                </a:solidFill>
                <a:effectLst/>
                <a:uFillTx/>
                <a:latin typeface="Arial"/>
              </a:endParaRPr>
            </a:p>
          </p:txBody>
        </p:sp>
        <p:sp>
          <p:nvSpPr>
            <p:cNvPr id="53" name=""/>
            <p:cNvSpPr/>
            <p:nvPr/>
          </p:nvSpPr>
          <p:spPr>
            <a:xfrm>
              <a:off x="7707240" y="4254480"/>
              <a:ext cx="59364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Destec</a:t>
              </a:r>
              <a:endParaRPr b="0" lang="en-US" sz="1500" strike="noStrike" u="none">
                <a:solidFill>
                  <a:srgbClr val="000000"/>
                </a:solidFill>
                <a:effectLst/>
                <a:uFillTx/>
                <a:latin typeface="Arial"/>
              </a:endParaRPr>
            </a:p>
          </p:txBody>
        </p:sp>
        <p:sp>
          <p:nvSpPr>
            <p:cNvPr id="54" name=""/>
            <p:cNvSpPr/>
            <p:nvPr/>
          </p:nvSpPr>
          <p:spPr>
            <a:xfrm>
              <a:off x="5718600" y="4491000"/>
              <a:ext cx="84816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Backbone</a:t>
              </a:r>
              <a:endParaRPr b="0" lang="en-US" sz="1500" strike="noStrike" u="none">
                <a:solidFill>
                  <a:srgbClr val="000000"/>
                </a:solidFill>
                <a:effectLst/>
                <a:uFillTx/>
                <a:latin typeface="Arial"/>
              </a:endParaRPr>
            </a:p>
          </p:txBody>
        </p:sp>
        <p:sp>
          <p:nvSpPr>
            <p:cNvPr id="55" name=""/>
            <p:cNvSpPr/>
            <p:nvPr/>
          </p:nvSpPr>
          <p:spPr>
            <a:xfrm>
              <a:off x="7749000" y="4491000"/>
              <a:ext cx="614880" cy="2289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Leases</a:t>
              </a:r>
              <a:endParaRPr b="0" lang="en-US" sz="1500" strike="noStrike" u="none">
                <a:solidFill>
                  <a:srgbClr val="000000"/>
                </a:solidFill>
                <a:effectLst/>
                <a:uFillTx/>
                <a:latin typeface="Arial"/>
              </a:endParaRPr>
            </a:p>
          </p:txBody>
        </p:sp>
        <p:sp>
          <p:nvSpPr>
            <p:cNvPr id="56" name=""/>
            <p:cNvSpPr/>
            <p:nvPr/>
          </p:nvSpPr>
          <p:spPr>
            <a:xfrm>
              <a:off x="311040" y="2347920"/>
              <a:ext cx="152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57" name=""/>
            <p:cNvSpPr/>
            <p:nvPr/>
          </p:nvSpPr>
          <p:spPr>
            <a:xfrm>
              <a:off x="311040" y="2347920"/>
              <a:ext cx="152244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sp>
          <p:nvSpPr>
            <p:cNvPr id="58" name=""/>
            <p:cNvSpPr/>
            <p:nvPr/>
          </p:nvSpPr>
          <p:spPr>
            <a:xfrm>
              <a:off x="2222640" y="2347920"/>
              <a:ext cx="1116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59" name=""/>
            <p:cNvSpPr/>
            <p:nvPr/>
          </p:nvSpPr>
          <p:spPr>
            <a:xfrm>
              <a:off x="2222640" y="2347920"/>
              <a:ext cx="111600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sp>
          <p:nvSpPr>
            <p:cNvPr id="60" name=""/>
            <p:cNvSpPr/>
            <p:nvPr/>
          </p:nvSpPr>
          <p:spPr>
            <a:xfrm>
              <a:off x="3727440" y="2347920"/>
              <a:ext cx="152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61" name=""/>
            <p:cNvSpPr/>
            <p:nvPr/>
          </p:nvSpPr>
          <p:spPr>
            <a:xfrm>
              <a:off x="3727440" y="2347920"/>
              <a:ext cx="152244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sp>
          <p:nvSpPr>
            <p:cNvPr id="62" name=""/>
            <p:cNvSpPr/>
            <p:nvPr/>
          </p:nvSpPr>
          <p:spPr>
            <a:xfrm>
              <a:off x="5640480" y="2347920"/>
              <a:ext cx="1641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63" name=""/>
            <p:cNvSpPr/>
            <p:nvPr/>
          </p:nvSpPr>
          <p:spPr>
            <a:xfrm>
              <a:off x="5640480" y="2347920"/>
              <a:ext cx="164124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sp>
          <p:nvSpPr>
            <p:cNvPr id="64" name=""/>
            <p:cNvSpPr/>
            <p:nvPr/>
          </p:nvSpPr>
          <p:spPr>
            <a:xfrm>
              <a:off x="7670880" y="2347920"/>
              <a:ext cx="1162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a:endParaRPr>
            </a:p>
          </p:txBody>
        </p:sp>
        <p:sp>
          <p:nvSpPr>
            <p:cNvPr id="65" name=""/>
            <p:cNvSpPr/>
            <p:nvPr/>
          </p:nvSpPr>
          <p:spPr>
            <a:xfrm>
              <a:off x="7670880" y="2347920"/>
              <a:ext cx="116208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a:endParaRPr>
            </a:p>
          </p:txBody>
        </p:sp>
      </p:grpSp>
      <p:sp>
        <p:nvSpPr>
          <p:cNvPr id="3" name="PlaceHolder 2"/>
          <p:cNvSpPr>
            <a:spLocks noGrp="1"/>
          </p:cNvSpPr>
          <p:nvPr>
            <p:ph type="sldNum" idx="1"/>
          </p:nvPr>
        </p:nvSpPr>
        <p:spPr/>
        <p:txBody>
          <a:bodyPr/>
          <a:p>
            <a:fld id="{8E2882ED-B375-490C-B514-9E8B2F23CB43}"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274"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Cash Flow</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48344AF-BED0-4546-BA28-577508D19A1C}"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5"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Liquidation Cash Flows</a:t>
            </a:r>
            <a:endParaRPr b="1" lang="en-US" sz="3000" strike="noStrike" u="none">
              <a:solidFill>
                <a:srgbClr val="000000"/>
              </a:solidFill>
              <a:effectLst/>
              <a:uFillTx/>
              <a:latin typeface="Arial"/>
            </a:endParaRPr>
          </a:p>
        </p:txBody>
      </p:sp>
      <p:sp>
        <p:nvSpPr>
          <p:cNvPr id="276" name="PlaceHolder 2"/>
          <p:cNvSpPr>
            <a:spLocks noGrp="1"/>
          </p:cNvSpPr>
          <p:nvPr>
            <p:ph/>
          </p:nvPr>
        </p:nvSpPr>
        <p:spPr>
          <a:xfrm>
            <a:off x="114480" y="1012680"/>
            <a:ext cx="8929440" cy="5227920"/>
          </a:xfrm>
          <a:prstGeom prst="rect">
            <a:avLst/>
          </a:prstGeom>
          <a:noFill/>
          <a:ln w="0">
            <a:noFill/>
          </a:ln>
        </p:spPr>
        <p:txBody>
          <a:bodyPr lIns="90000" rIns="90000" tIns="46800" bIns="46800" anchor="t">
            <a:normAutofit fontScale="92500" lnSpcReduction="9999"/>
          </a:bodyPr>
          <a:p>
            <a:pPr marL="419040" indent="-419040" algn="just">
              <a:lnSpc>
                <a:spcPct val="120000"/>
              </a:lnSpc>
              <a:spcBef>
                <a:spcPts val="45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First to Wessex, AEL, Azurix Debt</a:t>
            </a:r>
            <a:endParaRPr b="1" lang="en-US" sz="1800" strike="noStrike" u="none">
              <a:solidFill>
                <a:srgbClr val="000000"/>
              </a:solidFill>
              <a:effectLst/>
              <a:uFillTx/>
              <a:latin typeface="Arial"/>
            </a:endParaRPr>
          </a:p>
          <a:p>
            <a:pPr marL="419040" indent="-41904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19040" indent="-419040" algn="just">
              <a:lnSpc>
                <a:spcPct val="120000"/>
              </a:lnSpc>
              <a:spcBef>
                <a:spcPts val="45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Second to Azurix Preferred Equity held by Enron</a:t>
            </a:r>
            <a:endParaRPr b="1" lang="en-US" sz="1800" strike="noStrike" u="none">
              <a:solidFill>
                <a:srgbClr val="000000"/>
              </a:solidFill>
              <a:effectLst/>
              <a:uFillTx/>
              <a:latin typeface="Arial"/>
            </a:endParaRPr>
          </a:p>
          <a:p>
            <a:pPr lvl="1" marL="838080" indent="-38088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11% Cumulative Preferred </a:t>
            </a:r>
            <a:endParaRPr b="1" lang="en-US" sz="1800" strike="noStrike" u="none">
              <a:solidFill>
                <a:srgbClr val="000000"/>
              </a:solidFill>
              <a:effectLst/>
              <a:uFillTx/>
              <a:latin typeface="Arial"/>
            </a:endParaRPr>
          </a:p>
          <a:p>
            <a:pPr marL="419040" indent="-41904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19040" indent="-419040" algn="just">
              <a:lnSpc>
                <a:spcPct val="120000"/>
              </a:lnSpc>
              <a:spcBef>
                <a:spcPts val="45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Remainder to Azurix common shareholders</a:t>
            </a:r>
            <a:endParaRPr b="1" lang="en-US" sz="1800" strike="noStrike" u="none">
              <a:solidFill>
                <a:srgbClr val="000000"/>
              </a:solidFill>
              <a:effectLst/>
              <a:uFillTx/>
              <a:latin typeface="Arial"/>
            </a:endParaRPr>
          </a:p>
          <a:p>
            <a:pPr lvl="1" marL="838080" indent="-38088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1/3 Enron</a:t>
            </a:r>
            <a:endParaRPr b="1" lang="en-US" sz="1800" strike="noStrike" u="none">
              <a:solidFill>
                <a:srgbClr val="000000"/>
              </a:solidFill>
              <a:effectLst/>
              <a:uFillTx/>
              <a:latin typeface="Arial"/>
            </a:endParaRPr>
          </a:p>
          <a:p>
            <a:pPr lvl="1" marL="838080" indent="-38088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2/3 Atlantic Water Trust (AWT)</a:t>
            </a:r>
            <a:endParaRPr b="1" lang="en-US" sz="1800" strike="noStrike" u="none">
              <a:solidFill>
                <a:srgbClr val="000000"/>
              </a:solidFill>
              <a:effectLst/>
              <a:uFillTx/>
              <a:latin typeface="Arial"/>
            </a:endParaRPr>
          </a:p>
          <a:p>
            <a:pPr lvl="1" marL="838080" indent="-38088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19040" indent="-419040" algn="just">
              <a:lnSpc>
                <a:spcPct val="120000"/>
              </a:lnSpc>
              <a:spcBef>
                <a:spcPts val="45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Marlin Note Holders have a priority return on cash at AWT and consequently must be repaid 100% of their principal amount before any distributions may be made from AWT to Enron.  </a:t>
            </a:r>
            <a:endParaRPr b="1" lang="en-US" sz="1800" strike="noStrike" u="none">
              <a:solidFill>
                <a:srgbClr val="000000"/>
              </a:solidFill>
              <a:effectLst/>
              <a:uFillTx/>
              <a:latin typeface="Arial"/>
            </a:endParaRPr>
          </a:p>
          <a:p>
            <a:pPr marL="419040" indent="-419040" algn="just">
              <a:lnSpc>
                <a:spcPct val="12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419040" indent="-419040" algn="just">
              <a:lnSpc>
                <a:spcPct val="120000"/>
              </a:lnSpc>
              <a:spcBef>
                <a:spcPts val="451"/>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Marlin Note Holders also benefit from the </a:t>
            </a:r>
            <a:r>
              <a:rPr b="1" lang="en-US" sz="1800" strike="noStrike" u="none">
                <a:solidFill>
                  <a:srgbClr val="000000"/>
                </a:solidFill>
                <a:effectLst/>
                <a:uFillTx/>
                <a:latin typeface="Arial"/>
                <a:ea typeface="Arial"/>
              </a:rPr>
              <a:t>£73 million AEL Note which was repaid in December 2001</a:t>
            </a:r>
            <a:r>
              <a:rPr b="1" lang="en-US" sz="1800" strike="noStrike" u="none">
                <a:solidFill>
                  <a:srgbClr val="000000"/>
                </a:solidFill>
                <a:effectLst/>
                <a:uFillTx/>
                <a:latin typeface="Arial"/>
              </a:rPr>
              <a:t>.</a:t>
            </a:r>
            <a:endParaRPr b="1"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3BA0B84-106E-4E66-AC66-6FCD9F4776A7}" type="slidenum">
              <a:t>31</a:t>
            </a:fld>
          </a:p>
        </p:txBody>
      </p:sp>
    </p:spTree>
  </p:cSld>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7" name=""/>
          <p:cNvGraphicFramePr/>
          <p:nvPr/>
        </p:nvGraphicFramePr>
        <p:xfrm>
          <a:off x="330120" y="635040"/>
          <a:ext cx="8458200" cy="4813200"/>
        </p:xfrm>
        <a:graphic>
          <a:graphicData uri="http://schemas.openxmlformats.org/presentationml/2006/ole">
            <p:oleObj progId="Excel.Sheet.12" r:id="rId1" spid="">
              <p:embed/>
              <p:pic>
                <p:nvPicPr>
                  <p:cNvPr id="278" name="" descr=""/>
                  <p:cNvPicPr/>
                  <p:nvPr/>
                </p:nvPicPr>
                <p:blipFill>
                  <a:blip r:embed="rId2"/>
                  <a:stretch/>
                </p:blipFill>
                <p:spPr>
                  <a:xfrm>
                    <a:off x="330120" y="635040"/>
                    <a:ext cx="8458200" cy="4813200"/>
                  </a:xfrm>
                  <a:prstGeom prst="rect">
                    <a:avLst/>
                  </a:prstGeom>
                  <a:noFill/>
                  <a:ln w="0">
                    <a:noFill/>
                  </a:ln>
                </p:spPr>
              </p:pic>
            </p:oleObj>
          </a:graphicData>
        </a:graphic>
      </p:graphicFrame>
      <p:sp>
        <p:nvSpPr>
          <p:cNvPr id="2" name="PlaceHolder 1"/>
          <p:cNvSpPr>
            <a:spLocks noGrp="1"/>
          </p:cNvSpPr>
          <p:nvPr>
            <p:ph type="sldNum" idx="1"/>
          </p:nvPr>
        </p:nvSpPr>
        <p:spPr/>
        <p:txBody>
          <a:bodyPr/>
          <a:p>
            <a:fld id="{8C90EB40-247D-4092-9706-D79BC7AEF6D3}"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28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Assets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926A03B-D086-49BA-99DA-FDA9299DCE5B}"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1"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Assets</a:t>
            </a:r>
            <a:endParaRPr b="1" lang="en-US" sz="3000" strike="noStrike" u="none">
              <a:solidFill>
                <a:srgbClr val="000000"/>
              </a:solidFill>
              <a:effectLst/>
              <a:uFillTx/>
              <a:latin typeface="Arial"/>
            </a:endParaRPr>
          </a:p>
        </p:txBody>
      </p:sp>
      <p:sp>
        <p:nvSpPr>
          <p:cNvPr id="282" name="PlaceHolder 2"/>
          <p:cNvSpPr>
            <a:spLocks noGrp="1"/>
          </p:cNvSpPr>
          <p:nvPr>
            <p:ph/>
          </p:nvPr>
        </p:nvSpPr>
        <p:spPr>
          <a:xfrm>
            <a:off x="456840" y="990360"/>
            <a:ext cx="8394840" cy="4927320"/>
          </a:xfrm>
          <a:prstGeom prst="rect">
            <a:avLst/>
          </a:prstGeom>
          <a:noFill/>
          <a:ln w="0">
            <a:noFill/>
          </a:ln>
        </p:spPr>
        <p:txBody>
          <a:bodyPr lIns="90000" rIns="90000" tIns="46800" bIns="46800" anchor="t">
            <a:normAutofit/>
          </a:bodyPr>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Wessex Water Limited</a:t>
            </a:r>
            <a:r>
              <a:rPr b="0" i="1" lang="en-US" sz="1600" strike="noStrike" u="none">
                <a:solidFill>
                  <a:srgbClr val="000000"/>
                </a:solidFill>
                <a:effectLst/>
                <a:uFillTx/>
                <a:latin typeface="Arial"/>
                <a:ea typeface="Arial"/>
              </a:rPr>
              <a:t> </a:t>
            </a:r>
            <a:r>
              <a:rPr b="0" lang="en-US" sz="1600" strike="noStrike" u="none">
                <a:solidFill>
                  <a:srgbClr val="000000"/>
                </a:solidFill>
                <a:effectLst/>
                <a:uFillTx/>
                <a:latin typeface="Arial"/>
                <a:ea typeface="Arial"/>
              </a:rPr>
              <a:t> An English Limited (100% owned) that holds the license to provide water and wastewater collection and treatment services to the area in the Southwest of England. Widely regarded as one of the most efficient water utilities in England.  Active sale or recapitalization process.</a:t>
            </a:r>
            <a:endParaRPr b="1"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Azurix Buenos Aires</a:t>
            </a:r>
            <a:r>
              <a:rPr b="0" i="1"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An Argentine SA (90% owned) that holds the concession contract to provide water and wastewater collection and treatment services for the province of Buenos Aires, Argentina until 2030.  Original contract terminated and settlement negotiated with prior government.  New settlement negotiations under way.</a:t>
            </a:r>
            <a:endParaRPr b="1"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Lurgi Bamag</a:t>
            </a:r>
            <a:r>
              <a:rPr b="0"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 German GMBH (100% owned) that is a process contractor of water and wastewater treatment facilities in Europe, North Africa and the Middle East.  The services include design engineering, project management, procurement, and operations start-up and commissioning.  Evaluating sale or liquidation alternatives.</a:t>
            </a:r>
            <a:endParaRPr b="1" lang="en-US" sz="16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Madera Ranch</a:t>
            </a:r>
            <a:r>
              <a:rPr b="0"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 US corporation whose principal asset is the ownership of 13,464 acres of real estate in California that currently supports a profitable agribusiness.  The site offers unique opportunity to develop a groundwater storage facility (water bank). The technical work required for permitting has been completed.  Active sale process.</a:t>
            </a:r>
            <a:endParaRPr b="1" lang="en-US" sz="1600" strike="noStrike" u="none">
              <a:solidFill>
                <a:srgbClr val="000000"/>
              </a:solidFill>
              <a:effectLst/>
              <a:uFillTx/>
              <a:latin typeface="Arial"/>
            </a:endParaRPr>
          </a:p>
          <a:p>
            <a:pPr marL="343080" indent="0">
              <a:lnSpc>
                <a:spcPct val="3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5328B4B3-A307-49B1-9532-58EBF36EE7FD}"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Assets</a:t>
            </a:r>
            <a:endParaRPr b="1" lang="en-US" sz="3000" strike="noStrike" u="none">
              <a:solidFill>
                <a:srgbClr val="000000"/>
              </a:solidFill>
              <a:effectLst/>
              <a:uFillTx/>
              <a:latin typeface="Arial"/>
            </a:endParaRPr>
          </a:p>
        </p:txBody>
      </p:sp>
      <p:sp>
        <p:nvSpPr>
          <p:cNvPr id="284" name="PlaceHolder 2"/>
          <p:cNvSpPr>
            <a:spLocks noGrp="1"/>
          </p:cNvSpPr>
          <p:nvPr>
            <p:ph/>
          </p:nvPr>
        </p:nvSpPr>
        <p:spPr>
          <a:xfrm>
            <a:off x="456840" y="990360"/>
            <a:ext cx="8394840" cy="4927320"/>
          </a:xfrm>
          <a:prstGeom prst="rect">
            <a:avLst/>
          </a:prstGeom>
          <a:noFill/>
          <a:ln w="0">
            <a:noFill/>
          </a:ln>
        </p:spPr>
        <p:txBody>
          <a:bodyPr lIns="90000" rIns="90000" tIns="46800" bIns="46800" anchor="t">
            <a:normAutofit/>
          </a:bodyPr>
          <a:p>
            <a:pPr marL="343080" indent="-34308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Azurix Mexico City</a:t>
            </a:r>
            <a:r>
              <a:rPr b="0"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 Mexican SRL (100% owned) whose principal assets are: </a:t>
            </a:r>
            <a:r>
              <a:rPr b="0" lang="en-US" sz="1600" strike="noStrike" u="none">
                <a:solidFill>
                  <a:srgbClr val="000000"/>
                </a:solidFill>
                <a:effectLst/>
                <a:uFillTx/>
                <a:latin typeface="Arial"/>
                <a:ea typeface="Arial"/>
              </a:rPr>
              <a:t>a service contract for water and wastewater for one quadrant of Mexico City</a:t>
            </a:r>
            <a:r>
              <a:rPr b="0" lang="en-US" sz="1600" strike="noStrike" u="none">
                <a:solidFill>
                  <a:srgbClr val="000000"/>
                </a:solidFill>
                <a:effectLst/>
                <a:uFillTx/>
                <a:latin typeface="Arial"/>
                <a:ea typeface="Arial"/>
              </a:rPr>
              <a:t>; the contracts to build, operate and transfer wastewater treatment plants for the Mexican cities of Leon and Torreon; and a contract to operate a wastewater treatment plant in the Mexican city of Matamoros.  Packaged with Cancun, sales contract executed; Expect closing in April.</a:t>
            </a: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Azurix Cancun</a:t>
            </a:r>
            <a:r>
              <a:rPr b="0"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 Mexican SRL that holds a 49.9% interest in the provider of water services and wastewater collection and treatment services for two municipalities in Mexico through a concession agreement that expires in October 2023.  The concession territory includes the city of Cancun, one of the largest and most successful tourist destinations in Mexico.  </a:t>
            </a: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40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ea typeface="Times New Roman"/>
              </a:rPr>
              <a:t>Azurix Mendoza</a:t>
            </a:r>
            <a:r>
              <a:rPr b="0" lang="en-US" sz="1600" strike="noStrike" u="none">
                <a:solidFill>
                  <a:srgbClr val="000000"/>
                </a:solidFill>
                <a:effectLst/>
                <a:uFillTx/>
                <a:latin typeface="Arial"/>
                <a:ea typeface="Times New Roman"/>
              </a:rPr>
              <a:t>  </a:t>
            </a:r>
            <a:r>
              <a:rPr b="0" lang="en-US" sz="1600" strike="noStrike" u="none">
                <a:solidFill>
                  <a:srgbClr val="000000"/>
                </a:solidFill>
                <a:effectLst/>
                <a:uFillTx/>
                <a:latin typeface="Arial"/>
                <a:ea typeface="Arial"/>
              </a:rPr>
              <a:t>An Argentine SA that indirectly holds a 32% interest in the provider of water services and wastewater collection and treatment services for Mendoza, Argentina under a 99-year concession contract.  Active sale process.</a:t>
            </a:r>
            <a:endParaRPr b="1" lang="en-US" sz="1600" strike="noStrike" u="none">
              <a:solidFill>
                <a:srgbClr val="000000"/>
              </a:solidFill>
              <a:effectLst/>
              <a:uFillTx/>
              <a:latin typeface="Arial"/>
            </a:endParaRPr>
          </a:p>
          <a:p>
            <a:pPr marL="343080" indent="0">
              <a:lnSpc>
                <a:spcPct val="3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734E60A-D8C3-41D8-824F-70C1A5C563F6}"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5"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Osprey Trust</a:t>
            </a:r>
            <a:endParaRPr b="1" lang="en-US" sz="2400" strike="noStrike" u="none">
              <a:solidFill>
                <a:srgbClr val="000000"/>
              </a:solidFill>
              <a:effectLst/>
              <a:uFillTx/>
              <a:latin typeface="Arial"/>
            </a:endParaRPr>
          </a:p>
        </p:txBody>
      </p:sp>
      <p:sp>
        <p:nvSpPr>
          <p:cNvPr id="286"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7117D345-422A-4AA3-B2EC-351A079CB249}"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7" name="PlaceHolder 1"/>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Structure Diagrams</a:t>
            </a:r>
            <a:endParaRPr b="1" lang="en-US" sz="2600" strike="noStrike" u="none">
              <a:solidFill>
                <a:srgbClr val="000000"/>
              </a:solidFill>
              <a:effectLst/>
              <a:uFillTx/>
              <a:latin typeface="Arial"/>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Cash Flow</a:t>
            </a: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Assets</a:t>
            </a:r>
            <a:endParaRPr b="1" lang="en-US" sz="26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D7CDE60D-AFA9-4AC6-B690-F973B45667EF}" type="slidenum">
              <a:t>37</a:t>
            </a:fld>
          </a:p>
        </p:txBody>
      </p:sp>
    </p:spTree>
  </p:cSld>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8"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289"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Structure Diagrams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C9FEA2E-E620-4234-82A1-5FC3BF3475F7}"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685800" y="-766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Whitewing Structure</a:t>
            </a:r>
            <a:endParaRPr b="1" lang="en-US" sz="2600" strike="noStrike" u="none">
              <a:solidFill>
                <a:srgbClr val="000000"/>
              </a:solidFill>
              <a:effectLst/>
              <a:uFillTx/>
              <a:latin typeface="Arial"/>
            </a:endParaRPr>
          </a:p>
        </p:txBody>
      </p:sp>
      <p:sp>
        <p:nvSpPr>
          <p:cNvPr id="291" name=""/>
          <p:cNvSpPr/>
          <p:nvPr/>
        </p:nvSpPr>
        <p:spPr>
          <a:xfrm>
            <a:off x="291960" y="3807000"/>
            <a:ext cx="2129040" cy="1311120"/>
          </a:xfrm>
          <a:prstGeom prst="ellipse">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Mandatorily Convertible </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Preferred Stock</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Enron Notes</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Overfund Amount </a:t>
            </a:r>
            <a:endParaRPr b="0" lang="en-US" sz="9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Arial"/>
              </a:rPr>
              <a:t>Share Settlement Agreement</a:t>
            </a:r>
            <a:endParaRPr b="0" lang="en-US" sz="900" strike="noStrike" u="none">
              <a:solidFill>
                <a:srgbClr val="000000"/>
              </a:solidFill>
              <a:effectLst/>
              <a:uFillTx/>
              <a:latin typeface="Arial"/>
            </a:endParaRPr>
          </a:p>
        </p:txBody>
      </p:sp>
      <p:sp>
        <p:nvSpPr>
          <p:cNvPr id="292" name=""/>
          <p:cNvSpPr/>
          <p:nvPr/>
        </p:nvSpPr>
        <p:spPr>
          <a:xfrm>
            <a:off x="299880" y="1104840"/>
            <a:ext cx="1665360" cy="47160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Enron</a:t>
            </a:r>
            <a:endParaRPr b="0" lang="en-US" sz="1800" strike="noStrike" u="none">
              <a:solidFill>
                <a:srgbClr val="000000"/>
              </a:solidFill>
              <a:effectLst/>
              <a:uFillTx/>
              <a:latin typeface="Arial"/>
            </a:endParaRPr>
          </a:p>
        </p:txBody>
      </p:sp>
      <p:sp>
        <p:nvSpPr>
          <p:cNvPr id="293" name=""/>
          <p:cNvSpPr/>
          <p:nvPr/>
        </p:nvSpPr>
        <p:spPr>
          <a:xfrm>
            <a:off x="7707240" y="749160"/>
            <a:ext cx="1154160" cy="33048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3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Notes</a:t>
            </a:r>
            <a:endParaRPr b="0" lang="en-US" sz="1000" strike="noStrike" u="none">
              <a:solidFill>
                <a:srgbClr val="000000"/>
              </a:solidFill>
              <a:effectLst/>
              <a:uFillTx/>
              <a:latin typeface="Arial"/>
            </a:endParaRPr>
          </a:p>
          <a:p>
            <a:pPr algn="ctr">
              <a:lnSpc>
                <a:spcPct val="85000"/>
              </a:lnSpc>
              <a:spcBef>
                <a:spcPts val="3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$2.42 B</a:t>
            </a:r>
            <a:endParaRPr b="0" lang="en-US" sz="1000" strike="noStrike" u="none">
              <a:solidFill>
                <a:srgbClr val="000000"/>
              </a:solidFill>
              <a:effectLst/>
              <a:uFillTx/>
              <a:latin typeface="Arial"/>
            </a:endParaRPr>
          </a:p>
        </p:txBody>
      </p:sp>
      <p:sp>
        <p:nvSpPr>
          <p:cNvPr id="294" name=""/>
          <p:cNvSpPr/>
          <p:nvPr/>
        </p:nvSpPr>
        <p:spPr>
          <a:xfrm>
            <a:off x="7707240" y="1509840"/>
            <a:ext cx="1154160" cy="31572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3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Certificates</a:t>
            </a:r>
            <a:endParaRPr b="0" lang="en-US" sz="1000" strike="noStrike" u="none">
              <a:solidFill>
                <a:srgbClr val="000000"/>
              </a:solidFill>
              <a:effectLst/>
              <a:uFillTx/>
              <a:latin typeface="Arial"/>
            </a:endParaRPr>
          </a:p>
          <a:p>
            <a:pPr algn="ctr">
              <a:lnSpc>
                <a:spcPct val="85000"/>
              </a:lnSpc>
              <a:spcBef>
                <a:spcPts val="31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$220 MM</a:t>
            </a:r>
            <a:endParaRPr b="0" lang="en-US" sz="1000" strike="noStrike" u="none">
              <a:solidFill>
                <a:srgbClr val="000000"/>
              </a:solidFill>
              <a:effectLst/>
              <a:uFillTx/>
              <a:latin typeface="Arial"/>
            </a:endParaRPr>
          </a:p>
        </p:txBody>
      </p:sp>
      <p:sp>
        <p:nvSpPr>
          <p:cNvPr id="295" name=""/>
          <p:cNvSpPr/>
          <p:nvPr/>
        </p:nvSpPr>
        <p:spPr>
          <a:xfrm>
            <a:off x="3830760" y="2614680"/>
            <a:ext cx="1536480" cy="48096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Whitewing</a:t>
            </a:r>
            <a:endParaRPr b="0" lang="en-US" sz="1800" strike="noStrike" u="none">
              <a:solidFill>
                <a:srgbClr val="000000"/>
              </a:solidFill>
              <a:effectLst/>
              <a:uFillTx/>
              <a:latin typeface="Arial"/>
            </a:endParaRPr>
          </a:p>
        </p:txBody>
      </p:sp>
      <p:sp>
        <p:nvSpPr>
          <p:cNvPr id="296" name=""/>
          <p:cNvSpPr/>
          <p:nvPr/>
        </p:nvSpPr>
        <p:spPr>
          <a:xfrm>
            <a:off x="3855960" y="3567240"/>
            <a:ext cx="1536840" cy="48240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Investment Vehicles</a:t>
            </a:r>
            <a:endParaRPr b="0" lang="en-US" sz="1800" strike="noStrike" u="none">
              <a:solidFill>
                <a:srgbClr val="000000"/>
              </a:solidFill>
              <a:effectLst/>
              <a:uFillTx/>
              <a:latin typeface="Arial"/>
            </a:endParaRPr>
          </a:p>
        </p:txBody>
      </p:sp>
      <p:sp>
        <p:nvSpPr>
          <p:cNvPr id="297" name=""/>
          <p:cNvSpPr/>
          <p:nvPr/>
        </p:nvSpPr>
        <p:spPr>
          <a:xfrm>
            <a:off x="5981760" y="1116000"/>
            <a:ext cx="1538280" cy="48276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Osprey</a:t>
            </a:r>
            <a:endParaRPr b="0" lang="en-US" sz="1800" strike="noStrike" u="none">
              <a:solidFill>
                <a:srgbClr val="000000"/>
              </a:solidFill>
              <a:effectLst/>
              <a:uFillTx/>
              <a:latin typeface="Arial"/>
            </a:endParaRPr>
          </a:p>
        </p:txBody>
      </p:sp>
      <p:sp>
        <p:nvSpPr>
          <p:cNvPr id="298" name=""/>
          <p:cNvSpPr/>
          <p:nvPr/>
        </p:nvSpPr>
        <p:spPr>
          <a:xfrm>
            <a:off x="3835440" y="4502160"/>
            <a:ext cx="1530360" cy="457200"/>
          </a:xfrm>
          <a:prstGeom prst="ellipse">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Assets</a:t>
            </a:r>
            <a:endParaRPr b="0" lang="en-US" sz="1800" strike="noStrike" u="none">
              <a:solidFill>
                <a:srgbClr val="000000"/>
              </a:solidFill>
              <a:effectLst/>
              <a:uFillTx/>
              <a:latin typeface="Arial"/>
            </a:endParaRPr>
          </a:p>
        </p:txBody>
      </p:sp>
      <p:sp>
        <p:nvSpPr>
          <p:cNvPr id="299" name=""/>
          <p:cNvSpPr/>
          <p:nvPr/>
        </p:nvSpPr>
        <p:spPr>
          <a:xfrm>
            <a:off x="272880" y="2639880"/>
            <a:ext cx="2097360" cy="48132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Condor Share Trust</a:t>
            </a:r>
            <a:endParaRPr b="0" lang="en-US" sz="1800" strike="noStrike" u="none">
              <a:solidFill>
                <a:srgbClr val="000000"/>
              </a:solidFill>
              <a:effectLst/>
              <a:uFillTx/>
              <a:latin typeface="Arial"/>
            </a:endParaRPr>
          </a:p>
        </p:txBody>
      </p:sp>
      <p:sp>
        <p:nvSpPr>
          <p:cNvPr id="300" name=""/>
          <p:cNvSpPr/>
          <p:nvPr/>
        </p:nvSpPr>
        <p:spPr>
          <a:xfrm>
            <a:off x="3683160" y="1065240"/>
            <a:ext cx="1665000" cy="558720"/>
          </a:xfrm>
          <a:prstGeom prst="rect">
            <a:avLst/>
          </a:prstGeom>
          <a:solidFill>
            <a:srgbClr val="0091ff"/>
          </a:solidFill>
          <a:ln w="0">
            <a:noFill/>
          </a:ln>
          <a:effectLst>
            <a:outerShdw dist="53966" dir="2700000" blurRad="0" rotWithShape="0">
              <a:srgbClr val="808080"/>
            </a:outerShdw>
          </a:effectLst>
        </p:spPr>
        <p:style>
          <a:lnRef idx="0"/>
          <a:fillRef idx="0"/>
          <a:effectRef idx="0"/>
          <a:fontRef idx="minor"/>
        </p:style>
        <p:txBody>
          <a:bodyPr lIns="90000" rIns="90000" tIns="46800" bIns="46800" anchor="ctr" anchorCtr="1">
            <a:noAutofit/>
          </a:bodyPr>
          <a:p>
            <a:pPr algn="ctr">
              <a:lnSpc>
                <a:spcPct val="85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Whitewing Management</a:t>
            </a:r>
            <a:endParaRPr b="0" lang="en-US" sz="1800" strike="noStrike" u="none">
              <a:solidFill>
                <a:srgbClr val="000000"/>
              </a:solidFill>
              <a:effectLst/>
              <a:uFillTx/>
              <a:latin typeface="Arial"/>
            </a:endParaRPr>
          </a:p>
        </p:txBody>
      </p:sp>
      <p:sp>
        <p:nvSpPr>
          <p:cNvPr id="301" name=""/>
          <p:cNvSpPr/>
          <p:nvPr/>
        </p:nvSpPr>
        <p:spPr>
          <a:xfrm>
            <a:off x="4597560" y="3137040"/>
            <a:ext cx="0" cy="43164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2" name=""/>
          <p:cNvSpPr/>
          <p:nvPr/>
        </p:nvSpPr>
        <p:spPr>
          <a:xfrm>
            <a:off x="4622760" y="4076640"/>
            <a:ext cx="0" cy="4320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3" name=""/>
          <p:cNvSpPr/>
          <p:nvPr/>
        </p:nvSpPr>
        <p:spPr>
          <a:xfrm flipH="1">
            <a:off x="4698720" y="1638360"/>
            <a:ext cx="2057400" cy="96516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4" name=""/>
          <p:cNvSpPr/>
          <p:nvPr/>
        </p:nvSpPr>
        <p:spPr>
          <a:xfrm flipH="1">
            <a:off x="2400120" y="2857680"/>
            <a:ext cx="1422360" cy="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5" name=""/>
          <p:cNvSpPr/>
          <p:nvPr/>
        </p:nvSpPr>
        <p:spPr>
          <a:xfrm>
            <a:off x="1359000" y="3162240"/>
            <a:ext cx="0" cy="64764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6" name=""/>
          <p:cNvSpPr/>
          <p:nvPr/>
        </p:nvSpPr>
        <p:spPr>
          <a:xfrm>
            <a:off x="214200" y="5556240"/>
            <a:ext cx="8929800" cy="148428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  In September 1999, Osprey Trust issued 144a Notes and Trust Certificates totaling $1.50 Billion</a:t>
            </a: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2)  In September 1999, Enron and Osprey formed Whitewing.  </a:t>
            </a: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3)  Enron contributed Mandatory Convertible Preferred Securities (“MCPS”), which are convertible into 50 million shares  of Enron common stock. </a:t>
            </a: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4)  Osprey contributed cash which was used to establish the overfund account, purchase Enron debt securities and provide liquidity to Whitewing.</a:t>
            </a: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5)  In September 2000, Osprey Trust issued an additional $1.1 Billion in 144a Notes and Trust Certificates.</a:t>
            </a: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a:p>
            <a:pPr marL="457200" indent="-457200">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Arial"/>
            </a:endParaRPr>
          </a:p>
        </p:txBody>
      </p:sp>
      <p:sp>
        <p:nvSpPr>
          <p:cNvPr id="307" name=""/>
          <p:cNvSpPr/>
          <p:nvPr/>
        </p:nvSpPr>
        <p:spPr>
          <a:xfrm>
            <a:off x="1079640" y="1612800"/>
            <a:ext cx="2743200" cy="120672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08" name=""/>
          <p:cNvSpPr/>
          <p:nvPr/>
        </p:nvSpPr>
        <p:spPr>
          <a:xfrm>
            <a:off x="787320" y="1879560"/>
            <a:ext cx="109224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L.P. Interest</a:t>
            </a:r>
            <a:endParaRPr b="0" lang="en-US" sz="1100" strike="noStrike" u="none">
              <a:solidFill>
                <a:srgbClr val="000000"/>
              </a:solidFill>
              <a:effectLst/>
              <a:uFillTx/>
              <a:latin typeface="Arial"/>
            </a:endParaRPr>
          </a:p>
        </p:txBody>
      </p:sp>
      <p:sp>
        <p:nvSpPr>
          <p:cNvPr id="309" name=""/>
          <p:cNvSpPr/>
          <p:nvPr/>
        </p:nvSpPr>
        <p:spPr>
          <a:xfrm>
            <a:off x="3632040" y="2019240"/>
            <a:ext cx="102888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GP Interest</a:t>
            </a:r>
            <a:endParaRPr b="0" lang="en-US" sz="1100" strike="noStrike" u="none">
              <a:solidFill>
                <a:srgbClr val="000000"/>
              </a:solidFill>
              <a:effectLst/>
              <a:uFillTx/>
              <a:latin typeface="Arial"/>
            </a:endParaRPr>
          </a:p>
        </p:txBody>
      </p:sp>
      <p:sp>
        <p:nvSpPr>
          <p:cNvPr id="310" name=""/>
          <p:cNvSpPr/>
          <p:nvPr/>
        </p:nvSpPr>
        <p:spPr>
          <a:xfrm>
            <a:off x="5587920" y="2070000"/>
            <a:ext cx="198144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 L.P.  Interest</a:t>
            </a:r>
            <a:endParaRPr b="0" lang="en-US" sz="1100" strike="noStrike" u="none">
              <a:solidFill>
                <a:srgbClr val="000000"/>
              </a:solidFill>
              <a:effectLst/>
              <a:uFillTx/>
              <a:latin typeface="Arial"/>
            </a:endParaRPr>
          </a:p>
        </p:txBody>
      </p:sp>
      <p:sp>
        <p:nvSpPr>
          <p:cNvPr id="311" name=""/>
          <p:cNvSpPr/>
          <p:nvPr/>
        </p:nvSpPr>
        <p:spPr>
          <a:xfrm>
            <a:off x="4559400" y="3213000"/>
            <a:ext cx="63504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100%</a:t>
            </a:r>
            <a:endParaRPr b="0" lang="en-US" sz="1100" strike="noStrike" u="none">
              <a:solidFill>
                <a:srgbClr val="000000"/>
              </a:solidFill>
              <a:effectLst/>
              <a:uFillTx/>
              <a:latin typeface="Arial"/>
            </a:endParaRPr>
          </a:p>
        </p:txBody>
      </p:sp>
      <p:sp>
        <p:nvSpPr>
          <p:cNvPr id="312" name=""/>
          <p:cNvSpPr/>
          <p:nvPr/>
        </p:nvSpPr>
        <p:spPr>
          <a:xfrm>
            <a:off x="1994040" y="1371600"/>
            <a:ext cx="1650960" cy="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3" name=""/>
          <p:cNvSpPr/>
          <p:nvPr/>
        </p:nvSpPr>
        <p:spPr>
          <a:xfrm>
            <a:off x="2336760" y="1155600"/>
            <a:ext cx="109224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50%</a:t>
            </a:r>
            <a:endParaRPr b="0" lang="en-US" sz="1100" strike="noStrike" u="none">
              <a:solidFill>
                <a:srgbClr val="000000"/>
              </a:solidFill>
              <a:effectLst/>
              <a:uFillTx/>
              <a:latin typeface="Arial"/>
            </a:endParaRPr>
          </a:p>
        </p:txBody>
      </p:sp>
      <p:sp>
        <p:nvSpPr>
          <p:cNvPr id="314" name=""/>
          <p:cNvSpPr/>
          <p:nvPr/>
        </p:nvSpPr>
        <p:spPr>
          <a:xfrm>
            <a:off x="4597560" y="1663560"/>
            <a:ext cx="0" cy="93996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5" name=""/>
          <p:cNvSpPr/>
          <p:nvPr/>
        </p:nvSpPr>
        <p:spPr>
          <a:xfrm>
            <a:off x="5448240" y="1409760"/>
            <a:ext cx="571680" cy="261720"/>
          </a:xfrm>
          <a:prstGeom prst="rect">
            <a:avLst/>
          </a:prstGeom>
          <a:noFill/>
          <a:ln w="0">
            <a:noFill/>
          </a:ln>
        </p:spPr>
        <p:style>
          <a:lnRef idx="0"/>
          <a:fillRef idx="0"/>
          <a:effectRef idx="0"/>
          <a:fontRef idx="minor"/>
        </p:style>
        <p:txBody>
          <a:bodyPr lIns="90000" rIns="90000" tIns="46800" bIns="46800" anchor="t">
            <a:spAutoFit/>
          </a:bodyPr>
          <a:p>
            <a:pPr algn="ct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50%</a:t>
            </a:r>
            <a:endParaRPr b="0" lang="en-US" sz="1100" strike="noStrike" u="none">
              <a:solidFill>
                <a:srgbClr val="000000"/>
              </a:solidFill>
              <a:effectLst/>
              <a:uFillTx/>
              <a:latin typeface="Arial"/>
            </a:endParaRPr>
          </a:p>
        </p:txBody>
      </p:sp>
      <p:sp>
        <p:nvSpPr>
          <p:cNvPr id="316" name=""/>
          <p:cNvSpPr/>
          <p:nvPr/>
        </p:nvSpPr>
        <p:spPr>
          <a:xfrm flipH="1">
            <a:off x="5384520" y="1346040"/>
            <a:ext cx="584280" cy="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7" name=""/>
          <p:cNvSpPr/>
          <p:nvPr/>
        </p:nvSpPr>
        <p:spPr>
          <a:xfrm>
            <a:off x="8267760" y="1077840"/>
            <a:ext cx="0" cy="433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8" name=""/>
          <p:cNvSpPr/>
          <p:nvPr/>
        </p:nvSpPr>
        <p:spPr>
          <a:xfrm flipH="1">
            <a:off x="7556400" y="1333440"/>
            <a:ext cx="711360" cy="0"/>
          </a:xfrm>
          <a:prstGeom prst="line">
            <a:avLst/>
          </a:prstGeom>
          <a:ln w="12600">
            <a:solidFill>
              <a:srgbClr val="000000"/>
            </a:solidFill>
            <a:miter/>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16504EB6-17F1-49FC-8FBA-79E9571AF7ED}"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66360" y="2514600"/>
            <a:ext cx="5791320" cy="83808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Rawhide Investors L.L.C</a:t>
            </a:r>
            <a:endParaRPr b="1" lang="en-US" sz="2400" strike="noStrike" u="none">
              <a:solidFill>
                <a:srgbClr val="000000"/>
              </a:solidFill>
              <a:effectLst/>
              <a:uFillTx/>
              <a:latin typeface="Arial"/>
            </a:endParaRPr>
          </a:p>
        </p:txBody>
      </p:sp>
      <p:sp>
        <p:nvSpPr>
          <p:cNvPr id="67"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8543EF02-137E-4DE7-B052-72921EC4CD57}"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32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Cash Flow</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19BC257-3840-4411-95F0-C6FABE9F0325}"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1" name=""/>
          <p:cNvSpPr/>
          <p:nvPr/>
        </p:nvSpPr>
        <p:spPr>
          <a:xfrm>
            <a:off x="1562040" y="228600"/>
            <a:ext cx="6024600" cy="52704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Liquidation Cash Flows</a:t>
            </a:r>
            <a:endParaRPr b="0" lang="en-US" sz="2600" strike="noStrike" u="none">
              <a:solidFill>
                <a:srgbClr val="000000"/>
              </a:solidFill>
              <a:effectLst/>
              <a:uFillTx/>
              <a:latin typeface="Arial"/>
            </a:endParaRPr>
          </a:p>
        </p:txBody>
      </p:sp>
      <p:sp>
        <p:nvSpPr>
          <p:cNvPr id="322" name=""/>
          <p:cNvSpPr/>
          <p:nvPr/>
        </p:nvSpPr>
        <p:spPr>
          <a:xfrm>
            <a:off x="835200" y="1303200"/>
            <a:ext cx="7934040" cy="4162680"/>
          </a:xfrm>
          <a:prstGeom prst="rect">
            <a:avLst/>
          </a:prstGeom>
          <a:noFill/>
          <a:ln w="0">
            <a:noFill/>
          </a:ln>
        </p:spPr>
        <p:style>
          <a:lnRef idx="0"/>
          <a:fillRef idx="0"/>
          <a:effectRef idx="0"/>
          <a:fontRef idx="minor"/>
        </p:style>
        <p:txBody>
          <a:bodyPr lIns="90000" rIns="90000" tIns="46800" bIns="46800" anchor="t">
            <a:normAutofit/>
          </a:bodyPr>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First to Osprey Debt ($2.42 Billion) </a:t>
            </a:r>
            <a:endParaRPr b="0" lang="en-US" sz="2000" strike="noStrike" u="none">
              <a:solidFill>
                <a:srgbClr val="000000"/>
              </a:solidFill>
              <a:effectLst/>
              <a:uFillTx/>
              <a:latin typeface="Arial"/>
            </a:endParaRPr>
          </a:p>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to Osprey Equity ($220 MM) </a:t>
            </a:r>
            <a:endParaRPr b="0" lang="en-US" sz="2000" strike="noStrike" u="none">
              <a:solidFill>
                <a:srgbClr val="000000"/>
              </a:solidFill>
              <a:effectLst/>
              <a:uFillTx/>
              <a:latin typeface="Arial"/>
            </a:endParaRPr>
          </a:p>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to Enron (100% owned subsidiary of ENE).</a:t>
            </a:r>
            <a:endParaRPr b="0" lang="en-US" sz="2000" strike="noStrike" u="none">
              <a:solidFill>
                <a:srgbClr val="000000"/>
              </a:solidFill>
              <a:effectLst/>
              <a:uFillTx/>
              <a:latin typeface="Arial"/>
            </a:endParaRPr>
          </a:p>
          <a:p>
            <a:pPr marL="228600" indent="-228600">
              <a:spcAft>
                <a:spcPts val="1250"/>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28600" indent="-228600">
              <a:spcAft>
                <a:spcPts val="1063"/>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228600" indent="-228600">
              <a:spcAft>
                <a:spcPts val="1063"/>
              </a:spcAft>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228600" indent="-228600">
              <a:spcAft>
                <a:spcPts val="1063"/>
              </a:spcAft>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228600" indent="-228600">
              <a:spcAft>
                <a:spcPts val="1063"/>
              </a:spcAft>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
        <p:nvSpPr>
          <p:cNvPr id="2" name="PlaceHolder 1"/>
          <p:cNvSpPr>
            <a:spLocks noGrp="1"/>
          </p:cNvSpPr>
          <p:nvPr>
            <p:ph type="sldNum" idx="1"/>
          </p:nvPr>
        </p:nvSpPr>
        <p:spPr/>
        <p:txBody>
          <a:bodyPr/>
          <a:p>
            <a:fld id="{6A1BC1DB-8FCD-429E-AFFE-5400D16232B5}"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3"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324"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Assets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68C43C3-04B9-47CB-960F-6521FC5C632C}"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5"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Asset Descriptions</a:t>
            </a:r>
            <a:endParaRPr b="1" lang="en-US" sz="3000" strike="noStrike" u="none">
              <a:solidFill>
                <a:srgbClr val="000000"/>
              </a:solidFill>
              <a:effectLst/>
              <a:uFillTx/>
              <a:latin typeface="Arial"/>
            </a:endParaRPr>
          </a:p>
        </p:txBody>
      </p:sp>
      <p:graphicFrame>
        <p:nvGraphicFramePr>
          <p:cNvPr id="326" name=""/>
          <p:cNvGraphicFramePr/>
          <p:nvPr/>
        </p:nvGraphicFramePr>
        <p:xfrm>
          <a:off x="214200" y="1460520"/>
          <a:ext cx="8717040" cy="4660920"/>
        </p:xfrm>
        <a:graphic>
          <a:graphicData uri="http://schemas.openxmlformats.org/presentationml/2006/ole">
            <p:oleObj progId="Excel.Sheet.12" r:id="rId1" spid="">
              <p:embed/>
              <p:pic>
                <p:nvPicPr>
                  <p:cNvPr id="327" name="" descr=""/>
                  <p:cNvPicPr/>
                  <p:nvPr/>
                </p:nvPicPr>
                <p:blipFill>
                  <a:blip r:embed="rId2"/>
                  <a:stretch/>
                </p:blipFill>
                <p:spPr>
                  <a:xfrm>
                    <a:off x="214200" y="1460520"/>
                    <a:ext cx="8717040" cy="4660920"/>
                  </a:xfrm>
                  <a:prstGeom prst="rect">
                    <a:avLst/>
                  </a:prstGeom>
                  <a:noFill/>
                  <a:ln w="0">
                    <a:noFill/>
                  </a:ln>
                </p:spPr>
              </p:pic>
            </p:oleObj>
          </a:graphicData>
        </a:graphic>
      </p:graphicFrame>
      <p:sp>
        <p:nvSpPr>
          <p:cNvPr id="328" name=""/>
          <p:cNvSpPr/>
          <p:nvPr/>
        </p:nvSpPr>
        <p:spPr>
          <a:xfrm>
            <a:off x="214200" y="6222960"/>
            <a:ext cx="8717040" cy="261720"/>
          </a:xfrm>
          <a:prstGeom prst="rect">
            <a:avLst/>
          </a:prstGeom>
          <a:noFill/>
          <a:ln w="0">
            <a:noFill/>
          </a:ln>
        </p:spPr>
        <p:style>
          <a:lnRef idx="0"/>
          <a:fillRef idx="0"/>
          <a:effectRef idx="0"/>
          <a:fontRef idx="minor"/>
        </p:style>
        <p:txBody>
          <a:bodyPr lIns="90000" rIns="90000" tIns="46800" bIns="46800" anchor="t">
            <a:spAutoFit/>
          </a:bodyPr>
          <a:p>
            <a:pP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Total Cost basis of $2.149 Billion</a:t>
            </a:r>
            <a:endParaRPr b="0" lang="en-US" sz="11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7AFC06C-7C0E-4107-AB39-338C3D819442}"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9"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330"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Whitewing Appendix</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4EF298F-72DD-42EC-A8AC-9BB6787A2B1F}"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31" name=""/>
          <p:cNvGraphicFramePr/>
          <p:nvPr/>
        </p:nvGraphicFramePr>
        <p:xfrm>
          <a:off x="214200" y="709560"/>
          <a:ext cx="8785440" cy="5705640"/>
        </p:xfrm>
        <a:graphic>
          <a:graphicData uri="http://schemas.openxmlformats.org/presentationml/2006/ole">
            <p:oleObj progId="Excel.Sheet.12" r:id="rId1" spid="">
              <p:embed/>
              <p:pic>
                <p:nvPicPr>
                  <p:cNvPr id="332" name="" descr=""/>
                  <p:cNvPicPr/>
                  <p:nvPr/>
                </p:nvPicPr>
                <p:blipFill>
                  <a:blip r:embed="rId2"/>
                  <a:stretch/>
                </p:blipFill>
                <p:spPr>
                  <a:xfrm>
                    <a:off x="214200" y="709560"/>
                    <a:ext cx="8785440" cy="5705640"/>
                  </a:xfrm>
                  <a:prstGeom prst="rect">
                    <a:avLst/>
                  </a:prstGeom>
                  <a:noFill/>
                  <a:ln w="0">
                    <a:noFill/>
                  </a:ln>
                </p:spPr>
              </p:pic>
            </p:oleObj>
          </a:graphicData>
        </a:graphic>
      </p:graphicFrame>
      <p:sp>
        <p:nvSpPr>
          <p:cNvPr id="2" name="PlaceHolder 1"/>
          <p:cNvSpPr>
            <a:spLocks noGrp="1"/>
          </p:cNvSpPr>
          <p:nvPr>
            <p:ph type="sldNum" idx="1"/>
          </p:nvPr>
        </p:nvSpPr>
        <p:spPr/>
        <p:txBody>
          <a:bodyPr/>
          <a:p>
            <a:fld id="{CE42EDBD-506F-4E47-BA29-07B9C64699A8}"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33" name=""/>
          <p:cNvGraphicFramePr/>
          <p:nvPr/>
        </p:nvGraphicFramePr>
        <p:xfrm>
          <a:off x="214200" y="331920"/>
          <a:ext cx="8785440" cy="6195960"/>
        </p:xfrm>
        <a:graphic>
          <a:graphicData uri="http://schemas.openxmlformats.org/presentationml/2006/ole">
            <p:oleObj progId="Excel.Sheet.12" r:id="rId1" spid="">
              <p:embed/>
              <p:pic>
                <p:nvPicPr>
                  <p:cNvPr id="334" name="" descr=""/>
                  <p:cNvPicPr/>
                  <p:nvPr/>
                </p:nvPicPr>
                <p:blipFill>
                  <a:blip r:embed="rId2"/>
                  <a:stretch/>
                </p:blipFill>
                <p:spPr>
                  <a:xfrm>
                    <a:off x="214200" y="331920"/>
                    <a:ext cx="8785440" cy="6195960"/>
                  </a:xfrm>
                  <a:prstGeom prst="rect">
                    <a:avLst/>
                  </a:prstGeom>
                  <a:noFill/>
                  <a:ln w="0">
                    <a:noFill/>
                  </a:ln>
                </p:spPr>
              </p:pic>
            </p:oleObj>
          </a:graphicData>
        </a:graphic>
      </p:graphicFrame>
      <p:sp>
        <p:nvSpPr>
          <p:cNvPr id="2" name="PlaceHolder 1"/>
          <p:cNvSpPr>
            <a:spLocks noGrp="1"/>
          </p:cNvSpPr>
          <p:nvPr>
            <p:ph type="sldNum" idx="1"/>
          </p:nvPr>
        </p:nvSpPr>
        <p:spPr/>
        <p:txBody>
          <a:bodyPr/>
          <a:p>
            <a:fld id="{42872CDA-8416-4F42-ABAC-54A4AA888FAC}"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5" name="PlaceHolder 1"/>
          <p:cNvSpPr>
            <a:spLocks noGrp="1"/>
          </p:cNvSpPr>
          <p:nvPr>
            <p:ph type="title"/>
          </p:nvPr>
        </p:nvSpPr>
        <p:spPr>
          <a:xfrm>
            <a:off x="685440" y="2514600"/>
            <a:ext cx="5791320" cy="838080"/>
          </a:xfrm>
          <a:prstGeom prst="rect">
            <a:avLst/>
          </a:prstGeom>
          <a:noFill/>
          <a:ln w="0">
            <a:noFill/>
          </a:ln>
        </p:spPr>
        <p:txBody>
          <a:bodyPr lIns="90000" rIns="90000" tIns="46800" bIns="46800" anchor="b">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Black"/>
              </a:rPr>
              <a:t>Commodity Prepay Overview</a:t>
            </a:r>
            <a:endParaRPr b="1" lang="en-US" sz="2400" strike="noStrike" u="none">
              <a:solidFill>
                <a:srgbClr val="000000"/>
              </a:solidFill>
              <a:effectLst/>
              <a:uFillTx/>
              <a:latin typeface="Arial"/>
            </a:endParaRPr>
          </a:p>
        </p:txBody>
      </p:sp>
      <p:sp>
        <p:nvSpPr>
          <p:cNvPr id="336" name=""/>
          <p:cNvSpPr/>
          <p:nvPr/>
        </p:nvSpPr>
        <p:spPr>
          <a:xfrm>
            <a:off x="685800" y="3367080"/>
            <a:ext cx="579132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January 23, 2002</a:t>
            </a:r>
            <a:endParaRPr b="0" lang="en-US" sz="18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3766AB6-AEFF-416B-9769-FE5D3D764D70}"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7"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338" name="PlaceHolder 2"/>
          <p:cNvSpPr>
            <a:spLocks noGrp="1"/>
          </p:cNvSpPr>
          <p:nvPr>
            <p:ph/>
          </p:nvPr>
        </p:nvSpPr>
        <p:spPr>
          <a:xfrm>
            <a:off x="213840" y="1318680"/>
            <a:ext cx="8696520" cy="4776840"/>
          </a:xfrm>
          <a:prstGeom prst="rect">
            <a:avLst/>
          </a:prstGeom>
          <a:noFill/>
          <a:ln w="0">
            <a:noFill/>
          </a:ln>
        </p:spPr>
        <p:txBody>
          <a:bodyPr lIns="90000" rIns="90000" tIns="46800" bIns="46800" anchor="t">
            <a:normAutofit/>
          </a:bodyPr>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600" strike="noStrike" u="none">
              <a:solidFill>
                <a:srgbClr val="000000"/>
              </a:solidFill>
              <a:effectLst/>
              <a:uFillTx/>
              <a:latin typeface="Arial"/>
            </a:endParaRPr>
          </a:p>
          <a:p>
            <a:pPr marL="343080" indent="-343080" algn="ctr">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Structure Diagrams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28F4507-C473-475E-9306-9F7E314D559D}"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9" name="PlaceHolder 1"/>
          <p:cNvSpPr>
            <a:spLocks noGrp="1"/>
          </p:cNvSpPr>
          <p:nvPr>
            <p:ph type="title"/>
          </p:nvPr>
        </p:nvSpPr>
        <p:spPr>
          <a:xfrm>
            <a:off x="685800" y="88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Mahonia Prepays</a:t>
            </a:r>
            <a:endParaRPr b="1" lang="en-US" sz="2600" strike="noStrike" u="none">
              <a:solidFill>
                <a:srgbClr val="000000"/>
              </a:solidFill>
              <a:effectLst/>
              <a:uFillTx/>
              <a:latin typeface="Arial"/>
            </a:endParaRPr>
          </a:p>
        </p:txBody>
      </p:sp>
      <p:grpSp>
        <p:nvGrpSpPr>
          <p:cNvPr id="340" name=""/>
          <p:cNvGrpSpPr/>
          <p:nvPr/>
        </p:nvGrpSpPr>
        <p:grpSpPr>
          <a:xfrm>
            <a:off x="533520" y="3365640"/>
            <a:ext cx="1158840" cy="685800"/>
            <a:chOff x="533520" y="3365640"/>
            <a:chExt cx="1158840" cy="685800"/>
          </a:xfrm>
        </p:grpSpPr>
        <p:sp>
          <p:nvSpPr>
            <p:cNvPr id="341" name=""/>
            <p:cNvSpPr/>
            <p:nvPr/>
          </p:nvSpPr>
          <p:spPr>
            <a:xfrm>
              <a:off x="549360" y="3365640"/>
              <a:ext cx="11430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2" name=""/>
            <p:cNvSpPr/>
            <p:nvPr/>
          </p:nvSpPr>
          <p:spPr>
            <a:xfrm>
              <a:off x="533520" y="3517920"/>
              <a:ext cx="1158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43" name=""/>
            <p:cNvSpPr/>
            <p:nvPr/>
          </p:nvSpPr>
          <p:spPr>
            <a:xfrm>
              <a:off x="549360" y="35179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Mahonia</a:t>
              </a:r>
              <a:endParaRPr b="0" lang="en-US" sz="1600" strike="noStrike" u="none">
                <a:solidFill>
                  <a:srgbClr val="000000"/>
                </a:solidFill>
                <a:effectLst/>
                <a:uFillTx/>
                <a:latin typeface="Arial"/>
              </a:endParaRPr>
            </a:p>
          </p:txBody>
        </p:sp>
      </p:grpSp>
      <p:grpSp>
        <p:nvGrpSpPr>
          <p:cNvPr id="344" name=""/>
          <p:cNvGrpSpPr/>
          <p:nvPr/>
        </p:nvGrpSpPr>
        <p:grpSpPr>
          <a:xfrm>
            <a:off x="533520" y="4508640"/>
            <a:ext cx="1158840" cy="685800"/>
            <a:chOff x="533520" y="4508640"/>
            <a:chExt cx="1158840" cy="685800"/>
          </a:xfrm>
        </p:grpSpPr>
        <p:sp>
          <p:nvSpPr>
            <p:cNvPr id="345" name=""/>
            <p:cNvSpPr/>
            <p:nvPr/>
          </p:nvSpPr>
          <p:spPr>
            <a:xfrm>
              <a:off x="549360" y="4508640"/>
              <a:ext cx="11430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6" name=""/>
            <p:cNvSpPr/>
            <p:nvPr/>
          </p:nvSpPr>
          <p:spPr>
            <a:xfrm>
              <a:off x="533520" y="4660920"/>
              <a:ext cx="1158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47" name=""/>
            <p:cNvSpPr/>
            <p:nvPr/>
          </p:nvSpPr>
          <p:spPr>
            <a:xfrm>
              <a:off x="549360" y="46609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ENGMC</a:t>
              </a:r>
              <a:endParaRPr b="0" lang="en-US" sz="1600" strike="noStrike" u="none">
                <a:solidFill>
                  <a:srgbClr val="000000"/>
                </a:solidFill>
                <a:effectLst/>
                <a:uFillTx/>
                <a:latin typeface="Arial"/>
              </a:endParaRPr>
            </a:p>
          </p:txBody>
        </p:sp>
      </p:grpSp>
      <p:grpSp>
        <p:nvGrpSpPr>
          <p:cNvPr id="348" name=""/>
          <p:cNvGrpSpPr/>
          <p:nvPr/>
        </p:nvGrpSpPr>
        <p:grpSpPr>
          <a:xfrm>
            <a:off x="3032280" y="3365640"/>
            <a:ext cx="1158840" cy="685800"/>
            <a:chOff x="3032280" y="3365640"/>
            <a:chExt cx="1158840" cy="685800"/>
          </a:xfrm>
        </p:grpSpPr>
        <p:sp>
          <p:nvSpPr>
            <p:cNvPr id="349" name=""/>
            <p:cNvSpPr/>
            <p:nvPr/>
          </p:nvSpPr>
          <p:spPr>
            <a:xfrm>
              <a:off x="3048120" y="3365640"/>
              <a:ext cx="11430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0" name=""/>
            <p:cNvSpPr/>
            <p:nvPr/>
          </p:nvSpPr>
          <p:spPr>
            <a:xfrm>
              <a:off x="3032280" y="3517920"/>
              <a:ext cx="1158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51" name=""/>
            <p:cNvSpPr/>
            <p:nvPr/>
          </p:nvSpPr>
          <p:spPr>
            <a:xfrm>
              <a:off x="3048120" y="35179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Surety</a:t>
              </a:r>
              <a:endParaRPr b="0" lang="en-US" sz="1600" strike="noStrike" u="none">
                <a:solidFill>
                  <a:srgbClr val="000000"/>
                </a:solidFill>
                <a:effectLst/>
                <a:uFillTx/>
                <a:latin typeface="Arial"/>
              </a:endParaRPr>
            </a:p>
          </p:txBody>
        </p:sp>
      </p:grpSp>
      <p:sp>
        <p:nvSpPr>
          <p:cNvPr id="352" name=""/>
          <p:cNvSpPr/>
          <p:nvPr/>
        </p:nvSpPr>
        <p:spPr>
          <a:xfrm flipV="1">
            <a:off x="838080" y="40514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3" name=""/>
          <p:cNvSpPr/>
          <p:nvPr/>
        </p:nvSpPr>
        <p:spPr>
          <a:xfrm flipV="1">
            <a:off x="1371600" y="4051440"/>
            <a:ext cx="0" cy="45720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4" name=""/>
          <p:cNvSpPr/>
          <p:nvPr/>
        </p:nvSpPr>
        <p:spPr>
          <a:xfrm>
            <a:off x="1295280" y="4127400"/>
            <a:ext cx="3812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t>
            </a:r>
            <a:endParaRPr b="0" lang="en-US" sz="1400" strike="noStrike" u="none">
              <a:solidFill>
                <a:srgbClr val="000000"/>
              </a:solidFill>
              <a:effectLst/>
              <a:uFillTx/>
              <a:latin typeface="Arial"/>
            </a:endParaRPr>
          </a:p>
        </p:txBody>
      </p:sp>
      <p:sp>
        <p:nvSpPr>
          <p:cNvPr id="355" name=""/>
          <p:cNvSpPr/>
          <p:nvPr/>
        </p:nvSpPr>
        <p:spPr>
          <a:xfrm>
            <a:off x="304920" y="4127400"/>
            <a:ext cx="60948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a:t>
            </a:r>
            <a:endParaRPr b="0" lang="en-US" sz="1400" strike="noStrike" u="none">
              <a:solidFill>
                <a:srgbClr val="000000"/>
              </a:solidFill>
              <a:effectLst/>
              <a:uFillTx/>
              <a:latin typeface="Arial"/>
            </a:endParaRPr>
          </a:p>
        </p:txBody>
      </p:sp>
      <p:sp>
        <p:nvSpPr>
          <p:cNvPr id="356" name=""/>
          <p:cNvSpPr/>
          <p:nvPr/>
        </p:nvSpPr>
        <p:spPr>
          <a:xfrm>
            <a:off x="1676520" y="3670200"/>
            <a:ext cx="1371600" cy="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7" name=""/>
          <p:cNvSpPr/>
          <p:nvPr/>
        </p:nvSpPr>
        <p:spPr>
          <a:xfrm>
            <a:off x="1523880" y="1384200"/>
            <a:ext cx="6096240" cy="131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Mahonia Description:</a:t>
            </a:r>
            <a:r>
              <a:rPr b="0" lang="en-US" sz="1600" strike="noStrike" u="none">
                <a:solidFill>
                  <a:srgbClr val="000000"/>
                </a:solidFill>
                <a:effectLst/>
                <a:uFillTx/>
                <a:latin typeface="Times New Roman"/>
              </a:rPr>
              <a:t>  Mahonia, a trading counter party,  entered into prepaid natural gas and crude forward contracts with Enron Natural Gas Marketing Corp. (“ENGMC”) during the period from Dec. 1997 through Dec. 2000.  These forward contracts had monthly physical delivery obligations typically over five-year period. </a:t>
            </a:r>
            <a:endParaRPr b="0" lang="en-US" sz="1600" strike="noStrike" u="none">
              <a:solidFill>
                <a:srgbClr val="000000"/>
              </a:solidFill>
              <a:effectLst/>
              <a:uFillTx/>
              <a:latin typeface="Arial"/>
            </a:endParaRPr>
          </a:p>
        </p:txBody>
      </p:sp>
      <p:sp>
        <p:nvSpPr>
          <p:cNvPr id="358" name=""/>
          <p:cNvSpPr/>
          <p:nvPr/>
        </p:nvSpPr>
        <p:spPr>
          <a:xfrm>
            <a:off x="2590920" y="5041800"/>
            <a:ext cx="14475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Premium to purchase Bond</a:t>
            </a:r>
            <a:endParaRPr b="0" lang="en-US" sz="1400" strike="noStrike" u="none">
              <a:solidFill>
                <a:srgbClr val="000000"/>
              </a:solidFill>
              <a:effectLst/>
              <a:uFillTx/>
              <a:latin typeface="Arial"/>
            </a:endParaRPr>
          </a:p>
        </p:txBody>
      </p:sp>
      <p:sp>
        <p:nvSpPr>
          <p:cNvPr id="359" name=""/>
          <p:cNvSpPr/>
          <p:nvPr/>
        </p:nvSpPr>
        <p:spPr>
          <a:xfrm>
            <a:off x="1828800" y="3670200"/>
            <a:ext cx="11430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Guarantee</a:t>
            </a:r>
            <a:endParaRPr b="0" lang="en-US" sz="1400" strike="noStrike" u="none">
              <a:solidFill>
                <a:srgbClr val="000000"/>
              </a:solidFill>
              <a:effectLst/>
              <a:uFillTx/>
              <a:latin typeface="Arial"/>
            </a:endParaRPr>
          </a:p>
        </p:txBody>
      </p:sp>
      <p:sp>
        <p:nvSpPr>
          <p:cNvPr id="360" name=""/>
          <p:cNvSpPr/>
          <p:nvPr/>
        </p:nvSpPr>
        <p:spPr>
          <a:xfrm flipV="1">
            <a:off x="1676520" y="4051440"/>
            <a:ext cx="2057400" cy="2133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361" name=""/>
          <p:cNvGrpSpPr/>
          <p:nvPr/>
        </p:nvGrpSpPr>
        <p:grpSpPr>
          <a:xfrm>
            <a:off x="533520" y="5651640"/>
            <a:ext cx="1158840" cy="685800"/>
            <a:chOff x="533520" y="5651640"/>
            <a:chExt cx="1158840" cy="685800"/>
          </a:xfrm>
        </p:grpSpPr>
        <p:sp>
          <p:nvSpPr>
            <p:cNvPr id="362" name=""/>
            <p:cNvSpPr/>
            <p:nvPr/>
          </p:nvSpPr>
          <p:spPr>
            <a:xfrm>
              <a:off x="549360" y="5651640"/>
              <a:ext cx="1143000" cy="685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3" name=""/>
            <p:cNvSpPr/>
            <p:nvPr/>
          </p:nvSpPr>
          <p:spPr>
            <a:xfrm>
              <a:off x="533520" y="5803920"/>
              <a:ext cx="1158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364" name=""/>
            <p:cNvSpPr/>
            <p:nvPr/>
          </p:nvSpPr>
          <p:spPr>
            <a:xfrm>
              <a:off x="549360" y="5803920"/>
              <a:ext cx="1143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Enron</a:t>
              </a:r>
              <a:endParaRPr b="0" lang="en-US" sz="1600" strike="noStrike" u="none">
                <a:solidFill>
                  <a:srgbClr val="000000"/>
                </a:solidFill>
                <a:effectLst/>
                <a:uFillTx/>
                <a:latin typeface="Arial"/>
              </a:endParaRPr>
            </a:p>
          </p:txBody>
        </p:sp>
      </p:grpSp>
      <p:sp>
        <p:nvSpPr>
          <p:cNvPr id="365" name=""/>
          <p:cNvSpPr/>
          <p:nvPr/>
        </p:nvSpPr>
        <p:spPr>
          <a:xfrm flipV="1">
            <a:off x="1066680" y="519444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6" name=""/>
          <p:cNvSpPr/>
          <p:nvPr/>
        </p:nvSpPr>
        <p:spPr>
          <a:xfrm>
            <a:off x="914400" y="5270400"/>
            <a:ext cx="11430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Guarantee</a:t>
            </a:r>
            <a:endParaRPr b="0" lang="en-US" sz="1400" strike="noStrike" u="none">
              <a:solidFill>
                <a:srgbClr val="000000"/>
              </a:solidFill>
              <a:effectLst/>
              <a:uFillTx/>
              <a:latin typeface="Arial"/>
            </a:endParaRPr>
          </a:p>
        </p:txBody>
      </p:sp>
      <p:sp>
        <p:nvSpPr>
          <p:cNvPr id="367" name=""/>
          <p:cNvSpPr/>
          <p:nvPr/>
        </p:nvSpPr>
        <p:spPr>
          <a:xfrm>
            <a:off x="4724280" y="3441600"/>
            <a:ext cx="3886200" cy="3070080"/>
          </a:xfrm>
          <a:prstGeom prst="rect">
            <a:avLst/>
          </a:prstGeom>
          <a:noFill/>
          <a:ln w="0">
            <a:noFill/>
          </a:ln>
        </p:spPr>
        <p:style>
          <a:lnRef idx="0"/>
          <a:fillRef idx="0"/>
          <a:effectRef idx="0"/>
          <a:fontRef idx="minor"/>
        </p:style>
        <p:txBody>
          <a:bodyPr lIns="90000" rIns="90000" tIns="46800" bIns="46800" anchor="t">
            <a:spAutoFit/>
          </a:bodyPr>
          <a:p>
            <a:pPr marL="119160">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Prepay Example – December 2000</a:t>
            </a:r>
            <a:endParaRPr b="0" lang="en-US" sz="1800" strike="noStrike" u="none">
              <a:solidFill>
                <a:srgbClr val="000000"/>
              </a:solidFill>
              <a:effectLst/>
              <a:uFillTx/>
              <a:latin typeface="Arial"/>
            </a:endParaRPr>
          </a:p>
          <a:p>
            <a:pPr marL="119160">
              <a:lnSpc>
                <a:spcPct val="10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Prepay Amount - $330,000,000</a:t>
            </a:r>
            <a:endParaRPr b="0" lang="en-US" sz="1600" strike="noStrike" u="none">
              <a:solidFill>
                <a:srgbClr val="000000"/>
              </a:solidFill>
              <a:effectLst/>
              <a:uFillTx/>
              <a:latin typeface="Arial"/>
            </a:endParaRPr>
          </a:p>
          <a:p>
            <a:pPr marL="119160">
              <a:lnSpc>
                <a:spcPct val="100000"/>
              </a:lnSpc>
              <a:spcBef>
                <a:spcPts val="10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Delivery Location – Transco Zone 3</a:t>
            </a:r>
            <a:endParaRPr b="0" lang="en-US" sz="1600" strike="noStrike" u="none">
              <a:solidFill>
                <a:srgbClr val="000000"/>
              </a:solidFill>
              <a:effectLst/>
              <a:uFillTx/>
              <a:latin typeface="Arial"/>
            </a:endParaRPr>
          </a:p>
          <a:p>
            <a:pPr marL="1191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Times New Roman"/>
              </a:rPr>
              <a:t>Delivery Obligation</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a:t>
            </a:r>
            <a:r>
              <a:rPr b="0" lang="en-US" sz="1600" strike="noStrike" u="sng">
                <a:solidFill>
                  <a:srgbClr val="000000"/>
                </a:solidFill>
                <a:effectLst/>
                <a:uFillTx/>
                <a:latin typeface="Times New Roman"/>
              </a:rPr>
              <a:t>Delivery Period</a:t>
            </a:r>
            <a:r>
              <a:rPr b="0" lang="en-US" sz="1600" strike="noStrike" u="none">
                <a:solidFill>
                  <a:srgbClr val="000000"/>
                </a:solidFill>
                <a:effectLst/>
                <a:uFillTx/>
                <a:latin typeface="Times New Roman"/>
              </a:rPr>
              <a:t> </a:t>
            </a:r>
            <a:endParaRPr b="0" lang="en-US" sz="1600" strike="noStrike" u="none">
              <a:solidFill>
                <a:srgbClr val="000000"/>
              </a:solidFill>
              <a:effectLst/>
              <a:uFillTx/>
              <a:latin typeface="Arial"/>
            </a:endParaRPr>
          </a:p>
          <a:p>
            <a:pPr marL="119160">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Apr 01 – Mar 02</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43,400 MMbtu/day                         Apr 02 – Mar 03</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54,600 MMbtu/day   Apr 03 – Mar 04</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59,900 MMbtu/day  Apr 04 – Mar 05 </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61,500 MMbtu/day  Apr 05 – Nov 05</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61,500 MMbtu/day</a:t>
            </a:r>
            <a:endParaRPr b="0" lang="en-US" sz="1600" strike="noStrike" u="none">
              <a:solidFill>
                <a:srgbClr val="000000"/>
              </a:solidFill>
              <a:effectLst/>
              <a:uFillTx/>
              <a:latin typeface="Arial"/>
            </a:endParaRPr>
          </a:p>
        </p:txBody>
      </p:sp>
      <p:sp>
        <p:nvSpPr>
          <p:cNvPr id="368" name=""/>
          <p:cNvSpPr/>
          <p:nvPr/>
        </p:nvSpPr>
        <p:spPr>
          <a:xfrm>
            <a:off x="4572000" y="3289320"/>
            <a:ext cx="4267080" cy="3124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9" name=""/>
          <p:cNvSpPr/>
          <p:nvPr/>
        </p:nvSpPr>
        <p:spPr>
          <a:xfrm flipV="1">
            <a:off x="1676520" y="4051440"/>
            <a:ext cx="1752480" cy="182880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0" name=""/>
          <p:cNvSpPr/>
          <p:nvPr/>
        </p:nvSpPr>
        <p:spPr>
          <a:xfrm>
            <a:off x="1676520" y="4203720"/>
            <a:ext cx="144756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Indemnity Agreement</a:t>
            </a:r>
            <a:endParaRPr b="0" lang="en-US" sz="14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16A2EFD7-5346-4BF2-9953-9316A1900424}"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69" name="PlaceHolder 2"/>
          <p:cNvSpPr>
            <a:spLocks noGrp="1"/>
          </p:cNvSpPr>
          <p:nvPr>
            <p:ph/>
          </p:nvPr>
        </p:nvSpPr>
        <p:spPr>
          <a:xfrm>
            <a:off x="343080" y="1199880"/>
            <a:ext cx="8229600" cy="5181480"/>
          </a:xfrm>
          <a:prstGeom prst="rect">
            <a:avLst/>
          </a:prstGeom>
          <a:noFill/>
          <a:ln w="0">
            <a:noFill/>
          </a:ln>
        </p:spPr>
        <p:txBody>
          <a:bodyPr lIns="90000" rIns="90000" tIns="46800" bIns="46800" anchor="t">
            <a:normAutofit/>
          </a:bodyPr>
          <a:p>
            <a:pPr marL="343080" indent="-343080">
              <a:lnSpc>
                <a:spcPct val="140000"/>
              </a:lnSpc>
              <a:spcBef>
                <a:spcPts val="195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Structure Diagrams</a:t>
            </a:r>
            <a:endParaRPr b="1" lang="en-US" sz="2600" strike="noStrike" u="none">
              <a:solidFill>
                <a:srgbClr val="000000"/>
              </a:solidFill>
              <a:effectLst/>
              <a:uFillTx/>
              <a:latin typeface="Arial"/>
            </a:endParaRPr>
          </a:p>
          <a:p>
            <a:pPr marL="343080" indent="-343080">
              <a:lnSpc>
                <a:spcPct val="140000"/>
              </a:lnSpc>
              <a:spcBef>
                <a:spcPts val="195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Cash Flows</a:t>
            </a:r>
            <a:endParaRPr b="1" lang="en-US" sz="2600" strike="noStrike" u="none">
              <a:solidFill>
                <a:srgbClr val="000000"/>
              </a:solidFill>
              <a:effectLst/>
              <a:uFillTx/>
              <a:latin typeface="Arial"/>
            </a:endParaRPr>
          </a:p>
          <a:p>
            <a:pPr marL="343080" indent="-343080">
              <a:lnSpc>
                <a:spcPct val="140000"/>
              </a:lnSpc>
              <a:spcBef>
                <a:spcPts val="1950"/>
              </a:spcBef>
              <a:buClr>
                <a:srgbClr val="000000"/>
              </a:buClr>
              <a:buSzPct val="11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Assets</a:t>
            </a:r>
            <a:endParaRPr b="1" lang="en-US" sz="2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9A2A90F9-CB84-4CE6-809D-1C029F31DEA3}"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1" name="PlaceHolder 1"/>
          <p:cNvSpPr>
            <a:spLocks noGrp="1"/>
          </p:cNvSpPr>
          <p:nvPr>
            <p:ph type="title"/>
          </p:nvPr>
        </p:nvSpPr>
        <p:spPr>
          <a:xfrm>
            <a:off x="685800" y="17748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Summary of Physically Settled / </a:t>
            </a:r>
            <a:br>
              <a:rPr sz="2600"/>
            </a:br>
            <a:r>
              <a:rPr b="1" lang="en-US" sz="2600" strike="noStrike" u="none">
                <a:solidFill>
                  <a:srgbClr val="000000"/>
                </a:solidFill>
                <a:effectLst/>
                <a:uFillTx/>
                <a:latin typeface="Arial"/>
              </a:rPr>
              <a:t>Surety Backed Prepays</a:t>
            </a:r>
            <a:endParaRPr b="1" lang="en-US" sz="2600" strike="noStrike" u="none">
              <a:solidFill>
                <a:srgbClr val="000000"/>
              </a:solidFill>
              <a:effectLst/>
              <a:uFillTx/>
              <a:latin typeface="Arial"/>
            </a:endParaRPr>
          </a:p>
        </p:txBody>
      </p:sp>
      <p:pic>
        <p:nvPicPr>
          <p:cNvPr id="372" name="" descr=""/>
          <p:cNvPicPr/>
          <p:nvPr/>
        </p:nvPicPr>
        <p:blipFill>
          <a:blip r:embed="rId1"/>
          <a:stretch/>
        </p:blipFill>
        <p:spPr>
          <a:xfrm>
            <a:off x="216000" y="1919160"/>
            <a:ext cx="8678880" cy="3183120"/>
          </a:xfrm>
          <a:prstGeom prst="rect">
            <a:avLst/>
          </a:prstGeom>
          <a:noFill/>
          <a:ln w="0">
            <a:noFill/>
          </a:ln>
        </p:spPr>
      </p:pic>
      <p:sp>
        <p:nvSpPr>
          <p:cNvPr id="3" name="PlaceHolder 2"/>
          <p:cNvSpPr>
            <a:spLocks noGrp="1"/>
          </p:cNvSpPr>
          <p:nvPr>
            <p:ph type="sldNum" idx="1"/>
          </p:nvPr>
        </p:nvSpPr>
        <p:spPr/>
        <p:txBody>
          <a:bodyPr/>
          <a:p>
            <a:fld id="{9E884187-FFF6-4760-8A55-6D1212F3EFCD}" type="slidenum">
              <a:t>50</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1692360" y="2418840"/>
            <a:ext cx="5790960" cy="83844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Structure Diagrams</a:t>
            </a:r>
            <a:endParaRPr b="1" lang="en-US" sz="26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904AC569-9449-41CC-AFD4-EFBEB687EF28}"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1209600" y="2066760"/>
            <a:ext cx="111780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$690 mm</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 Loan</a:t>
            </a:r>
            <a:endParaRPr b="0" lang="en-US" sz="1400" strike="noStrike" u="none">
              <a:solidFill>
                <a:srgbClr val="000000"/>
              </a:solidFill>
              <a:effectLst/>
              <a:uFillTx/>
              <a:latin typeface="Arial"/>
            </a:endParaRPr>
          </a:p>
        </p:txBody>
      </p:sp>
      <p:sp>
        <p:nvSpPr>
          <p:cNvPr id="72"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Structure Diagrams</a:t>
            </a:r>
            <a:endParaRPr b="1" lang="en-US" sz="3000" strike="noStrike" u="none">
              <a:solidFill>
                <a:srgbClr val="000000"/>
              </a:solidFill>
              <a:effectLst/>
              <a:uFillTx/>
              <a:latin typeface="Arial"/>
            </a:endParaRPr>
          </a:p>
        </p:txBody>
      </p:sp>
      <p:sp>
        <p:nvSpPr>
          <p:cNvPr id="73" name="PlaceHolder 2"/>
          <p:cNvSpPr>
            <a:spLocks noGrp="1"/>
          </p:cNvSpPr>
          <p:nvPr>
            <p:ph/>
          </p:nvPr>
        </p:nvSpPr>
        <p:spPr>
          <a:xfrm>
            <a:off x="404280" y="1147680"/>
            <a:ext cx="2133720" cy="789120"/>
          </a:xfrm>
          <a:prstGeom prst="rect">
            <a:avLst/>
          </a:prstGeom>
          <a:solidFill>
            <a:srgbClr val="ffffff"/>
          </a:solidFill>
          <a:ln w="9360">
            <a:solidFill>
              <a:srgbClr val="000000"/>
            </a:solidFill>
            <a:miter/>
          </a:ln>
          <a:effectLst>
            <a:outerShdw dist="36147" dir="2700000" blurRad="0" rotWithShape="0">
              <a:srgbClr val="808080"/>
            </a:outerShdw>
          </a:effectLst>
        </p:spPr>
        <p:txBody>
          <a:bodyPr lIns="91440" rIns="91440" tIns="45720" bIns="45720" anchor="ctr" anchorCtr="1">
            <a:normAutofit/>
          </a:bodyPr>
          <a:p>
            <a:pPr marL="343080" indent="-34308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ENRON</a:t>
            </a:r>
            <a:endParaRPr b="1" lang="en-US" sz="1400" strike="noStrike" u="none">
              <a:solidFill>
                <a:srgbClr val="000000"/>
              </a:solidFill>
              <a:effectLst/>
              <a:uFillTx/>
              <a:latin typeface="Arial"/>
            </a:endParaRPr>
          </a:p>
        </p:txBody>
      </p:sp>
      <p:sp>
        <p:nvSpPr>
          <p:cNvPr id="74" name=""/>
          <p:cNvSpPr/>
          <p:nvPr/>
        </p:nvSpPr>
        <p:spPr>
          <a:xfrm>
            <a:off x="457200" y="277488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PONDEROSA</a:t>
            </a:r>
            <a:endParaRPr b="0" lang="en-US" sz="1400" strike="noStrike" u="none">
              <a:solidFill>
                <a:srgbClr val="000000"/>
              </a:solidFill>
              <a:effectLst/>
              <a:uFillTx/>
              <a:latin typeface="Arial"/>
            </a:endParaRPr>
          </a:p>
        </p:txBody>
      </p:sp>
      <p:sp>
        <p:nvSpPr>
          <p:cNvPr id="75" name=""/>
          <p:cNvSpPr/>
          <p:nvPr/>
        </p:nvSpPr>
        <p:spPr>
          <a:xfrm>
            <a:off x="3314880" y="120024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EQUITY</a:t>
            </a:r>
            <a:endParaRPr b="0" lang="en-US" sz="1400" strike="noStrike" u="none">
              <a:solidFill>
                <a:srgbClr val="000000"/>
              </a:solidFill>
              <a:effectLst/>
              <a:uFillTx/>
              <a:latin typeface="Arial"/>
            </a:endParaRPr>
          </a:p>
        </p:txBody>
      </p:sp>
      <p:sp>
        <p:nvSpPr>
          <p:cNvPr id="76" name=""/>
          <p:cNvSpPr/>
          <p:nvPr/>
        </p:nvSpPr>
        <p:spPr>
          <a:xfrm>
            <a:off x="3340080" y="282564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RAWHIDE</a:t>
            </a:r>
            <a:endParaRPr b="0" lang="en-US" sz="1400" strike="noStrike" u="none">
              <a:solidFill>
                <a:srgbClr val="000000"/>
              </a:solidFill>
              <a:effectLst/>
              <a:uFillTx/>
              <a:latin typeface="Arial"/>
            </a:endParaRPr>
          </a:p>
        </p:txBody>
      </p:sp>
      <p:sp>
        <p:nvSpPr>
          <p:cNvPr id="77" name=""/>
          <p:cNvSpPr/>
          <p:nvPr/>
        </p:nvSpPr>
        <p:spPr>
          <a:xfrm>
            <a:off x="6362640" y="2838600"/>
            <a:ext cx="201924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CXC</a:t>
            </a:r>
            <a:endParaRPr b="0" lang="en-US" sz="1400" strike="noStrike" u="none">
              <a:solidFill>
                <a:srgbClr val="000000"/>
              </a:solidFill>
              <a:effectLst/>
              <a:uFillTx/>
              <a:latin typeface="Arial"/>
            </a:endParaRPr>
          </a:p>
        </p:txBody>
      </p:sp>
      <p:sp>
        <p:nvSpPr>
          <p:cNvPr id="78" name=""/>
          <p:cNvSpPr/>
          <p:nvPr/>
        </p:nvSpPr>
        <p:spPr>
          <a:xfrm>
            <a:off x="3352680" y="4451400"/>
            <a:ext cx="2019600" cy="78084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marL="343080" indent="-34308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SUNDANCE</a:t>
            </a:r>
            <a:endParaRPr b="0" lang="en-US" sz="1400" strike="noStrike" u="none">
              <a:solidFill>
                <a:srgbClr val="000000"/>
              </a:solidFill>
              <a:effectLst/>
              <a:uFillTx/>
              <a:latin typeface="Arial"/>
            </a:endParaRPr>
          </a:p>
        </p:txBody>
      </p:sp>
      <p:sp>
        <p:nvSpPr>
          <p:cNvPr id="79" name=""/>
          <p:cNvSpPr/>
          <p:nvPr/>
        </p:nvSpPr>
        <p:spPr>
          <a:xfrm flipV="1">
            <a:off x="2104920" y="2055960"/>
            <a:ext cx="648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 name=""/>
          <p:cNvSpPr/>
          <p:nvPr/>
        </p:nvSpPr>
        <p:spPr>
          <a:xfrm>
            <a:off x="136440" y="2144880"/>
            <a:ext cx="943200" cy="520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GP Interest</a:t>
            </a:r>
            <a:endParaRPr b="0" lang="en-US" sz="1400" strike="noStrike" u="none">
              <a:solidFill>
                <a:srgbClr val="000000"/>
              </a:solidFill>
              <a:effectLst/>
              <a:uFillTx/>
              <a:latin typeface="Arial"/>
            </a:endParaRPr>
          </a:p>
        </p:txBody>
      </p:sp>
      <p:sp>
        <p:nvSpPr>
          <p:cNvPr id="81" name=""/>
          <p:cNvSpPr/>
          <p:nvPr/>
        </p:nvSpPr>
        <p:spPr>
          <a:xfrm flipV="1">
            <a:off x="4737240" y="2055960"/>
            <a:ext cx="0" cy="73008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 name=""/>
          <p:cNvSpPr/>
          <p:nvPr/>
        </p:nvSpPr>
        <p:spPr>
          <a:xfrm>
            <a:off x="4780080" y="2131920"/>
            <a:ext cx="94284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$22.5</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Arial"/>
            </a:endParaRPr>
          </a:p>
        </p:txBody>
      </p:sp>
      <p:sp>
        <p:nvSpPr>
          <p:cNvPr id="83" name=""/>
          <p:cNvSpPr/>
          <p:nvPr/>
        </p:nvSpPr>
        <p:spPr>
          <a:xfrm>
            <a:off x="3352680" y="2170080"/>
            <a:ext cx="9432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Member</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Interests</a:t>
            </a:r>
            <a:endParaRPr b="0" lang="en-US" sz="1400" strike="noStrike" u="none">
              <a:solidFill>
                <a:srgbClr val="000000"/>
              </a:solidFill>
              <a:effectLst/>
              <a:uFillTx/>
              <a:latin typeface="Arial"/>
            </a:endParaRPr>
          </a:p>
        </p:txBody>
      </p:sp>
      <p:sp>
        <p:nvSpPr>
          <p:cNvPr id="84" name=""/>
          <p:cNvSpPr/>
          <p:nvPr/>
        </p:nvSpPr>
        <p:spPr>
          <a:xfrm>
            <a:off x="1371600" y="3568680"/>
            <a:ext cx="0" cy="215892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 name=""/>
          <p:cNvSpPr/>
          <p:nvPr/>
        </p:nvSpPr>
        <p:spPr>
          <a:xfrm flipV="1">
            <a:off x="1778040" y="3568320"/>
            <a:ext cx="0" cy="131436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6" name=""/>
          <p:cNvSpPr/>
          <p:nvPr/>
        </p:nvSpPr>
        <p:spPr>
          <a:xfrm flipH="1">
            <a:off x="1795320" y="4884840"/>
            <a:ext cx="1516320" cy="0"/>
          </a:xfrm>
          <a:prstGeom prst="line">
            <a:avLst/>
          </a:prstGeom>
          <a:ln w="28440">
            <a:solidFill>
              <a:srgbClr val="000000"/>
            </a:solidFill>
            <a:prstDash val="sysDot"/>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7" name=""/>
          <p:cNvSpPr/>
          <p:nvPr/>
        </p:nvSpPr>
        <p:spPr>
          <a:xfrm flipV="1">
            <a:off x="4737240" y="3631680"/>
            <a:ext cx="0" cy="80676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3457440" y="3592440"/>
            <a:ext cx="13305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LP</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Interest</a:t>
            </a:r>
            <a:endParaRPr b="0" lang="en-US" sz="1400" strike="noStrike" u="none">
              <a:solidFill>
                <a:srgbClr val="000000"/>
              </a:solidFill>
              <a:effectLst/>
              <a:uFillTx/>
              <a:latin typeface="Arial"/>
            </a:endParaRPr>
          </a:p>
        </p:txBody>
      </p:sp>
      <p:sp>
        <p:nvSpPr>
          <p:cNvPr id="89" name=""/>
          <p:cNvSpPr/>
          <p:nvPr/>
        </p:nvSpPr>
        <p:spPr>
          <a:xfrm>
            <a:off x="4772160" y="3757680"/>
            <a:ext cx="94284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$690</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Arial"/>
            </a:endParaRPr>
          </a:p>
        </p:txBody>
      </p:sp>
      <p:sp>
        <p:nvSpPr>
          <p:cNvPr id="90" name=""/>
          <p:cNvSpPr/>
          <p:nvPr/>
        </p:nvSpPr>
        <p:spPr>
          <a:xfrm>
            <a:off x="4432320" y="5232240"/>
            <a:ext cx="0" cy="444600"/>
          </a:xfrm>
          <a:prstGeom prst="line">
            <a:avLst/>
          </a:prstGeom>
          <a:ln cap="rnd" w="9360">
            <a:solidFill>
              <a:srgbClr val="00000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a:off x="1749600" y="3973680"/>
            <a:ext cx="942840" cy="947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$690</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Arial"/>
            </a:endParaRPr>
          </a:p>
        </p:txBody>
      </p:sp>
      <p:sp>
        <p:nvSpPr>
          <p:cNvPr id="92" name=""/>
          <p:cNvSpPr/>
          <p:nvPr/>
        </p:nvSpPr>
        <p:spPr>
          <a:xfrm flipV="1">
            <a:off x="5410080" y="3306240"/>
            <a:ext cx="820800" cy="4320"/>
          </a:xfrm>
          <a:prstGeom prst="line">
            <a:avLst/>
          </a:prstGeom>
          <a:ln w="28440">
            <a:solidFill>
              <a:srgbClr val="000000"/>
            </a:solidFill>
            <a:prstDash val="sysDot"/>
            <a:miter/>
            <a:headEnd len="med" type="arrow" w="med"/>
          </a:ln>
        </p:spPr>
        <p:style>
          <a:lnRef idx="0"/>
          <a:fillRef idx="0"/>
          <a:effectRef idx="0"/>
          <a:fontRef idx="minor"/>
        </p:style>
        <p:txBody>
          <a:bodyPr lIns="90000" rIns="90000" tIns="-42480" bIns="-42480" anchor="t">
            <a:noAutofit/>
          </a:bodyPr>
          <a:p>
            <a:endParaRPr b="0" lang="en-US" sz="2400" strike="noStrike" u="none">
              <a:solidFill>
                <a:srgbClr val="000000"/>
              </a:solidFill>
              <a:effectLst/>
              <a:uFillTx/>
              <a:latin typeface="Arial"/>
            </a:endParaRPr>
          </a:p>
        </p:txBody>
      </p:sp>
      <p:sp>
        <p:nvSpPr>
          <p:cNvPr id="93" name=""/>
          <p:cNvSpPr/>
          <p:nvPr/>
        </p:nvSpPr>
        <p:spPr>
          <a:xfrm>
            <a:off x="5610240" y="2602080"/>
            <a:ext cx="94284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$667.5</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million</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loan</a:t>
            </a:r>
            <a:endParaRPr b="0" lang="en-US" sz="1400" strike="noStrike" u="none">
              <a:solidFill>
                <a:srgbClr val="000000"/>
              </a:solidFill>
              <a:effectLst/>
              <a:uFillTx/>
              <a:latin typeface="Arial"/>
            </a:endParaRPr>
          </a:p>
        </p:txBody>
      </p:sp>
      <p:sp>
        <p:nvSpPr>
          <p:cNvPr id="94" name=""/>
          <p:cNvSpPr/>
          <p:nvPr/>
        </p:nvSpPr>
        <p:spPr>
          <a:xfrm>
            <a:off x="3581280" y="5689440"/>
            <a:ext cx="168300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Arial"/>
            </a:endParaRPr>
          </a:p>
        </p:txBody>
      </p:sp>
      <p:sp>
        <p:nvSpPr>
          <p:cNvPr id="95" name=""/>
          <p:cNvSpPr/>
          <p:nvPr/>
        </p:nvSpPr>
        <p:spPr>
          <a:xfrm>
            <a:off x="3720960" y="4148280"/>
            <a:ext cx="0" cy="290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 name=""/>
          <p:cNvSpPr/>
          <p:nvPr/>
        </p:nvSpPr>
        <p:spPr>
          <a:xfrm flipH="1" flipV="1">
            <a:off x="2146320" y="3603240"/>
            <a:ext cx="1573200" cy="52776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 name=""/>
          <p:cNvSpPr/>
          <p:nvPr/>
        </p:nvSpPr>
        <p:spPr>
          <a:xfrm>
            <a:off x="2327400" y="3782880"/>
            <a:ext cx="133020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GP</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Interest</a:t>
            </a:r>
            <a:endParaRPr b="0" lang="en-US" sz="1400" strike="noStrike" u="none">
              <a:solidFill>
                <a:srgbClr val="000000"/>
              </a:solidFill>
              <a:effectLst/>
              <a:uFillTx/>
              <a:latin typeface="Arial"/>
            </a:endParaRPr>
          </a:p>
        </p:txBody>
      </p:sp>
      <p:sp>
        <p:nvSpPr>
          <p:cNvPr id="98" name=""/>
          <p:cNvSpPr/>
          <p:nvPr/>
        </p:nvSpPr>
        <p:spPr>
          <a:xfrm>
            <a:off x="2136600" y="2004840"/>
            <a:ext cx="117504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	</a:t>
            </a:r>
            <a:r>
              <a:rPr b="1" lang="en-US" sz="1400" strike="noStrike" u="none">
                <a:solidFill>
                  <a:srgbClr val="000000"/>
                </a:solidFill>
                <a:effectLst/>
                <a:uFillTx/>
                <a:latin typeface="Arial"/>
              </a:rPr>
              <a:t>$690 mm</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Term Loan</a:t>
            </a:r>
            <a:endParaRPr b="0" lang="en-US" sz="1400" strike="noStrike" u="none">
              <a:solidFill>
                <a:srgbClr val="000000"/>
              </a:solidFill>
              <a:effectLst/>
              <a:uFillTx/>
              <a:latin typeface="Arial"/>
            </a:endParaRPr>
          </a:p>
        </p:txBody>
      </p:sp>
      <p:sp>
        <p:nvSpPr>
          <p:cNvPr id="99" name=""/>
          <p:cNvSpPr/>
          <p:nvPr/>
        </p:nvSpPr>
        <p:spPr>
          <a:xfrm flipV="1">
            <a:off x="1190520" y="2068560"/>
            <a:ext cx="6480" cy="698400"/>
          </a:xfrm>
          <a:prstGeom prst="line">
            <a:avLst/>
          </a:prstGeom>
          <a:ln w="28440">
            <a:solidFill>
              <a:srgbClr val="000000"/>
            </a:solidFill>
            <a:prstDash val="sysDot"/>
            <a:miter/>
            <a:tail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 name=""/>
          <p:cNvSpPr/>
          <p:nvPr/>
        </p:nvSpPr>
        <p:spPr>
          <a:xfrm>
            <a:off x="3797280" y="5745240"/>
            <a:ext cx="1270080" cy="5209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OECD Projects</a:t>
            </a:r>
            <a:endParaRPr b="0" lang="en-US" sz="1400" strike="noStrike" u="none">
              <a:solidFill>
                <a:srgbClr val="000000"/>
              </a:solidFill>
              <a:effectLst/>
              <a:uFillTx/>
              <a:latin typeface="Arial"/>
            </a:endParaRPr>
          </a:p>
        </p:txBody>
      </p:sp>
      <p:sp>
        <p:nvSpPr>
          <p:cNvPr id="101" name=""/>
          <p:cNvSpPr/>
          <p:nvPr/>
        </p:nvSpPr>
        <p:spPr>
          <a:xfrm>
            <a:off x="507960" y="5689440"/>
            <a:ext cx="1682640" cy="781200"/>
          </a:xfrm>
          <a:prstGeom prst="ellipse">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endParaRPr b="0" lang="en-US" sz="2400" strike="noStrike" u="none">
              <a:solidFill>
                <a:srgbClr val="000000"/>
              </a:solidFill>
              <a:effectLst/>
              <a:uFillTx/>
              <a:latin typeface="Arial"/>
            </a:endParaRPr>
          </a:p>
        </p:txBody>
      </p:sp>
      <p:sp>
        <p:nvSpPr>
          <p:cNvPr id="102" name=""/>
          <p:cNvSpPr/>
          <p:nvPr/>
        </p:nvSpPr>
        <p:spPr>
          <a:xfrm>
            <a:off x="647640" y="5745240"/>
            <a:ext cx="1479600" cy="5209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OECD &amp; Non-OECD</a:t>
            </a:r>
            <a:endParaRPr b="0" lang="en-US" sz="1400" strike="noStrike" u="none">
              <a:solidFill>
                <a:srgbClr val="000000"/>
              </a:solidFill>
              <a:effectLst/>
              <a:uFillTx/>
              <a:latin typeface="Arial"/>
            </a:endParaRPr>
          </a:p>
        </p:txBody>
      </p:sp>
      <p:sp>
        <p:nvSpPr>
          <p:cNvPr id="103" name=""/>
          <p:cNvSpPr/>
          <p:nvPr/>
        </p:nvSpPr>
        <p:spPr>
          <a:xfrm>
            <a:off x="4216320" y="2031840"/>
            <a:ext cx="0" cy="79380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4219560" y="3657600"/>
            <a:ext cx="0" cy="79380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939960" y="2030400"/>
            <a:ext cx="0" cy="749160"/>
          </a:xfrm>
          <a:prstGeom prst="line">
            <a:avLst/>
          </a:prstGeom>
          <a:ln w="1260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2965320" y="5135400"/>
            <a:ext cx="1746360" cy="734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Interests</a:t>
            </a: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07" name=""/>
          <p:cNvSpPr/>
          <p:nvPr/>
        </p:nvSpPr>
        <p:spPr>
          <a:xfrm>
            <a:off x="298440" y="5154480"/>
            <a:ext cx="174636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Interests</a:t>
            </a: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08" name=""/>
          <p:cNvSpPr/>
          <p:nvPr/>
        </p:nvSpPr>
        <p:spPr>
          <a:xfrm>
            <a:off x="6311880" y="1390680"/>
            <a:ext cx="2019240" cy="781200"/>
          </a:xfrm>
          <a:prstGeom prst="rect">
            <a:avLst/>
          </a:prstGeom>
          <a:solidFill>
            <a:srgbClr val="ffffff"/>
          </a:solidFill>
          <a:ln w="9360">
            <a:solidFill>
              <a:srgbClr val="000000"/>
            </a:solidFill>
            <a:miter/>
          </a:ln>
          <a:effectLst>
            <a:outerShdw dist="17819" dir="2700000" blurRad="0" rotWithShape="0">
              <a:srgbClr val="808080"/>
            </a:outerShdw>
          </a:effectLst>
        </p:spPr>
        <p:style>
          <a:lnRef idx="0"/>
          <a:fillRef idx="0"/>
          <a:effectRef idx="0"/>
          <a:fontRef idx="minor"/>
        </p:style>
        <p:txBody>
          <a:bodyPr lIns="90000" rIns="90000" tIns="46800" bIns="46800" anchor="ctr" anchorCtr="1">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LIQUIDITY BACKSTOP</a:t>
            </a:r>
            <a:endParaRPr b="0" lang="en-US" sz="1400" strike="noStrike" u="none">
              <a:solidFill>
                <a:srgbClr val="000000"/>
              </a:solidFill>
              <a:effectLst/>
              <a:uFillTx/>
              <a:latin typeface="Arial"/>
            </a:endParaRPr>
          </a:p>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BANKS</a:t>
            </a:r>
            <a:endParaRPr b="0" lang="en-US" sz="1400" strike="noStrike" u="none">
              <a:solidFill>
                <a:srgbClr val="000000"/>
              </a:solidFill>
              <a:effectLst/>
              <a:uFillTx/>
              <a:latin typeface="Arial"/>
            </a:endParaRPr>
          </a:p>
        </p:txBody>
      </p:sp>
      <p:sp>
        <p:nvSpPr>
          <p:cNvPr id="109" name=""/>
          <p:cNvSpPr/>
          <p:nvPr/>
        </p:nvSpPr>
        <p:spPr>
          <a:xfrm flipH="1" flipV="1">
            <a:off x="7327800" y="2220480"/>
            <a:ext cx="12960" cy="590760"/>
          </a:xfrm>
          <a:prstGeom prst="line">
            <a:avLst/>
          </a:prstGeom>
          <a:ln w="28440">
            <a:solidFill>
              <a:srgbClr val="000000"/>
            </a:solidFill>
            <a:prstDash val="sysDot"/>
            <a:miter/>
            <a:headEnd len="med" type="arrow"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12B9492-438F-481C-8CE1-1516AB15DAF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
          <p:cNvSpPr/>
          <p:nvPr/>
        </p:nvSpPr>
        <p:spPr>
          <a:xfrm>
            <a:off x="446040" y="835200"/>
            <a:ext cx="8318520" cy="5536800"/>
          </a:xfrm>
          <a:prstGeom prst="rect">
            <a:avLst/>
          </a:prstGeom>
          <a:noFill/>
          <a:ln w="0">
            <a:noFill/>
          </a:ln>
        </p:spPr>
        <p:style>
          <a:lnRef idx="0"/>
          <a:fillRef idx="0"/>
          <a:effectRef idx="0"/>
          <a:fontRef idx="minor"/>
        </p:style>
        <p:txBody>
          <a:bodyPr lIns="90000" rIns="90000" tIns="46800" bIns="46800" anchor="t">
            <a:spAutoFit/>
          </a:bodyPr>
          <a:p>
            <a:pPr marL="457200" indent="-457200">
              <a:lnSpc>
                <a:spcPct val="12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Step 1</a:t>
            </a:r>
            <a:endParaRPr b="0" lang="en-US" sz="1500" strike="noStrike" u="none">
              <a:solidFill>
                <a:srgbClr val="000000"/>
              </a:solidFill>
              <a:effectLst/>
              <a:uFillTx/>
              <a:latin typeface="Arial"/>
            </a:endParaRPr>
          </a:p>
          <a:p>
            <a:pPr marL="457200" indent="-457200">
              <a:lnSpc>
                <a:spcPct val="90000"/>
              </a:lnSpc>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Enron formed Ponderosa Assets L.P. (“Ponderosa”), a wholly-owned subsidiary, by contributing a $2.4 billion portfolio of assets</a:t>
            </a:r>
            <a:endParaRPr b="0" lang="en-US" sz="1500" strike="noStrike" u="none">
              <a:solidFill>
                <a:srgbClr val="000000"/>
              </a:solidFill>
              <a:effectLst/>
              <a:uFillTx/>
              <a:latin typeface="Arial"/>
            </a:endParaRPr>
          </a:p>
          <a:p>
            <a:pPr marL="457200" indent="-457200">
              <a:lnSpc>
                <a:spcPct val="90000"/>
              </a:lnSpc>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Enron also contributed a $50 million Demand Note to fund a Debt Service Reserve</a:t>
            </a:r>
            <a:endParaRPr b="0" lang="en-US" sz="1500" strike="noStrike" u="none">
              <a:solidFill>
                <a:srgbClr val="000000"/>
              </a:solidFill>
              <a:effectLst/>
              <a:uFillTx/>
              <a:latin typeface="Arial"/>
            </a:endParaRPr>
          </a:p>
          <a:p>
            <a:pPr marL="457200" indent="-457200">
              <a:lnSpc>
                <a:spcPct val="12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Step 2</a:t>
            </a:r>
            <a:endParaRPr b="0" lang="en-US" sz="1500" strike="noStrike" u="none">
              <a:solidFill>
                <a:srgbClr val="000000"/>
              </a:solidFill>
              <a:effectLst/>
              <a:uFillTx/>
              <a:latin typeface="Arial"/>
            </a:endParaRPr>
          </a:p>
          <a:p>
            <a:pPr marL="457200" indent="-457200">
              <a:lnSpc>
                <a:spcPct val="110000"/>
              </a:lnSpc>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Ponderosa contributed a number of the OECD Project interests to Sundance Assets L.P. (“Sundance”) in return for a General Partnership Interest</a:t>
            </a:r>
            <a:endParaRPr b="0" lang="en-US" sz="1500" strike="noStrike" u="none">
              <a:solidFill>
                <a:srgbClr val="000000"/>
              </a:solidFill>
              <a:effectLst/>
              <a:uFillTx/>
              <a:latin typeface="Arial"/>
            </a:endParaRPr>
          </a:p>
          <a:p>
            <a:pPr marL="457200" indent="-457200">
              <a:lnSpc>
                <a:spcPct val="12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Step 3</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Rawhide Investors L.L.C. raised $22.5 million of third-party equity and borrowed $727.5 million from CXC Incorporated, a Citibank CP Conduit backstopped by the Liquidity Backstop Banks.</a:t>
            </a:r>
            <a:endParaRPr b="0" lang="en-US" sz="1500" strike="noStrike" u="none">
              <a:solidFill>
                <a:srgbClr val="000000"/>
              </a:solidFill>
              <a:effectLst/>
              <a:uFillTx/>
              <a:latin typeface="Arial"/>
            </a:endParaRPr>
          </a:p>
          <a:p>
            <a:pPr marL="457200" indent="-457200">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Step 4</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Rawhide purchased LP interest in Sundance for $750 mm</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Sundance loaned $750 mm to Ponderosa</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Ponderosa loaned $750 mm to ENA</a:t>
            </a:r>
            <a:endParaRPr b="0" lang="en-US" sz="1500" strike="noStrike" u="none">
              <a:solidFill>
                <a:srgbClr val="000000"/>
              </a:solidFill>
              <a:effectLst/>
              <a:uFillTx/>
              <a:latin typeface="Arial"/>
            </a:endParaRPr>
          </a:p>
          <a:p>
            <a:pPr marL="457200" indent="-457200">
              <a:lnSpc>
                <a:spcPct val="13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sng">
                <a:solidFill>
                  <a:srgbClr val="000000"/>
                </a:solidFill>
                <a:effectLst/>
                <a:uFillTx/>
                <a:latin typeface="Arial"/>
              </a:rPr>
              <a:t>Step 5 (Subsequent to closing)</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Loan Facility was reduced by $60 mm during 2001</a:t>
            </a:r>
            <a:endParaRPr b="0" lang="en-US" sz="1500" strike="noStrike" u="none">
              <a:solidFill>
                <a:srgbClr val="000000"/>
              </a:solidFill>
              <a:effectLst/>
              <a:uFillTx/>
              <a:latin typeface="Arial"/>
            </a:endParaRPr>
          </a:p>
          <a:p>
            <a:pPr marL="457200" indent="-457200">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As assets were liquidated from the portfolio the proceeds were loaned to Enron Corp under a Demand Loan as a Permitted Investment</a:t>
            </a:r>
            <a:endParaRPr b="0" lang="en-US" sz="1500" strike="noStrike" u="none">
              <a:solidFill>
                <a:srgbClr val="000000"/>
              </a:solidFill>
              <a:effectLst/>
              <a:uFillTx/>
              <a:latin typeface="Arial"/>
            </a:endParaRPr>
          </a:p>
          <a:p>
            <a:pPr marL="457200" indent="-457200">
              <a:lnSpc>
                <a:spcPct val="110000"/>
              </a:lnSpc>
              <a:spcBef>
                <a:spcPts val="374"/>
              </a:spcBef>
              <a:buClr>
                <a:srgbClr val="000000"/>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111" name="PlaceHolder 1"/>
          <p:cNvSpPr>
            <a:spLocks noGrp="1"/>
          </p:cNvSpPr>
          <p:nvPr>
            <p:ph type="title"/>
          </p:nvPr>
        </p:nvSpPr>
        <p:spPr>
          <a:xfrm>
            <a:off x="213840" y="294840"/>
            <a:ext cx="8696520" cy="614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Structure Diagrams</a:t>
            </a:r>
            <a:endParaRPr b="1" lang="en-US" sz="30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AD92BDBE-1078-4534-BFD7-38F5391A370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1676520" y="2418840"/>
            <a:ext cx="5790960" cy="838440"/>
          </a:xfrm>
          <a:prstGeom prst="rect">
            <a:avLst/>
          </a:prstGeom>
          <a:noFill/>
          <a:ln w="0">
            <a:noFill/>
          </a:ln>
        </p:spPr>
        <p:txBody>
          <a:bodyPr lIns="90000" rIns="90000" tIns="46800" bIns="46800" anchor="b">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Black"/>
              </a:rPr>
              <a:t>Cash Flows</a:t>
            </a:r>
            <a:endParaRPr b="1" lang="en-US" sz="2600" strike="noStrike" u="none">
              <a:solidFill>
                <a:srgbClr val="000000"/>
              </a:solidFill>
              <a:effectLst/>
              <a:uFillTx/>
              <a:latin typeface="Arial"/>
            </a:endParaRPr>
          </a:p>
        </p:txBody>
      </p:sp>
      <p:sp>
        <p:nvSpPr>
          <p:cNvPr id="3" name="PlaceHolder 2"/>
          <p:cNvSpPr>
            <a:spLocks noGrp="1"/>
          </p:cNvSpPr>
          <p:nvPr>
            <p:ph type="sldNum" idx="1"/>
          </p:nvPr>
        </p:nvSpPr>
        <p:spPr/>
        <p:txBody>
          <a:bodyPr/>
          <a:p>
            <a:fld id="{D0437ECB-274F-435E-8B6C-5E7F55FF428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7733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2000-09-07T15:43:54Z</dcterms:created>
  <dc:creator>Brian Steinbrueck</dc:creator>
  <dc:description/>
  <dc:language>en-US</dc:language>
  <cp:lastModifiedBy>twolfe</cp:lastModifiedBy>
  <cp:lastPrinted>2001-06-28T19:16:50Z</cp:lastPrinted>
  <dcterms:modified xsi:type="dcterms:W3CDTF">2002-01-23T12:23:29Z</dcterms:modified>
  <cp:revision>242</cp:revision>
  <dc:subject/>
  <dc:title>No Slide Title</dc:title>
</cp:coreProperties>
</file>