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12.wmf" ContentType="image/x-wmf"/>
  <Override PartName="/ppt/media/image3.wmf" ContentType="image/x-wmf"/>
  <Override PartName="/ppt/media/image19.wmf" ContentType="image/x-wmf"/>
  <Override PartName="/ppt/media/image14.wmf" ContentType="image/x-wmf"/>
  <Override PartName="/ppt/media/image5.wmf" ContentType="image/x-wmf"/>
  <Override PartName="/ppt/media/image1.jpeg" ContentType="image/jpeg"/>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2.wmf" ContentType="image/x-wmf"/>
  <Override PartName="/ppt/media/image11.wmf" ContentType="image/x-wmf"/>
  <Override PartName="/ppt/media/image17.wmf" ContentType="image/x-wmf"/>
  <Override PartName="/ppt/media/image8.wmf" ContentType="image/x-wmf"/>
  <Override PartName="/ppt/embeddings/oleObject1.bin" ContentType="application/vnd.openxmlformats-officedocument.oleObject"/>
  <Override PartName="/ppt/slides/_rels/slide53.xml.rels" ContentType="application/vnd.openxmlformats-package.relationships+xml"/>
  <Override PartName="/ppt/slides/_rels/slide52.xml.rels" ContentType="application/vnd.openxmlformats-package.relationships+xml"/>
  <Override PartName="/ppt/slides/_rels/slide51.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62.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56.xml.rels" ContentType="application/vnd.openxmlformats-package.relationships+xml"/>
  <Override PartName="/ppt/slides/_rels/slide10.xml.rels" ContentType="application/vnd.openxmlformats-package.relationships+xml"/>
  <Override PartName="/ppt/slides/_rels/slide47.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17.xml.rels" ContentType="application/vnd.openxmlformats-package.relationships+xml"/>
  <Override PartName="/ppt/slides/_rels/slide54.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58.xml.rels" ContentType="application/vnd.openxmlformats-package.relationships+xml"/>
  <Override PartName="/ppt/slides/_rels/slide5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55.xml.rels" ContentType="application/vnd.openxmlformats-package.relationships+xml"/>
  <Override PartName="/ppt/slides/_rels/slide18.xml.rels" ContentType="application/vnd.openxmlformats-package.relationships+xml"/>
  <Override PartName="/ppt/slides/_rels/slide60.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28.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46.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59.xml.rels" ContentType="application/vnd.openxmlformats-package.relationships+xml"/>
  <Override PartName="/ppt/slides/_rels/slide13.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38.xml.rels" ContentType="application/vnd.openxmlformats-package.relationships+xml"/>
  <Override PartName="/ppt/slides/_rels/slide39.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50.xml.rels" ContentType="application/vnd.openxmlformats-package.relationships+xml"/>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18.xml" ContentType="application/vnd.openxmlformats-officedocument.presentationml.slide+xml"/>
  <Override PartName="/ppt/slides/slide60.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62.xml" ContentType="application/vnd.openxmlformats-officedocument.presentationml.slide+xml"/>
  <Override PartName="/ppt/slides/slide27.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9.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28.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FT%20conference%20slides%20banner" descr=""/>
          <p:cNvPicPr/>
          <p:nvPr/>
        </p:nvPicPr>
        <p:blipFill>
          <a:blip r:embed="rId2"/>
          <a:stretch/>
        </p:blipFill>
        <p:spPr>
          <a:xfrm>
            <a:off x="0" y="0"/>
            <a:ext cx="9144000" cy="1049400"/>
          </a:xfrm>
          <a:prstGeom prst="rect">
            <a:avLst/>
          </a:prstGeom>
          <a:noFill/>
          <a:ln w="0">
            <a:noFill/>
          </a:ln>
        </p:spPr>
      </p:pic>
      <p:sp>
        <p:nvSpPr>
          <p:cNvPr id="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Times New Roman"/>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fld id="{C5448E04-8FBF-4B99-ACF8-7B5162A5AE5F}"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Times New Roman"/>
            </a:endParaRPr>
          </a:p>
        </p:txBody>
      </p:sp>
      <p:graphicFrame>
        <p:nvGraphicFramePr>
          <p:cNvPr id="4" name=""/>
          <p:cNvGraphicFramePr/>
          <p:nvPr/>
        </p:nvGraphicFramePr>
        <p:xfrm>
          <a:off x="8010360" y="76320"/>
          <a:ext cx="879480" cy="879480"/>
        </p:xfrm>
        <a:graphic>
          <a:graphicData uri="http://schemas.openxmlformats.org/presentationml/2006/ole">
            <p:oleObj r:id="rId3" spid="">
              <p:embed/>
              <p:pic>
                <p:nvPicPr>
                  <p:cNvPr id="5"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6"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
        <p:nvSpPr>
          <p:cNvPr id="7" name=""/>
          <p:cNvSpPr/>
          <p:nvPr/>
        </p:nvSpPr>
        <p:spPr>
          <a:xfrm>
            <a:off x="228600" y="6621480"/>
            <a:ext cx="1447920" cy="215640"/>
          </a:xfrm>
          <a:prstGeom prst="rect">
            <a:avLst/>
          </a:prstGeom>
          <a:noFill/>
          <a:ln w="0">
            <a:noFill/>
          </a:ln>
        </p:spPr>
        <p:style>
          <a:lnRef idx="0"/>
          <a:fillRef idx="0"/>
          <a:effectRef idx="0"/>
          <a:fontRef idx="minor"/>
        </p:style>
        <p:txBody>
          <a:bodyPr lIns="90000" rIns="90000" tIns="46800" bIns="46800" anchor="t">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000000"/>
                </a:solidFill>
                <a:effectLst/>
                <a:uFillTx/>
                <a:latin typeface="Times New Roman"/>
              </a:rPr>
              <a:t>December 2000</a:t>
            </a:r>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pic>
        <p:nvPicPr>
          <p:cNvPr id="8" name="FT%20conference%20slides%20banner" descr=""/>
          <p:cNvPicPr/>
          <p:nvPr/>
        </p:nvPicPr>
        <p:blipFill>
          <a:blip r:embed="rId2"/>
          <a:stretch/>
        </p:blipFill>
        <p:spPr>
          <a:xfrm>
            <a:off x="0" y="0"/>
            <a:ext cx="9144000" cy="1049400"/>
          </a:xfrm>
          <a:prstGeom prst="rect">
            <a:avLst/>
          </a:prstGeom>
          <a:noFill/>
          <a:ln w="0">
            <a:noFill/>
          </a:ln>
        </p:spPr>
      </p:pic>
      <p:sp>
        <p:nvSpPr>
          <p:cNvPr id="9"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Times New Roman"/>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fld id="{41882EFF-2116-4D9D-B759-567B2553BDCC}"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Times New Roman"/>
            </a:endParaRPr>
          </a:p>
        </p:txBody>
      </p:sp>
      <p:graphicFrame>
        <p:nvGraphicFramePr>
          <p:cNvPr id="10" name=""/>
          <p:cNvGraphicFramePr/>
          <p:nvPr/>
        </p:nvGraphicFramePr>
        <p:xfrm>
          <a:off x="8010360" y="76320"/>
          <a:ext cx="879480" cy="879480"/>
        </p:xfrm>
        <a:graphic>
          <a:graphicData uri="http://schemas.openxmlformats.org/presentationml/2006/ole">
            <p:oleObj r:id="rId3" spid="">
              <p:embed/>
              <p:pic>
                <p:nvPicPr>
                  <p:cNvPr id="11"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12"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
        <p:nvSpPr>
          <p:cNvPr id="7" name=""/>
          <p:cNvSpPr/>
          <p:nvPr/>
        </p:nvSpPr>
        <p:spPr>
          <a:xfrm>
            <a:off x="228600" y="6621480"/>
            <a:ext cx="1447920" cy="215640"/>
          </a:xfrm>
          <a:prstGeom prst="rect">
            <a:avLst/>
          </a:prstGeom>
          <a:noFill/>
          <a:ln w="0">
            <a:noFill/>
          </a:ln>
        </p:spPr>
        <p:style>
          <a:lnRef idx="0"/>
          <a:fillRef idx="0"/>
          <a:effectRef idx="0"/>
          <a:fontRef idx="minor"/>
        </p:style>
        <p:txBody>
          <a:bodyPr lIns="90000" rIns="90000" tIns="46800" bIns="46800" anchor="t">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000000"/>
                </a:solidFill>
                <a:effectLst/>
                <a:uFillTx/>
                <a:latin typeface="Times New Roman"/>
              </a:rPr>
              <a:t>December 2000</a:t>
            </a:r>
            <a:endParaRPr b="0" lang="en-US" sz="8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2.xml"/>
</Relationships>
</file>

<file path=ppt/slides/_rels/slide42.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2.xml"/>
</Relationships>
</file>

<file path=ppt/slides/_rels/slide44.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2.xml"/>
</Relationships>
</file>

<file path=ppt/slides/_rels/slide45.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2.xml"/>
</Relationships>
</file>

<file path=ppt/slides/_rels/slide46.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2.xml"/>
</Relationships>
</file>

<file path=ppt/slides/_rels/slide47.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2.xml"/>
</Relationships>
</file>

<file path=ppt/slides/_rels/slide48.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2.xml"/>
</Relationships>
</file>

<file path=ppt/slides/_rels/slide49.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
</Relationships>
</file>

<file path=ppt/slides/_rels/slide50.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slideLayout" Target="../slideLayouts/slideLayout2.xml"/>
</Relationships>
</file>

<file path=ppt/slides/_rels/slide51.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slideLayout" Target="../slideLayouts/slideLayout2.xml"/>
</Relationships>
</file>

<file path=ppt/slides/_rels/slide52.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slideLayout" Target="../slideLayouts/slideLayout2.xml"/>
</Relationships>
</file>

<file path=ppt/slides/_rels/slide53.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slideLayout" Target="../slideLayouts/slideLayout2.xml"/>
</Relationships>
</file>

<file path=ppt/slides/_rels/slide54.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slideLayout" Target="../slideLayouts/slideLayout2.xml"/>
</Relationships>
</file>

<file path=ppt/slides/_rels/slide55.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slideLayout" Target="../slideLayouts/slideLayout2.xml"/>
</Relationships>
</file>

<file path=ppt/slides/_rels/slide56.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Layout" Target="../slideLayouts/slideLayout2.xml"/>
</Relationships>
</file>

<file path=ppt/slides/_rels/slide57.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Layout" Target="../slideLayouts/slideLayout2.xml"/>
</Relationships>
</file>

<file path=ppt/slides/_rels/slide58.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Layout" Target="../slideLayouts/slideLayout2.xml"/>
</Relationships>
</file>

<file path=ppt/slides/_rels/slide59.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
</Relationships>
</file>

<file path=ppt/slides/_rels/slide60.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2.xml"/>
</Relationships>
</file>

<file path=ppt/slides/_rels/slide61.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2.xml"/>
</Relationships>
</file>

<file path=ppt/slides/_rels/slide62.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404640" y="60480"/>
            <a:ext cx="8377560" cy="7776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     Austria</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sp>
        <p:nvSpPr>
          <p:cNvPr id="14" name=""/>
          <p:cNvSpPr/>
          <p:nvPr/>
        </p:nvSpPr>
        <p:spPr>
          <a:xfrm>
            <a:off x="152280" y="1523880"/>
            <a:ext cx="8991720" cy="455004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1125"/>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1800" strike="noStrike" u="sng">
                <a:solidFill>
                  <a:srgbClr val="002a7e"/>
                </a:solidFill>
                <a:effectLst/>
                <a:uFillTx/>
                <a:latin typeface="Times New Roman"/>
              </a:rPr>
              <a:t>Currently Open</a:t>
            </a:r>
            <a:r>
              <a:rPr b="1" lang="en-GB" sz="1800" strike="noStrike" u="none">
                <a:solidFill>
                  <a:srgbClr val="002a7e"/>
                </a:solidFill>
                <a:effectLst/>
                <a:uFillTx/>
                <a:latin typeface="Times New Roman"/>
              </a:rPr>
              <a:t>: &gt; 20 GWh (32%)  </a:t>
            </a:r>
            <a:r>
              <a:rPr b="1" lang="en-GB" sz="1800" strike="noStrike" u="sng">
                <a:solidFill>
                  <a:srgbClr val="002a7e"/>
                </a:solidFill>
                <a:effectLst/>
                <a:uFillTx/>
                <a:latin typeface="Times New Roman"/>
              </a:rPr>
              <a:t>1</a:t>
            </a:r>
            <a:r>
              <a:rPr b="1" lang="en-GB" sz="1800" strike="noStrike" u="sng" baseline="30000">
                <a:solidFill>
                  <a:srgbClr val="002a7e"/>
                </a:solidFill>
                <a:effectLst/>
                <a:uFillTx/>
                <a:latin typeface="Times New Roman"/>
              </a:rPr>
              <a:t>st</a:t>
            </a:r>
            <a:r>
              <a:rPr b="1" lang="en-GB" sz="1800" strike="noStrike" u="sng">
                <a:solidFill>
                  <a:srgbClr val="002a7e"/>
                </a:solidFill>
                <a:effectLst/>
                <a:uFillTx/>
                <a:latin typeface="Times New Roman"/>
              </a:rPr>
              <a:t> Oct 2001:</a:t>
            </a:r>
            <a:r>
              <a:rPr b="1" lang="en-GB" sz="1800" strike="noStrike" u="none">
                <a:solidFill>
                  <a:srgbClr val="002a7e"/>
                </a:solidFill>
                <a:effectLst/>
                <a:uFillTx/>
                <a:latin typeface="Times New Roman"/>
              </a:rPr>
              <a:t> &gt;All customers (100%)</a:t>
            </a:r>
            <a:endParaRPr b="0" lang="en-US" sz="18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No independent regulator</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Verbund dominates production; 70% hydroelectric, 25% CHP</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Austrian Power Grid (Verbund subsidiary) operates supra-regional transmission network</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Third party access is regulated</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2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15" name="fl00286_" descr=""/>
          <p:cNvPicPr/>
          <p:nvPr/>
        </p:nvPicPr>
        <p:blipFill>
          <a:blip r:embed="rId1"/>
          <a:stretch/>
        </p:blipFill>
        <p:spPr>
          <a:xfrm>
            <a:off x="0" y="0"/>
            <a:ext cx="768240" cy="52560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Denmark</a:t>
            </a:r>
            <a:r>
              <a:rPr b="1" lang="en-US" sz="3600" strike="noStrike" u="none">
                <a:solidFill>
                  <a:srgbClr val="ffffff"/>
                </a:solidFill>
                <a:effectLst/>
                <a:uFillTx/>
                <a:latin typeface="Times New Roman"/>
              </a:rPr>
              <a:t> Power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sp>
        <p:nvSpPr>
          <p:cNvPr id="45"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Denmark recently fully incorporated into NordPool</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Emissions trading to begin on 1 January </a:t>
            </a:r>
            <a:r>
              <a:rPr b="1" lang="en-US" sz="2000" strike="noStrike" u="none">
                <a:solidFill>
                  <a:srgbClr val="002a7e"/>
                </a:solidFill>
                <a:effectLst/>
                <a:uFillTx/>
                <a:latin typeface="Times New Roman"/>
              </a:rPr>
              <a:t>2001</a:t>
            </a:r>
            <a:r>
              <a:rPr b="1" lang="en-GB" sz="2000" strike="noStrike" u="none">
                <a:solidFill>
                  <a:srgbClr val="002a7e"/>
                </a:solidFill>
                <a:effectLst/>
                <a:uFillTx/>
                <a:latin typeface="Times New Roman"/>
              </a:rPr>
              <a:t> &amp; </a:t>
            </a:r>
            <a:r>
              <a:rPr b="1" lang="en-US" sz="2000" strike="noStrike" u="none">
                <a:solidFill>
                  <a:srgbClr val="002a7e"/>
                </a:solidFill>
                <a:effectLst/>
                <a:uFillTx/>
                <a:latin typeface="Times New Roman"/>
              </a:rPr>
              <a:t>will cover the power sector which is responsible for 40% of the country's CO2 emissions, mostly from coal-fired power plants </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As a result of initiatives to reduce CO2 emissions, no more coal-fired stations will be built; coal-fired units have been closing down and converting to natural gas</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The daily hour-based auctions of west Denmark-Germany cross-border transmission capacity </a:t>
            </a:r>
            <a:r>
              <a:rPr b="1" lang="en-GB" sz="2000" strike="noStrike" u="none">
                <a:solidFill>
                  <a:srgbClr val="002a7e"/>
                </a:solidFill>
                <a:effectLst/>
                <a:uFillTx/>
                <a:latin typeface="Times New Roman"/>
              </a:rPr>
              <a:t>has recently begun</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Eltra concerned that bottlenecks at Denmark-Norway interconnector may impede new deals</a:t>
            </a:r>
            <a:endParaRPr b="0" lang="en-US" sz="2000" strike="noStrike" u="none">
              <a:solidFill>
                <a:srgbClr val="000000"/>
              </a:solidFill>
              <a:effectLst/>
              <a:uFillTx/>
              <a:latin typeface="Times New Roman"/>
            </a:endParaRPr>
          </a:p>
          <a:p>
            <a:pPr marL="343080" indent="-343080">
              <a:lnSpc>
                <a:spcPct val="13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46" name="" descr=""/>
          <p:cNvPicPr/>
          <p:nvPr/>
        </p:nvPicPr>
        <p:blipFill>
          <a:blip r:embed="rId1"/>
          <a:stretch/>
        </p:blipFill>
        <p:spPr>
          <a:xfrm>
            <a:off x="0" y="0"/>
            <a:ext cx="990720" cy="65412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Denmark</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sp>
        <p:nvSpPr>
          <p:cNvPr id="48" name=""/>
          <p:cNvSpPr/>
          <p:nvPr/>
        </p:nvSpPr>
        <p:spPr>
          <a:xfrm>
            <a:off x="457200" y="1066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 </a:t>
            </a:r>
            <a:r>
              <a:rPr b="1" lang="en-GB" sz="2000" strike="noStrike" u="none">
                <a:solidFill>
                  <a:srgbClr val="002a7e"/>
                </a:solidFill>
                <a:effectLst/>
                <a:uFillTx/>
                <a:latin typeface="Times New Roman"/>
              </a:rPr>
              <a:t>30% (eligibility not decided)</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No independent regulator</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GB" sz="2000" strike="noStrike" u="sng">
                <a:solidFill>
                  <a:srgbClr val="002a7e"/>
                </a:solidFill>
                <a:effectLst/>
                <a:uFillTx/>
                <a:latin typeface="Times New Roman"/>
              </a:rPr>
              <a:t> &amp; Storage</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Dansk Undergrunds Consortium (DUC) produces gas. DANGAS owns storage facilities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DANGAS (owned by DONG) owns and operates the national transmission system &amp; is purchaser of all natural gas from DUC, 60% of which is sold to the 5 regional distco’s, the municipalities of Copenhagen and Frederiksberg &amp; power plants</a:t>
            </a:r>
            <a:endParaRPr b="0" lang="en-US" sz="2000" strike="noStrike" u="none">
              <a:solidFill>
                <a:srgbClr val="000000"/>
              </a:solidFill>
              <a:effectLst/>
              <a:uFillTx/>
              <a:latin typeface="Times New Roman"/>
            </a:endParaRPr>
          </a:p>
          <a:p>
            <a:pPr marL="343080" indent="-343080">
              <a:lnSpc>
                <a:spcPct val="13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     - Owned by the municipalities, the 5 regional distco’s own &amp; manage the low &amp; medium voltage transmission and distribution networks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Currently no third party access to Danish gas infrastructure</a:t>
            </a:r>
            <a:endParaRPr b="0" lang="en-US" sz="2000" strike="noStrike" u="none">
              <a:solidFill>
                <a:srgbClr val="000000"/>
              </a:solidFill>
              <a:effectLst/>
              <a:uFillTx/>
              <a:latin typeface="Times New Roman"/>
            </a:endParaRPr>
          </a:p>
        </p:txBody>
      </p:sp>
      <p:pic>
        <p:nvPicPr>
          <p:cNvPr id="49" name="" descr=""/>
          <p:cNvPicPr/>
          <p:nvPr/>
        </p:nvPicPr>
        <p:blipFill>
          <a:blip r:embed="rId1"/>
          <a:stretch/>
        </p:blipFill>
        <p:spPr>
          <a:xfrm>
            <a:off x="0" y="0"/>
            <a:ext cx="990720" cy="65412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404640" y="60480"/>
            <a:ext cx="8377560" cy="7776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      Finland</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sp>
        <p:nvSpPr>
          <p:cNvPr id="51" name=""/>
          <p:cNvSpPr/>
          <p:nvPr/>
        </p:nvSpPr>
        <p:spPr>
          <a:xfrm>
            <a:off x="380880" y="1219320"/>
            <a:ext cx="8499600" cy="454968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All customers eligible (100%)</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Energy Market Authority</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Over 100 producers; the largest 2 (Fortum Power/ Heat Oy and TVO) generate  60% of total Finnish supply</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Fingrid is the transmission operator. There are more than 100 distribution companies, mainly owned by municipalities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Third party access is regulated</a:t>
            </a:r>
            <a:endParaRPr b="0" lang="en-US" sz="2000" strike="noStrike" u="none">
              <a:solidFill>
                <a:srgbClr val="000000"/>
              </a:solidFill>
              <a:effectLst/>
              <a:uFillTx/>
              <a:latin typeface="Times New Roman"/>
            </a:endParaRPr>
          </a:p>
          <a:p>
            <a:pPr marL="343080" indent="-343080">
              <a:lnSpc>
                <a:spcPct val="12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52" name="" descr=""/>
          <p:cNvPicPr/>
          <p:nvPr/>
        </p:nvPicPr>
        <p:blipFill>
          <a:blip r:embed="rId1"/>
          <a:stretch/>
        </p:blipFill>
        <p:spPr>
          <a:xfrm>
            <a:off x="0" y="0"/>
            <a:ext cx="990720" cy="66672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Finland</a:t>
            </a:r>
            <a:r>
              <a:rPr b="1" lang="en-US" sz="3600" strike="noStrike" u="none">
                <a:solidFill>
                  <a:srgbClr val="ffffff"/>
                </a:solidFill>
                <a:effectLst/>
                <a:uFillTx/>
                <a:latin typeface="Times New Roman"/>
              </a:rPr>
              <a:t> Power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sp>
        <p:nvSpPr>
          <p:cNvPr id="54"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Access to liquid wholesale market through NordPool, however, lack of cross-border capacity contributing to reduction in level of competition in NordPool</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Fingrid </a:t>
            </a:r>
            <a:r>
              <a:rPr b="1" lang="en-GB" sz="2000" strike="noStrike" u="none">
                <a:solidFill>
                  <a:srgbClr val="002a7e"/>
                </a:solidFill>
                <a:effectLst/>
                <a:uFillTx/>
                <a:latin typeface="Times New Roman"/>
              </a:rPr>
              <a:t>is</a:t>
            </a:r>
            <a:r>
              <a:rPr b="1" lang="en-US" sz="2000" strike="noStrike" u="none">
                <a:solidFill>
                  <a:srgbClr val="002a7e"/>
                </a:solidFill>
                <a:effectLst/>
                <a:uFillTx/>
                <a:latin typeface="Times New Roman"/>
              </a:rPr>
              <a:t> to compensate its customers</a:t>
            </a:r>
            <a:r>
              <a:rPr b="1" lang="en-GB" sz="2000" strike="noStrike" u="none">
                <a:solidFill>
                  <a:srgbClr val="002a7e"/>
                </a:solidFill>
                <a:effectLst/>
                <a:uFillTx/>
                <a:latin typeface="Times New Roman"/>
              </a:rPr>
              <a:t> (generators, distributors, suppliers, large industrials)</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Euro 8m </a:t>
            </a:r>
            <a:r>
              <a:rPr b="1" lang="en-US" sz="2000" strike="noStrike" u="none">
                <a:solidFill>
                  <a:srgbClr val="002a7e"/>
                </a:solidFill>
                <a:effectLst/>
                <a:uFillTx/>
                <a:latin typeface="Times New Roman"/>
              </a:rPr>
              <a:t>for price spikes </a:t>
            </a:r>
            <a:r>
              <a:rPr b="1" lang="en-GB" sz="2000" strike="noStrike" u="none">
                <a:solidFill>
                  <a:srgbClr val="002a7e"/>
                </a:solidFill>
                <a:effectLst/>
                <a:uFillTx/>
                <a:latin typeface="Times New Roman"/>
              </a:rPr>
              <a:t>in</a:t>
            </a:r>
            <a:r>
              <a:rPr b="1" lang="en-US" sz="2000" strike="noStrike" u="none">
                <a:solidFill>
                  <a:srgbClr val="002a7e"/>
                </a:solidFill>
                <a:effectLst/>
                <a:uFillTx/>
                <a:latin typeface="Times New Roman"/>
              </a:rPr>
              <a:t> Nordic power market over 2000. Fingrid plan</a:t>
            </a:r>
            <a:r>
              <a:rPr b="1" lang="en-GB" sz="2000" strike="noStrike" u="none">
                <a:solidFill>
                  <a:srgbClr val="002a7e"/>
                </a:solidFill>
                <a:effectLst/>
                <a:uFillTx/>
                <a:latin typeface="Times New Roman"/>
              </a:rPr>
              <a:t>s</a:t>
            </a:r>
            <a:r>
              <a:rPr b="1" lang="en-US" sz="2000" strike="noStrike" u="none">
                <a:solidFill>
                  <a:srgbClr val="002a7e"/>
                </a:solidFill>
                <a:effectLst/>
                <a:uFillTx/>
                <a:latin typeface="Times New Roman"/>
              </a:rPr>
              <a:t> to increase transmission capacity between Finland and Sweden to limit price spikes in the future</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Fortum has entered into an agreement with the Russian electricity export company TPE on new electricity imports</a:t>
            </a:r>
            <a:r>
              <a:rPr b="1" lang="en-GB" sz="2000" strike="noStrike" u="none">
                <a:solidFill>
                  <a:srgbClr val="002a7e"/>
                </a:solidFill>
                <a:effectLst/>
                <a:uFillTx/>
                <a:latin typeface="Times New Roman"/>
              </a:rPr>
              <a:t> (300MW over 7-year term)</a:t>
            </a:r>
            <a:endParaRPr b="0" lang="en-US" sz="2000" strike="noStrike" u="none">
              <a:solidFill>
                <a:srgbClr val="000000"/>
              </a:solidFill>
              <a:effectLst/>
              <a:uFillTx/>
              <a:latin typeface="Times New Roman"/>
            </a:endParaRPr>
          </a:p>
        </p:txBody>
      </p:sp>
      <p:pic>
        <p:nvPicPr>
          <p:cNvPr id="55" name="" descr=""/>
          <p:cNvPicPr/>
          <p:nvPr/>
        </p:nvPicPr>
        <p:blipFill>
          <a:blip r:embed="rId1"/>
          <a:stretch/>
        </p:blipFill>
        <p:spPr>
          <a:xfrm>
            <a:off x="0" y="0"/>
            <a:ext cx="990720" cy="66672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Finland</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sp>
        <p:nvSpPr>
          <p:cNvPr id="57" name=""/>
          <p:cNvSpPr/>
          <p:nvPr/>
        </p:nvSpPr>
        <p:spPr>
          <a:xfrm>
            <a:off x="457200" y="1066680"/>
            <a:ext cx="8375760" cy="455004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a:t>
            </a:r>
            <a:r>
              <a:rPr b="1" lang="en-GB" sz="2000" strike="noStrike" u="none">
                <a:solidFill>
                  <a:srgbClr val="002a7e"/>
                </a:solidFill>
                <a:effectLst/>
                <a:uFillTx/>
                <a:latin typeface="Times New Roman"/>
              </a:rPr>
              <a:t> &gt;5mcm (90%)</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Energy Market Authority</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GB" sz="2000" strike="noStrike" u="sng">
                <a:solidFill>
                  <a:srgbClr val="002a7e"/>
                </a:solidFill>
                <a:effectLst/>
                <a:uFillTx/>
                <a:latin typeface="Times New Roman"/>
              </a:rPr>
              <a:t> </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No domestic gas reserves. Currently, all natural gas imported from Russia</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Gasum Oy operates gas transmission. 36 regional companies control distribution activities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party access is regulated</a:t>
            </a:r>
            <a:endParaRPr b="0" lang="en-US" sz="2000" strike="noStrike" u="none">
              <a:solidFill>
                <a:srgbClr val="000000"/>
              </a:solidFill>
              <a:effectLst/>
              <a:uFillTx/>
              <a:latin typeface="Times New Roman"/>
            </a:endParaRPr>
          </a:p>
        </p:txBody>
      </p:sp>
      <p:pic>
        <p:nvPicPr>
          <p:cNvPr id="58" name="" descr=""/>
          <p:cNvPicPr/>
          <p:nvPr/>
        </p:nvPicPr>
        <p:blipFill>
          <a:blip r:embed="rId1"/>
          <a:stretch/>
        </p:blipFill>
        <p:spPr>
          <a:xfrm>
            <a:off x="0" y="0"/>
            <a:ext cx="990720" cy="66672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France</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pic>
        <p:nvPicPr>
          <p:cNvPr id="60" name="fl00036_" descr=""/>
          <p:cNvPicPr/>
          <p:nvPr/>
        </p:nvPicPr>
        <p:blipFill>
          <a:blip r:embed="rId1"/>
          <a:stretch/>
        </p:blipFill>
        <p:spPr>
          <a:xfrm>
            <a:off x="0" y="0"/>
            <a:ext cx="914400" cy="595440"/>
          </a:xfrm>
          <a:prstGeom prst="rect">
            <a:avLst/>
          </a:prstGeom>
          <a:noFill/>
          <a:ln w="0">
            <a:noFill/>
          </a:ln>
        </p:spPr>
      </p:pic>
      <p:sp>
        <p:nvSpPr>
          <p:cNvPr id="61" name=""/>
          <p:cNvSpPr/>
          <p:nvPr/>
        </p:nvSpPr>
        <p:spPr>
          <a:xfrm>
            <a:off x="415800" y="1012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19999"/>
          </a:bodyPr>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Customers’ sites for which </a:t>
            </a:r>
            <a:r>
              <a:rPr b="1" lang="en-GB" sz="2000" strike="noStrike" u="none">
                <a:solidFill>
                  <a:srgbClr val="002a7e"/>
                </a:solidFill>
                <a:effectLst/>
                <a:uFillTx/>
                <a:latin typeface="Times New Roman"/>
                <a:ea typeface="Times New Roman"/>
              </a:rPr>
              <a:t>consumption of the previous year meets the</a:t>
            </a:r>
            <a:r>
              <a:rPr b="1" lang="en-GB" sz="2000" strike="noStrike" u="none">
                <a:solidFill>
                  <a:srgbClr val="002a7e"/>
                </a:solidFill>
                <a:effectLst/>
                <a:uFillTx/>
                <a:latin typeface="Times New Roman"/>
              </a:rPr>
              <a:t> threshold.</a:t>
            </a:r>
            <a:endParaRPr b="0" lang="en-US" sz="2000" strike="noStrike" u="none">
              <a:solidFill>
                <a:srgbClr val="000000"/>
              </a:solidFill>
              <a:effectLst/>
              <a:uFillTx/>
              <a:latin typeface="Times New Roman"/>
            </a:endParaRPr>
          </a:p>
          <a:p>
            <a:pPr lvl="1" marL="743040" indent="-285840">
              <a:lnSpc>
                <a:spcPct val="110000"/>
              </a:lnSpc>
              <a:spcBef>
                <a:spcPts val="9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sng">
                <a:solidFill>
                  <a:srgbClr val="002a7e"/>
                </a:solidFill>
                <a:effectLst/>
                <a:uFillTx/>
                <a:latin typeface="Times New Roman"/>
              </a:rPr>
              <a:t>Currently Open</a:t>
            </a:r>
            <a:r>
              <a:rPr b="1" lang="en-GB" sz="1800" strike="noStrike" u="none">
                <a:solidFill>
                  <a:srgbClr val="002a7e"/>
                </a:solidFill>
                <a:effectLst/>
                <a:uFillTx/>
                <a:latin typeface="Times New Roman"/>
              </a:rPr>
              <a:t>: &gt; 16 GWh (28%), </a:t>
            </a:r>
            <a:r>
              <a:rPr b="1" lang="en-GB" sz="1800" strike="noStrike" u="sng">
                <a:solidFill>
                  <a:srgbClr val="002a7e"/>
                </a:solidFill>
                <a:effectLst/>
                <a:uFillTx/>
                <a:latin typeface="Times New Roman"/>
              </a:rPr>
              <a:t>1/1/01</a:t>
            </a:r>
            <a:r>
              <a:rPr b="1" lang="en-GB" sz="1800" strike="noStrike" u="none">
                <a:solidFill>
                  <a:srgbClr val="002a7e"/>
                </a:solidFill>
                <a:effectLst/>
                <a:uFillTx/>
                <a:latin typeface="Times New Roman"/>
              </a:rPr>
              <a:t>: &gt;9 GWh (33%) </a:t>
            </a:r>
            <a:endParaRPr b="0" lang="en-US" sz="1800" strike="noStrike" u="none">
              <a:solidFill>
                <a:srgbClr val="000000"/>
              </a:solidFill>
              <a:effectLst/>
              <a:uFillTx/>
              <a:latin typeface="Times New Roman"/>
            </a:endParaRPr>
          </a:p>
          <a:p>
            <a:pPr lvl="1" marL="743040" indent="-285840">
              <a:lnSpc>
                <a:spcPct val="110000"/>
              </a:lnSpc>
              <a:spcBef>
                <a:spcPts val="10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ea typeface="Times New Roman"/>
              </a:rPr>
              <a:t>Eligible customers must address, every year, before 01/15, a declaration to the minister of energy.</a:t>
            </a:r>
            <a:r>
              <a:rPr b="1" lang="en-GB"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The CRE has been established as the regulator. It will be the CREG possibly by mid 2001.</a:t>
            </a:r>
            <a:endParaRPr b="0" lang="en-US" sz="2000" strike="noStrike" u="none">
              <a:solidFill>
                <a:srgbClr val="000000"/>
              </a:solidFill>
              <a:effectLst/>
              <a:uFillTx/>
              <a:latin typeface="Times New Roman"/>
            </a:endParaRPr>
          </a:p>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State-owned EdF dominates generation (~95%). CNR, SNET and auto-producers generates the rest. EdF operates all the hydro facilities owned by CNR. 75% of production nuclear. </a:t>
            </a:r>
            <a:endParaRPr b="0" lang="en-US" sz="2000" strike="noStrike" u="none">
              <a:solidFill>
                <a:srgbClr val="000000"/>
              </a:solidFill>
              <a:effectLst/>
              <a:uFillTx/>
              <a:latin typeface="Times New Roman"/>
            </a:endParaRPr>
          </a:p>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RTE, unbundled from EdF in 1999, is responsible for running the transmission network. </a:t>
            </a:r>
            <a:r>
              <a:rPr b="1" lang="en-GB" sz="2000" strike="noStrike" u="none">
                <a:solidFill>
                  <a:srgbClr val="002a7e"/>
                </a:solidFill>
                <a:effectLst/>
                <a:uFillTx/>
                <a:latin typeface="Times New Roman"/>
              </a:rPr>
              <a:t>95% of distribution controlled by EdF and remaining 5% by municipalities</a:t>
            </a:r>
            <a:endParaRPr b="0" lang="en-US" sz="2000" strike="noStrike" u="none">
              <a:solidFill>
                <a:srgbClr val="000000"/>
              </a:solidFill>
              <a:effectLst/>
              <a:uFillTx/>
              <a:latin typeface="Times New Roman"/>
            </a:endParaRPr>
          </a:p>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TPA is regulated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France </a:t>
            </a:r>
            <a:r>
              <a:rPr b="1" lang="en-US" sz="3600" strike="noStrike" u="none">
                <a:solidFill>
                  <a:srgbClr val="ffffff"/>
                </a:solidFill>
                <a:effectLst/>
                <a:uFillTx/>
                <a:latin typeface="Times New Roman"/>
              </a:rPr>
              <a:t>Power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pic>
        <p:nvPicPr>
          <p:cNvPr id="63" name="fl00036_" descr=""/>
          <p:cNvPicPr/>
          <p:nvPr/>
        </p:nvPicPr>
        <p:blipFill>
          <a:blip r:embed="rId1"/>
          <a:stretch/>
        </p:blipFill>
        <p:spPr>
          <a:xfrm>
            <a:off x="0" y="0"/>
            <a:ext cx="914400" cy="595440"/>
          </a:xfrm>
          <a:prstGeom prst="rect">
            <a:avLst/>
          </a:prstGeom>
          <a:noFill/>
          <a:ln w="0">
            <a:noFill/>
          </a:ln>
        </p:spPr>
      </p:pic>
      <p:sp>
        <p:nvSpPr>
          <p:cNvPr id="64" name=""/>
          <p:cNvSpPr/>
          <p:nvPr/>
        </p:nvSpPr>
        <p:spPr>
          <a:xfrm>
            <a:off x="415800" y="914400"/>
            <a:ext cx="8375760" cy="4827600"/>
          </a:xfrm>
          <a:prstGeom prst="rect">
            <a:avLst/>
          </a:prstGeom>
          <a:noFill/>
          <a:ln w="0">
            <a:noFill/>
          </a:ln>
        </p:spPr>
        <p:style>
          <a:lnRef idx="0"/>
          <a:fillRef idx="0"/>
          <a:effectRef idx="0"/>
          <a:fontRef idx="minor"/>
        </p:style>
        <p:txBody>
          <a:bodyPr lIns="92160" rIns="92160" tIns="46080" bIns="46080" anchor="t">
            <a:normAutofit fontScale="92500" lnSpcReduction="19999"/>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Current transportation tariffs and ancillary services are transitory and offered by EdF.</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Although the electric law has been signed, the implementation is a slow process ( 9 out of 33 decrees signed)</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A decree setting tariffs is expected to be in effect end of 2000 beginning of 2001. </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The French Government is supporting the opening (Q3 2001) of a power exchange pool in France.  EdF supports the project and is willing to allocate some capacity in the process.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Balancing services have been improved (possibility of multi-sites contracts, +/- 10% tolerance level). A market will be set up, RTE submitted a request for bids for balancing supply for 2001.</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Early signs of trading</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France</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pic>
        <p:nvPicPr>
          <p:cNvPr id="66" name="fl00036_" descr=""/>
          <p:cNvPicPr/>
          <p:nvPr/>
        </p:nvPicPr>
        <p:blipFill>
          <a:blip r:embed="rId1"/>
          <a:stretch/>
        </p:blipFill>
        <p:spPr>
          <a:xfrm>
            <a:off x="0" y="0"/>
            <a:ext cx="914400" cy="595440"/>
          </a:xfrm>
          <a:prstGeom prst="rect">
            <a:avLst/>
          </a:prstGeom>
          <a:noFill/>
          <a:ln w="0">
            <a:noFill/>
          </a:ln>
        </p:spPr>
      </p:pic>
      <p:sp>
        <p:nvSpPr>
          <p:cNvPr id="67"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19999"/>
          </a:bodyPr>
          <a:p>
            <a:pPr marL="343080" indent="-343080">
              <a:lnSpc>
                <a:spcPct val="11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Customers’ sites for which </a:t>
            </a:r>
            <a:r>
              <a:rPr b="1" lang="en-GB" sz="2000" strike="noStrike" u="none">
                <a:solidFill>
                  <a:srgbClr val="002a7e"/>
                </a:solidFill>
                <a:effectLst/>
                <a:uFillTx/>
                <a:latin typeface="Times New Roman"/>
                <a:ea typeface="Times New Roman"/>
              </a:rPr>
              <a:t>consumption meets the</a:t>
            </a:r>
            <a:r>
              <a:rPr b="1" lang="en-GB" sz="2000" strike="noStrike" u="none">
                <a:solidFill>
                  <a:srgbClr val="002a7e"/>
                </a:solidFill>
                <a:effectLst/>
                <a:uFillTx/>
                <a:latin typeface="Times New Roman"/>
              </a:rPr>
              <a:t> threshold or distcos’ supply intended for their eligible customers. </a:t>
            </a:r>
            <a:endParaRPr b="0" lang="en-US" sz="2000" strike="noStrike" u="none">
              <a:solidFill>
                <a:srgbClr val="000000"/>
              </a:solidFill>
              <a:effectLst/>
              <a:uFillTx/>
              <a:latin typeface="Times New Roman"/>
            </a:endParaRPr>
          </a:p>
          <a:p>
            <a:pPr lvl="1" marL="743040" indent="-285840">
              <a:lnSpc>
                <a:spcPct val="11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2a7e"/>
                </a:solidFill>
                <a:effectLst/>
                <a:uFillTx/>
                <a:latin typeface="Times New Roman"/>
              </a:rPr>
              <a:t>Currently open:</a:t>
            </a:r>
            <a:r>
              <a:rPr b="1" lang="en-US" sz="1800" strike="noStrike" u="none">
                <a:solidFill>
                  <a:srgbClr val="002a7e"/>
                </a:solidFill>
                <a:effectLst/>
                <a:uFillTx/>
                <a:latin typeface="Times New Roman"/>
              </a:rPr>
              <a:t> &gt; </a:t>
            </a:r>
            <a:r>
              <a:rPr b="1" lang="en-GB" sz="1800" strike="noStrike" u="none">
                <a:solidFill>
                  <a:srgbClr val="002a7e"/>
                </a:solidFill>
                <a:effectLst/>
                <a:uFillTx/>
                <a:latin typeface="Times New Roman"/>
              </a:rPr>
              <a:t>25 mcm</a:t>
            </a:r>
            <a:r>
              <a:rPr b="1" lang="en-US" sz="1800" strike="noStrike" u="none">
                <a:solidFill>
                  <a:srgbClr val="002a7e"/>
                </a:solidFill>
                <a:effectLst/>
                <a:uFillTx/>
                <a:latin typeface="Times New Roman"/>
              </a:rPr>
              <a:t> and electricity producers  (20%), </a:t>
            </a:r>
            <a:r>
              <a:rPr b="1" lang="en-US" sz="1800" strike="noStrike" u="sng">
                <a:solidFill>
                  <a:srgbClr val="002a7e"/>
                </a:solidFill>
                <a:effectLst/>
                <a:uFillTx/>
                <a:latin typeface="Times New Roman"/>
              </a:rPr>
              <a:t>8/03:</a:t>
            </a:r>
            <a:r>
              <a:rPr b="1" lang="en-US" sz="1800" strike="noStrike" u="none">
                <a:solidFill>
                  <a:srgbClr val="002a7e"/>
                </a:solidFill>
                <a:effectLst/>
                <a:uFillTx/>
                <a:latin typeface="Times New Roman"/>
              </a:rPr>
              <a:t> &gt; 11 mcm </a:t>
            </a:r>
            <a:r>
              <a:rPr b="1" lang="en-GB" sz="1800" strike="noStrike" u="none">
                <a:solidFill>
                  <a:srgbClr val="002a7e"/>
                </a:solidFill>
                <a:effectLst/>
                <a:uFillTx/>
                <a:latin typeface="Times New Roman"/>
              </a:rPr>
              <a:t>(28%), </a:t>
            </a:r>
            <a:r>
              <a:rPr b="1" lang="en-GB" sz="1800" strike="noStrike" u="sng">
                <a:solidFill>
                  <a:srgbClr val="002a7e"/>
                </a:solidFill>
                <a:effectLst/>
                <a:uFillTx/>
                <a:latin typeface="Times New Roman"/>
              </a:rPr>
              <a:t>8/</a:t>
            </a:r>
            <a:r>
              <a:rPr b="1" lang="en-US" sz="1800" strike="noStrike" u="sng">
                <a:solidFill>
                  <a:srgbClr val="002a7e"/>
                </a:solidFill>
                <a:effectLst/>
                <a:uFillTx/>
                <a:latin typeface="Times New Roman"/>
              </a:rPr>
              <a:t>08:</a:t>
            </a:r>
            <a:r>
              <a:rPr b="1" lang="en-US" sz="1800" strike="noStrike" u="none">
                <a:solidFill>
                  <a:srgbClr val="002a7e"/>
                </a:solidFill>
                <a:effectLst/>
                <a:uFillTx/>
                <a:latin typeface="Times New Roman"/>
              </a:rPr>
              <a:t> &gt; 5 mcm (33%)</a:t>
            </a:r>
            <a:endParaRPr b="0" lang="en-US" sz="1800" strike="noStrike" u="none">
              <a:solidFill>
                <a:srgbClr val="000000"/>
              </a:solidFill>
              <a:effectLst/>
              <a:uFillTx/>
              <a:latin typeface="Times New Roman"/>
            </a:endParaRPr>
          </a:p>
          <a:p>
            <a:pPr marL="343080" indent="-343080">
              <a:lnSpc>
                <a:spcPct val="11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The CREG will be establish</a:t>
            </a:r>
            <a:r>
              <a:rPr b="1" lang="en-GB" sz="2000" strike="noStrike" u="none">
                <a:solidFill>
                  <a:srgbClr val="002a7e"/>
                </a:solidFill>
                <a:effectLst/>
                <a:uFillTx/>
                <a:latin typeface="Times New Roman"/>
              </a:rPr>
              <a:t>ed</a:t>
            </a:r>
            <a:r>
              <a:rPr b="1" lang="en-US" sz="2000" strike="noStrike" u="none">
                <a:solidFill>
                  <a:srgbClr val="002a7e"/>
                </a:solidFill>
                <a:effectLst/>
                <a:uFillTx/>
                <a:latin typeface="Times New Roman"/>
              </a:rPr>
              <a:t> as the regulator.</a:t>
            </a:r>
            <a:endParaRPr b="0" lang="en-US" sz="2000" strike="noStrike" u="none">
              <a:solidFill>
                <a:srgbClr val="000000"/>
              </a:solidFill>
              <a:effectLst/>
              <a:uFillTx/>
              <a:latin typeface="Times New Roman"/>
            </a:endParaRPr>
          </a:p>
          <a:p>
            <a:pPr marL="343080" indent="-343080">
              <a:lnSpc>
                <a:spcPct val="110000"/>
              </a:lnSpc>
              <a:spcBef>
                <a:spcPts val="675"/>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GB" sz="2000" strike="noStrike" u="sng">
                <a:solidFill>
                  <a:srgbClr val="002a7e"/>
                </a:solidFill>
                <a:effectLst/>
                <a:uFillTx/>
                <a:latin typeface="Times New Roman"/>
              </a:rPr>
              <a:t> &amp; Storage</a:t>
            </a:r>
            <a:r>
              <a:rPr b="1" lang="en-US" sz="2000" strike="noStrike" u="none">
                <a:solidFill>
                  <a:srgbClr val="002a7e"/>
                </a:solidFill>
                <a:effectLst/>
                <a:uFillTx/>
                <a:latin typeface="Times New Roman"/>
              </a:rPr>
              <a:t>: Very low </a:t>
            </a:r>
            <a:r>
              <a:rPr b="1" lang="en-GB" sz="2000" strike="noStrike" u="none">
                <a:solidFill>
                  <a:srgbClr val="002a7e"/>
                </a:solidFill>
                <a:effectLst/>
                <a:uFillTx/>
                <a:latin typeface="Times New Roman"/>
              </a:rPr>
              <a:t>indigenous</a:t>
            </a:r>
            <a:r>
              <a:rPr b="1" lang="en-US" sz="2000" strike="noStrike" u="none">
                <a:solidFill>
                  <a:srgbClr val="002a7e"/>
                </a:solidFill>
                <a:effectLst/>
                <a:uFillTx/>
                <a:latin typeface="Times New Roman"/>
              </a:rPr>
              <a:t> production (95% of consumption imported)</a:t>
            </a:r>
            <a:r>
              <a:rPr b="1" lang="en-GB" sz="2000" strike="noStrike" u="none">
                <a:solidFill>
                  <a:srgbClr val="002a7e"/>
                </a:solidFill>
                <a:effectLst/>
                <a:uFillTx/>
                <a:latin typeface="Times New Roman"/>
              </a:rPr>
              <a:t>; GdF owns storage facilities (25% of annual consumption). One year of reserves before needing to interrupt firm customers</a:t>
            </a:r>
            <a:r>
              <a:rPr b="0" lang="en-GB" sz="1800" strike="noStrike" u="none">
                <a:solidFill>
                  <a:srgbClr val="002a7e"/>
                </a:solidFill>
                <a:effectLst/>
                <a:uFillTx/>
                <a:latin typeface="Times New Roman"/>
              </a:rPr>
              <a:t> </a:t>
            </a:r>
            <a:endParaRPr b="0" lang="en-US" sz="1800" strike="noStrike" u="none">
              <a:solidFill>
                <a:srgbClr val="000000"/>
              </a:solidFill>
              <a:effectLst/>
              <a:uFillTx/>
              <a:latin typeface="Times New Roman"/>
            </a:endParaRPr>
          </a:p>
          <a:p>
            <a:pPr marL="343080" indent="-343080">
              <a:lnSpc>
                <a:spcPct val="11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a:t>
            </a:r>
            <a:r>
              <a:rPr b="1" lang="en-GB" sz="2000" strike="noStrike" u="sng">
                <a:solidFill>
                  <a:srgbClr val="002a7e"/>
                </a:solidFill>
                <a:effectLst/>
                <a:uFillTx/>
                <a:latin typeface="Times New Roman"/>
              </a:rPr>
              <a:t> &amp; </a:t>
            </a:r>
            <a:r>
              <a:rPr b="1" lang="en-US" sz="2000" strike="noStrike" u="sng">
                <a:solidFill>
                  <a:srgbClr val="002a7e"/>
                </a:solidFill>
                <a:effectLst/>
                <a:uFillTx/>
                <a:latin typeface="Times New Roman"/>
              </a:rPr>
              <a:t>Distribution </a:t>
            </a:r>
            <a:r>
              <a:rPr b="1" lang="en-US"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a:p>
            <a:pPr lvl="1" marL="743040" indent="-285840">
              <a:lnSpc>
                <a:spcPct val="11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Transmission: </a:t>
            </a:r>
            <a:r>
              <a:rPr b="1" lang="en-GB" sz="1800" strike="noStrike" u="none">
                <a:solidFill>
                  <a:srgbClr val="002a7e"/>
                </a:solidFill>
                <a:effectLst/>
                <a:uFillTx/>
                <a:latin typeface="Times New Roman"/>
              </a:rPr>
              <a:t>GdF owns 75% of the system. Others are CFM and SNGSO who own and operate their own networks and storage facilities. </a:t>
            </a:r>
            <a:endParaRPr b="0" lang="en-US" sz="1800" strike="noStrike" u="none">
              <a:solidFill>
                <a:srgbClr val="000000"/>
              </a:solidFill>
              <a:effectLst/>
              <a:uFillTx/>
              <a:latin typeface="Times New Roman"/>
            </a:endParaRPr>
          </a:p>
          <a:p>
            <a:pPr lvl="1" marL="743040" indent="-285840">
              <a:lnSpc>
                <a:spcPct val="11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Distribution: 95 percent of gas distribution is owned by EdF and GdF. The rest is in the hands of municipal companies.</a:t>
            </a:r>
            <a:endParaRPr b="0" lang="en-US" sz="1800" strike="noStrike" u="none">
              <a:solidFill>
                <a:srgbClr val="000000"/>
              </a:solidFill>
              <a:effectLst/>
              <a:uFillTx/>
              <a:latin typeface="Times New Roman"/>
            </a:endParaRPr>
          </a:p>
          <a:p>
            <a:pPr marL="343080" indent="-343080">
              <a:lnSpc>
                <a:spcPct val="11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TPA to be determined</a:t>
            </a:r>
            <a:r>
              <a:rPr b="1" lang="en-GB" sz="2000" strike="noStrike" u="none">
                <a:solidFill>
                  <a:srgbClr val="002a7e"/>
                </a:solidFill>
                <a:effectLst/>
                <a:uFillTx/>
                <a:latin typeface="Times New Roman"/>
              </a:rPr>
              <a:t> – likely to be regulated</a:t>
            </a:r>
            <a:endParaRPr b="0" lang="en-US" sz="2000" strike="noStrike" u="none">
              <a:solidFill>
                <a:srgbClr val="000000"/>
              </a:solidFill>
              <a:effectLst/>
              <a:uFillTx/>
              <a:latin typeface="Times New Roman"/>
            </a:endParaRPr>
          </a:p>
          <a:p>
            <a:pPr lvl="1" marL="743040" indent="-285840">
              <a:lnSpc>
                <a:spcPct val="11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France</a:t>
            </a:r>
            <a:r>
              <a:rPr b="1" lang="en-US" sz="3600" strike="noStrike" u="none">
                <a:solidFill>
                  <a:srgbClr val="ffffff"/>
                </a:solidFill>
                <a:effectLst/>
                <a:uFillTx/>
                <a:latin typeface="Times New Roman"/>
              </a:rPr>
              <a:t> Gas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pic>
        <p:nvPicPr>
          <p:cNvPr id="69" name="fl00036_" descr=""/>
          <p:cNvPicPr/>
          <p:nvPr/>
        </p:nvPicPr>
        <p:blipFill>
          <a:blip r:embed="rId1"/>
          <a:stretch/>
        </p:blipFill>
        <p:spPr>
          <a:xfrm>
            <a:off x="0" y="0"/>
            <a:ext cx="914400" cy="595440"/>
          </a:xfrm>
          <a:prstGeom prst="rect">
            <a:avLst/>
          </a:prstGeom>
          <a:noFill/>
          <a:ln w="0">
            <a:noFill/>
          </a:ln>
        </p:spPr>
      </p:pic>
      <p:sp>
        <p:nvSpPr>
          <p:cNvPr id="70" name=""/>
          <p:cNvSpPr/>
          <p:nvPr/>
        </p:nvSpPr>
        <p:spPr>
          <a:xfrm>
            <a:off x="415800" y="9907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The French Government has yet to pass a law and associated implementation decrees. </a:t>
            </a:r>
            <a:r>
              <a:rPr b="1" lang="en-US" sz="2000" strike="noStrike" u="none">
                <a:solidFill>
                  <a:srgbClr val="002a7e"/>
                </a:solidFill>
                <a:effectLst/>
                <a:uFillTx/>
                <a:latin typeface="Times New Roman"/>
              </a:rPr>
              <a:t>The law unlikely to be implemented till early 2002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GdF has been proactive e.g. GdF has established transitional TPA tariffs. It has not been determined whether or not TPA will be regulated or negotiated</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95 % of domestic gas consumption is imported from Norway (29 %), Russia (27 %), Algeria (26 %), and the Netherlands (13 %)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Not all storage is likely to be open to TPA</a:t>
            </a:r>
            <a:endParaRPr b="0" lang="en-US" sz="2000" strike="noStrike" u="none">
              <a:solidFill>
                <a:srgbClr val="000000"/>
              </a:solidFill>
              <a:effectLst/>
              <a:uFillTx/>
              <a:latin typeface="Times New Roman"/>
            </a:endParaRPr>
          </a:p>
          <a:p>
            <a:pPr marL="343080" indent="-343080">
              <a:lnSpc>
                <a:spcPct val="13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Germany</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pic>
        <p:nvPicPr>
          <p:cNvPr id="72" name="fl00276_" descr=""/>
          <p:cNvPicPr/>
          <p:nvPr/>
        </p:nvPicPr>
        <p:blipFill>
          <a:blip r:embed="rId1"/>
          <a:stretch/>
        </p:blipFill>
        <p:spPr>
          <a:xfrm>
            <a:off x="0" y="0"/>
            <a:ext cx="914400" cy="628560"/>
          </a:xfrm>
          <a:prstGeom prst="rect">
            <a:avLst/>
          </a:prstGeom>
          <a:noFill/>
          <a:ln w="0">
            <a:noFill/>
          </a:ln>
        </p:spPr>
      </p:pic>
      <p:sp>
        <p:nvSpPr>
          <p:cNvPr id="73" name=""/>
          <p:cNvSpPr/>
          <p:nvPr/>
        </p:nvSpPr>
        <p:spPr>
          <a:xfrm>
            <a:off x="415800" y="990720"/>
            <a:ext cx="8375760" cy="482760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 </a:t>
            </a:r>
            <a:r>
              <a:rPr b="1" lang="en-GB" sz="2000" strike="noStrike" u="none">
                <a:solidFill>
                  <a:srgbClr val="002a7e"/>
                </a:solidFill>
                <a:effectLst/>
                <a:uFillTx/>
                <a:latin typeface="Times New Roman"/>
              </a:rPr>
              <a:t> All end customers (100%) are eligible to switch suppliers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GB" sz="2000" strike="noStrike" u="sng">
                <a:solidFill>
                  <a:srgbClr val="002a7e"/>
                </a:solidFill>
                <a:effectLst/>
                <a:uFillTx/>
                <a:latin typeface="Times New Roman"/>
              </a:rPr>
              <a:t> </a:t>
            </a:r>
            <a:r>
              <a:rPr b="1" lang="en-GB" sz="2000" strike="noStrike" u="none">
                <a:solidFill>
                  <a:srgbClr val="002a7e"/>
                </a:solidFill>
                <a:effectLst/>
                <a:uFillTx/>
                <a:latin typeface="Times New Roman"/>
              </a:rPr>
              <a:t>No independent regulator</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About 50% of generation comes from coal fired generation, about 35% from nuclear; most generators are still heavily integrated with the distributors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a:t>
            </a:r>
            <a:r>
              <a:rPr b="1" lang="en-GB" sz="2000" strike="noStrike" u="sng">
                <a:solidFill>
                  <a:srgbClr val="002a7e"/>
                </a:solidFill>
                <a:effectLst/>
                <a:uFillTx/>
                <a:latin typeface="Times New Roman"/>
              </a:rPr>
              <a:t>: </a:t>
            </a:r>
            <a:r>
              <a:rPr b="1" lang="en-GB" sz="2000" strike="noStrike" u="none">
                <a:solidFill>
                  <a:srgbClr val="002a7e"/>
                </a:solidFill>
                <a:effectLst/>
                <a:uFillTx/>
                <a:latin typeface="Times New Roman"/>
              </a:rPr>
              <a:t>6 high voltage transmission operators with published access rates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Over 1000 low voltage companies operate at the low voltage level</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TPA</a:t>
            </a:r>
            <a:r>
              <a:rPr b="1" lang="en-GB" sz="2000" strike="noStrike" u="none">
                <a:solidFill>
                  <a:srgbClr val="002a7e"/>
                </a:solidFill>
                <a:effectLst/>
                <a:uFillTx/>
                <a:latin typeface="Times New Roman"/>
              </a:rPr>
              <a:t> is negotiated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Austria</a:t>
            </a:r>
            <a:r>
              <a:rPr b="1" lang="en-US" sz="3600" strike="noStrike" u="none">
                <a:solidFill>
                  <a:srgbClr val="ffffff"/>
                </a:solidFill>
                <a:effectLst/>
                <a:uFillTx/>
                <a:latin typeface="Times New Roman"/>
              </a:rPr>
              <a:t> Power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sp>
        <p:nvSpPr>
          <p:cNvPr id="17"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8" name="fl00286_" descr=""/>
          <p:cNvPicPr/>
          <p:nvPr/>
        </p:nvPicPr>
        <p:blipFill>
          <a:blip r:embed="rId1"/>
          <a:stretch/>
        </p:blipFill>
        <p:spPr>
          <a:xfrm>
            <a:off x="0" y="0"/>
            <a:ext cx="914400" cy="625320"/>
          </a:xfrm>
          <a:prstGeom prst="rect">
            <a:avLst/>
          </a:prstGeom>
          <a:noFill/>
          <a:ln w="0">
            <a:noFill/>
          </a:ln>
        </p:spPr>
      </p:pic>
      <p:sp>
        <p:nvSpPr>
          <p:cNvPr id="19" name=""/>
          <p:cNvSpPr/>
          <p:nvPr/>
        </p:nvSpPr>
        <p:spPr>
          <a:xfrm>
            <a:off x="609480" y="1447920"/>
            <a:ext cx="7925040" cy="4572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304920" y="1523880"/>
            <a:ext cx="8381880" cy="5009040"/>
          </a:xfrm>
          <a:prstGeom prst="rect">
            <a:avLst/>
          </a:prstGeom>
          <a:noFill/>
          <a:ln w="0">
            <a:noFill/>
          </a:ln>
        </p:spPr>
        <p:style>
          <a:lnRef idx="0"/>
          <a:fillRef idx="0"/>
          <a:effectRef idx="0"/>
          <a:fontRef idx="minor"/>
        </p:style>
        <p:txBody>
          <a:bodyPr lIns="90000" rIns="90000" tIns="46800" bIns="46800" anchor="t">
            <a:spAutoFit/>
          </a:bodyPr>
          <a:p>
            <a:pPr>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Delays to full market opening by October 2001 likely as m</a:t>
            </a:r>
            <a:r>
              <a:rPr b="1" lang="en-US" sz="2000" strike="noStrike" u="none">
                <a:solidFill>
                  <a:srgbClr val="002a7e"/>
                </a:solidFill>
                <a:effectLst/>
                <a:uFillTx/>
                <a:latin typeface="Times New Roman"/>
              </a:rPr>
              <a:t>any aspects of the revised electricity industry law (Elwog 2000) passed </a:t>
            </a:r>
            <a:r>
              <a:rPr b="1" lang="en-GB" sz="2000" strike="noStrike" u="none">
                <a:solidFill>
                  <a:srgbClr val="002a7e"/>
                </a:solidFill>
                <a:effectLst/>
                <a:uFillTx/>
                <a:latin typeface="Times New Roman"/>
              </a:rPr>
              <a:t>in July</a:t>
            </a:r>
            <a:r>
              <a:rPr b="1" lang="en-US" sz="2000" strike="noStrike" u="none">
                <a:solidFill>
                  <a:srgbClr val="002a7e"/>
                </a:solidFill>
                <a:effectLst/>
                <a:uFillTx/>
                <a:latin typeface="Times New Roman"/>
              </a:rPr>
              <a:t> require implementation </a:t>
            </a:r>
            <a:r>
              <a:rPr b="1" lang="en-GB" sz="2000" strike="noStrike" u="none">
                <a:solidFill>
                  <a:srgbClr val="002a7e"/>
                </a:solidFill>
                <a:effectLst/>
                <a:uFillTx/>
                <a:latin typeface="Times New Roman"/>
              </a:rPr>
              <a:t>by the 9 regions</a:t>
            </a:r>
            <a:r>
              <a:rPr b="1" lang="en-US"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a:p>
            <a:pPr>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All imports of Czech power to be blocked by Austria due to start up of Temelin nuclear plant</a:t>
            </a:r>
            <a:endParaRPr b="0" lang="en-US" sz="2000" strike="noStrike" u="none">
              <a:solidFill>
                <a:srgbClr val="000000"/>
              </a:solidFill>
              <a:effectLst/>
              <a:uFillTx/>
              <a:latin typeface="Times New Roman"/>
            </a:endParaRPr>
          </a:p>
          <a:p>
            <a:pPr>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EU Competition Authority currently evaluating stranded costs</a:t>
            </a:r>
            <a:endParaRPr b="0" lang="en-US" sz="2000" strike="noStrike" u="none">
              <a:solidFill>
                <a:srgbClr val="000000"/>
              </a:solidFill>
              <a:effectLst/>
              <a:uFillTx/>
              <a:latin typeface="Times New Roman"/>
            </a:endParaRPr>
          </a:p>
          <a:p>
            <a:pPr>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Rates have been cut by 50% by Austria utilities to retain industrial customers since deregulation began</a:t>
            </a:r>
            <a:endParaRPr b="0" lang="en-US" sz="2000" strike="noStrike" u="none">
              <a:solidFill>
                <a:srgbClr val="000000"/>
              </a:solidFill>
              <a:effectLst/>
              <a:uFillTx/>
              <a:latin typeface="Times New Roman"/>
            </a:endParaRPr>
          </a:p>
          <a:p>
            <a:pPr>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Regulator should be in place in 2001</a:t>
            </a:r>
            <a:endParaRPr b="0" lang="en-US" sz="2000" strike="noStrike" u="none">
              <a:solidFill>
                <a:srgbClr val="000000"/>
              </a:solidFill>
              <a:effectLst/>
              <a:uFillTx/>
              <a:latin typeface="Times New Roman"/>
            </a:endParaRPr>
          </a:p>
          <a:p>
            <a:pPr>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
          <p:cNvSpPr/>
          <p:nvPr/>
        </p:nvSpPr>
        <p:spPr>
          <a:xfrm>
            <a:off x="685800" y="-7632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imes New Roman"/>
              </a:rPr>
              <a:t>German</a:t>
            </a:r>
            <a:r>
              <a:rPr b="1" lang="en-GB" sz="3600" strike="noStrike" u="none">
                <a:solidFill>
                  <a:srgbClr val="ffffff"/>
                </a:solidFill>
                <a:effectLst/>
                <a:uFillTx/>
                <a:latin typeface="Times New Roman"/>
              </a:rPr>
              <a:t>y</a:t>
            </a:r>
            <a:r>
              <a:rPr b="1" lang="en-US" sz="3600" strike="noStrike" u="none">
                <a:solidFill>
                  <a:srgbClr val="ffffff"/>
                </a:solidFill>
                <a:effectLst/>
                <a:uFillTx/>
                <a:latin typeface="Times New Roman"/>
              </a:rPr>
              <a:t> Power Market Factors</a:t>
            </a:r>
            <a:endParaRPr b="0" lang="en-US" sz="3600" strike="noStrike" u="none">
              <a:solidFill>
                <a:srgbClr val="000000"/>
              </a:solidFill>
              <a:effectLst/>
              <a:uFillTx/>
              <a:latin typeface="Times New Roman"/>
            </a:endParaRPr>
          </a:p>
        </p:txBody>
      </p:sp>
      <p:pic>
        <p:nvPicPr>
          <p:cNvPr id="75" name="fl00276_" descr=""/>
          <p:cNvPicPr/>
          <p:nvPr/>
        </p:nvPicPr>
        <p:blipFill>
          <a:blip r:embed="rId1"/>
          <a:stretch/>
        </p:blipFill>
        <p:spPr>
          <a:xfrm>
            <a:off x="0" y="0"/>
            <a:ext cx="914400" cy="628560"/>
          </a:xfrm>
          <a:prstGeom prst="rect">
            <a:avLst/>
          </a:prstGeom>
          <a:noFill/>
          <a:ln w="0">
            <a:noFill/>
          </a:ln>
        </p:spPr>
      </p:pic>
      <p:sp>
        <p:nvSpPr>
          <p:cNvPr id="76" name=""/>
          <p:cNvSpPr/>
          <p:nvPr/>
        </p:nvSpPr>
        <p:spPr>
          <a:xfrm>
            <a:off x="415800" y="914400"/>
            <a:ext cx="8375760" cy="482760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All end customers (100%) are eligible to change suppliers, but the market is not economically open</a:t>
            </a:r>
            <a:r>
              <a:rPr b="1" lang="en-GB" sz="2000" strike="noStrike" u="none">
                <a:solidFill>
                  <a:srgbClr val="002a7e"/>
                </a:solidFill>
                <a:effectLst/>
                <a:uFillTx/>
                <a:latin typeface="Times New Roman"/>
              </a:rPr>
              <a:t> (about 2% of customers have switched)</a:t>
            </a:r>
            <a:endParaRPr b="0" lang="en-US" sz="2000" strike="noStrike" u="none">
              <a:solidFill>
                <a:srgbClr val="000000"/>
              </a:solidFill>
              <a:effectLst/>
              <a:uFillTx/>
              <a:latin typeface="Times New Roman"/>
            </a:endParaRPr>
          </a:p>
          <a:p>
            <a:pPr lvl="1" marL="743040" indent="-285840">
              <a:lnSpc>
                <a:spcPct val="110000"/>
              </a:lnSpc>
              <a:spcBef>
                <a:spcPts val="9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Large customers have received significant discounts.  Switching believed to be mainly between incumbents</a:t>
            </a:r>
            <a:endParaRPr b="0" lang="en-US" sz="1800" strike="noStrike" u="none">
              <a:solidFill>
                <a:srgbClr val="000000"/>
              </a:solidFill>
              <a:effectLst/>
              <a:uFillTx/>
              <a:latin typeface="Times New Roman"/>
            </a:endParaRPr>
          </a:p>
          <a:p>
            <a:pPr lvl="1" marL="743040" indent="-285840">
              <a:lnSpc>
                <a:spcPct val="110000"/>
              </a:lnSpc>
              <a:spcBef>
                <a:spcPts val="9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Significant cross subsidies exist between customers who stay on bundled tariffs versus those choosing third party supply</a:t>
            </a:r>
            <a:endParaRPr b="0" lang="en-US" sz="1800" strike="noStrike" u="none">
              <a:solidFill>
                <a:srgbClr val="000000"/>
              </a:solidFill>
              <a:effectLst/>
              <a:uFillTx/>
              <a:latin typeface="Times New Roman"/>
            </a:endParaRPr>
          </a:p>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Access:</a:t>
            </a:r>
            <a:endParaRPr b="0" lang="en-US" sz="2000" strike="noStrike" u="none">
              <a:solidFill>
                <a:srgbClr val="000000"/>
              </a:solidFill>
              <a:effectLst/>
              <a:uFillTx/>
              <a:latin typeface="Times New Roman"/>
            </a:endParaRPr>
          </a:p>
          <a:p>
            <a:pPr lvl="1" marL="743040" indent="-285840">
              <a:lnSpc>
                <a:spcPct val="110000"/>
              </a:lnSpc>
              <a:spcBef>
                <a:spcPts val="9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Access tariffs are published and unbundled for customers that switch; </a:t>
            </a:r>
            <a:r>
              <a:rPr b="1" lang="en-GB" sz="1800" strike="noStrike" u="none">
                <a:solidFill>
                  <a:srgbClr val="002a7e"/>
                </a:solidFill>
                <a:effectLst/>
                <a:uFillTx/>
                <a:latin typeface="Times New Roman"/>
              </a:rPr>
              <a:t>non-switcher</a:t>
            </a:r>
            <a:r>
              <a:rPr b="1" lang="en-US" sz="1800" strike="noStrike" u="none">
                <a:solidFill>
                  <a:srgbClr val="002a7e"/>
                </a:solidFill>
                <a:effectLst/>
                <a:uFillTx/>
                <a:latin typeface="Times New Roman"/>
              </a:rPr>
              <a:t> customers receive a bundled rate for service</a:t>
            </a:r>
            <a:endParaRPr b="0" lang="en-US" sz="1800" strike="noStrike" u="none">
              <a:solidFill>
                <a:srgbClr val="000000"/>
              </a:solidFill>
              <a:effectLst/>
              <a:uFillTx/>
              <a:latin typeface="Times New Roman"/>
            </a:endParaRPr>
          </a:p>
          <a:p>
            <a:pPr lvl="1" marL="743040" indent="-285840">
              <a:lnSpc>
                <a:spcPct val="110000"/>
              </a:lnSpc>
              <a:spcBef>
                <a:spcPts val="9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Costs for service vary dramatically between areas despite similar asset bases</a:t>
            </a:r>
            <a:endParaRPr b="0" lang="en-US" sz="1800" strike="noStrike" u="none">
              <a:solidFill>
                <a:srgbClr val="000000"/>
              </a:solidFill>
              <a:effectLst/>
              <a:uFillTx/>
              <a:latin typeface="Times New Roman"/>
            </a:endParaRPr>
          </a:p>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No regulatory body or policies that guide the direction of liberalisation; Cartel office will hear official complaints</a:t>
            </a:r>
            <a:r>
              <a:rPr b="1" lang="en-GB" sz="2000" strike="noStrike" u="none">
                <a:solidFill>
                  <a:srgbClr val="002a7e"/>
                </a:solidFill>
                <a:effectLst/>
                <a:uFillTx/>
                <a:latin typeface="Times New Roman"/>
              </a:rPr>
              <a:t>; Enron first to get access</a:t>
            </a:r>
            <a:endParaRPr b="0" lang="en-US" sz="2000" strike="noStrike" u="none">
              <a:solidFill>
                <a:srgbClr val="000000"/>
              </a:solidFill>
              <a:effectLst/>
              <a:uFillTx/>
              <a:latin typeface="Times New Roman"/>
            </a:endParaRPr>
          </a:p>
          <a:p>
            <a:pPr marL="343080" indent="-343080">
              <a:lnSpc>
                <a:spcPct val="11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1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imes New Roman"/>
              </a:rPr>
              <a:t>German</a:t>
            </a:r>
            <a:r>
              <a:rPr b="1" lang="en-GB" sz="3600" strike="noStrike" u="none">
                <a:solidFill>
                  <a:srgbClr val="ffffff"/>
                </a:solidFill>
                <a:effectLst/>
                <a:uFillTx/>
                <a:latin typeface="Times New Roman"/>
              </a:rPr>
              <a:t>y</a:t>
            </a:r>
            <a:r>
              <a:rPr b="1" lang="en-US" sz="3600" strike="noStrike" u="none">
                <a:solidFill>
                  <a:srgbClr val="ffffff"/>
                </a:solidFill>
                <a:effectLst/>
                <a:uFillTx/>
                <a:latin typeface="Times New Roman"/>
              </a:rPr>
              <a:t> </a:t>
            </a:r>
            <a:r>
              <a:rPr b="1" lang="en-GB" sz="3600" strike="noStrike" u="none">
                <a:solidFill>
                  <a:srgbClr val="ffffff"/>
                </a:solidFill>
                <a:effectLst/>
                <a:uFillTx/>
                <a:latin typeface="Times New Roman"/>
              </a:rPr>
              <a:t>Gas</a:t>
            </a:r>
            <a:r>
              <a:rPr b="1" lang="en-US" sz="3600" strike="noStrike" u="none">
                <a:solidFill>
                  <a:srgbClr val="ffffff"/>
                </a:solidFill>
                <a:effectLst/>
                <a:uFillTx/>
                <a:latin typeface="Times New Roman"/>
              </a:rPr>
              <a:t> Market Overview</a:t>
            </a:r>
            <a:endParaRPr b="0" lang="en-US" sz="3600" strike="noStrike" u="none">
              <a:solidFill>
                <a:srgbClr val="000000"/>
              </a:solidFill>
              <a:effectLst/>
              <a:uFillTx/>
              <a:latin typeface="Times New Roman"/>
            </a:endParaRPr>
          </a:p>
        </p:txBody>
      </p:sp>
      <p:pic>
        <p:nvPicPr>
          <p:cNvPr id="78" name="fl00276_" descr=""/>
          <p:cNvPicPr/>
          <p:nvPr/>
        </p:nvPicPr>
        <p:blipFill>
          <a:blip r:embed="rId1"/>
          <a:stretch/>
        </p:blipFill>
        <p:spPr>
          <a:xfrm>
            <a:off x="0" y="0"/>
            <a:ext cx="914400" cy="628560"/>
          </a:xfrm>
          <a:prstGeom prst="rect">
            <a:avLst/>
          </a:prstGeom>
          <a:noFill/>
          <a:ln w="0">
            <a:noFill/>
          </a:ln>
        </p:spPr>
      </p:pic>
      <p:sp>
        <p:nvSpPr>
          <p:cNvPr id="79"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Eligibility</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Theoretically, </a:t>
            </a:r>
            <a:r>
              <a:rPr b="1" lang="en-US" sz="2000" strike="noStrike" u="none">
                <a:solidFill>
                  <a:srgbClr val="002a7e"/>
                </a:solidFill>
                <a:effectLst/>
                <a:uFillTx/>
                <a:latin typeface="Times New Roman"/>
              </a:rPr>
              <a:t>all end customers (100%) are eligible to change suppliers</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 </a:t>
            </a:r>
            <a:r>
              <a:rPr b="1" lang="en-GB" sz="2000" strike="noStrike" u="none">
                <a:solidFill>
                  <a:srgbClr val="002a7e"/>
                </a:solidFill>
                <a:effectLst/>
                <a:uFillTx/>
                <a:latin typeface="Times New Roman"/>
              </a:rPr>
              <a:t>No independent regulator. </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80% imported (Norway, Russia, NL, UK), 20% domestic</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a:t>
            </a:r>
            <a:r>
              <a:rPr b="1" lang="en-GB" sz="2000" strike="noStrike" u="none">
                <a:solidFill>
                  <a:srgbClr val="002a7e"/>
                </a:solidFill>
                <a:effectLst/>
                <a:uFillTx/>
                <a:latin typeface="Times New Roman"/>
              </a:rPr>
              <a:t>: 2 competing high voltage operators (Wingas &amp; Ruhrgas). In addition, 15 supra-regional operators</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The local &amp; regional distribution networks are highly fragmented – approximately 700 companies</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 </a:t>
            </a:r>
            <a:r>
              <a:rPr b="1" lang="en-GB" sz="2000" strike="noStrike" u="none">
                <a:solidFill>
                  <a:srgbClr val="002a7e"/>
                </a:solidFill>
                <a:effectLst/>
                <a:uFillTx/>
                <a:latin typeface="Times New Roman"/>
              </a:rPr>
              <a:t>Germany has introduced negotiated TPA under the V.V.</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Germany</a:t>
            </a:r>
            <a:r>
              <a:rPr b="1" lang="en-US" sz="3600" strike="noStrike" u="none">
                <a:solidFill>
                  <a:srgbClr val="ffffff"/>
                </a:solidFill>
                <a:effectLst/>
                <a:uFillTx/>
                <a:latin typeface="Times New Roman"/>
              </a:rPr>
              <a:t> Gas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pic>
        <p:nvPicPr>
          <p:cNvPr id="81" name="fl00276_" descr=""/>
          <p:cNvPicPr/>
          <p:nvPr/>
        </p:nvPicPr>
        <p:blipFill>
          <a:blip r:embed="rId1"/>
          <a:stretch/>
        </p:blipFill>
        <p:spPr>
          <a:xfrm>
            <a:off x="0" y="0"/>
            <a:ext cx="914400" cy="628560"/>
          </a:xfrm>
          <a:prstGeom prst="rect">
            <a:avLst/>
          </a:prstGeom>
          <a:noFill/>
          <a:ln w="0">
            <a:noFill/>
          </a:ln>
        </p:spPr>
      </p:pic>
      <p:sp>
        <p:nvSpPr>
          <p:cNvPr id="82"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European Commission is taking legal action against Germany for failing to implement the gas directive</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Access is difficult – Enron first foreign company to gain access </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Increasing concentration parallel to electricity industry</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E.On attempting to gain control of Ruhrgas?</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High transmission prices</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No access to storage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Greece</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sp>
        <p:nvSpPr>
          <p:cNvPr id="84" name=""/>
          <p:cNvSpPr/>
          <p:nvPr/>
        </p:nvSpPr>
        <p:spPr>
          <a:xfrm>
            <a:off x="415800" y="9907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Greece was given an additional 2 yrs to comply with electricity directive - </a:t>
            </a:r>
            <a:r>
              <a:rPr b="1" lang="en-GB" sz="2000" strike="noStrike" u="sng">
                <a:solidFill>
                  <a:srgbClr val="002a7e"/>
                </a:solidFill>
                <a:effectLst/>
                <a:uFillTx/>
                <a:latin typeface="Times New Roman"/>
              </a:rPr>
              <a:t>2001: </a:t>
            </a:r>
            <a:r>
              <a:rPr b="1" lang="en-GB" sz="2000" strike="noStrike" u="none">
                <a:solidFill>
                  <a:srgbClr val="002a7e"/>
                </a:solidFill>
                <a:effectLst/>
                <a:uFillTx/>
                <a:latin typeface="Times New Roman"/>
              </a:rPr>
              <a:t>&gt;100GWh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RAE has just been set up</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PPC, the state-owned monopoly, controls 98% of generation; remaining 2% by private companies. Lignite provides roughly 80% of production</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a:t>
            </a:r>
            <a:r>
              <a:rPr b="1" lang="en-GB" sz="2000" strike="noStrike" u="sng">
                <a:solidFill>
                  <a:srgbClr val="002a7e"/>
                </a:solidFill>
                <a:effectLst/>
                <a:uFillTx/>
                <a:latin typeface="Times New Roman"/>
              </a:rPr>
              <a:t> &amp; Distribution:</a:t>
            </a:r>
            <a:r>
              <a:rPr b="1" lang="en-GB" sz="2000" strike="noStrike" u="none">
                <a:solidFill>
                  <a:srgbClr val="002a7e"/>
                </a:solidFill>
                <a:effectLst/>
                <a:uFillTx/>
                <a:latin typeface="Times New Roman"/>
              </a:rPr>
              <a:t> PPC dominant in both activities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Third party access is unclear</a:t>
            </a:r>
            <a:endParaRPr b="0" lang="en-US" sz="2000" strike="noStrike" u="none">
              <a:solidFill>
                <a:srgbClr val="000000"/>
              </a:solidFill>
              <a:effectLst/>
              <a:uFillTx/>
              <a:latin typeface="Times New Roman"/>
            </a:endParaRPr>
          </a:p>
        </p:txBody>
      </p:sp>
      <p:pic>
        <p:nvPicPr>
          <p:cNvPr id="85" name="" descr=""/>
          <p:cNvPicPr/>
          <p:nvPr/>
        </p:nvPicPr>
        <p:blipFill>
          <a:blip r:embed="rId1"/>
          <a:stretch/>
        </p:blipFill>
        <p:spPr>
          <a:xfrm>
            <a:off x="0" y="0"/>
            <a:ext cx="990720" cy="633240"/>
          </a:xfrm>
          <a:prstGeom prst="rect">
            <a:avLst/>
          </a:prstGeom>
          <a:noFill/>
          <a:ln w="0">
            <a:noFill/>
          </a:ln>
        </p:spPr>
      </p:pic>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
          <p:cNvSpPr/>
          <p:nvPr/>
        </p:nvSpPr>
        <p:spPr>
          <a:xfrm>
            <a:off x="685800" y="-7632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Greece</a:t>
            </a:r>
            <a:r>
              <a:rPr b="1" lang="en-US" sz="3600" strike="noStrike" u="none">
                <a:solidFill>
                  <a:srgbClr val="ffffff"/>
                </a:solidFill>
                <a:effectLst/>
                <a:uFillTx/>
                <a:latin typeface="Times New Roman"/>
              </a:rPr>
              <a:t> Power Market Factors</a:t>
            </a:r>
            <a:endParaRPr b="0" lang="en-US" sz="3600" strike="noStrike" u="none">
              <a:solidFill>
                <a:srgbClr val="000000"/>
              </a:solidFill>
              <a:effectLst/>
              <a:uFillTx/>
              <a:latin typeface="Times New Roman"/>
            </a:endParaRPr>
          </a:p>
        </p:txBody>
      </p:sp>
      <p:sp>
        <p:nvSpPr>
          <p:cNvPr id="87" name=""/>
          <p:cNvSpPr/>
          <p:nvPr/>
        </p:nvSpPr>
        <p:spPr>
          <a:xfrm>
            <a:off x="457200" y="137160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Draft trading arrangements just released</a:t>
            </a:r>
            <a:endParaRPr b="0" lang="en-US" sz="2000" strike="noStrike" u="none">
              <a:solidFill>
                <a:srgbClr val="000000"/>
              </a:solidFill>
              <a:effectLst/>
              <a:uFillTx/>
              <a:latin typeface="Times New Roman"/>
            </a:endParaRPr>
          </a:p>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Greece’s geographic isolation from the European UCTE grid and strict licensing laws will contribute to PPC’s defence of its dominant position</a:t>
            </a:r>
            <a:endParaRPr b="0" lang="en-US" sz="2000" strike="noStrike" u="none">
              <a:solidFill>
                <a:srgbClr val="000000"/>
              </a:solidFill>
              <a:effectLst/>
              <a:uFillTx/>
              <a:latin typeface="Times New Roman"/>
            </a:endParaRPr>
          </a:p>
          <a:p>
            <a:pPr marL="343080" indent="-343080">
              <a:lnSpc>
                <a:spcPct val="11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Partial flotation of PPC likely to begin in 2001, however, the state-owned monopoly will still operate as generator and majority owner of grid</a:t>
            </a:r>
            <a:endParaRPr b="0" lang="en-US" sz="2000" strike="noStrike" u="none">
              <a:solidFill>
                <a:srgbClr val="000000"/>
              </a:solidFill>
              <a:effectLst/>
              <a:uFillTx/>
              <a:latin typeface="Times New Roman"/>
            </a:endParaRPr>
          </a:p>
          <a:p>
            <a:pPr marL="343080" indent="-343080">
              <a:lnSpc>
                <a:spcPct val="11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1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1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p:txBody>
      </p:sp>
      <p:pic>
        <p:nvPicPr>
          <p:cNvPr id="88" name="" descr=""/>
          <p:cNvPicPr/>
          <p:nvPr/>
        </p:nvPicPr>
        <p:blipFill>
          <a:blip r:embed="rId1"/>
          <a:stretch/>
        </p:blipFill>
        <p:spPr>
          <a:xfrm>
            <a:off x="0" y="0"/>
            <a:ext cx="990720" cy="633240"/>
          </a:xfrm>
          <a:prstGeom prst="rect">
            <a:avLst/>
          </a:prstGeom>
          <a:noFill/>
          <a:ln w="0">
            <a:noFill/>
          </a:ln>
        </p:spPr>
      </p:pic>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Greece</a:t>
            </a:r>
            <a:r>
              <a:rPr b="1" lang="en-US" sz="3600" strike="noStrike" u="none">
                <a:solidFill>
                  <a:srgbClr val="ffffff"/>
                </a:solidFill>
                <a:effectLst/>
                <a:uFillTx/>
                <a:latin typeface="Times New Roman"/>
              </a:rPr>
              <a:t> </a:t>
            </a:r>
            <a:r>
              <a:rPr b="1" lang="en-GB" sz="3600" strike="noStrike" u="none">
                <a:solidFill>
                  <a:srgbClr val="ffffff"/>
                </a:solidFill>
                <a:effectLst/>
                <a:uFillTx/>
                <a:latin typeface="Times New Roman"/>
              </a:rPr>
              <a:t>Gas</a:t>
            </a:r>
            <a:r>
              <a:rPr b="1" lang="en-US" sz="3600" strike="noStrike" u="none">
                <a:solidFill>
                  <a:srgbClr val="ffffff"/>
                </a:solidFill>
                <a:effectLst/>
                <a:uFillTx/>
                <a:latin typeface="Times New Roman"/>
              </a:rPr>
              <a:t> Market Overview</a:t>
            </a:r>
            <a:endParaRPr b="0" lang="en-US" sz="3600" strike="noStrike" u="none">
              <a:solidFill>
                <a:srgbClr val="000000"/>
              </a:solidFill>
              <a:effectLst/>
              <a:uFillTx/>
              <a:latin typeface="Times New Roman"/>
            </a:endParaRPr>
          </a:p>
        </p:txBody>
      </p:sp>
      <p:sp>
        <p:nvSpPr>
          <p:cNvPr id="90"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Eligibility</a:t>
            </a:r>
            <a:r>
              <a:rPr b="1" lang="en-US" sz="2000" strike="noStrike" u="none">
                <a:solidFill>
                  <a:srgbClr val="002a7e"/>
                </a:solidFill>
                <a:effectLst/>
                <a:uFillTx/>
                <a:latin typeface="Times New Roman"/>
              </a:rPr>
              <a:t>:  Greece is considered "emergent market" and under the provisions of the directive can delay market opening until 200</a:t>
            </a:r>
            <a:r>
              <a:rPr b="1" lang="en-GB" sz="2000" strike="noStrike" u="none">
                <a:solidFill>
                  <a:srgbClr val="002a7e"/>
                </a:solidFill>
                <a:effectLst/>
                <a:uFillTx/>
                <a:latin typeface="Times New Roman"/>
              </a:rPr>
              <a:t>6</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 </a:t>
            </a:r>
            <a:r>
              <a:rPr b="1" lang="en-GB" sz="2000" strike="noStrike" u="none">
                <a:solidFill>
                  <a:srgbClr val="002a7e"/>
                </a:solidFill>
                <a:effectLst/>
                <a:uFillTx/>
                <a:latin typeface="Times New Roman"/>
              </a:rPr>
              <a:t>RAE expected to be regulator</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GB" sz="2000" strike="noStrike" u="sng">
                <a:solidFill>
                  <a:srgbClr val="002a7e"/>
                </a:solidFill>
                <a:effectLst/>
                <a:uFillTx/>
                <a:latin typeface="Times New Roman"/>
              </a:rPr>
              <a:t> &amp; Storage</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No domestic production. DEPA responsible for storage</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a:t>
            </a:r>
            <a:r>
              <a:rPr b="1" lang="en-GB" sz="2000" strike="noStrike" u="none">
                <a:solidFill>
                  <a:srgbClr val="002a7e"/>
                </a:solidFill>
                <a:effectLst/>
                <a:uFillTx/>
                <a:latin typeface="Times New Roman"/>
              </a:rPr>
              <a:t>: DEPA controls transmission system</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Three local gas distribution companies (EDAs) have the exclusive right to distribute and sell gas within their own areas of Attica, Thessaloniki, and Thessaly</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 </a:t>
            </a:r>
            <a:r>
              <a:rPr b="1" lang="en-GB" sz="2000" strike="noStrike" u="none">
                <a:solidFill>
                  <a:srgbClr val="002a7e"/>
                </a:solidFill>
                <a:effectLst/>
                <a:uFillTx/>
                <a:latin typeface="Times New Roman"/>
              </a:rPr>
              <a:t>Not yet decided</a:t>
            </a:r>
            <a:endParaRPr b="0" lang="en-US" sz="2000" strike="noStrike" u="none">
              <a:solidFill>
                <a:srgbClr val="000000"/>
              </a:solidFill>
              <a:effectLst/>
              <a:uFillTx/>
              <a:latin typeface="Times New Roman"/>
            </a:endParaRPr>
          </a:p>
        </p:txBody>
      </p:sp>
      <p:pic>
        <p:nvPicPr>
          <p:cNvPr id="91" name="" descr=""/>
          <p:cNvPicPr/>
          <p:nvPr/>
        </p:nvPicPr>
        <p:blipFill>
          <a:blip r:embed="rId1"/>
          <a:stretch/>
        </p:blipFill>
        <p:spPr>
          <a:xfrm>
            <a:off x="0" y="0"/>
            <a:ext cx="990720" cy="633240"/>
          </a:xfrm>
          <a:prstGeom prst="rect">
            <a:avLst/>
          </a:prstGeom>
          <a:noFill/>
          <a:ln w="0">
            <a:noFill/>
          </a:ln>
        </p:spPr>
      </p:pic>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Ireland</a:t>
            </a:r>
            <a:r>
              <a:rPr b="1" lang="en-US" sz="3600" strike="noStrike" u="none">
                <a:solidFill>
                  <a:srgbClr val="ffffff"/>
                </a:solidFill>
                <a:effectLst/>
                <a:uFillTx/>
                <a:latin typeface="Times New Roman"/>
              </a:rPr>
              <a:t> Power Market </a:t>
            </a:r>
            <a:r>
              <a:rPr b="1" lang="en-GB" sz="3600" strike="noStrike" u="none">
                <a:solidFill>
                  <a:srgbClr val="ffffff"/>
                </a:solidFill>
                <a:effectLst/>
                <a:uFillTx/>
                <a:latin typeface="Times New Roman"/>
              </a:rPr>
              <a:t>Overview</a:t>
            </a:r>
            <a:endParaRPr b="0" lang="en-US" sz="3600" strike="noStrike" u="none">
              <a:solidFill>
                <a:srgbClr val="000000"/>
              </a:solidFill>
              <a:effectLst/>
              <a:uFillTx/>
              <a:latin typeface="Times New Roman"/>
            </a:endParaRPr>
          </a:p>
        </p:txBody>
      </p:sp>
      <p:sp>
        <p:nvSpPr>
          <p:cNvPr id="93" name=""/>
          <p:cNvSpPr/>
          <p:nvPr/>
        </p:nvSpPr>
        <p:spPr>
          <a:xfrm>
            <a:off x="415800" y="1143000"/>
            <a:ext cx="8375760" cy="4827600"/>
          </a:xfrm>
          <a:prstGeom prst="rect">
            <a:avLst/>
          </a:prstGeom>
          <a:noFill/>
          <a:ln w="0">
            <a:noFill/>
          </a:ln>
        </p:spPr>
        <p:style>
          <a:lnRef idx="0"/>
          <a:fillRef idx="0"/>
          <a:effectRef idx="0"/>
          <a:fontRef idx="minor"/>
        </p:style>
        <p:txBody>
          <a:bodyPr lIns="92160" rIns="9216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4" name=""/>
          <p:cNvSpPr/>
          <p:nvPr/>
        </p:nvSpPr>
        <p:spPr>
          <a:xfrm>
            <a:off x="762120" y="1447920"/>
            <a:ext cx="754380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5" name=""/>
          <p:cNvSpPr/>
          <p:nvPr/>
        </p:nvSpPr>
        <p:spPr>
          <a:xfrm>
            <a:off x="990720" y="1447920"/>
            <a:ext cx="7543800" cy="37969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96" name="fl00279_" descr=""/>
          <p:cNvPicPr/>
          <p:nvPr/>
        </p:nvPicPr>
        <p:blipFill>
          <a:blip r:embed="rId1"/>
          <a:stretch/>
        </p:blipFill>
        <p:spPr>
          <a:xfrm>
            <a:off x="0" y="0"/>
            <a:ext cx="914400" cy="630360"/>
          </a:xfrm>
          <a:prstGeom prst="rect">
            <a:avLst/>
          </a:prstGeom>
          <a:noFill/>
          <a:ln w="0">
            <a:noFill/>
          </a:ln>
        </p:spPr>
      </p:pic>
      <p:sp>
        <p:nvSpPr>
          <p:cNvPr id="97" name=""/>
          <p:cNvSpPr/>
          <p:nvPr/>
        </p:nvSpPr>
        <p:spPr>
          <a:xfrm>
            <a:off x="415800" y="9637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 </a:t>
            </a:r>
            <a:r>
              <a:rPr b="1" lang="en-GB" sz="2000" strike="noStrike" u="none">
                <a:solidFill>
                  <a:srgbClr val="002a7e"/>
                </a:solidFill>
                <a:effectLst/>
                <a:uFillTx/>
                <a:latin typeface="Times New Roman"/>
              </a:rPr>
              <a:t>Currently</a:t>
            </a:r>
            <a:r>
              <a:rPr b="1" lang="en-US" sz="2000" strike="noStrike" u="none">
                <a:solidFill>
                  <a:srgbClr val="000066"/>
                </a:solidFill>
                <a:effectLst/>
                <a:uFillTx/>
                <a:latin typeface="Times New Roman"/>
                <a:ea typeface="Times New Roman"/>
              </a:rPr>
              <a:t>: &gt;4GWh</a:t>
            </a:r>
            <a:r>
              <a:rPr b="1" lang="en-GB" sz="2000" strike="noStrike" u="none">
                <a:solidFill>
                  <a:srgbClr val="000066"/>
                </a:solidFill>
                <a:effectLst/>
                <a:uFillTx/>
                <a:latin typeface="Times New Roman"/>
                <a:ea typeface="Times New Roman"/>
              </a:rPr>
              <a:t>   </a:t>
            </a:r>
            <a:r>
              <a:rPr b="1" lang="en-US" sz="2000" strike="noStrike" u="none">
                <a:solidFill>
                  <a:srgbClr val="000066"/>
                </a:solidFill>
                <a:effectLst/>
                <a:uFillTx/>
                <a:latin typeface="Times New Roman"/>
                <a:ea typeface="Times New Roman"/>
              </a:rPr>
              <a:t>2002: 40% (threshold not decided)</a:t>
            </a:r>
            <a:r>
              <a:rPr b="1" lang="en-GB" sz="2000" strike="noStrike" u="none">
                <a:solidFill>
                  <a:srgbClr val="000066"/>
                </a:solidFill>
                <a:effectLst/>
                <a:uFillTx/>
                <a:latin typeface="Times New Roman"/>
                <a:ea typeface="Times New Roman"/>
              </a:rPr>
              <a:t> </a:t>
            </a:r>
            <a:r>
              <a:rPr b="1" lang="en-US" sz="2000" strike="noStrike" u="none">
                <a:solidFill>
                  <a:srgbClr val="000066"/>
                </a:solidFill>
                <a:effectLst/>
                <a:uFillTx/>
                <a:latin typeface="Times New Roman"/>
                <a:ea typeface="Times New Roman"/>
              </a:rPr>
              <a:t>2005: all</a:t>
            </a:r>
            <a:r>
              <a:rPr b="1" lang="en-GB" sz="2000" strike="noStrike" u="none">
                <a:solidFill>
                  <a:srgbClr val="000066"/>
                </a:solidFill>
                <a:effectLst/>
                <a:uFillTx/>
                <a:latin typeface="Times New Roman"/>
                <a:ea typeface="Times New Roman"/>
              </a:rPr>
              <a:t> (100%)</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0066"/>
                </a:solidFill>
                <a:effectLst/>
                <a:uFillTx/>
                <a:latin typeface="Times New Roman"/>
              </a:rPr>
              <a:t>Regulator: </a:t>
            </a:r>
            <a:r>
              <a:rPr b="1" lang="en-GB" sz="2000" strike="noStrike" u="none">
                <a:solidFill>
                  <a:srgbClr val="000066"/>
                </a:solidFill>
                <a:effectLst/>
                <a:uFillTx/>
                <a:latin typeface="Times New Roman"/>
              </a:rPr>
              <a:t>Commission for Electricity Regulation</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ESB dominates production except for 100MW of independent power plants and CHP</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Eirgrid is the new state-owned company that manages the grid, however, ESB retains ownership. ESB has complete monopoly on all distribution activities.</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party access is regulated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Ireland</a:t>
            </a:r>
            <a:r>
              <a:rPr b="1" lang="en-US" sz="3600" strike="noStrike" u="none">
                <a:solidFill>
                  <a:srgbClr val="ffffff"/>
                </a:solidFill>
                <a:effectLst/>
                <a:uFillTx/>
                <a:latin typeface="Times New Roman"/>
              </a:rPr>
              <a:t> Power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sp>
        <p:nvSpPr>
          <p:cNvPr id="99" name=""/>
          <p:cNvSpPr/>
          <p:nvPr/>
        </p:nvSpPr>
        <p:spPr>
          <a:xfrm>
            <a:off x="762120" y="1447920"/>
            <a:ext cx="754380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0" name=""/>
          <p:cNvSpPr/>
          <p:nvPr/>
        </p:nvSpPr>
        <p:spPr>
          <a:xfrm>
            <a:off x="990720" y="1447920"/>
            <a:ext cx="7543800" cy="37969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1" name=""/>
          <p:cNvSpPr/>
          <p:nvPr/>
        </p:nvSpPr>
        <p:spPr>
          <a:xfrm>
            <a:off x="762120" y="1066680"/>
            <a:ext cx="7543800" cy="427320"/>
          </a:xfrm>
          <a:prstGeom prst="rect">
            <a:avLst/>
          </a:prstGeom>
          <a:noFill/>
          <a:ln w="0">
            <a:noFill/>
          </a:ln>
        </p:spPr>
        <p:style>
          <a:lnRef idx="0"/>
          <a:fillRef idx="0"/>
          <a:effectRef idx="0"/>
          <a:fontRef idx="minor"/>
        </p:style>
        <p:txBody>
          <a:bodyPr lIns="90000" rIns="90000" tIns="46800" bIns="46800" anchor="t">
            <a:spAutoFit/>
          </a:bodyPr>
          <a:p>
            <a:pPr>
              <a:spcBef>
                <a:spcPts val="1375"/>
              </a:spcBef>
              <a:buClr>
                <a:srgbClr val="002a7e"/>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02" name="fl00279_" descr=""/>
          <p:cNvPicPr/>
          <p:nvPr/>
        </p:nvPicPr>
        <p:blipFill>
          <a:blip r:embed="rId1"/>
          <a:stretch/>
        </p:blipFill>
        <p:spPr>
          <a:xfrm>
            <a:off x="0" y="0"/>
            <a:ext cx="914400" cy="630360"/>
          </a:xfrm>
          <a:prstGeom prst="rect">
            <a:avLst/>
          </a:prstGeom>
          <a:noFill/>
          <a:ln w="0">
            <a:noFill/>
          </a:ln>
        </p:spPr>
      </p:pic>
      <p:sp>
        <p:nvSpPr>
          <p:cNvPr id="103" name=""/>
          <p:cNvSpPr/>
          <p:nvPr/>
        </p:nvSpPr>
        <p:spPr>
          <a:xfrm>
            <a:off x="415800" y="990720"/>
            <a:ext cx="8375760" cy="482760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66"/>
                </a:solidFill>
                <a:effectLst/>
                <a:uFillTx/>
                <a:latin typeface="Times New Roman"/>
              </a:rPr>
              <a:t>ESB</a:t>
            </a:r>
            <a:r>
              <a:rPr b="1" lang="en-GB" sz="2000" strike="noStrike" u="none">
                <a:solidFill>
                  <a:srgbClr val="000066"/>
                </a:solidFill>
                <a:effectLst/>
                <a:uFillTx/>
                <a:latin typeface="Times New Roman"/>
              </a:rPr>
              <a:t> generation</a:t>
            </a:r>
            <a:r>
              <a:rPr b="1" lang="en-US" sz="2000" strike="noStrike" u="none">
                <a:solidFill>
                  <a:srgbClr val="000066"/>
                </a:solidFill>
                <a:effectLst/>
                <a:uFillTx/>
                <a:latin typeface="Times New Roman"/>
              </a:rPr>
              <a:t> capacity running </a:t>
            </a:r>
            <a:r>
              <a:rPr b="1" lang="en-GB" sz="2000" strike="noStrike" u="none">
                <a:solidFill>
                  <a:srgbClr val="000066"/>
                </a:solidFill>
                <a:effectLst/>
                <a:uFillTx/>
                <a:latin typeface="Times New Roman"/>
              </a:rPr>
              <a:t>short; </a:t>
            </a:r>
            <a:r>
              <a:rPr b="1" lang="en-US" sz="2000" strike="noStrike" u="none">
                <a:solidFill>
                  <a:srgbClr val="000066"/>
                </a:solidFill>
                <a:effectLst/>
                <a:uFillTx/>
                <a:latin typeface="Times New Roman"/>
              </a:rPr>
              <a:t>no independent generation capacity</a:t>
            </a:r>
            <a:r>
              <a:rPr b="1" lang="en-GB" sz="2000" strike="noStrike" u="none">
                <a:solidFill>
                  <a:srgbClr val="000066"/>
                </a:solidFill>
                <a:effectLst/>
                <a:uFillTx/>
                <a:latin typeface="Times New Roman"/>
              </a:rPr>
              <a:t> before 2002</a:t>
            </a:r>
            <a:r>
              <a:rPr b="1" lang="en-US" sz="2000" strike="noStrike" u="none">
                <a:solidFill>
                  <a:srgbClr val="000066"/>
                </a:solidFill>
                <a:effectLst/>
                <a:uFillTx/>
                <a:latin typeface="Times New Roman"/>
              </a:rPr>
              <a:t> and only limited interconnector capacity available with Northern Ireland</a:t>
            </a:r>
            <a:r>
              <a:rPr b="1" lang="en-GB" sz="2000" strike="noStrike" u="none">
                <a:solidFill>
                  <a:srgbClr val="000066"/>
                </a:solidFill>
                <a:effectLst/>
                <a:uFillTx/>
                <a:latin typeface="Times New Roman"/>
              </a:rPr>
              <a:t> (although this is being upgraded).</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Times New Roman"/>
              </a:rPr>
              <a:t> Independents can access ESB capacity in several ways:</a:t>
            </a:r>
            <a:endParaRPr b="0" lang="en-US" sz="2000" strike="noStrike" u="none">
              <a:solidFill>
                <a:srgbClr val="000000"/>
              </a:solidFill>
              <a:effectLst/>
              <a:uFillTx/>
              <a:latin typeface="Times New Roman"/>
            </a:endParaRPr>
          </a:p>
          <a:p>
            <a:pPr lvl="1" marL="743040" indent="-285840">
              <a:lnSpc>
                <a:spcPct val="13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Times New Roman"/>
              </a:rPr>
              <a:t>Power shortfalls can be covered (top-up) from and sell power surpluses (spill) to ESB whenever generated electricity does not match aggregate demand of customers.</a:t>
            </a:r>
            <a:endParaRPr b="0" lang="en-US" sz="1800" strike="noStrike" u="none">
              <a:solidFill>
                <a:srgbClr val="000000"/>
              </a:solidFill>
              <a:effectLst/>
              <a:uFillTx/>
              <a:latin typeface="Times New Roman"/>
            </a:endParaRPr>
          </a:p>
          <a:p>
            <a:pPr lvl="1" marL="743040" indent="-285840">
              <a:lnSpc>
                <a:spcPct val="130000"/>
              </a:lnSpc>
              <a:spcBef>
                <a:spcPts val="1250"/>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Times New Roman"/>
              </a:rPr>
              <a:t>VIPP auction - </a:t>
            </a:r>
            <a:r>
              <a:rPr b="1" lang="en-US" sz="1800" strike="noStrike" u="none">
                <a:solidFill>
                  <a:srgbClr val="000066"/>
                </a:solidFill>
                <a:effectLst/>
                <a:uFillTx/>
                <a:latin typeface="Times New Roman"/>
              </a:rPr>
              <a:t>600MW of </a:t>
            </a:r>
            <a:r>
              <a:rPr b="1" lang="en-GB" sz="1800" strike="noStrike" u="none">
                <a:solidFill>
                  <a:srgbClr val="000066"/>
                </a:solidFill>
                <a:effectLst/>
                <a:uFillTx/>
                <a:latin typeface="Times New Roman"/>
              </a:rPr>
              <a:t>ESB </a:t>
            </a:r>
            <a:r>
              <a:rPr b="1" lang="en-US" sz="1800" strike="noStrike" u="none">
                <a:solidFill>
                  <a:srgbClr val="000066"/>
                </a:solidFill>
                <a:effectLst/>
                <a:uFillTx/>
                <a:latin typeface="Times New Roman"/>
              </a:rPr>
              <a:t>capacity</a:t>
            </a:r>
            <a:r>
              <a:rPr b="1" lang="en-GB" sz="1800" strike="noStrike" u="none">
                <a:solidFill>
                  <a:srgbClr val="000066"/>
                </a:solidFill>
                <a:effectLst/>
                <a:uFillTx/>
                <a:latin typeface="Times New Roman"/>
              </a:rPr>
              <a:t> auctioned</a:t>
            </a:r>
            <a:r>
              <a:rPr b="1" lang="en-US" sz="1800" strike="noStrike" u="none">
                <a:solidFill>
                  <a:srgbClr val="000066"/>
                </a:solidFill>
                <a:effectLst/>
                <a:uFillTx/>
                <a:latin typeface="Times New Roman"/>
              </a:rPr>
              <a:t> in 1MW tranches</a:t>
            </a:r>
            <a:r>
              <a:rPr b="1" lang="en-US" sz="2000" strike="noStrike" u="none">
                <a:solidFill>
                  <a:srgbClr val="000066"/>
                </a:solidFill>
                <a:effectLst/>
                <a:uFillTx/>
                <a:latin typeface="Times New Roman"/>
              </a:rPr>
              <a:t> </a:t>
            </a:r>
            <a:endParaRPr b="0" lang="en-US" sz="2000" strike="noStrike" u="none">
              <a:solidFill>
                <a:srgbClr val="000000"/>
              </a:solidFill>
              <a:effectLst/>
              <a:uFillTx/>
              <a:latin typeface="Times New Roman"/>
            </a:endParaRPr>
          </a:p>
          <a:p>
            <a:pPr lvl="1" marL="743040" indent="-285840">
              <a:lnSpc>
                <a:spcPct val="130000"/>
              </a:lnSpc>
              <a:spcBef>
                <a:spcPts val="1250"/>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Times New Roman"/>
              </a:rPr>
              <a:t>Supplementary top-up tariff</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66"/>
                </a:solidFill>
                <a:effectLst/>
                <a:uFillTx/>
                <a:latin typeface="Times New Roman"/>
              </a:rPr>
              <a:t>A 1999 report indicated that Ireland breached its Kyoto ceiling in 1998, because of high economic growth. </a:t>
            </a:r>
            <a:r>
              <a:rPr b="1" lang="en-GB" sz="2000" strike="noStrike" u="none">
                <a:solidFill>
                  <a:srgbClr val="000066"/>
                </a:solidFill>
                <a:effectLst/>
                <a:uFillTx/>
                <a:latin typeface="Times New Roman"/>
              </a:rPr>
              <a:t>This implies increased green policies.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Ireland</a:t>
            </a:r>
            <a:r>
              <a:rPr b="1" lang="en-US" sz="3600" strike="noStrike" u="none">
                <a:solidFill>
                  <a:srgbClr val="ffffff"/>
                </a:solidFill>
                <a:effectLst/>
                <a:uFillTx/>
                <a:latin typeface="Times New Roman"/>
              </a:rPr>
              <a:t> </a:t>
            </a:r>
            <a:r>
              <a:rPr b="1" lang="en-GB" sz="3600" strike="noStrike" u="none">
                <a:solidFill>
                  <a:srgbClr val="ffffff"/>
                </a:solidFill>
                <a:effectLst/>
                <a:uFillTx/>
                <a:latin typeface="Times New Roman"/>
              </a:rPr>
              <a:t>Gas</a:t>
            </a:r>
            <a:r>
              <a:rPr b="1" lang="en-US" sz="3600" strike="noStrike" u="none">
                <a:solidFill>
                  <a:srgbClr val="ffffff"/>
                </a:solidFill>
                <a:effectLst/>
                <a:uFillTx/>
                <a:latin typeface="Times New Roman"/>
              </a:rPr>
              <a:t> Market </a:t>
            </a:r>
            <a:r>
              <a:rPr b="1" lang="en-GB" sz="3600" strike="noStrike" u="none">
                <a:solidFill>
                  <a:srgbClr val="ffffff"/>
                </a:solidFill>
                <a:effectLst/>
                <a:uFillTx/>
                <a:latin typeface="Times New Roman"/>
              </a:rPr>
              <a:t>Overview</a:t>
            </a:r>
            <a:endParaRPr b="0" lang="en-US" sz="3600" strike="noStrike" u="none">
              <a:solidFill>
                <a:srgbClr val="000000"/>
              </a:solidFill>
              <a:effectLst/>
              <a:uFillTx/>
              <a:latin typeface="Times New Roman"/>
            </a:endParaRPr>
          </a:p>
        </p:txBody>
      </p:sp>
      <p:sp>
        <p:nvSpPr>
          <p:cNvPr id="105" name=""/>
          <p:cNvSpPr/>
          <p:nvPr/>
        </p:nvSpPr>
        <p:spPr>
          <a:xfrm>
            <a:off x="415800" y="1143000"/>
            <a:ext cx="8375760" cy="4827600"/>
          </a:xfrm>
          <a:prstGeom prst="rect">
            <a:avLst/>
          </a:prstGeom>
          <a:noFill/>
          <a:ln w="0">
            <a:noFill/>
          </a:ln>
        </p:spPr>
        <p:style>
          <a:lnRef idx="0"/>
          <a:fillRef idx="0"/>
          <a:effectRef idx="0"/>
          <a:fontRef idx="minor"/>
        </p:style>
        <p:txBody>
          <a:bodyPr lIns="92160" rIns="9216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6" name=""/>
          <p:cNvSpPr/>
          <p:nvPr/>
        </p:nvSpPr>
        <p:spPr>
          <a:xfrm>
            <a:off x="762120" y="1447920"/>
            <a:ext cx="754380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7" name=""/>
          <p:cNvSpPr/>
          <p:nvPr/>
        </p:nvSpPr>
        <p:spPr>
          <a:xfrm>
            <a:off x="990720" y="1447920"/>
            <a:ext cx="7543800" cy="37969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08" name="fl00279_" descr=""/>
          <p:cNvPicPr/>
          <p:nvPr/>
        </p:nvPicPr>
        <p:blipFill>
          <a:blip r:embed="rId1"/>
          <a:stretch/>
        </p:blipFill>
        <p:spPr>
          <a:xfrm>
            <a:off x="0" y="0"/>
            <a:ext cx="914400" cy="630360"/>
          </a:xfrm>
          <a:prstGeom prst="rect">
            <a:avLst/>
          </a:prstGeom>
          <a:noFill/>
          <a:ln w="0">
            <a:noFill/>
          </a:ln>
        </p:spPr>
      </p:pic>
      <p:sp>
        <p:nvSpPr>
          <p:cNvPr id="109"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a:t>
            </a:r>
            <a:r>
              <a:rPr b="1" lang="en-GB" sz="2000" strike="noStrike" u="none">
                <a:solidFill>
                  <a:srgbClr val="002a7e"/>
                </a:solidFill>
                <a:effectLst/>
                <a:uFillTx/>
                <a:latin typeface="Times New Roman"/>
              </a:rPr>
              <a:t>: 25mcm (gas-fired power generators &amp; other large customers) - 75%</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0066"/>
                </a:solidFill>
                <a:effectLst/>
                <a:uFillTx/>
                <a:latin typeface="Times New Roman"/>
              </a:rPr>
              <a:t>Regulator: </a:t>
            </a:r>
            <a:r>
              <a:rPr b="1" lang="en-GB" sz="2000" strike="noStrike" u="none">
                <a:solidFill>
                  <a:srgbClr val="000066"/>
                </a:solidFill>
                <a:effectLst/>
                <a:uFillTx/>
                <a:latin typeface="Times New Roman"/>
              </a:rPr>
              <a:t>No independent regulator although CER likely to take on this role. The Department of Public Enterprise currently oversees gas industry</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Imports through Ireland/Scotland interconnector and indigenous declining reserves off the south coast.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Bord Gais Eireann is fully state owned and is responsible for transmission and distribution</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party access is regulated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Ireland</a:t>
            </a:r>
            <a:r>
              <a:rPr b="1" lang="en-US" sz="3600" strike="noStrike" u="none">
                <a:solidFill>
                  <a:srgbClr val="ffffff"/>
                </a:solidFill>
                <a:effectLst/>
                <a:uFillTx/>
                <a:latin typeface="Times New Roman"/>
              </a:rPr>
              <a:t> </a:t>
            </a:r>
            <a:r>
              <a:rPr b="1" lang="en-GB" sz="3600" strike="noStrike" u="none">
                <a:solidFill>
                  <a:srgbClr val="ffffff"/>
                </a:solidFill>
                <a:effectLst/>
                <a:uFillTx/>
                <a:latin typeface="Times New Roman"/>
              </a:rPr>
              <a:t>Gas</a:t>
            </a:r>
            <a:r>
              <a:rPr b="1" lang="en-US" sz="3600" strike="noStrike" u="none">
                <a:solidFill>
                  <a:srgbClr val="ffffff"/>
                </a:solidFill>
                <a:effectLst/>
                <a:uFillTx/>
                <a:latin typeface="Times New Roman"/>
              </a:rPr>
              <a:t>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sp>
        <p:nvSpPr>
          <p:cNvPr id="111" name=""/>
          <p:cNvSpPr/>
          <p:nvPr/>
        </p:nvSpPr>
        <p:spPr>
          <a:xfrm>
            <a:off x="415800" y="1143000"/>
            <a:ext cx="8375760" cy="4827600"/>
          </a:xfrm>
          <a:prstGeom prst="rect">
            <a:avLst/>
          </a:prstGeom>
          <a:noFill/>
          <a:ln w="0">
            <a:noFill/>
          </a:ln>
        </p:spPr>
        <p:style>
          <a:lnRef idx="0"/>
          <a:fillRef idx="0"/>
          <a:effectRef idx="0"/>
          <a:fontRef idx="minor"/>
        </p:style>
        <p:txBody>
          <a:bodyPr lIns="92160" rIns="9216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2" name=""/>
          <p:cNvSpPr/>
          <p:nvPr/>
        </p:nvSpPr>
        <p:spPr>
          <a:xfrm>
            <a:off x="762120" y="1447920"/>
            <a:ext cx="754380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3" name=""/>
          <p:cNvSpPr/>
          <p:nvPr/>
        </p:nvSpPr>
        <p:spPr>
          <a:xfrm>
            <a:off x="990720" y="1447920"/>
            <a:ext cx="7543800" cy="37969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14" name="fl00279_" descr=""/>
          <p:cNvPicPr/>
          <p:nvPr/>
        </p:nvPicPr>
        <p:blipFill>
          <a:blip r:embed="rId1"/>
          <a:stretch/>
        </p:blipFill>
        <p:spPr>
          <a:xfrm>
            <a:off x="0" y="0"/>
            <a:ext cx="914400" cy="630360"/>
          </a:xfrm>
          <a:prstGeom prst="rect">
            <a:avLst/>
          </a:prstGeom>
          <a:noFill/>
          <a:ln w="0">
            <a:noFill/>
          </a:ln>
        </p:spPr>
      </p:pic>
      <p:sp>
        <p:nvSpPr>
          <p:cNvPr id="115"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50000"/>
              </a:lnSpc>
              <a:spcBef>
                <a:spcPts val="18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Gas supply capacity becoming constrained as Kinsale gas field is nearly       depleted and gas through Ireland/Scotland interconnector increases, however, recent exploration in the Atlantic Frontier has led to discoveries of national gas, notably the Corrib gas field. </a:t>
            </a:r>
            <a:endParaRPr b="0" lang="en-US" sz="1800" strike="noStrike" u="none">
              <a:solidFill>
                <a:srgbClr val="000000"/>
              </a:solidFill>
              <a:effectLst/>
              <a:uFillTx/>
              <a:latin typeface="Times New Roman"/>
            </a:endParaRPr>
          </a:p>
          <a:p>
            <a:pPr marL="343080" indent="-343080">
              <a:lnSpc>
                <a:spcPct val="150000"/>
              </a:lnSpc>
              <a:spcBef>
                <a:spcPts val="18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The Gas (Amendment) Bill published in April 2000 provides for a scheme to allocate gas capacity to new power stations; gas allocated to Huntsdown Power Company, Dungarven Power &amp; Synergen (joint venture between ESB &amp; Statoil)</a:t>
            </a:r>
            <a:endParaRPr b="0" lang="en-US" sz="1800" strike="noStrike" u="none">
              <a:solidFill>
                <a:srgbClr val="000000"/>
              </a:solidFill>
              <a:effectLst/>
              <a:uFillTx/>
              <a:latin typeface="Times New Roman"/>
            </a:endParaRPr>
          </a:p>
          <a:p>
            <a:pPr marL="343080" indent="-343080">
              <a:lnSpc>
                <a:spcPct val="150000"/>
              </a:lnSpc>
              <a:spcBef>
                <a:spcPts val="18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Uncertainty about which of the several competing gas pipelines will bring new gas to market</a:t>
            </a:r>
            <a:endParaRPr b="0" lang="en-US" sz="1800" strike="noStrike" u="none">
              <a:solidFill>
                <a:srgbClr val="000000"/>
              </a:solidFill>
              <a:effectLst/>
              <a:uFillTx/>
              <a:latin typeface="Times New Roman"/>
            </a:endParaRPr>
          </a:p>
          <a:p>
            <a:pPr marL="343080" indent="-343080">
              <a:lnSpc>
                <a:spcPct val="150000"/>
              </a:lnSpc>
              <a:spcBef>
                <a:spcPts val="18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Austria</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sp>
        <p:nvSpPr>
          <p:cNvPr id="22" name=""/>
          <p:cNvSpPr/>
          <p:nvPr/>
        </p:nvSpPr>
        <p:spPr>
          <a:xfrm>
            <a:off x="457200" y="1066680"/>
            <a:ext cx="8375760" cy="455004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125"/>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US" sz="1800" strike="noStrike" u="sng">
                <a:solidFill>
                  <a:srgbClr val="002a7e"/>
                </a:solidFill>
                <a:effectLst/>
                <a:uFillTx/>
                <a:latin typeface="Times New Roman"/>
              </a:rPr>
              <a:t>Currently open:</a:t>
            </a:r>
            <a:r>
              <a:rPr b="1" lang="en-US" sz="1800" strike="noStrike" u="none">
                <a:solidFill>
                  <a:srgbClr val="002a7e"/>
                </a:solidFill>
                <a:effectLst/>
                <a:uFillTx/>
                <a:latin typeface="Times New Roman"/>
              </a:rPr>
              <a:t> &gt; </a:t>
            </a:r>
            <a:r>
              <a:rPr b="1" lang="en-GB" sz="1800" strike="noStrike" u="none">
                <a:solidFill>
                  <a:srgbClr val="002a7e"/>
                </a:solidFill>
                <a:effectLst/>
                <a:uFillTx/>
                <a:latin typeface="Times New Roman"/>
              </a:rPr>
              <a:t>2</a:t>
            </a:r>
            <a:r>
              <a:rPr b="1" lang="en-US" sz="1800" strike="noStrike" u="none">
                <a:solidFill>
                  <a:srgbClr val="002a7e"/>
                </a:solidFill>
                <a:effectLst/>
                <a:uFillTx/>
                <a:latin typeface="Times New Roman"/>
              </a:rPr>
              <a:t>5 mcm </a:t>
            </a:r>
            <a:r>
              <a:rPr b="1" lang="en-GB" sz="1800" strike="noStrike" u="none">
                <a:solidFill>
                  <a:srgbClr val="002a7e"/>
                </a:solidFill>
                <a:effectLst/>
                <a:uFillTx/>
                <a:latin typeface="Times New Roman"/>
              </a:rPr>
              <a:t>(49%)  Oct 2002</a:t>
            </a:r>
            <a:r>
              <a:rPr b="1" lang="en-US" sz="1800" strike="noStrike" u="none">
                <a:solidFill>
                  <a:srgbClr val="002a7e"/>
                </a:solidFill>
                <a:effectLst/>
                <a:uFillTx/>
                <a:latin typeface="Times New Roman"/>
              </a:rPr>
              <a:t>: &gt; </a:t>
            </a:r>
            <a:r>
              <a:rPr b="1" lang="en-GB" sz="1800" strike="noStrike" u="none">
                <a:solidFill>
                  <a:srgbClr val="002a7e"/>
                </a:solidFill>
                <a:effectLst/>
                <a:uFillTx/>
                <a:latin typeface="Times New Roman"/>
              </a:rPr>
              <a:t>All (100%)</a:t>
            </a:r>
            <a:endParaRPr b="0" lang="en-US" sz="18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GB" sz="2000" strike="noStrike" u="sng">
                <a:solidFill>
                  <a:srgbClr val="002a7e"/>
                </a:solidFill>
                <a:effectLst/>
                <a:uFillTx/>
                <a:latin typeface="Times New Roman"/>
              </a:rPr>
              <a:t> </a:t>
            </a:r>
            <a:r>
              <a:rPr b="1" lang="en-GB" sz="2000" strike="noStrike" u="none">
                <a:solidFill>
                  <a:srgbClr val="002a7e"/>
                </a:solidFill>
                <a:effectLst/>
                <a:uFillTx/>
                <a:latin typeface="Times New Roman"/>
              </a:rPr>
              <a:t>No independent regulator – should be in place by Oct 2002</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GB" sz="2000" strike="noStrike" u="sng">
                <a:solidFill>
                  <a:srgbClr val="002a7e"/>
                </a:solidFill>
                <a:effectLst/>
                <a:uFillTx/>
                <a:latin typeface="Times New Roman"/>
              </a:rPr>
              <a:t> &amp; Storage</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OMV (controls 97% of storage) and RAG</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OMV transports gas to the majority of the Landes-Ferngas-Gesellschaften (LFG’s), the utilities which are mainly owned by the provincial governments and which distribute gas to end-users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a:t>
            </a:r>
            <a:r>
              <a:rPr b="1" lang="en-US" sz="2000" strike="noStrike" u="none">
                <a:solidFill>
                  <a:srgbClr val="002a7e"/>
                </a:solidFill>
                <a:effectLst/>
                <a:uFillTx/>
                <a:latin typeface="Times New Roman"/>
              </a:rPr>
              <a:t>TPA will be regulated</a:t>
            </a:r>
            <a:r>
              <a:rPr b="1" lang="de-DE" sz="2000" strike="noStrike" u="none">
                <a:solidFill>
                  <a:srgbClr val="002a7e"/>
                </a:solidFill>
                <a:effectLst/>
                <a:uFillTx/>
                <a:latin typeface="Times New Roman"/>
              </a:rPr>
              <a:t> on the distribution level but not on the transit level (OMV monopoly)</a:t>
            </a:r>
            <a:endParaRPr b="0" lang="en-US" sz="2000" strike="noStrike" u="none">
              <a:solidFill>
                <a:srgbClr val="000000"/>
              </a:solidFill>
              <a:effectLst/>
              <a:uFillTx/>
              <a:latin typeface="Times New Roman"/>
            </a:endParaRPr>
          </a:p>
        </p:txBody>
      </p:sp>
      <p:pic>
        <p:nvPicPr>
          <p:cNvPr id="23" name="fl00286_" descr=""/>
          <p:cNvPicPr/>
          <p:nvPr/>
        </p:nvPicPr>
        <p:blipFill>
          <a:blip r:embed="rId1"/>
          <a:stretch/>
        </p:blipFill>
        <p:spPr>
          <a:xfrm>
            <a:off x="0" y="0"/>
            <a:ext cx="914400" cy="625320"/>
          </a:xfrm>
          <a:prstGeom prst="rect">
            <a:avLst/>
          </a:prstGeom>
          <a:noFill/>
          <a:ln w="0">
            <a:noFill/>
          </a:ln>
        </p:spPr>
      </p:pic>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685800" y="-76680"/>
            <a:ext cx="777240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300" strike="noStrike" u="none">
                <a:solidFill>
                  <a:srgbClr val="ffffff"/>
                </a:solidFill>
                <a:effectLst/>
                <a:uFillTx/>
                <a:latin typeface="Times New Roman"/>
              </a:rPr>
              <a:t>Ital</a:t>
            </a:r>
            <a:r>
              <a:rPr b="1" lang="en-GB" sz="3300" strike="noStrike" u="none">
                <a:solidFill>
                  <a:srgbClr val="ffffff"/>
                </a:solidFill>
                <a:effectLst/>
                <a:uFillTx/>
                <a:latin typeface="Times New Roman"/>
              </a:rPr>
              <a:t>y</a:t>
            </a:r>
            <a:r>
              <a:rPr b="1" lang="en-US" sz="3300" strike="noStrike" u="none">
                <a:solidFill>
                  <a:srgbClr val="ffffff"/>
                </a:solidFill>
                <a:effectLst/>
                <a:uFillTx/>
                <a:latin typeface="Times New Roman"/>
              </a:rPr>
              <a:t> Power Market Overview</a:t>
            </a:r>
            <a:endParaRPr b="1" lang="en-US" sz="3300" strike="noStrike" u="none">
              <a:solidFill>
                <a:srgbClr val="ffffff"/>
              </a:solidFill>
              <a:effectLst/>
              <a:uFillTx/>
              <a:latin typeface="Arial"/>
            </a:endParaRPr>
          </a:p>
        </p:txBody>
      </p:sp>
      <p:sp>
        <p:nvSpPr>
          <p:cNvPr id="117" name="PlaceHolder 2"/>
          <p:cNvSpPr>
            <a:spLocks noGrp="1"/>
          </p:cNvSpPr>
          <p:nvPr>
            <p:ph/>
          </p:nvPr>
        </p:nvSpPr>
        <p:spPr>
          <a:xfrm>
            <a:off x="453960" y="1217160"/>
            <a:ext cx="8537760" cy="4878360"/>
          </a:xfrm>
          <a:prstGeom prst="rect">
            <a:avLst/>
          </a:prstGeom>
          <a:noFill/>
          <a:ln w="0">
            <a:noFill/>
          </a:ln>
        </p:spPr>
        <p:txBody>
          <a:bodyPr lIns="92160" rIns="92160" tIns="46080" bIns="46080" anchor="t">
            <a:normAutofit/>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Eligibility</a:t>
            </a:r>
            <a:r>
              <a:rPr b="1" lang="en-US"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a:t>
            </a:r>
            <a:r>
              <a:rPr b="1" lang="en-GB" sz="2000" strike="noStrike" u="none">
                <a:solidFill>
                  <a:srgbClr val="002a7e"/>
                </a:solidFill>
                <a:effectLst/>
                <a:uFillTx/>
                <a:latin typeface="Times New Roman"/>
              </a:rPr>
              <a:t>:</a:t>
            </a:r>
            <a:r>
              <a:rPr b="1" lang="en-US" sz="2000" strike="noStrike" u="none">
                <a:solidFill>
                  <a:srgbClr val="002a7e"/>
                </a:solidFill>
                <a:effectLst/>
                <a:uFillTx/>
                <a:latin typeface="Times New Roman"/>
              </a:rPr>
              <a:t>&gt; 20 GWh</a:t>
            </a:r>
            <a:r>
              <a:rPr b="1" lang="en-GB" sz="2000" strike="noStrike" u="none">
                <a:solidFill>
                  <a:srgbClr val="002a7e"/>
                </a:solidFill>
                <a:effectLst/>
                <a:uFillTx/>
                <a:latin typeface="Times New Roman"/>
              </a:rPr>
              <a:t> (35%) </a:t>
            </a:r>
            <a:r>
              <a:rPr b="1" lang="en-US"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Jan ‘02</a:t>
            </a:r>
            <a:r>
              <a:rPr b="1" lang="en-US" sz="2000" strike="noStrike" u="none">
                <a:solidFill>
                  <a:srgbClr val="002a7e"/>
                </a:solidFill>
                <a:effectLst/>
                <a:uFillTx/>
                <a:latin typeface="Times New Roman"/>
              </a:rPr>
              <a:t> &gt; 9 GWh</a:t>
            </a:r>
            <a:r>
              <a:rPr b="1" lang="en-GB" sz="2000" strike="noStrike" u="none">
                <a:solidFill>
                  <a:srgbClr val="002a7e"/>
                </a:solidFill>
                <a:effectLst/>
                <a:uFillTx/>
                <a:latin typeface="Times New Roman"/>
              </a:rPr>
              <a:t> (40%)</a:t>
            </a:r>
            <a:endParaRPr b="1" lang="en-US" sz="2000" strike="noStrike" u="none">
              <a:solidFill>
                <a:srgbClr val="000000"/>
              </a:solidFill>
              <a:effectLst/>
              <a:uFillTx/>
              <a:latin typeface="Arial"/>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a:t>
            </a:r>
            <a:r>
              <a:rPr b="1" lang="en-US" sz="2000" strike="noStrike" u="none">
                <a:solidFill>
                  <a:srgbClr val="002a7e"/>
                </a:solidFill>
                <a:effectLst/>
                <a:uFillTx/>
                <a:latin typeface="Times New Roman"/>
              </a:rPr>
              <a:t>Autorita per l'Energia Elettrica e il Gas (AEEG)</a:t>
            </a:r>
            <a:endParaRPr b="1" lang="en-US" sz="2000" strike="noStrike" u="none">
              <a:solidFill>
                <a:srgbClr val="000000"/>
              </a:solidFill>
              <a:effectLst/>
              <a:uFillTx/>
              <a:latin typeface="Arial"/>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Large portion of power is oil-fired; ENEL controls 73% of the generation but 15000 MW will be divested so that no one entity may own more than 50% of all production</a:t>
            </a:r>
            <a:endParaRPr b="1" lang="en-US" sz="2000" strike="noStrike" u="none">
              <a:solidFill>
                <a:srgbClr val="000000"/>
              </a:solidFill>
              <a:effectLst/>
              <a:uFillTx/>
              <a:latin typeface="Arial"/>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a:t>
            </a:r>
            <a:r>
              <a:rPr b="1" lang="en-GB" sz="2000" strike="noStrike" u="sng">
                <a:solidFill>
                  <a:srgbClr val="002a7e"/>
                </a:solidFill>
                <a:effectLst/>
                <a:uFillTx/>
                <a:latin typeface="Times New Roman"/>
              </a:rPr>
              <a:t>: </a:t>
            </a:r>
            <a:r>
              <a:rPr b="1" lang="en-US" sz="2000" strike="noStrike" u="none">
                <a:solidFill>
                  <a:srgbClr val="002a7e"/>
                </a:solidFill>
                <a:effectLst/>
                <a:uFillTx/>
                <a:latin typeface="Times New Roman"/>
              </a:rPr>
              <a:t>Gestore della Rete, established in 1999, is responsible for running the national network</a:t>
            </a:r>
            <a:endParaRPr b="1" lang="en-US" sz="2000" strike="noStrike" u="none">
              <a:solidFill>
                <a:srgbClr val="000000"/>
              </a:solidFill>
              <a:effectLst/>
              <a:uFillTx/>
              <a:latin typeface="Arial"/>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ENEL</a:t>
            </a:r>
            <a:endParaRPr b="1" lang="en-US" sz="2000" strike="noStrike" u="none">
              <a:solidFill>
                <a:srgbClr val="000000"/>
              </a:solidFill>
              <a:effectLst/>
              <a:uFillTx/>
              <a:latin typeface="Arial"/>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party access is regulated</a:t>
            </a:r>
            <a:endParaRPr b="1" lang="en-US" sz="2000" strike="noStrike" u="none">
              <a:solidFill>
                <a:srgbClr val="000000"/>
              </a:solidFill>
              <a:effectLst/>
              <a:uFillTx/>
              <a:latin typeface="Arial"/>
            </a:endParaRPr>
          </a:p>
        </p:txBody>
      </p:sp>
      <p:pic>
        <p:nvPicPr>
          <p:cNvPr id="118" name="fl00291_" descr=""/>
          <p:cNvPicPr/>
          <p:nvPr/>
        </p:nvPicPr>
        <p:blipFill>
          <a:blip r:embed="rId1"/>
          <a:stretch/>
        </p:blipFill>
        <p:spPr>
          <a:xfrm>
            <a:off x="0" y="0"/>
            <a:ext cx="914400" cy="628560"/>
          </a:xfrm>
          <a:prstGeom prst="rect">
            <a:avLst/>
          </a:prstGeom>
          <a:noFill/>
          <a:ln w="0">
            <a:noFill/>
          </a:ln>
        </p:spPr>
      </p:pic>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
          <p:cNvSpPr/>
          <p:nvPr/>
        </p:nvSpPr>
        <p:spPr>
          <a:xfrm>
            <a:off x="698400" y="76320"/>
            <a:ext cx="7848720" cy="83808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Italy Power Market Factors</a:t>
            </a:r>
            <a:endParaRPr b="0" lang="en-US" sz="3600" strike="noStrike" u="none">
              <a:solidFill>
                <a:srgbClr val="000000"/>
              </a:solidFill>
              <a:effectLst/>
              <a:uFillTx/>
              <a:latin typeface="Times New Roman"/>
            </a:endParaRPr>
          </a:p>
        </p:txBody>
      </p:sp>
      <p:pic>
        <p:nvPicPr>
          <p:cNvPr id="120" name="fl00291_" descr=""/>
          <p:cNvPicPr/>
          <p:nvPr/>
        </p:nvPicPr>
        <p:blipFill>
          <a:blip r:embed="rId1"/>
          <a:stretch/>
        </p:blipFill>
        <p:spPr>
          <a:xfrm>
            <a:off x="0" y="0"/>
            <a:ext cx="914400" cy="628560"/>
          </a:xfrm>
          <a:prstGeom prst="rect">
            <a:avLst/>
          </a:prstGeom>
          <a:noFill/>
          <a:ln w="0">
            <a:noFill/>
          </a:ln>
        </p:spPr>
      </p:pic>
      <p:sp>
        <p:nvSpPr>
          <p:cNvPr id="121"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2" name=""/>
          <p:cNvSpPr/>
          <p:nvPr/>
        </p:nvSpPr>
        <p:spPr>
          <a:xfrm>
            <a:off x="380880" y="988920"/>
            <a:ext cx="8690040" cy="487836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Aging power plants, largely oil-fired.</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High gas prices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Regulatory issues relating to power imports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Small power import capacity net of LT contracts </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Vertical integration of the dominant players ENEL and ENI</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Power pool in 2001?</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Difference between supply and demand in the free power market</a:t>
            </a:r>
            <a:endParaRPr b="0" lang="en-US" sz="20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The market started in 1999 with insufficient liquidity</a:t>
            </a:r>
            <a:endParaRPr b="0" lang="en-US" sz="18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Lack of transmission regulation in some neighbouring countries which tends to erode the benefits of imports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Lack of a valid and definitive capacity allocation procedure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imes New Roman"/>
              </a:rPr>
              <a:t>Ital</a:t>
            </a:r>
            <a:r>
              <a:rPr b="1" lang="en-GB" sz="3600" strike="noStrike" u="none">
                <a:solidFill>
                  <a:srgbClr val="ffffff"/>
                </a:solidFill>
                <a:effectLst/>
                <a:uFillTx/>
                <a:latin typeface="Times New Roman"/>
              </a:rPr>
              <a:t>y</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pic>
        <p:nvPicPr>
          <p:cNvPr id="124" name="fl00291_" descr=""/>
          <p:cNvPicPr/>
          <p:nvPr/>
        </p:nvPicPr>
        <p:blipFill>
          <a:blip r:embed="rId1"/>
          <a:stretch/>
        </p:blipFill>
        <p:spPr>
          <a:xfrm>
            <a:off x="0" y="0"/>
            <a:ext cx="914400" cy="628560"/>
          </a:xfrm>
          <a:prstGeom prst="rect">
            <a:avLst/>
          </a:prstGeom>
          <a:noFill/>
          <a:ln w="0">
            <a:noFill/>
          </a:ln>
        </p:spPr>
      </p:pic>
      <p:sp>
        <p:nvSpPr>
          <p:cNvPr id="125"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a:t>
            </a:r>
            <a:r>
              <a:rPr b="1" lang="en-GB" sz="2000" strike="noStrike" u="none">
                <a:solidFill>
                  <a:srgbClr val="002a7e"/>
                </a:solidFill>
                <a:effectLst/>
                <a:uFillTx/>
                <a:latin typeface="Times New Roman"/>
              </a:rPr>
              <a:t>: &gt; 200,000 m</a:t>
            </a:r>
            <a:r>
              <a:rPr b="1" lang="en-GB" sz="2000" strike="noStrike" u="none" baseline="30000">
                <a:solidFill>
                  <a:srgbClr val="002a7e"/>
                </a:solidFill>
                <a:effectLst/>
                <a:uFillTx/>
                <a:latin typeface="Times New Roman"/>
              </a:rPr>
              <a:t>3 </a:t>
            </a:r>
            <a:r>
              <a:rPr b="1" lang="en-GB" sz="2000" strike="noStrike" u="none">
                <a:solidFill>
                  <a:srgbClr val="002a7e"/>
                </a:solidFill>
                <a:effectLst/>
                <a:uFillTx/>
                <a:latin typeface="Times New Roman"/>
              </a:rPr>
              <a:t> (96%)  </a:t>
            </a:r>
            <a:r>
              <a:rPr b="1" lang="en-GB" sz="2000" strike="noStrike" u="sng">
                <a:solidFill>
                  <a:srgbClr val="002a7e"/>
                </a:solidFill>
                <a:effectLst/>
                <a:uFillTx/>
                <a:latin typeface="Times New Roman"/>
              </a:rPr>
              <a:t>Jan ’03:</a:t>
            </a:r>
            <a:r>
              <a:rPr b="1" lang="en-GB" sz="2000" strike="noStrike" u="none">
                <a:solidFill>
                  <a:srgbClr val="002a7e"/>
                </a:solidFill>
                <a:effectLst/>
                <a:uFillTx/>
                <a:latin typeface="Times New Roman"/>
              </a:rPr>
              <a:t> All customers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 </a:t>
            </a:r>
            <a:r>
              <a:rPr b="1" lang="en-US" sz="2000" strike="noStrike" u="none">
                <a:solidFill>
                  <a:srgbClr val="002a7e"/>
                </a:solidFill>
                <a:effectLst/>
                <a:uFillTx/>
                <a:latin typeface="Times New Roman"/>
              </a:rPr>
              <a:t>Autorita per l'Energia Elettrica e il Gas (AEEG)</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Production: </a:t>
            </a:r>
            <a:r>
              <a:rPr b="1" lang="en-US" sz="2000" strike="noStrike" u="none">
                <a:solidFill>
                  <a:srgbClr val="002a7e"/>
                </a:solidFill>
                <a:effectLst/>
                <a:uFillTx/>
                <a:latin typeface="Times New Roman"/>
              </a:rPr>
              <a:t>Only 28% of gas is locally produced; the rest is imported</a:t>
            </a:r>
            <a:r>
              <a:rPr b="1" lang="en-GB" sz="2000" strike="noStrike" u="none">
                <a:solidFill>
                  <a:srgbClr val="002a7e"/>
                </a:solidFill>
                <a:effectLst/>
                <a:uFillTx/>
                <a:latin typeface="Times New Roman"/>
              </a:rPr>
              <a:t> from Russia, Algeria &amp; the Netherlands</a:t>
            </a:r>
            <a:endParaRPr b="0" lang="en-US" sz="20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The difficulty is that all 3 points are contracted for 2 years; there may be an opportunity during off seasons because the pipeline may not be fully cont</a:t>
            </a:r>
            <a:r>
              <a:rPr b="1" lang="en-GB" sz="1800" strike="noStrike" u="none">
                <a:solidFill>
                  <a:srgbClr val="002a7e"/>
                </a:solidFill>
                <a:effectLst/>
                <a:uFillTx/>
                <a:latin typeface="Times New Roman"/>
              </a:rPr>
              <a:t>r</a:t>
            </a:r>
            <a:r>
              <a:rPr b="1" lang="en-US" sz="1800" strike="noStrike" u="none">
                <a:solidFill>
                  <a:srgbClr val="002a7e"/>
                </a:solidFill>
                <a:effectLst/>
                <a:uFillTx/>
                <a:latin typeface="Times New Roman"/>
              </a:rPr>
              <a:t>acted</a:t>
            </a:r>
            <a:endParaRPr b="0" lang="en-US" sz="18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However, there are also onerous restrictions for importing gas</a:t>
            </a:r>
            <a:endParaRPr b="0" lang="en-US" sz="18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Transmission &amp; Distribution:</a:t>
            </a:r>
            <a:r>
              <a:rPr b="1" lang="en-GB" sz="2000" strike="noStrike" u="none">
                <a:solidFill>
                  <a:srgbClr val="002a7e"/>
                </a:solidFill>
                <a:effectLst/>
                <a:uFillTx/>
                <a:latin typeface="Times New Roman"/>
              </a:rPr>
              <a:t> Snam (affiliate of ENI) dominant in both activities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 </a:t>
            </a:r>
            <a:r>
              <a:rPr b="1" lang="en-GB" sz="2000" strike="noStrike" u="none">
                <a:solidFill>
                  <a:srgbClr val="002a7e"/>
                </a:solidFill>
                <a:effectLst/>
                <a:uFillTx/>
                <a:latin typeface="Times New Roman"/>
              </a:rPr>
              <a:t>Third party access is regulated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imes New Roman"/>
              </a:rPr>
              <a:t>Ital</a:t>
            </a:r>
            <a:r>
              <a:rPr b="1" lang="en-GB" sz="3600" strike="noStrike" u="none">
                <a:solidFill>
                  <a:srgbClr val="ffffff"/>
                </a:solidFill>
                <a:effectLst/>
                <a:uFillTx/>
                <a:latin typeface="Times New Roman"/>
              </a:rPr>
              <a:t>y</a:t>
            </a:r>
            <a:r>
              <a:rPr b="1" lang="en-US" sz="3600" strike="noStrike" u="none">
                <a:solidFill>
                  <a:srgbClr val="ffffff"/>
                </a:solidFill>
                <a:effectLst/>
                <a:uFillTx/>
                <a:latin typeface="Times New Roman"/>
              </a:rPr>
              <a:t> Gas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pic>
        <p:nvPicPr>
          <p:cNvPr id="127" name="fl00291_" descr=""/>
          <p:cNvPicPr/>
          <p:nvPr/>
        </p:nvPicPr>
        <p:blipFill>
          <a:blip r:embed="rId1"/>
          <a:stretch/>
        </p:blipFill>
        <p:spPr>
          <a:xfrm>
            <a:off x="0" y="0"/>
            <a:ext cx="914400" cy="628560"/>
          </a:xfrm>
          <a:prstGeom prst="rect">
            <a:avLst/>
          </a:prstGeom>
          <a:noFill/>
          <a:ln w="0">
            <a:noFill/>
          </a:ln>
        </p:spPr>
      </p:pic>
      <p:sp>
        <p:nvSpPr>
          <p:cNvPr id="128" name=""/>
          <p:cNvSpPr/>
          <p:nvPr/>
        </p:nvSpPr>
        <p:spPr>
          <a:xfrm>
            <a:off x="380880" y="1469880"/>
            <a:ext cx="8375760" cy="455004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T&amp;D rates to be published shortly</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ENI to be separated to form independent transmission company</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New gas supply from Libya to commence in 2004</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No one company will be able to control more than 60% of gas supply. This has led to ENI agreeing to sell its future gas contracts</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Some restrictions on imports from non-EU countries</a:t>
            </a:r>
            <a:endParaRPr b="0" lang="en-US" sz="2000" strike="noStrike" u="none">
              <a:solidFill>
                <a:srgbClr val="000000"/>
              </a:solidFill>
              <a:effectLst/>
              <a:uFillTx/>
              <a:latin typeface="Times New Roman"/>
            </a:endParaRPr>
          </a:p>
          <a:p>
            <a:pPr marL="343080" indent="-343080">
              <a:lnSpc>
                <a:spcPct val="150000"/>
              </a:lnSpc>
              <a:spcBef>
                <a:spcPts val="2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50000"/>
              </a:lnSpc>
              <a:spcBef>
                <a:spcPts val="2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lnSpc>
                <a:spcPct val="150000"/>
              </a:lnSpc>
              <a:spcBef>
                <a:spcPts val="2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
          <p:cNvSpPr/>
          <p:nvPr/>
        </p:nvSpPr>
        <p:spPr>
          <a:xfrm>
            <a:off x="228600" y="76320"/>
            <a:ext cx="830592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Netherlands</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pic>
        <p:nvPicPr>
          <p:cNvPr id="130" name="fl00269_" descr=""/>
          <p:cNvPicPr/>
          <p:nvPr/>
        </p:nvPicPr>
        <p:blipFill>
          <a:blip r:embed="rId1"/>
          <a:stretch/>
        </p:blipFill>
        <p:spPr>
          <a:xfrm>
            <a:off x="0" y="0"/>
            <a:ext cx="768240" cy="528480"/>
          </a:xfrm>
          <a:prstGeom prst="rect">
            <a:avLst/>
          </a:prstGeom>
          <a:noFill/>
          <a:ln w="0">
            <a:noFill/>
          </a:ln>
        </p:spPr>
      </p:pic>
      <p:sp>
        <p:nvSpPr>
          <p:cNvPr id="131"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 </a:t>
            </a:r>
            <a:r>
              <a:rPr b="1" lang="en-GB" sz="2000" strike="noStrike" u="none">
                <a:solidFill>
                  <a:srgbClr val="002a7e"/>
                </a:solidFill>
                <a:effectLst/>
                <a:uFillTx/>
                <a:latin typeface="Times New Roman"/>
              </a:rPr>
              <a:t>: &gt; 2MW or 20GWh (33%); </a:t>
            </a:r>
            <a:r>
              <a:rPr b="1" lang="en-GB" sz="2000" strike="noStrike" u="sng">
                <a:solidFill>
                  <a:srgbClr val="002a7e"/>
                </a:solidFill>
                <a:effectLst/>
                <a:uFillTx/>
                <a:latin typeface="Times New Roman"/>
              </a:rPr>
              <a:t>January 2002</a:t>
            </a:r>
            <a:r>
              <a:rPr b="1" lang="en-GB" sz="2000" strike="noStrike" u="none">
                <a:solidFill>
                  <a:srgbClr val="002a7e"/>
                </a:solidFill>
                <a:effectLst/>
                <a:uFillTx/>
                <a:latin typeface="Times New Roman"/>
              </a:rPr>
              <a:t>: &gt;3*80 A (61%)  </a:t>
            </a:r>
            <a:r>
              <a:rPr b="1" lang="en-GB" sz="2000" strike="noStrike" u="sng">
                <a:solidFill>
                  <a:srgbClr val="002a7e"/>
                </a:solidFill>
                <a:effectLst/>
                <a:uFillTx/>
                <a:latin typeface="Times New Roman"/>
              </a:rPr>
              <a:t>2003</a:t>
            </a:r>
            <a:r>
              <a:rPr b="1" lang="en-GB" sz="2000" strike="noStrike" u="none">
                <a:solidFill>
                  <a:srgbClr val="002a7e"/>
                </a:solidFill>
                <a:effectLst/>
                <a:uFillTx/>
                <a:latin typeface="Times New Roman"/>
              </a:rPr>
              <a:t>: All customers (100%)</a:t>
            </a:r>
            <a:endParaRPr b="0" lang="en-US" sz="2000" strike="noStrike" u="none">
              <a:solidFill>
                <a:srgbClr val="000000"/>
              </a:solidFill>
              <a:effectLst/>
              <a:uFillTx/>
              <a:latin typeface="Times New Roman"/>
            </a:endParaRPr>
          </a:p>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DTe</a:t>
            </a:r>
            <a:endParaRPr b="0" lang="en-US" sz="2000" strike="noStrike" u="none">
              <a:solidFill>
                <a:srgbClr val="000000"/>
              </a:solidFill>
              <a:effectLst/>
              <a:uFillTx/>
              <a:latin typeface="Times New Roman"/>
            </a:endParaRPr>
          </a:p>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the </a:t>
            </a:r>
            <a:r>
              <a:rPr b="1" lang="en-AU" sz="2000" strike="noStrike" u="none">
                <a:solidFill>
                  <a:srgbClr val="002a7e"/>
                </a:solidFill>
                <a:effectLst/>
                <a:uFillTx/>
                <a:latin typeface="Times New Roman"/>
              </a:rPr>
              <a:t>four major generators are (Electrabel) EPON, (E.On) EPZ, (Reliant Energy) UNA, and (an independent made up of distributors) EZH; n</a:t>
            </a:r>
            <a:r>
              <a:rPr b="1" lang="en-US" sz="2000" strike="noStrike" u="none">
                <a:solidFill>
                  <a:srgbClr val="002a7e"/>
                </a:solidFill>
                <a:effectLst/>
                <a:uFillTx/>
                <a:latin typeface="Times New Roman"/>
              </a:rPr>
              <a:t>ascent exchange markets exist alongside bi-lateral market; prices have been high this past year</a:t>
            </a:r>
            <a:endParaRPr b="0" lang="en-US" sz="2000" strike="noStrike" u="none">
              <a:solidFill>
                <a:srgbClr val="000000"/>
              </a:solidFill>
              <a:effectLst/>
              <a:uFillTx/>
              <a:latin typeface="Times New Roman"/>
            </a:endParaRPr>
          </a:p>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Central transmission network operator (TenneT) with </a:t>
            </a:r>
            <a:r>
              <a:rPr b="1" lang="en-GB" sz="2000" strike="noStrike" u="none">
                <a:solidFill>
                  <a:srgbClr val="002a7e"/>
                </a:solidFill>
                <a:effectLst/>
                <a:uFillTx/>
                <a:latin typeface="Times New Roman"/>
              </a:rPr>
              <a:t>around 20</a:t>
            </a:r>
            <a:r>
              <a:rPr b="1" lang="en-US" sz="2000" strike="noStrike" u="none">
                <a:solidFill>
                  <a:srgbClr val="002a7e"/>
                </a:solidFill>
                <a:effectLst/>
                <a:uFillTx/>
                <a:latin typeface="Times New Roman"/>
              </a:rPr>
              <a:t> distribution companies</a:t>
            </a:r>
            <a:endParaRPr b="0" lang="en-US" sz="2000" strike="noStrike" u="none">
              <a:solidFill>
                <a:srgbClr val="000000"/>
              </a:solidFill>
              <a:effectLst/>
              <a:uFillTx/>
              <a:latin typeface="Times New Roman"/>
            </a:endParaRPr>
          </a:p>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party access is regulated</a:t>
            </a:r>
            <a:endParaRPr b="0" lang="en-US" sz="2000" strike="noStrike" u="none">
              <a:solidFill>
                <a:srgbClr val="000000"/>
              </a:solidFill>
              <a:effectLst/>
              <a:uFillTx/>
              <a:latin typeface="Times New Roman"/>
            </a:endParaRPr>
          </a:p>
          <a:p>
            <a:pPr lvl="1" marL="743040" indent="-285840">
              <a:lnSpc>
                <a:spcPct val="130000"/>
              </a:lnSpc>
              <a:spcBef>
                <a:spcPts val="1500"/>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 name=""/>
          <p:cNvSpPr/>
          <p:nvPr/>
        </p:nvSpPr>
        <p:spPr>
          <a:xfrm>
            <a:off x="404640" y="6048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Netherlands</a:t>
            </a:r>
            <a:r>
              <a:rPr b="1" lang="en-US" sz="3600" strike="noStrike" u="none">
                <a:solidFill>
                  <a:srgbClr val="ffffff"/>
                </a:solidFill>
                <a:effectLst/>
                <a:uFillTx/>
                <a:latin typeface="Times New Roman"/>
              </a:rPr>
              <a:t> Power Market Factors</a:t>
            </a:r>
            <a:endParaRPr b="0" lang="en-US" sz="3600" strike="noStrike" u="none">
              <a:solidFill>
                <a:srgbClr val="000000"/>
              </a:solidFill>
              <a:effectLst/>
              <a:uFillTx/>
              <a:latin typeface="Times New Roman"/>
            </a:endParaRPr>
          </a:p>
        </p:txBody>
      </p:sp>
      <p:pic>
        <p:nvPicPr>
          <p:cNvPr id="133" name="fl00269_" descr=""/>
          <p:cNvPicPr/>
          <p:nvPr/>
        </p:nvPicPr>
        <p:blipFill>
          <a:blip r:embed="rId1"/>
          <a:stretch/>
        </p:blipFill>
        <p:spPr>
          <a:xfrm>
            <a:off x="0" y="0"/>
            <a:ext cx="914400" cy="628560"/>
          </a:xfrm>
          <a:prstGeom prst="rect">
            <a:avLst/>
          </a:prstGeom>
          <a:noFill/>
          <a:ln w="0">
            <a:noFill/>
          </a:ln>
        </p:spPr>
      </p:pic>
      <p:sp>
        <p:nvSpPr>
          <p:cNvPr id="134"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No clear winner in race for index point; APX has had limited success liquidity is not where it needs to be</a:t>
            </a: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Consolidation </a:t>
            </a:r>
            <a:r>
              <a:rPr b="1" lang="en-US" sz="2000" strike="noStrike" u="none">
                <a:solidFill>
                  <a:srgbClr val="000060"/>
                </a:solidFill>
                <a:effectLst/>
                <a:uFillTx/>
                <a:latin typeface="Times New Roman"/>
              </a:rPr>
              <a:t>among the distributors</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will </a:t>
            </a:r>
            <a:r>
              <a:rPr b="1" lang="en-US" sz="2000" strike="noStrike" u="none">
                <a:solidFill>
                  <a:srgbClr val="002a7e"/>
                </a:solidFill>
                <a:effectLst/>
                <a:uFillTx/>
                <a:latin typeface="Times New Roman"/>
              </a:rPr>
              <a:t>create cost efficiencies</a:t>
            </a: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Wholesale commodity prices</a:t>
            </a:r>
            <a:r>
              <a:rPr b="1" lang="en-GB" sz="2000" strike="noStrike" u="none">
                <a:solidFill>
                  <a:srgbClr val="002a7e"/>
                </a:solidFill>
                <a:effectLst/>
                <a:uFillTx/>
                <a:latin typeface="Times New Roman"/>
              </a:rPr>
              <a:t> for captive customers</a:t>
            </a:r>
            <a:r>
              <a:rPr b="1" lang="en-US" sz="2000" strike="noStrike" u="none">
                <a:solidFill>
                  <a:srgbClr val="002a7e"/>
                </a:solidFill>
                <a:effectLst/>
                <a:uFillTx/>
                <a:latin typeface="Times New Roman"/>
              </a:rPr>
              <a:t> to be determined quarterly from 50/50 mix of supplier specific prices and market prices </a:t>
            </a: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Stranded costs (CTC) will be a significant issue which is currently undefined</a:t>
            </a: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0"/>
                </a:solidFill>
                <a:effectLst/>
                <a:uFillTx/>
                <a:latin typeface="Times New Roman"/>
              </a:rPr>
              <a:t>Capacity auctions/allocations</a:t>
            </a: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0"/>
                </a:solidFill>
                <a:effectLst/>
                <a:uFillTx/>
                <a:latin typeface="Times New Roman"/>
              </a:rPr>
              <a:t>Price of balancing in 2001</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Netherlands</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pic>
        <p:nvPicPr>
          <p:cNvPr id="136" name="fl00269_" descr=""/>
          <p:cNvPicPr/>
          <p:nvPr/>
        </p:nvPicPr>
        <p:blipFill>
          <a:blip r:embed="rId1"/>
          <a:stretch/>
        </p:blipFill>
        <p:spPr>
          <a:xfrm>
            <a:off x="0" y="0"/>
            <a:ext cx="914400" cy="628560"/>
          </a:xfrm>
          <a:prstGeom prst="rect">
            <a:avLst/>
          </a:prstGeom>
          <a:noFill/>
          <a:ln w="0">
            <a:noFill/>
          </a:ln>
        </p:spPr>
      </p:pic>
      <p:sp>
        <p:nvSpPr>
          <p:cNvPr id="137" name=""/>
          <p:cNvSpPr/>
          <p:nvPr/>
        </p:nvSpPr>
        <p:spPr>
          <a:xfrm>
            <a:off x="415800" y="963720"/>
            <a:ext cx="8375760" cy="482760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 customer’s consumption level for the total of its facilities above the threshold.</a:t>
            </a:r>
            <a:endParaRPr b="0" lang="en-US" sz="2000" strike="noStrike" u="none">
              <a:solidFill>
                <a:srgbClr val="000000"/>
              </a:solidFill>
              <a:effectLst/>
              <a:uFillTx/>
              <a:latin typeface="Times New Roman"/>
            </a:endParaRPr>
          </a:p>
          <a:p>
            <a:pPr lvl="1" marL="743040" indent="-285840">
              <a:lnSpc>
                <a:spcPct val="120000"/>
              </a:lnSpc>
              <a:spcBef>
                <a:spcPts val="9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sng">
                <a:solidFill>
                  <a:srgbClr val="002a7e"/>
                </a:solidFill>
                <a:effectLst/>
                <a:uFillTx/>
                <a:latin typeface="Times New Roman"/>
              </a:rPr>
              <a:t>Currently:</a:t>
            </a:r>
            <a:r>
              <a:rPr b="1" lang="en-GB" sz="1800" strike="noStrike" u="none">
                <a:solidFill>
                  <a:srgbClr val="002a7e"/>
                </a:solidFill>
                <a:effectLst/>
                <a:uFillTx/>
                <a:latin typeface="Times New Roman"/>
              </a:rPr>
              <a:t> </a:t>
            </a:r>
            <a:r>
              <a:rPr b="1" lang="en-GB" sz="1800" strike="noStrike" u="none">
                <a:solidFill>
                  <a:srgbClr val="002a7e"/>
                </a:solidFill>
                <a:effectLst/>
                <a:uFillTx/>
                <a:latin typeface="Symbol"/>
                <a:ea typeface="Symbol"/>
              </a:rPr>
              <a:t></a:t>
            </a:r>
            <a:r>
              <a:rPr b="1" lang="en-GB" sz="1800" strike="noStrike" u="none">
                <a:solidFill>
                  <a:srgbClr val="002a7e"/>
                </a:solidFill>
                <a:effectLst/>
                <a:uFillTx/>
                <a:latin typeface="Times New Roman"/>
              </a:rPr>
              <a:t> 10</a:t>
            </a:r>
            <a:r>
              <a:rPr b="1" lang="en-GB" sz="1800" strike="noStrike" u="none">
                <a:solidFill>
                  <a:srgbClr val="002a7e"/>
                </a:solidFill>
                <a:effectLst/>
                <a:uFillTx/>
                <a:latin typeface="Times New Roman"/>
                <a:ea typeface="Times New Roman"/>
              </a:rPr>
              <a:t> mcm and power plants and cogenerators  </a:t>
            </a:r>
            <a:r>
              <a:rPr b="1" lang="en-GB" sz="1800" strike="noStrike" u="sng">
                <a:solidFill>
                  <a:srgbClr val="002a7e"/>
                </a:solidFill>
                <a:effectLst/>
                <a:uFillTx/>
                <a:latin typeface="Times New Roman"/>
                <a:ea typeface="Times New Roman"/>
              </a:rPr>
              <a:t>1/1/02:</a:t>
            </a:r>
            <a:r>
              <a:rPr b="1" lang="en-GB" sz="1800" strike="noStrike" u="none">
                <a:solidFill>
                  <a:srgbClr val="002a7e"/>
                </a:solidFill>
                <a:effectLst/>
                <a:uFillTx/>
                <a:latin typeface="Times New Roman"/>
                <a:ea typeface="Times New Roman"/>
              </a:rPr>
              <a:t> </a:t>
            </a:r>
            <a:r>
              <a:rPr b="1" lang="en-GB" sz="1800" strike="noStrike" u="none">
                <a:solidFill>
                  <a:srgbClr val="002a7e"/>
                </a:solidFill>
                <a:effectLst/>
                <a:uFillTx/>
                <a:latin typeface="Symbol"/>
                <a:ea typeface="Symbol"/>
              </a:rPr>
              <a:t></a:t>
            </a:r>
            <a:r>
              <a:rPr b="1" lang="en-GB" sz="1800" strike="noStrike" u="none">
                <a:solidFill>
                  <a:srgbClr val="002a7e"/>
                </a:solidFill>
                <a:effectLst/>
                <a:uFillTx/>
                <a:latin typeface="Times New Roman"/>
                <a:ea typeface="Times New Roman"/>
              </a:rPr>
              <a:t> 1 mcm </a:t>
            </a:r>
            <a:r>
              <a:rPr b="1" lang="en-GB" sz="1800" strike="noStrike" u="sng">
                <a:solidFill>
                  <a:srgbClr val="002a7e"/>
                </a:solidFill>
                <a:effectLst/>
                <a:uFillTx/>
                <a:latin typeface="Times New Roman"/>
                <a:ea typeface="Times New Roman"/>
              </a:rPr>
              <a:t>1/1/04:</a:t>
            </a:r>
            <a:r>
              <a:rPr b="1" lang="en-GB" sz="1800" strike="noStrike" u="none">
                <a:solidFill>
                  <a:srgbClr val="002a7e"/>
                </a:solidFill>
                <a:effectLst/>
                <a:uFillTx/>
                <a:latin typeface="Times New Roman"/>
                <a:ea typeface="Times New Roman"/>
              </a:rPr>
              <a:t> all customers</a:t>
            </a:r>
            <a:endParaRPr b="0" lang="en-US" sz="1800" strike="noStrike" u="none">
              <a:solidFill>
                <a:srgbClr val="000000"/>
              </a:solidFill>
              <a:effectLst/>
              <a:uFillTx/>
              <a:latin typeface="Times New Roman"/>
            </a:endParaRPr>
          </a:p>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Dte</a:t>
            </a:r>
            <a:endParaRPr b="0" lang="en-US" sz="2000" strike="noStrike" u="none">
              <a:solidFill>
                <a:srgbClr val="000000"/>
              </a:solidFill>
              <a:effectLst/>
              <a:uFillTx/>
              <a:latin typeface="Times New Roman"/>
            </a:endParaRPr>
          </a:p>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Production &amp; Storage:</a:t>
            </a:r>
            <a:r>
              <a:rPr b="1" lang="en-GB" sz="2000" strike="noStrike" u="none">
                <a:solidFill>
                  <a:srgbClr val="002a7e"/>
                </a:solidFill>
                <a:effectLst/>
                <a:uFillTx/>
                <a:latin typeface="Times New Roman"/>
              </a:rPr>
              <a:t> Mostly domestic production 80 bcm, around ½ exported. Storage: virtual, expensive, access</a:t>
            </a:r>
            <a:endParaRPr b="0" lang="en-US" sz="2000" strike="noStrike" u="none">
              <a:solidFill>
                <a:srgbClr val="000000"/>
              </a:solidFill>
              <a:effectLst/>
              <a:uFillTx/>
              <a:latin typeface="Times New Roman"/>
            </a:endParaRPr>
          </a:p>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a:t>
            </a:r>
            <a:r>
              <a:rPr b="1" lang="en-GB" sz="2000" strike="noStrike" u="sng">
                <a:solidFill>
                  <a:srgbClr val="002a7e"/>
                </a:solidFill>
                <a:effectLst/>
                <a:uFillTx/>
                <a:latin typeface="Times New Roman"/>
              </a:rPr>
              <a:t> &amp; </a:t>
            </a:r>
            <a:r>
              <a:rPr b="1" lang="en-US" sz="2000" strike="noStrike" u="sng">
                <a:solidFill>
                  <a:srgbClr val="002a7e"/>
                </a:solidFill>
                <a:effectLst/>
                <a:uFillTx/>
                <a:latin typeface="Times New Roman"/>
              </a:rPr>
              <a:t>Distribution</a:t>
            </a:r>
            <a:r>
              <a:rPr b="1" lang="en-US" sz="2000" strike="noStrike" u="none">
                <a:solidFill>
                  <a:srgbClr val="002a7e"/>
                </a:solidFill>
                <a:effectLst/>
                <a:uFillTx/>
                <a:latin typeface="Times New Roman"/>
              </a:rPr>
              <a:t>:</a:t>
            </a:r>
            <a:endParaRPr b="0" lang="en-US" sz="2000" strike="noStrike" u="none">
              <a:solidFill>
                <a:srgbClr val="000000"/>
              </a:solidFill>
              <a:effectLst/>
              <a:uFillTx/>
              <a:latin typeface="Times New Roman"/>
            </a:endParaRPr>
          </a:p>
          <a:p>
            <a:pPr lvl="1" marL="743040" indent="-285840">
              <a:lnSpc>
                <a:spcPct val="120000"/>
              </a:lnSpc>
              <a:spcBef>
                <a:spcPts val="9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Transmission: Gasunie - limited unbundling</a:t>
            </a:r>
            <a:endParaRPr b="0" lang="en-US" sz="1800" strike="noStrike" u="none">
              <a:solidFill>
                <a:srgbClr val="000000"/>
              </a:solidFill>
              <a:effectLst/>
              <a:uFillTx/>
              <a:latin typeface="Times New Roman"/>
            </a:endParaRPr>
          </a:p>
          <a:p>
            <a:pPr lvl="1" marL="743040" indent="-285840">
              <a:lnSpc>
                <a:spcPct val="120000"/>
              </a:lnSpc>
              <a:spcBef>
                <a:spcPts val="9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Distribution: </a:t>
            </a:r>
            <a:r>
              <a:rPr b="1" lang="en-GB" sz="1800" strike="noStrike" u="none">
                <a:solidFill>
                  <a:srgbClr val="002a7e"/>
                </a:solidFill>
                <a:effectLst/>
                <a:uFillTx/>
                <a:latin typeface="Times New Roman"/>
              </a:rPr>
              <a:t>Provincial and municipal authorities largely own and control the distribution companies-of which there are approximately 30. Law requires more unbundling than for Gasunie </a:t>
            </a:r>
            <a:r>
              <a:rPr b="1" lang="en-US" sz="1800" strike="noStrike" u="none">
                <a:solidFill>
                  <a:srgbClr val="002a7e"/>
                </a:solidFill>
                <a:effectLst/>
                <a:uFillTx/>
                <a:latin typeface="Times New Roman"/>
              </a:rPr>
              <a:t> </a:t>
            </a:r>
            <a:endParaRPr b="0" lang="en-US" sz="1800" strike="noStrike" u="none">
              <a:solidFill>
                <a:srgbClr val="000000"/>
              </a:solidFill>
              <a:effectLst/>
              <a:uFillTx/>
              <a:latin typeface="Times New Roman"/>
            </a:endParaRPr>
          </a:p>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a:t>
            </a:r>
            <a:r>
              <a:rPr b="1" lang="en-US" sz="2000" strike="noStrike" u="none">
                <a:solidFill>
                  <a:srgbClr val="002a7e"/>
                </a:solidFill>
                <a:effectLst/>
                <a:uFillTx/>
                <a:latin typeface="Times New Roman"/>
              </a:rPr>
              <a:t>Negotiated TPA (point to point only)</a:t>
            </a:r>
            <a:endParaRPr b="0" lang="en-US" sz="2000" strike="noStrike" u="none">
              <a:solidFill>
                <a:srgbClr val="000000"/>
              </a:solidFill>
              <a:effectLst/>
              <a:uFillTx/>
              <a:latin typeface="Times New Roman"/>
            </a:endParaRPr>
          </a:p>
          <a:p>
            <a:pPr marL="343080" indent="-343080">
              <a:lnSpc>
                <a:spcPct val="12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Netherlands</a:t>
            </a:r>
            <a:r>
              <a:rPr b="1" lang="en-US" sz="3600" strike="noStrike" u="none">
                <a:solidFill>
                  <a:srgbClr val="ffffff"/>
                </a:solidFill>
                <a:effectLst/>
                <a:uFillTx/>
                <a:latin typeface="Times New Roman"/>
              </a:rPr>
              <a:t> Gas Market Factors</a:t>
            </a:r>
            <a:endParaRPr b="0" lang="en-US" sz="3600" strike="noStrike" u="none">
              <a:solidFill>
                <a:srgbClr val="000000"/>
              </a:solidFill>
              <a:effectLst/>
              <a:uFillTx/>
              <a:latin typeface="Times New Roman"/>
            </a:endParaRPr>
          </a:p>
        </p:txBody>
      </p:sp>
      <p:pic>
        <p:nvPicPr>
          <p:cNvPr id="139" name="fl00269_" descr=""/>
          <p:cNvPicPr/>
          <p:nvPr/>
        </p:nvPicPr>
        <p:blipFill>
          <a:blip r:embed="rId1"/>
          <a:stretch/>
        </p:blipFill>
        <p:spPr>
          <a:xfrm>
            <a:off x="0" y="0"/>
            <a:ext cx="914400" cy="628560"/>
          </a:xfrm>
          <a:prstGeom prst="rect">
            <a:avLst/>
          </a:prstGeom>
          <a:noFill/>
          <a:ln w="0">
            <a:noFill/>
          </a:ln>
        </p:spPr>
      </p:pic>
      <p:sp>
        <p:nvSpPr>
          <p:cNvPr id="140" name=""/>
          <p:cNvSpPr/>
          <p:nvPr/>
        </p:nvSpPr>
        <p:spPr>
          <a:xfrm>
            <a:off x="380880" y="14479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Complex access arrangements to Gasunie system</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Small fields policy</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Dte has issued preliminary gas guidelines (gas companies interpret it as regulated access). Final guidelines being consulted upon</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Gasunie lost 30% of free customers to third party suppliers</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Hourly balancing</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
          <p:cNvSpPr/>
          <p:nvPr/>
        </p:nvSpPr>
        <p:spPr>
          <a:xfrm>
            <a:off x="228600" y="76320"/>
            <a:ext cx="830592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Norway</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sp>
        <p:nvSpPr>
          <p:cNvPr id="142"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All customers eligible since 1991</a:t>
            </a:r>
            <a:endParaRPr b="0" lang="en-US" sz="2000" strike="noStrike" u="none">
              <a:solidFill>
                <a:srgbClr val="000000"/>
              </a:solidFill>
              <a:effectLst/>
              <a:uFillTx/>
              <a:latin typeface="Times New Roman"/>
            </a:endParaRPr>
          </a:p>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a:t>
            </a:r>
            <a:r>
              <a:rPr b="1" lang="en-US" sz="2000" strike="noStrike" u="none">
                <a:solidFill>
                  <a:srgbClr val="002a7e"/>
                </a:solidFill>
                <a:effectLst/>
                <a:uFillTx/>
                <a:latin typeface="Times New Roman"/>
              </a:rPr>
              <a:t>Norwegian Water Resources and Energy Administration </a:t>
            </a:r>
            <a:r>
              <a:rPr b="1" lang="en-GB" sz="2000" strike="noStrike" u="none">
                <a:solidFill>
                  <a:srgbClr val="002a7e"/>
                </a:solidFill>
                <a:effectLst/>
                <a:uFillTx/>
                <a:latin typeface="Times New Roman"/>
              </a:rPr>
              <a:t>(NVE)</a:t>
            </a:r>
            <a:endParaRPr b="0" lang="en-US" sz="2000" strike="noStrike" u="none">
              <a:solidFill>
                <a:srgbClr val="000000"/>
              </a:solidFill>
              <a:effectLst/>
              <a:uFillTx/>
              <a:latin typeface="Times New Roman"/>
            </a:endParaRPr>
          </a:p>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Over 100 power producers; state-owned Statkraft produces one third of Norway’s hydropower; 99% of generation from hydro</a:t>
            </a:r>
            <a:endParaRPr b="0" lang="en-US" sz="2000" strike="noStrike" u="none">
              <a:solidFill>
                <a:srgbClr val="000000"/>
              </a:solidFill>
              <a:effectLst/>
              <a:uFillTx/>
              <a:latin typeface="Times New Roman"/>
            </a:endParaRPr>
          </a:p>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Statnett SF operates transmission network. </a:t>
            </a:r>
            <a:r>
              <a:rPr b="1" lang="en-US" sz="2000" strike="noStrike" u="none">
                <a:solidFill>
                  <a:srgbClr val="002a7e"/>
                </a:solidFill>
                <a:effectLst/>
                <a:uFillTx/>
                <a:latin typeface="Times New Roman"/>
              </a:rPr>
              <a:t>There are more than 100 distribution companies mainly owned by municipalities. Vertically integrated utilities are also common, owning both the local distribution grid and production facilities. </a:t>
            </a:r>
            <a:endParaRPr b="0" lang="en-US" sz="2000" strike="noStrike" u="none">
              <a:solidFill>
                <a:srgbClr val="000000"/>
              </a:solidFill>
              <a:effectLst/>
              <a:uFillTx/>
              <a:latin typeface="Times New Roman"/>
            </a:endParaRPr>
          </a:p>
          <a:p>
            <a:pPr marL="343080" indent="-343080">
              <a:lnSpc>
                <a:spcPct val="130000"/>
              </a:lnSpc>
              <a:spcBef>
                <a:spcPts val="1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party access is regulated</a:t>
            </a:r>
            <a:endParaRPr b="0" lang="en-US" sz="2000" strike="noStrike" u="none">
              <a:solidFill>
                <a:srgbClr val="000000"/>
              </a:solidFill>
              <a:effectLst/>
              <a:uFillTx/>
              <a:latin typeface="Times New Roman"/>
            </a:endParaRPr>
          </a:p>
          <a:p>
            <a:pPr marL="343080" indent="-343080">
              <a:lnSpc>
                <a:spcPct val="13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3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2a7e"/>
                </a:solidFill>
                <a:effectLst/>
                <a:uFillTx/>
                <a:latin typeface="Times New Roman"/>
              </a:rPr>
              <a:t>NB Norway not a member of European Union </a:t>
            </a:r>
            <a:endParaRPr b="0" lang="en-US" sz="1200" strike="noStrike" u="none">
              <a:solidFill>
                <a:srgbClr val="000000"/>
              </a:solidFill>
              <a:effectLst/>
              <a:uFillTx/>
              <a:latin typeface="Times New Roman"/>
            </a:endParaRPr>
          </a:p>
          <a:p>
            <a:pPr lvl="1" marL="743040" indent="-285840">
              <a:lnSpc>
                <a:spcPct val="130000"/>
              </a:lnSpc>
              <a:spcBef>
                <a:spcPts val="901"/>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pic>
        <p:nvPicPr>
          <p:cNvPr id="143" name="fl00318_" descr=""/>
          <p:cNvPicPr/>
          <p:nvPr/>
        </p:nvPicPr>
        <p:blipFill>
          <a:blip r:embed="rId1"/>
          <a:stretch/>
        </p:blipFill>
        <p:spPr>
          <a:xfrm>
            <a:off x="0" y="0"/>
            <a:ext cx="914400" cy="635040"/>
          </a:xfrm>
          <a:prstGeom prst="rect">
            <a:avLst/>
          </a:prstGeom>
          <a:noFill/>
          <a:ln w="0">
            <a:noFill/>
          </a:ln>
        </p:spPr>
      </p:pic>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
          <p:cNvSpPr/>
          <p:nvPr/>
        </p:nvSpPr>
        <p:spPr>
          <a:xfrm>
            <a:off x="404640" y="6048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Norway</a:t>
            </a:r>
            <a:r>
              <a:rPr b="1" lang="en-US" sz="3600" strike="noStrike" u="none">
                <a:solidFill>
                  <a:srgbClr val="ffffff"/>
                </a:solidFill>
                <a:effectLst/>
                <a:uFillTx/>
                <a:latin typeface="Times New Roman"/>
              </a:rPr>
              <a:t> Power Market Factors</a:t>
            </a:r>
            <a:endParaRPr b="0" lang="en-US" sz="3600" strike="noStrike" u="none">
              <a:solidFill>
                <a:srgbClr val="000000"/>
              </a:solidFill>
              <a:effectLst/>
              <a:uFillTx/>
              <a:latin typeface="Times New Roman"/>
            </a:endParaRPr>
          </a:p>
        </p:txBody>
      </p:sp>
      <p:sp>
        <p:nvSpPr>
          <p:cNvPr id="145" name=""/>
          <p:cNvSpPr/>
          <p:nvPr/>
        </p:nvSpPr>
        <p:spPr>
          <a:xfrm>
            <a:off x="380880" y="1012680"/>
            <a:ext cx="8305920" cy="5311800"/>
          </a:xfrm>
          <a:prstGeom prst="rect">
            <a:avLst/>
          </a:prstGeom>
          <a:noFill/>
          <a:ln w="0">
            <a:noFill/>
          </a:ln>
        </p:spPr>
        <p:style>
          <a:lnRef idx="0"/>
          <a:fillRef idx="0"/>
          <a:effectRef idx="0"/>
          <a:fontRef idx="minor"/>
        </p:style>
        <p:txBody>
          <a:bodyPr lIns="92160" rIns="92160" tIns="46080" bIns="46080" anchor="t">
            <a:normAutofit fontScale="70000" lnSpcReduction="19999"/>
          </a:bodyPr>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Norway member of NordPool</a:t>
            </a: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3 new gas plants approved by government. Controversial move as Norway struggling to meet Kyoto target</a:t>
            </a: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Very high hydropower generation volumes has led to transmission capacity constraints and price differences between regions:</a:t>
            </a:r>
            <a:endParaRPr b="0" lang="en-US" sz="2000" strike="noStrike" u="none">
              <a:solidFill>
                <a:srgbClr val="000000"/>
              </a:solidFill>
              <a:effectLst/>
              <a:uFillTx/>
              <a:latin typeface="Times New Roman"/>
            </a:endParaRPr>
          </a:p>
          <a:p>
            <a:pPr marL="343080" indent="-343080">
              <a:lnSpc>
                <a:spcPct val="15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 In 1999 prices in mid-Norway on average 9.4% higher than in southern Norway</a:t>
            </a:r>
            <a:endParaRPr b="0" lang="en-US" sz="2000" strike="noStrike" u="none">
              <a:solidFill>
                <a:srgbClr val="000000"/>
              </a:solidFill>
              <a:effectLst/>
              <a:uFillTx/>
              <a:latin typeface="Times New Roman"/>
            </a:endParaRPr>
          </a:p>
          <a:p>
            <a:pPr marL="343080" indent="-343080">
              <a:lnSpc>
                <a:spcPct val="15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 Stanett planning new mainland high-voltage line to curb constraints</a:t>
            </a: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Plans for a Norway-England interconnector</a:t>
            </a:r>
            <a:endParaRPr b="0" lang="en-US" sz="2000" strike="noStrike" u="none">
              <a:solidFill>
                <a:srgbClr val="000000"/>
              </a:solidFill>
              <a:effectLst/>
              <a:uFillTx/>
              <a:latin typeface="Times New Roman"/>
            </a:endParaRPr>
          </a:p>
          <a:p>
            <a:pPr marL="343080" indent="-343080">
              <a:lnSpc>
                <a:spcPct val="15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5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5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5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p:txBody>
      </p:sp>
      <p:pic>
        <p:nvPicPr>
          <p:cNvPr id="146" name="fl00318_" descr=""/>
          <p:cNvPicPr/>
          <p:nvPr/>
        </p:nvPicPr>
        <p:blipFill>
          <a:blip r:embed="rId1"/>
          <a:stretch/>
        </p:blipFill>
        <p:spPr>
          <a:xfrm>
            <a:off x="0" y="0"/>
            <a:ext cx="914400" cy="63504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Austria</a:t>
            </a:r>
            <a:r>
              <a:rPr b="1" lang="en-US" sz="3600" strike="noStrike" u="none">
                <a:solidFill>
                  <a:srgbClr val="ffffff"/>
                </a:solidFill>
                <a:effectLst/>
                <a:uFillTx/>
                <a:latin typeface="Times New Roman"/>
              </a:rPr>
              <a:t> Gas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sp>
        <p:nvSpPr>
          <p:cNvPr id="25" name=""/>
          <p:cNvSpPr/>
          <p:nvPr/>
        </p:nvSpPr>
        <p:spPr>
          <a:xfrm>
            <a:off x="415800" y="106668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6" name="fl00286_" descr=""/>
          <p:cNvPicPr/>
          <p:nvPr/>
        </p:nvPicPr>
        <p:blipFill>
          <a:blip r:embed="rId1"/>
          <a:stretch/>
        </p:blipFill>
        <p:spPr>
          <a:xfrm>
            <a:off x="0" y="0"/>
            <a:ext cx="914400" cy="625320"/>
          </a:xfrm>
          <a:prstGeom prst="rect">
            <a:avLst/>
          </a:prstGeom>
          <a:noFill/>
          <a:ln w="0">
            <a:noFill/>
          </a:ln>
        </p:spPr>
      </p:pic>
      <p:sp>
        <p:nvSpPr>
          <p:cNvPr id="27" name=""/>
          <p:cNvSpPr/>
          <p:nvPr/>
        </p:nvSpPr>
        <p:spPr>
          <a:xfrm>
            <a:off x="609480" y="1447920"/>
            <a:ext cx="79250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 name=""/>
          <p:cNvSpPr/>
          <p:nvPr/>
        </p:nvSpPr>
        <p:spPr>
          <a:xfrm>
            <a:off x="380880" y="1523880"/>
            <a:ext cx="7925040" cy="4363560"/>
          </a:xfrm>
          <a:prstGeom prst="rect">
            <a:avLst/>
          </a:prstGeom>
          <a:noFill/>
          <a:ln w="0">
            <a:noFill/>
          </a:ln>
        </p:spPr>
        <p:style>
          <a:lnRef idx="0"/>
          <a:fillRef idx="0"/>
          <a:effectRef idx="0"/>
          <a:fontRef idx="minor"/>
        </p:style>
        <p:txBody>
          <a:bodyPr lIns="90000" rIns="90000" tIns="46800" bIns="46800" anchor="t">
            <a:spAutoFit/>
          </a:bodyPr>
          <a:p>
            <a:pPr>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Although law governing deregulation passed in July, implementation has been slow as provincial laws and transport tariffs have not been established</a:t>
            </a:r>
            <a:endParaRPr b="0" lang="en-US" sz="2000" strike="noStrike" u="none">
              <a:solidFill>
                <a:srgbClr val="000000"/>
              </a:solidFill>
              <a:effectLst/>
              <a:uFillTx/>
              <a:latin typeface="Times New Roman"/>
            </a:endParaRPr>
          </a:p>
          <a:p>
            <a:pPr>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Austria imports more than 80% of its gas supply (85% of which comes from Russia)</a:t>
            </a:r>
            <a:endParaRPr b="0" lang="en-US" sz="2000" strike="noStrike" u="none">
              <a:solidFill>
                <a:srgbClr val="000000"/>
              </a:solidFill>
              <a:effectLst/>
              <a:uFillTx/>
              <a:latin typeface="Times New Roman"/>
            </a:endParaRPr>
          </a:p>
          <a:p>
            <a:pPr>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Gas price increases due to oil linkage</a:t>
            </a:r>
            <a:endParaRPr b="0" lang="en-US" sz="2000" strike="noStrike" u="none">
              <a:solidFill>
                <a:srgbClr val="000000"/>
              </a:solidFill>
              <a:effectLst/>
              <a:uFillTx/>
              <a:latin typeface="Times New Roman"/>
            </a:endParaRPr>
          </a:p>
          <a:p>
            <a:pPr>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Norway</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sp>
        <p:nvSpPr>
          <p:cNvPr id="148" name=""/>
          <p:cNvSpPr/>
          <p:nvPr/>
        </p:nvSpPr>
        <p:spPr>
          <a:xfrm>
            <a:off x="415800" y="9637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Market not open to competition</a:t>
            </a:r>
            <a:endParaRPr b="0" lang="en-US" sz="2000" strike="noStrike" u="none">
              <a:solidFill>
                <a:srgbClr val="000000"/>
              </a:solidFill>
              <a:effectLst/>
              <a:uFillTx/>
              <a:latin typeface="Times New Roman"/>
            </a:endParaRPr>
          </a:p>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Norwegian Water Resources and Energy Administration </a:t>
            </a:r>
            <a:r>
              <a:rPr b="1" lang="en-GB" sz="2000" strike="noStrike" u="none">
                <a:solidFill>
                  <a:srgbClr val="002a7e"/>
                </a:solidFill>
                <a:effectLst/>
                <a:uFillTx/>
                <a:latin typeface="Times New Roman"/>
              </a:rPr>
              <a:t>(NVE)</a:t>
            </a:r>
            <a:endParaRPr b="0" lang="en-US" sz="2000" strike="noStrike" u="none">
              <a:solidFill>
                <a:srgbClr val="000000"/>
              </a:solidFill>
              <a:effectLst/>
              <a:uFillTx/>
              <a:latin typeface="Times New Roman"/>
            </a:endParaRPr>
          </a:p>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Production &amp; Storage:</a:t>
            </a:r>
            <a:r>
              <a:rPr b="1" lang="en-GB" sz="2000" strike="noStrike" u="none">
                <a:solidFill>
                  <a:srgbClr val="002a7e"/>
                </a:solidFill>
                <a:effectLst/>
                <a:uFillTx/>
                <a:latin typeface="Times New Roman"/>
              </a:rPr>
              <a:t> </a:t>
            </a:r>
            <a:r>
              <a:rPr b="1" lang="en-US" sz="2000" strike="noStrike" u="none">
                <a:solidFill>
                  <a:srgbClr val="002a7e"/>
                </a:solidFill>
                <a:effectLst/>
                <a:uFillTx/>
                <a:latin typeface="Times New Roman"/>
              </a:rPr>
              <a:t>Norway holds 41.4 Tcf of natural gas reserves</a:t>
            </a:r>
            <a:r>
              <a:rPr b="1" lang="en-GB" sz="2000" strike="noStrike" u="none">
                <a:solidFill>
                  <a:srgbClr val="002a7e"/>
                </a:solidFill>
                <a:effectLst/>
                <a:uFillTx/>
                <a:latin typeface="Times New Roman"/>
              </a:rPr>
              <a:t>; no storage facilities</a:t>
            </a:r>
            <a:endParaRPr b="0" lang="en-US" sz="2000" strike="noStrike" u="none">
              <a:solidFill>
                <a:srgbClr val="000000"/>
              </a:solidFill>
              <a:effectLst/>
              <a:uFillTx/>
              <a:latin typeface="Times New Roman"/>
            </a:endParaRPr>
          </a:p>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a:t>
            </a:r>
            <a:r>
              <a:rPr b="1" lang="en-GB" sz="2000" strike="noStrike" u="sng">
                <a:solidFill>
                  <a:srgbClr val="002a7e"/>
                </a:solidFill>
                <a:effectLst/>
                <a:uFillTx/>
                <a:latin typeface="Times New Roman"/>
              </a:rPr>
              <a:t> &amp; </a:t>
            </a:r>
            <a:r>
              <a:rPr b="1" lang="en-US" sz="2000" strike="noStrike" u="sng">
                <a:solidFill>
                  <a:srgbClr val="002a7e"/>
                </a:solidFill>
                <a:effectLst/>
                <a:uFillTx/>
                <a:latin typeface="Times New Roman"/>
              </a:rPr>
              <a:t>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State-owned Staoil owns and operates all gas pipelines</a:t>
            </a:r>
            <a:endParaRPr b="0" lang="en-US" sz="2000" strike="noStrike" u="none">
              <a:solidFill>
                <a:srgbClr val="000000"/>
              </a:solidFill>
              <a:effectLst/>
              <a:uFillTx/>
              <a:latin typeface="Times New Roman"/>
            </a:endParaRPr>
          </a:p>
          <a:p>
            <a:pPr marL="343080" indent="-343080">
              <a:lnSpc>
                <a:spcPct val="120000"/>
              </a:lnSpc>
              <a:spcBef>
                <a:spcPts val="1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Currently no third party access to Norway’s gas infrastructure</a:t>
            </a:r>
            <a:endParaRPr b="0" lang="en-US" sz="2000" strike="noStrike" u="none">
              <a:solidFill>
                <a:srgbClr val="000000"/>
              </a:solidFill>
              <a:effectLst/>
              <a:uFillTx/>
              <a:latin typeface="Times New Roman"/>
            </a:endParaRPr>
          </a:p>
        </p:txBody>
      </p:sp>
      <p:pic>
        <p:nvPicPr>
          <p:cNvPr id="149" name="fl00318_" descr=""/>
          <p:cNvPicPr/>
          <p:nvPr/>
        </p:nvPicPr>
        <p:blipFill>
          <a:blip r:embed="rId1"/>
          <a:stretch/>
        </p:blipFill>
        <p:spPr>
          <a:xfrm>
            <a:off x="0" y="0"/>
            <a:ext cx="914400" cy="635040"/>
          </a:xfrm>
          <a:prstGeom prst="rect">
            <a:avLst/>
          </a:prstGeom>
          <a:noFill/>
          <a:ln w="0">
            <a:noFill/>
          </a:ln>
        </p:spPr>
      </p:pic>
      <p:sp>
        <p:nvSpPr>
          <p:cNvPr id="150" name=""/>
          <p:cNvSpPr/>
          <p:nvPr/>
        </p:nvSpPr>
        <p:spPr>
          <a:xfrm>
            <a:off x="554400" y="6121440"/>
            <a:ext cx="3173760" cy="276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2a7e"/>
                </a:solidFill>
                <a:effectLst/>
                <a:uFillTx/>
                <a:latin typeface="Times New Roman"/>
              </a:rPr>
              <a:t>NB Norway not a member of European Union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Norway</a:t>
            </a:r>
            <a:r>
              <a:rPr b="1" lang="en-US" sz="3600" strike="noStrike" u="none">
                <a:solidFill>
                  <a:srgbClr val="ffffff"/>
                </a:solidFill>
                <a:effectLst/>
                <a:uFillTx/>
                <a:latin typeface="Times New Roman"/>
              </a:rPr>
              <a:t> Gas Market Factors</a:t>
            </a:r>
            <a:endParaRPr b="0" lang="en-US" sz="3600" strike="noStrike" u="none">
              <a:solidFill>
                <a:srgbClr val="000000"/>
              </a:solidFill>
              <a:effectLst/>
              <a:uFillTx/>
              <a:latin typeface="Times New Roman"/>
            </a:endParaRPr>
          </a:p>
        </p:txBody>
      </p:sp>
      <p:sp>
        <p:nvSpPr>
          <p:cNvPr id="152" name=""/>
          <p:cNvSpPr/>
          <p:nvPr/>
        </p:nvSpPr>
        <p:spPr>
          <a:xfrm>
            <a:off x="380880" y="14479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Norway has to comply with the Gas Directive (due to its membership of the EEA)</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EC has refused Norway a 5 year derogation from gas directive requirements</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Two-thirds of Statoil to be privatised</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EC calling for break-up of Gas Negotiating Committee (GFU) which currently controls all Norwegian gas sales</a:t>
            </a:r>
            <a:endParaRPr b="0" lang="en-US" sz="2000" strike="noStrike" u="none">
              <a:solidFill>
                <a:srgbClr val="000000"/>
              </a:solidFill>
              <a:effectLst/>
              <a:uFillTx/>
              <a:latin typeface="Times New Roman"/>
            </a:endParaRPr>
          </a:p>
          <a:p>
            <a:pPr marL="343080" indent="-343080">
              <a:lnSpc>
                <a:spcPct val="150000"/>
              </a:lnSpc>
              <a:spcBef>
                <a:spcPts val="25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153" name="fl00318_" descr=""/>
          <p:cNvPicPr/>
          <p:nvPr/>
        </p:nvPicPr>
        <p:blipFill>
          <a:blip r:embed="rId1"/>
          <a:stretch/>
        </p:blipFill>
        <p:spPr>
          <a:xfrm>
            <a:off x="0" y="0"/>
            <a:ext cx="914400" cy="635040"/>
          </a:xfrm>
          <a:prstGeom prst="rect">
            <a:avLst/>
          </a:prstGeom>
          <a:noFill/>
          <a:ln w="0">
            <a:noFill/>
          </a:ln>
        </p:spPr>
      </p:pic>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 name=""/>
          <p:cNvSpPr/>
          <p:nvPr/>
        </p:nvSpPr>
        <p:spPr>
          <a:xfrm>
            <a:off x="380880" y="76320"/>
            <a:ext cx="837720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Poland</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pic>
        <p:nvPicPr>
          <p:cNvPr id="155" name="fl00281_" descr=""/>
          <p:cNvPicPr/>
          <p:nvPr/>
        </p:nvPicPr>
        <p:blipFill>
          <a:blip r:embed="rId1"/>
          <a:stretch/>
        </p:blipFill>
        <p:spPr>
          <a:xfrm>
            <a:off x="0" y="0"/>
            <a:ext cx="838080" cy="579600"/>
          </a:xfrm>
          <a:prstGeom prst="rect">
            <a:avLst/>
          </a:prstGeom>
          <a:noFill/>
          <a:ln w="0">
            <a:noFill/>
          </a:ln>
        </p:spPr>
      </p:pic>
      <p:sp>
        <p:nvSpPr>
          <p:cNvPr id="156"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19999"/>
          </a:bodyPr>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a:t>
            </a:r>
            <a:r>
              <a:rPr b="1" lang="en-GB" sz="2000" strike="noStrike" u="none">
                <a:solidFill>
                  <a:srgbClr val="002a7e"/>
                </a:solidFill>
                <a:effectLst/>
                <a:uFillTx/>
                <a:latin typeface="Times New Roman"/>
              </a:rPr>
              <a:t> &gt;40GWh,  </a:t>
            </a:r>
            <a:r>
              <a:rPr b="1" lang="en-GB" sz="2000" strike="noStrike" u="sng">
                <a:solidFill>
                  <a:srgbClr val="002a7e"/>
                </a:solidFill>
                <a:effectLst/>
                <a:uFillTx/>
                <a:latin typeface="Times New Roman"/>
              </a:rPr>
              <a:t>1</a:t>
            </a:r>
            <a:r>
              <a:rPr b="1" lang="en-GB" sz="2000" strike="noStrike" u="sng" baseline="30000">
                <a:solidFill>
                  <a:srgbClr val="002a7e"/>
                </a:solidFill>
                <a:effectLst/>
                <a:uFillTx/>
                <a:latin typeface="Times New Roman"/>
              </a:rPr>
              <a:t>st</a:t>
            </a:r>
            <a:r>
              <a:rPr b="1" lang="en-GB" sz="2000" strike="noStrike" u="sng">
                <a:solidFill>
                  <a:srgbClr val="002a7e"/>
                </a:solidFill>
                <a:effectLst/>
                <a:uFillTx/>
                <a:latin typeface="Times New Roman"/>
              </a:rPr>
              <a:t> Jan ’02:</a:t>
            </a:r>
            <a:r>
              <a:rPr b="1" lang="en-GB" sz="2000" strike="noStrike" u="none">
                <a:solidFill>
                  <a:srgbClr val="002a7e"/>
                </a:solidFill>
                <a:effectLst/>
                <a:uFillTx/>
                <a:latin typeface="Times New Roman"/>
              </a:rPr>
              <a:t> &gt;10GWh,  </a:t>
            </a:r>
            <a:r>
              <a:rPr b="1" lang="en-GB" sz="2000" strike="noStrike" u="sng">
                <a:solidFill>
                  <a:srgbClr val="002a7e"/>
                </a:solidFill>
                <a:effectLst/>
                <a:uFillTx/>
                <a:latin typeface="Times New Roman"/>
              </a:rPr>
              <a:t>1</a:t>
            </a:r>
            <a:r>
              <a:rPr b="1" lang="en-GB" sz="2000" strike="noStrike" u="sng" baseline="30000">
                <a:solidFill>
                  <a:srgbClr val="002a7e"/>
                </a:solidFill>
                <a:effectLst/>
                <a:uFillTx/>
                <a:latin typeface="Times New Roman"/>
              </a:rPr>
              <a:t>st</a:t>
            </a:r>
            <a:r>
              <a:rPr b="1" lang="en-GB" sz="2000" strike="noStrike" u="sng">
                <a:solidFill>
                  <a:srgbClr val="002a7e"/>
                </a:solidFill>
                <a:effectLst/>
                <a:uFillTx/>
                <a:latin typeface="Times New Roman"/>
              </a:rPr>
              <a:t> Jan ’04:</a:t>
            </a:r>
            <a:r>
              <a:rPr b="1" lang="en-GB" sz="2000" strike="noStrike" u="none">
                <a:solidFill>
                  <a:srgbClr val="002a7e"/>
                </a:solidFill>
                <a:effectLst/>
                <a:uFillTx/>
                <a:latin typeface="Times New Roman"/>
              </a:rPr>
              <a:t> &gt;1GWh,   </a:t>
            </a:r>
            <a:r>
              <a:rPr b="1" lang="en-GB" sz="2000" strike="noStrike" u="sng">
                <a:solidFill>
                  <a:srgbClr val="002a7e"/>
                </a:solidFill>
                <a:effectLst/>
                <a:uFillTx/>
                <a:latin typeface="Times New Roman"/>
              </a:rPr>
              <a:t>5</a:t>
            </a:r>
            <a:r>
              <a:rPr b="1" lang="en-GB" sz="2000" strike="noStrike" u="sng" baseline="30000">
                <a:solidFill>
                  <a:srgbClr val="002a7e"/>
                </a:solidFill>
                <a:effectLst/>
                <a:uFillTx/>
                <a:latin typeface="Times New Roman"/>
              </a:rPr>
              <a:t>th</a:t>
            </a:r>
            <a:r>
              <a:rPr b="1" lang="en-GB" sz="2000" strike="noStrike" u="sng">
                <a:solidFill>
                  <a:srgbClr val="002a7e"/>
                </a:solidFill>
                <a:effectLst/>
                <a:uFillTx/>
                <a:latin typeface="Times New Roman"/>
              </a:rPr>
              <a:t> Dec ’05:</a:t>
            </a:r>
            <a:r>
              <a:rPr b="1" lang="en-GB" sz="2000" strike="noStrike" u="none">
                <a:solidFill>
                  <a:srgbClr val="002a7e"/>
                </a:solidFill>
                <a:effectLst/>
                <a:uFillTx/>
                <a:latin typeface="Times New Roman"/>
              </a:rPr>
              <a:t> All customers</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Energy Regulation Authority URE</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Installed capacity of 33,000MW; 97% of total power output generated by 30 coal-fired (hard coal and lignite) plants</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PSE SA owns, operates and maintains the high-voltage grid. 33 regional distribution companies own and operate the medium- and low-voltage grid</a:t>
            </a:r>
            <a:endParaRPr b="0" lang="en-US" sz="2000" strike="noStrike" u="none">
              <a:solidFill>
                <a:srgbClr val="000000"/>
              </a:solidFill>
              <a:effectLst/>
              <a:uFillTx/>
              <a:latin typeface="Times New Roman"/>
            </a:endParaRPr>
          </a:p>
          <a:p>
            <a:pPr marL="343080" indent="-343080">
              <a:lnSpc>
                <a:spcPct val="140000"/>
              </a:lnSpc>
              <a:spcBef>
                <a:spcPts val="876"/>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Energy Law adopted in 1997 provides for domestic third-party access</a:t>
            </a:r>
            <a:r>
              <a:rPr b="0" lang="en-GB" sz="1400" strike="noStrike" u="none">
                <a:solidFill>
                  <a:srgbClr val="002a7e"/>
                </a:solidFill>
                <a:effectLst/>
                <a:uFillTx/>
                <a:latin typeface="Arial"/>
              </a:rPr>
              <a:t> </a:t>
            </a:r>
            <a:endParaRPr b="0" lang="en-US" sz="1400" strike="noStrike" u="none">
              <a:solidFill>
                <a:srgbClr val="000000"/>
              </a:solidFill>
              <a:effectLst/>
              <a:uFillTx/>
              <a:latin typeface="Times New Roman"/>
            </a:endParaRPr>
          </a:p>
          <a:p>
            <a:pPr marL="343080" indent="-343080">
              <a:lnSpc>
                <a:spcPct val="14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2a7e"/>
                </a:solidFill>
                <a:effectLst/>
                <a:uFillTx/>
                <a:latin typeface="Times New Roman"/>
              </a:rPr>
              <a:t>NB Poland not a member of the European Union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Poland</a:t>
            </a:r>
            <a:r>
              <a:rPr b="1" lang="en-US" sz="3600" strike="noStrike" u="none">
                <a:solidFill>
                  <a:srgbClr val="ffffff"/>
                </a:solidFill>
                <a:effectLst/>
                <a:uFillTx/>
                <a:latin typeface="Times New Roman"/>
              </a:rPr>
              <a:t> Power Market Factors</a:t>
            </a:r>
            <a:endParaRPr b="0" lang="en-US" sz="3600" strike="noStrike" u="none">
              <a:solidFill>
                <a:srgbClr val="000000"/>
              </a:solidFill>
              <a:effectLst/>
              <a:uFillTx/>
              <a:latin typeface="Times New Roman"/>
            </a:endParaRPr>
          </a:p>
        </p:txBody>
      </p:sp>
      <p:pic>
        <p:nvPicPr>
          <p:cNvPr id="158" name="fl00281_" descr=""/>
          <p:cNvPicPr/>
          <p:nvPr/>
        </p:nvPicPr>
        <p:blipFill>
          <a:blip r:embed="rId1"/>
          <a:stretch/>
        </p:blipFill>
        <p:spPr>
          <a:xfrm>
            <a:off x="0" y="0"/>
            <a:ext cx="838080" cy="579600"/>
          </a:xfrm>
          <a:prstGeom prst="rect">
            <a:avLst/>
          </a:prstGeom>
          <a:noFill/>
          <a:ln w="0">
            <a:noFill/>
          </a:ln>
        </p:spPr>
      </p:pic>
      <p:sp>
        <p:nvSpPr>
          <p:cNvPr id="159"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19999"/>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Poland has large domestic market with a potentially competitive structure (i.e. many buyers and sellers) although this may be under threat from vertical integration mergers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Privatisation of transmission network (PSE) planned for 2002</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70% of generation is contracted forward long-term</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Lack of effective balancing and settlement rules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Barriers imposed on new entrant suppliers  - must have trading tariffs approved by URE</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Power Exchange (Gielda Energii) opened for trading  in July &amp; about 1% of demand transacted daily through Gielda</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The new Commodity Exchange law (will enter into force in first half of 2001) will require GE to become regulated and licensed</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0"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Poland</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pic>
        <p:nvPicPr>
          <p:cNvPr id="161" name="fl00281_" descr=""/>
          <p:cNvPicPr/>
          <p:nvPr/>
        </p:nvPicPr>
        <p:blipFill>
          <a:blip r:embed="rId1"/>
          <a:stretch/>
        </p:blipFill>
        <p:spPr>
          <a:xfrm>
            <a:off x="0" y="0"/>
            <a:ext cx="838080" cy="579600"/>
          </a:xfrm>
          <a:prstGeom prst="rect">
            <a:avLst/>
          </a:prstGeom>
          <a:noFill/>
          <a:ln w="0">
            <a:noFill/>
          </a:ln>
        </p:spPr>
      </p:pic>
      <p:sp>
        <p:nvSpPr>
          <p:cNvPr id="162"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a:t>
            </a:r>
            <a:r>
              <a:rPr b="1" lang="en-GB" sz="2000" strike="noStrike" u="none">
                <a:solidFill>
                  <a:srgbClr val="002a7e"/>
                </a:solidFill>
                <a:effectLst/>
                <a:uFillTx/>
                <a:latin typeface="Times New Roman"/>
              </a:rPr>
              <a:t> &gt;25mcm,  </a:t>
            </a:r>
            <a:r>
              <a:rPr b="1" lang="en-GB" sz="2000" strike="noStrike" u="sng">
                <a:solidFill>
                  <a:srgbClr val="002a7e"/>
                </a:solidFill>
                <a:effectLst/>
                <a:uFillTx/>
                <a:latin typeface="Times New Roman"/>
              </a:rPr>
              <a:t>1</a:t>
            </a:r>
            <a:r>
              <a:rPr b="1" lang="en-GB" sz="2000" strike="noStrike" u="sng" baseline="30000">
                <a:solidFill>
                  <a:srgbClr val="002a7e"/>
                </a:solidFill>
                <a:effectLst/>
                <a:uFillTx/>
                <a:latin typeface="Times New Roman"/>
              </a:rPr>
              <a:t>st</a:t>
            </a:r>
            <a:r>
              <a:rPr b="1" lang="en-GB" sz="2000" strike="noStrike" u="sng">
                <a:solidFill>
                  <a:srgbClr val="002a7e"/>
                </a:solidFill>
                <a:effectLst/>
                <a:uFillTx/>
                <a:latin typeface="Times New Roman"/>
              </a:rPr>
              <a:t> Jan ’04</a:t>
            </a:r>
            <a:r>
              <a:rPr b="1" lang="en-GB" sz="2000" strike="noStrike" u="none">
                <a:solidFill>
                  <a:srgbClr val="002a7e"/>
                </a:solidFill>
                <a:effectLst/>
                <a:uFillTx/>
                <a:latin typeface="Times New Roman"/>
              </a:rPr>
              <a:t>: &gt;15mcm, </a:t>
            </a:r>
            <a:r>
              <a:rPr b="1" lang="en-GB" sz="2000" strike="noStrike" u="sng">
                <a:solidFill>
                  <a:srgbClr val="002a7e"/>
                </a:solidFill>
                <a:effectLst/>
                <a:uFillTx/>
                <a:latin typeface="Times New Roman"/>
              </a:rPr>
              <a:t>5</a:t>
            </a:r>
            <a:r>
              <a:rPr b="1" lang="en-GB" sz="2000" strike="noStrike" u="sng" baseline="30000">
                <a:solidFill>
                  <a:srgbClr val="002a7e"/>
                </a:solidFill>
                <a:effectLst/>
                <a:uFillTx/>
                <a:latin typeface="Times New Roman"/>
              </a:rPr>
              <a:t>th</a:t>
            </a:r>
            <a:r>
              <a:rPr b="1" lang="en-GB" sz="2000" strike="noStrike" u="sng">
                <a:solidFill>
                  <a:srgbClr val="002a7e"/>
                </a:solidFill>
                <a:effectLst/>
                <a:uFillTx/>
                <a:latin typeface="Times New Roman"/>
              </a:rPr>
              <a:t> Dec ’05</a:t>
            </a:r>
            <a:r>
              <a:rPr b="1" lang="en-GB" sz="2000" strike="noStrike" u="none">
                <a:solidFill>
                  <a:srgbClr val="002a7e"/>
                </a:solidFill>
                <a:effectLst/>
                <a:uFillTx/>
                <a:latin typeface="Times New Roman"/>
              </a:rPr>
              <a:t>: All customers</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URE</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Production, Transmission &amp; Distribution: </a:t>
            </a:r>
            <a:r>
              <a:rPr b="1" lang="en-GB" sz="2000" strike="noStrike" u="none">
                <a:solidFill>
                  <a:srgbClr val="002a7e"/>
                </a:solidFill>
                <a:effectLst/>
                <a:uFillTx/>
                <a:latin typeface="Times New Roman"/>
              </a:rPr>
              <a:t>All 3 activities dominated by Polish Oil and Gas Company (POGC)</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Poland has applied for a 3 year derogation from the third party access provisions of the EU Gas Directive</a:t>
            </a:r>
            <a:endParaRPr b="0" lang="en-US" sz="2000" strike="noStrike" u="none">
              <a:solidFill>
                <a:srgbClr val="000000"/>
              </a:solidFill>
              <a:effectLst/>
              <a:uFillTx/>
              <a:latin typeface="Times New Roman"/>
            </a:endParaRPr>
          </a:p>
        </p:txBody>
      </p:sp>
      <p:sp>
        <p:nvSpPr>
          <p:cNvPr id="163" name=""/>
          <p:cNvSpPr/>
          <p:nvPr/>
        </p:nvSpPr>
        <p:spPr>
          <a:xfrm>
            <a:off x="157320" y="5943600"/>
            <a:ext cx="3160440" cy="349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4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2a7e"/>
                </a:solidFill>
                <a:effectLst/>
                <a:uFillTx/>
                <a:latin typeface="Times New Roman"/>
              </a:rPr>
              <a:t>NB Poland not a member of the European Union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Poland</a:t>
            </a:r>
            <a:r>
              <a:rPr b="1" lang="en-US" sz="3600" strike="noStrike" u="none">
                <a:solidFill>
                  <a:srgbClr val="ffffff"/>
                </a:solidFill>
                <a:effectLst/>
                <a:uFillTx/>
                <a:latin typeface="Times New Roman"/>
              </a:rPr>
              <a:t> Gas Market Factors</a:t>
            </a:r>
            <a:endParaRPr b="0" lang="en-US" sz="3600" strike="noStrike" u="none">
              <a:solidFill>
                <a:srgbClr val="000000"/>
              </a:solidFill>
              <a:effectLst/>
              <a:uFillTx/>
              <a:latin typeface="Times New Roman"/>
            </a:endParaRPr>
          </a:p>
        </p:txBody>
      </p:sp>
      <p:pic>
        <p:nvPicPr>
          <p:cNvPr id="165" name="fl00281_" descr=""/>
          <p:cNvPicPr/>
          <p:nvPr/>
        </p:nvPicPr>
        <p:blipFill>
          <a:blip r:embed="rId1"/>
          <a:stretch/>
        </p:blipFill>
        <p:spPr>
          <a:xfrm>
            <a:off x="0" y="0"/>
            <a:ext cx="838080" cy="579600"/>
          </a:xfrm>
          <a:prstGeom prst="rect">
            <a:avLst/>
          </a:prstGeom>
          <a:noFill/>
          <a:ln w="0">
            <a:noFill/>
          </a:ln>
        </p:spPr>
      </p:pic>
      <p:sp>
        <p:nvSpPr>
          <p:cNvPr id="166"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Planned restructuring of POGC by 2002 will lead to:</a:t>
            </a:r>
            <a:endParaRPr b="0" lang="en-US" sz="20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One privatised exploration &amp; production company</a:t>
            </a:r>
            <a:endParaRPr b="0" lang="en-US" sz="18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4 privatised gas distribution companies</a:t>
            </a:r>
            <a:endParaRPr b="0" lang="en-US" sz="18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A gas transmission and storage company which will remain state-owned for at least 5 years</a:t>
            </a:r>
            <a:endParaRPr b="0" lang="en-US" sz="18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 major long-term contract for Norwegian gas is planned to diversify supply away from Russian imports, which constitute the bulk of current imports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Domestic underground gas storage facilities to be expanded from 1.1 bcm today to 5.5 bcm in 2010</a:t>
            </a:r>
            <a:endParaRPr b="0" lang="en-US" sz="2000" strike="noStrike" u="none">
              <a:solidFill>
                <a:srgbClr val="000000"/>
              </a:solidFill>
              <a:effectLst/>
              <a:uFillTx/>
              <a:latin typeface="Times New Roman"/>
            </a:endParaRPr>
          </a:p>
          <a:p>
            <a:pPr marL="343080" indent="-343080">
              <a:lnSpc>
                <a:spcPct val="12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Portugal</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pic>
        <p:nvPicPr>
          <p:cNvPr id="168" name="fl00336_" descr=""/>
          <p:cNvPicPr/>
          <p:nvPr/>
        </p:nvPicPr>
        <p:blipFill>
          <a:blip r:embed="rId1"/>
          <a:stretch/>
        </p:blipFill>
        <p:spPr>
          <a:xfrm>
            <a:off x="0" y="0"/>
            <a:ext cx="768240" cy="527040"/>
          </a:xfrm>
          <a:prstGeom prst="rect">
            <a:avLst/>
          </a:prstGeom>
          <a:noFill/>
          <a:ln w="0">
            <a:noFill/>
          </a:ln>
        </p:spPr>
      </p:pic>
      <p:sp>
        <p:nvSpPr>
          <p:cNvPr id="169"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 &gt;20 </a:t>
            </a:r>
            <a:r>
              <a:rPr b="1" lang="en-US" sz="2000" strike="noStrike" u="none">
                <a:solidFill>
                  <a:srgbClr val="002a7e"/>
                </a:solidFill>
                <a:effectLst/>
                <a:uFillTx/>
                <a:latin typeface="Times New Roman"/>
              </a:rPr>
              <a:t>GWh</a:t>
            </a:r>
            <a:r>
              <a:rPr b="1" lang="en-GB" sz="2000" strike="noStrike" u="none">
                <a:solidFill>
                  <a:srgbClr val="002a7e"/>
                </a:solidFill>
                <a:effectLst/>
                <a:uFillTx/>
                <a:latin typeface="Times New Roman"/>
              </a:rPr>
              <a:t> (34%)  </a:t>
            </a:r>
            <a:r>
              <a:rPr b="1" lang="en-US" sz="2000" strike="noStrike" u="sng">
                <a:solidFill>
                  <a:srgbClr val="002a7e"/>
                </a:solidFill>
                <a:effectLst/>
                <a:uFillTx/>
                <a:latin typeface="Times New Roman"/>
              </a:rPr>
              <a:t> 200</a:t>
            </a:r>
            <a:r>
              <a:rPr b="1" lang="en-GB" sz="2000" strike="noStrike" u="sng">
                <a:solidFill>
                  <a:srgbClr val="002a7e"/>
                </a:solidFill>
                <a:effectLst/>
                <a:uFillTx/>
                <a:latin typeface="Times New Roman"/>
              </a:rPr>
              <a:t>1</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&gt;9 </a:t>
            </a:r>
            <a:r>
              <a:rPr b="1" lang="en-US" sz="2000" strike="noStrike" u="none">
                <a:solidFill>
                  <a:srgbClr val="002a7e"/>
                </a:solidFill>
                <a:effectLst/>
                <a:uFillTx/>
                <a:latin typeface="Times New Roman"/>
              </a:rPr>
              <a:t>GWh</a:t>
            </a:r>
            <a:r>
              <a:rPr b="1" lang="en-GB" sz="2000" strike="noStrike" u="none">
                <a:solidFill>
                  <a:srgbClr val="002a7e"/>
                </a:solidFill>
                <a:effectLst/>
                <a:uFillTx/>
                <a:latin typeface="Times New Roman"/>
              </a:rPr>
              <a:t> (56%)</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 </a:t>
            </a:r>
            <a:r>
              <a:rPr b="1" lang="en-GB" sz="2000" strike="noStrike" u="none">
                <a:solidFill>
                  <a:srgbClr val="002a7e"/>
                </a:solidFill>
                <a:effectLst/>
                <a:uFillTx/>
                <a:latin typeface="Times New Roman"/>
              </a:rPr>
              <a:t>Entidad Reguladora Sector Eléctrico (ERSE)</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a:t>
            </a:r>
            <a:r>
              <a:rPr b="1" lang="en-US" sz="2000" strike="noStrike" u="none">
                <a:solidFill>
                  <a:srgbClr val="002a7e"/>
                </a:solidFill>
                <a:effectLst/>
                <a:uFillTx/>
                <a:latin typeface="Times New Roman"/>
              </a:rPr>
              <a:t>E</a:t>
            </a:r>
            <a:r>
              <a:rPr b="1" lang="en-GB" sz="2000" strike="noStrike" u="none">
                <a:solidFill>
                  <a:srgbClr val="002a7e"/>
                </a:solidFill>
                <a:effectLst/>
                <a:uFillTx/>
                <a:latin typeface="Times New Roman"/>
              </a:rPr>
              <a:t>d</a:t>
            </a:r>
            <a:r>
              <a:rPr b="1" lang="en-US" sz="2000" strike="noStrike" u="none">
                <a:solidFill>
                  <a:srgbClr val="002a7e"/>
                </a:solidFill>
                <a:effectLst/>
                <a:uFillTx/>
                <a:latin typeface="Times New Roman"/>
              </a:rPr>
              <a:t>P is the state-owned holding company for electricity production. E</a:t>
            </a:r>
            <a:r>
              <a:rPr b="1" lang="en-GB" sz="2000" strike="noStrike" u="none">
                <a:solidFill>
                  <a:srgbClr val="002a7e"/>
                </a:solidFill>
                <a:effectLst/>
                <a:uFillTx/>
                <a:latin typeface="Times New Roman"/>
              </a:rPr>
              <a:t>d</a:t>
            </a:r>
            <a:r>
              <a:rPr b="1" lang="en-US" sz="2000" strike="noStrike" u="none">
                <a:solidFill>
                  <a:srgbClr val="002a7e"/>
                </a:solidFill>
                <a:effectLst/>
                <a:uFillTx/>
                <a:latin typeface="Times New Roman"/>
              </a:rPr>
              <a:t>P's generation company, (CPPE), produces </a:t>
            </a:r>
            <a:r>
              <a:rPr b="1" lang="en-GB" sz="2000" strike="noStrike" u="none">
                <a:solidFill>
                  <a:srgbClr val="002a7e"/>
                </a:solidFill>
                <a:effectLst/>
                <a:uFillTx/>
                <a:latin typeface="Times New Roman"/>
              </a:rPr>
              <a:t>about</a:t>
            </a:r>
            <a:r>
              <a:rPr b="1" lang="en-US" sz="2000" strike="noStrike" u="none">
                <a:solidFill>
                  <a:srgbClr val="002a7e"/>
                </a:solidFill>
                <a:effectLst/>
                <a:uFillTx/>
                <a:latin typeface="Times New Roman"/>
              </a:rPr>
              <a:t> 85</a:t>
            </a:r>
            <a:r>
              <a:rPr b="1" lang="en-GB" sz="2000" strike="noStrike" u="none">
                <a:solidFill>
                  <a:srgbClr val="002a7e"/>
                </a:solidFill>
                <a:effectLst/>
                <a:uFillTx/>
                <a:latin typeface="Times New Roman"/>
              </a:rPr>
              <a:t>% </a:t>
            </a:r>
            <a:r>
              <a:rPr b="1" lang="en-US" sz="2000" strike="noStrike" u="none">
                <a:solidFill>
                  <a:srgbClr val="002a7e"/>
                </a:solidFill>
                <a:effectLst/>
                <a:uFillTx/>
                <a:latin typeface="Times New Roman"/>
              </a:rPr>
              <a:t>of Portugal's electricity</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Rede Electrica Nacional (REN) is the national grid company (subsidiary of EdP). 99% of distribution is controlled by EdP through four regional distribution companies who buy from REN and sell to end users.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parties have regulated access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0"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Portugal</a:t>
            </a:r>
            <a:r>
              <a:rPr b="1" lang="en-US" sz="3600" strike="noStrike" u="none">
                <a:solidFill>
                  <a:srgbClr val="ffffff"/>
                </a:solidFill>
                <a:effectLst/>
                <a:uFillTx/>
                <a:latin typeface="Times New Roman"/>
              </a:rPr>
              <a:t> Power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pic>
        <p:nvPicPr>
          <p:cNvPr id="171" name="fl00336_" descr=""/>
          <p:cNvPicPr/>
          <p:nvPr/>
        </p:nvPicPr>
        <p:blipFill>
          <a:blip r:embed="rId1"/>
          <a:stretch/>
        </p:blipFill>
        <p:spPr>
          <a:xfrm>
            <a:off x="0" y="0"/>
            <a:ext cx="990720" cy="679320"/>
          </a:xfrm>
          <a:prstGeom prst="rect">
            <a:avLst/>
          </a:prstGeom>
          <a:noFill/>
          <a:ln w="0">
            <a:noFill/>
          </a:ln>
        </p:spPr>
      </p:pic>
      <p:sp>
        <p:nvSpPr>
          <p:cNvPr id="172"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Potential eligible customers can buy eligibility in advance of the legal date </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Transmission grid, REN, is unbundled legally, managerially and for accounts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The Portuguese government is due to sell a stake of up to 25% in EDP in autumn, reducing its stake to a minority. This will be preceded by the sale of a 70% stake in EdP's grid subsidiary, REN, which the government </a:t>
            </a:r>
            <a:r>
              <a:rPr b="1" lang="en-GB" sz="2000" strike="noStrike" u="none">
                <a:solidFill>
                  <a:srgbClr val="002a7e"/>
                </a:solidFill>
                <a:effectLst/>
                <a:uFillTx/>
                <a:latin typeface="Times New Roman"/>
              </a:rPr>
              <a:t>has agreed to buy</a:t>
            </a:r>
            <a:r>
              <a:rPr b="1" lang="en-US"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EdP will not receive any stranded cost compensation. The regulator, ERSE, has agreed not to cover the costs of transition and the government does not intend to apply for compensation from the EC.</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3"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Portugal</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pic>
        <p:nvPicPr>
          <p:cNvPr id="174" name="fl00336_" descr=""/>
          <p:cNvPicPr/>
          <p:nvPr/>
        </p:nvPicPr>
        <p:blipFill>
          <a:blip r:embed="rId1"/>
          <a:stretch/>
        </p:blipFill>
        <p:spPr>
          <a:xfrm>
            <a:off x="0" y="0"/>
            <a:ext cx="914400" cy="627120"/>
          </a:xfrm>
          <a:prstGeom prst="rect">
            <a:avLst/>
          </a:prstGeom>
          <a:noFill/>
          <a:ln w="0">
            <a:noFill/>
          </a:ln>
        </p:spPr>
      </p:pic>
      <p:sp>
        <p:nvSpPr>
          <p:cNvPr id="175" name=""/>
          <p:cNvSpPr/>
          <p:nvPr/>
        </p:nvSpPr>
        <p:spPr>
          <a:xfrm>
            <a:off x="415800" y="963720"/>
            <a:ext cx="8375760" cy="4827600"/>
          </a:xfrm>
          <a:prstGeom prst="rect">
            <a:avLst/>
          </a:prstGeom>
          <a:noFill/>
          <a:ln w="0">
            <a:noFill/>
          </a:ln>
        </p:spPr>
        <p:style>
          <a:lnRef idx="0"/>
          <a:fillRef idx="0"/>
          <a:effectRef idx="0"/>
          <a:fontRef idx="minor"/>
        </p:style>
        <p:txBody>
          <a:bodyPr lIns="92160" rIns="92160" tIns="46080" bIns="46080" anchor="t">
            <a:normAutofit fontScale="85000" lnSpcReduction="9999"/>
          </a:bodyPr>
          <a:p>
            <a:pPr marL="343080" indent="-343080">
              <a:lnSpc>
                <a:spcPct val="10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 </a:t>
            </a:r>
            <a:endParaRPr b="0" lang="en-US" sz="2000" strike="noStrike" u="none">
              <a:solidFill>
                <a:srgbClr val="000000"/>
              </a:solidFill>
              <a:effectLst/>
              <a:uFillTx/>
              <a:latin typeface="Times New Roman"/>
            </a:endParaRPr>
          </a:p>
          <a:p>
            <a:pPr lvl="1" marL="743040" indent="-285840">
              <a:lnSpc>
                <a:spcPct val="10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sng">
                <a:solidFill>
                  <a:srgbClr val="002a7e"/>
                </a:solidFill>
                <a:effectLst/>
                <a:uFillTx/>
                <a:latin typeface="Times New Roman"/>
              </a:rPr>
              <a:t>Currently:</a:t>
            </a:r>
            <a:r>
              <a:rPr b="1" lang="en-US" sz="1800" strike="noStrike" u="none">
                <a:solidFill>
                  <a:srgbClr val="002a7e"/>
                </a:solidFill>
                <a:effectLst/>
                <a:uFillTx/>
                <a:latin typeface="Times New Roman"/>
              </a:rPr>
              <a:t> </a:t>
            </a:r>
            <a:r>
              <a:rPr b="1" lang="en-GB" sz="1800" strike="noStrike" u="none">
                <a:solidFill>
                  <a:srgbClr val="002a7e"/>
                </a:solidFill>
                <a:effectLst/>
                <a:uFillTx/>
                <a:latin typeface="Times New Roman"/>
              </a:rPr>
              <a:t> none, possible opening in 2005 (emergent state – first long term take or pay contract less than 10 years old)</a:t>
            </a:r>
            <a:endParaRPr b="0" lang="en-US" sz="1800" strike="noStrike" u="none">
              <a:solidFill>
                <a:srgbClr val="000000"/>
              </a:solidFill>
              <a:effectLst/>
              <a:uFillTx/>
              <a:latin typeface="Times New Roman"/>
            </a:endParaRPr>
          </a:p>
          <a:p>
            <a:pPr lvl="2" marL="1143000" indent="-228600">
              <a:lnSpc>
                <a:spcPct val="100000"/>
              </a:lnSpc>
              <a:spcBef>
                <a:spcPts val="675"/>
              </a:spcBef>
              <a:buClr>
                <a:srgbClr val="ffcc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No obligation to open the market to build and/or operate natural gas facilities, no need to specify eligible customers, no phase-in requirement, no opening requirement for TPA, while emergent state status remains.</a:t>
            </a:r>
            <a:endParaRPr b="0" lang="en-US" sz="1800" strike="noStrike" u="none">
              <a:solidFill>
                <a:srgbClr val="000000"/>
              </a:solidFill>
              <a:effectLst/>
              <a:uFillTx/>
              <a:latin typeface="Times New Roman"/>
            </a:endParaRPr>
          </a:p>
          <a:p>
            <a:pPr lvl="1" marL="743040" indent="-285840">
              <a:lnSpc>
                <a:spcPct val="10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However, GdP has stated they must be ready for liberalization in 2005.</a:t>
            </a:r>
            <a:endParaRPr b="0" lang="en-US" sz="1800" strike="noStrike" u="none">
              <a:solidFill>
                <a:srgbClr val="000000"/>
              </a:solidFill>
              <a:effectLst/>
              <a:uFillTx/>
              <a:latin typeface="Times New Roman"/>
            </a:endParaRPr>
          </a:p>
          <a:p>
            <a:pPr marL="343080" indent="-343080">
              <a:lnSpc>
                <a:spcPct val="10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None yet</a:t>
            </a:r>
            <a:r>
              <a:rPr b="0" lang="en-GB"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(A 1999 protocol could lead to a regulator)</a:t>
            </a:r>
            <a:endParaRPr b="0" lang="en-US" sz="2000" strike="noStrike" u="none">
              <a:solidFill>
                <a:srgbClr val="000000"/>
              </a:solidFill>
              <a:effectLst/>
              <a:uFillTx/>
              <a:latin typeface="Times New Roman"/>
            </a:endParaRPr>
          </a:p>
          <a:p>
            <a:pPr marL="343080" indent="-343080">
              <a:lnSpc>
                <a:spcPct val="10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and Distribution</a:t>
            </a:r>
            <a:r>
              <a:rPr b="1" lang="en-US" sz="2000" strike="noStrike" u="none">
                <a:solidFill>
                  <a:srgbClr val="002a7e"/>
                </a:solidFill>
                <a:effectLst/>
                <a:uFillTx/>
                <a:latin typeface="Times New Roman"/>
              </a:rPr>
              <a:t>:</a:t>
            </a:r>
            <a:endParaRPr b="0" lang="en-US" sz="2000" strike="noStrike" u="none">
              <a:solidFill>
                <a:srgbClr val="000000"/>
              </a:solidFill>
              <a:effectLst/>
              <a:uFillTx/>
              <a:latin typeface="Times New Roman"/>
            </a:endParaRPr>
          </a:p>
          <a:p>
            <a:pPr lvl="1" marL="743040" indent="-285840">
              <a:lnSpc>
                <a:spcPct val="10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Transmission: </a:t>
            </a:r>
            <a:r>
              <a:rPr b="1" lang="en-GB" sz="1800" strike="noStrike" u="none">
                <a:solidFill>
                  <a:srgbClr val="002a7e"/>
                </a:solidFill>
                <a:effectLst/>
                <a:uFillTx/>
                <a:latin typeface="Times New Roman"/>
              </a:rPr>
              <a:t>Transgás is responsible for imports and for the construction and operation of the transportation network.</a:t>
            </a:r>
            <a:endParaRPr b="0" lang="en-US" sz="1800" strike="noStrike" u="none">
              <a:solidFill>
                <a:srgbClr val="000000"/>
              </a:solidFill>
              <a:effectLst/>
              <a:uFillTx/>
              <a:latin typeface="Times New Roman"/>
            </a:endParaRPr>
          </a:p>
          <a:p>
            <a:pPr lvl="1" marL="743040" indent="-285840">
              <a:lnSpc>
                <a:spcPct val="10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Distribution: The distribution market is in the hands of four regional companies. GdP owns small interests in two of them.</a:t>
            </a:r>
            <a:endParaRPr b="0" lang="en-US" sz="1800" strike="noStrike" u="none">
              <a:solidFill>
                <a:srgbClr val="000000"/>
              </a:solidFill>
              <a:effectLst/>
              <a:uFillTx/>
              <a:latin typeface="Times New Roman"/>
            </a:endParaRPr>
          </a:p>
          <a:p>
            <a:pPr marL="343080" indent="-343080">
              <a:lnSpc>
                <a:spcPct val="10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Supply:</a:t>
            </a:r>
            <a:r>
              <a:rPr b="1" lang="en-GB" sz="2000" strike="noStrike" u="none">
                <a:solidFill>
                  <a:srgbClr val="002a7e"/>
                </a:solidFill>
                <a:effectLst/>
                <a:uFillTx/>
                <a:latin typeface="Times New Roman"/>
              </a:rPr>
              <a:t> All gas is imported Algerian long-term contracts: c 2.5 bcm per year until 2020. Nigerian liquefied natural gas (LNG). </a:t>
            </a:r>
            <a:endParaRPr b="0" lang="en-US" sz="2000" strike="noStrike" u="none">
              <a:solidFill>
                <a:srgbClr val="000000"/>
              </a:solidFill>
              <a:effectLst/>
              <a:uFillTx/>
              <a:latin typeface="Times New Roman"/>
            </a:endParaRPr>
          </a:p>
          <a:p>
            <a:pPr marL="343080" indent="-343080">
              <a:lnSpc>
                <a:spcPct val="10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TPA not defined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Spain Power Market Overview</a:t>
            </a:r>
            <a:r>
              <a:rPr b="0" lang="en-GB"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pic>
        <p:nvPicPr>
          <p:cNvPr id="177" name="" descr=""/>
          <p:cNvPicPr/>
          <p:nvPr/>
        </p:nvPicPr>
        <p:blipFill>
          <a:blip r:embed="rId1"/>
          <a:stretch/>
        </p:blipFill>
        <p:spPr>
          <a:xfrm>
            <a:off x="0" y="0"/>
            <a:ext cx="914400" cy="598320"/>
          </a:xfrm>
          <a:prstGeom prst="rect">
            <a:avLst/>
          </a:prstGeom>
          <a:noFill/>
          <a:ln w="0">
            <a:noFill/>
          </a:ln>
        </p:spPr>
      </p:pic>
      <p:sp>
        <p:nvSpPr>
          <p:cNvPr id="178"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Currently Open</a:t>
            </a:r>
            <a:r>
              <a:rPr b="1" lang="en-GB" sz="2000" strike="noStrike" u="none">
                <a:solidFill>
                  <a:srgbClr val="002a7e"/>
                </a:solidFill>
                <a:effectLst/>
                <a:uFillTx/>
                <a:latin typeface="Times New Roman"/>
              </a:rPr>
              <a:t>: 1 kV connection or &gt; 1GWh consumption (Over 60,000 customers eligible)  </a:t>
            </a:r>
            <a:r>
              <a:rPr b="1" lang="en-GB" sz="2000" strike="noStrike" u="sng">
                <a:solidFill>
                  <a:srgbClr val="002a7e"/>
                </a:solidFill>
                <a:effectLst/>
                <a:uFillTx/>
                <a:latin typeface="Times New Roman"/>
              </a:rPr>
              <a:t>January 2003</a:t>
            </a:r>
            <a:r>
              <a:rPr b="1" lang="en-GB" sz="2000" strike="noStrike" u="none">
                <a:solidFill>
                  <a:srgbClr val="002a7e"/>
                </a:solidFill>
                <a:effectLst/>
                <a:uFillTx/>
                <a:latin typeface="Times New Roman"/>
              </a:rPr>
              <a:t>: All customers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 </a:t>
            </a:r>
            <a:r>
              <a:rPr b="1" lang="en-US" sz="2000" strike="noStrike" u="none">
                <a:solidFill>
                  <a:srgbClr val="002a7e"/>
                </a:solidFill>
                <a:effectLst/>
                <a:uFillTx/>
                <a:latin typeface="Times New Roman"/>
              </a:rPr>
              <a:t>Comisión Nacional de Energía</a:t>
            </a:r>
            <a:r>
              <a:rPr b="1" lang="en-GB" sz="2000" strike="noStrike" u="none">
                <a:solidFill>
                  <a:srgbClr val="002a7e"/>
                </a:solidFill>
                <a:effectLst/>
                <a:uFillTx/>
                <a:latin typeface="Times New Roman"/>
              </a:rPr>
              <a:t> (CNE)</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the </a:t>
            </a:r>
            <a:r>
              <a:rPr b="1" lang="en-AU" sz="2000" strike="noStrike" u="none">
                <a:solidFill>
                  <a:srgbClr val="002a7e"/>
                </a:solidFill>
                <a:effectLst/>
                <a:uFillTx/>
                <a:latin typeface="Times New Roman"/>
              </a:rPr>
              <a:t>four major generators are Endesa (45%), Iberdrola (35%), Union Fenosa (15%) and Hidrocantabrico (5%) </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Central transmission network operator (REE) with 8 distribution companies all owned by the generating companies.  Although some unbundling has taken place, the major utilities effectively remain vertically integrated. The 4 utilities own 40% of REE and their chairmen sit on its board of directors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party access is regulated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
          <p:cNvSpPr/>
          <p:nvPr/>
        </p:nvSpPr>
        <p:spPr>
          <a:xfrm>
            <a:off x="404640" y="60480"/>
            <a:ext cx="8377560" cy="7776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     Belgium</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pic>
        <p:nvPicPr>
          <p:cNvPr id="30" name="fl00271_" descr=""/>
          <p:cNvPicPr/>
          <p:nvPr/>
        </p:nvPicPr>
        <p:blipFill>
          <a:blip r:embed="rId1"/>
          <a:stretch/>
        </p:blipFill>
        <p:spPr>
          <a:xfrm>
            <a:off x="0" y="0"/>
            <a:ext cx="838080" cy="534960"/>
          </a:xfrm>
          <a:prstGeom prst="rect">
            <a:avLst/>
          </a:prstGeom>
          <a:noFill/>
          <a:ln w="0">
            <a:noFill/>
          </a:ln>
        </p:spPr>
      </p:pic>
      <p:sp>
        <p:nvSpPr>
          <p:cNvPr id="31" name=""/>
          <p:cNvSpPr/>
          <p:nvPr/>
        </p:nvSpPr>
        <p:spPr>
          <a:xfrm>
            <a:off x="415800" y="990720"/>
            <a:ext cx="8499600" cy="4549680"/>
          </a:xfrm>
          <a:prstGeom prst="rect">
            <a:avLst/>
          </a:prstGeom>
          <a:noFill/>
          <a:ln w="0">
            <a:noFill/>
          </a:ln>
        </p:spPr>
        <p:style>
          <a:lnRef idx="0"/>
          <a:fillRef idx="0"/>
          <a:effectRef idx="0"/>
          <a:fontRef idx="minor"/>
        </p:style>
        <p:txBody>
          <a:bodyPr lIns="92160" rIns="92160" tIns="46080" bIns="46080" anchor="t">
            <a:normAutofit fontScale="92500" lnSpcReduction="19999"/>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Customers consuming above threshold, or distribution companies’ supply intended for their eligible customers. </a:t>
            </a:r>
            <a:endParaRPr b="0" lang="en-US" sz="20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sng">
                <a:solidFill>
                  <a:srgbClr val="002a7e"/>
                </a:solidFill>
                <a:effectLst/>
                <a:uFillTx/>
                <a:latin typeface="Times New Roman"/>
              </a:rPr>
              <a:t>Currently Open</a:t>
            </a:r>
            <a:r>
              <a:rPr b="1" lang="en-GB" sz="1800" strike="noStrike" u="none">
                <a:solidFill>
                  <a:srgbClr val="002a7e"/>
                </a:solidFill>
                <a:effectLst/>
                <a:uFillTx/>
                <a:latin typeface="Times New Roman"/>
              </a:rPr>
              <a:t>: &gt; 100 GWh, </a:t>
            </a:r>
            <a:r>
              <a:rPr b="1" lang="en-GB" sz="1800" strike="noStrike" u="sng">
                <a:solidFill>
                  <a:srgbClr val="002a7e"/>
                </a:solidFill>
                <a:effectLst/>
                <a:uFillTx/>
                <a:latin typeface="Times New Roman"/>
              </a:rPr>
              <a:t>31/12/00:</a:t>
            </a:r>
            <a:r>
              <a:rPr b="1" lang="en-GB" sz="1800" strike="noStrike" u="none">
                <a:solidFill>
                  <a:srgbClr val="002a7e"/>
                </a:solidFill>
                <a:effectLst/>
                <a:uFillTx/>
                <a:latin typeface="Times New Roman"/>
              </a:rPr>
              <a:t> &gt;20 GWh, </a:t>
            </a:r>
            <a:r>
              <a:rPr b="1" lang="en-GB" sz="1800" strike="noStrike" u="sng">
                <a:solidFill>
                  <a:srgbClr val="002a7e"/>
                </a:solidFill>
                <a:effectLst/>
                <a:uFillTx/>
                <a:latin typeface="Times New Roman"/>
              </a:rPr>
              <a:t>31/12/02:</a:t>
            </a:r>
            <a:r>
              <a:rPr b="1" lang="en-GB" sz="1800" strike="noStrike" u="none">
                <a:solidFill>
                  <a:srgbClr val="002a7e"/>
                </a:solidFill>
                <a:effectLst/>
                <a:uFillTx/>
                <a:latin typeface="Times New Roman"/>
              </a:rPr>
              <a:t> &gt;10 GWh, </a:t>
            </a:r>
            <a:r>
              <a:rPr b="1" lang="en-GB" sz="1800" strike="noStrike" u="sng">
                <a:solidFill>
                  <a:srgbClr val="002a7e"/>
                </a:solidFill>
                <a:effectLst/>
                <a:uFillTx/>
                <a:latin typeface="Times New Roman"/>
              </a:rPr>
              <a:t>31/12/06:</a:t>
            </a:r>
            <a:r>
              <a:rPr b="1" lang="en-GB" sz="1800" strike="noStrike" u="none">
                <a:solidFill>
                  <a:srgbClr val="002a7e"/>
                </a:solidFill>
                <a:effectLst/>
                <a:uFillTx/>
                <a:latin typeface="Times New Roman"/>
              </a:rPr>
              <a:t> All customers </a:t>
            </a:r>
            <a:endParaRPr b="0" lang="en-US" sz="18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Eligible customers must register each year with the ministry by Feb. 1</a:t>
            </a:r>
            <a:endParaRPr b="0" lang="en-US" sz="18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The CREG has been establish</a:t>
            </a:r>
            <a:r>
              <a:rPr b="1" lang="en-GB" sz="2000" strike="noStrike" u="none">
                <a:solidFill>
                  <a:srgbClr val="002a7e"/>
                </a:solidFill>
                <a:effectLst/>
                <a:uFillTx/>
                <a:latin typeface="Times New Roman"/>
              </a:rPr>
              <a:t>ed</a:t>
            </a:r>
            <a:r>
              <a:rPr b="1" lang="en-US" sz="2000" strike="noStrike" u="none">
                <a:solidFill>
                  <a:srgbClr val="002a7e"/>
                </a:solidFill>
                <a:effectLst/>
                <a:uFillTx/>
                <a:latin typeface="Times New Roman"/>
              </a:rPr>
              <a:t> as the regulator</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TPA will be regulated  </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80% of electricity generated by Electrabel, most of which is supplied by nuclear generation </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CPTE will control transmission activities until a TSO is appointed. 90% of distribution is controlled by municipal utilities in conjunction with Electrabel</a:t>
            </a:r>
            <a:endParaRPr b="0" lang="en-US" sz="2000" strike="noStrike" u="none">
              <a:solidFill>
                <a:srgbClr val="000000"/>
              </a:solidFill>
              <a:effectLst/>
              <a:uFillTx/>
              <a:latin typeface="Times New Roman"/>
            </a:endParaRPr>
          </a:p>
          <a:p>
            <a:pPr marL="343080" indent="-343080">
              <a:lnSpc>
                <a:spcPct val="12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9"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Spain Power Market Factors</a:t>
            </a:r>
            <a:endParaRPr b="0" lang="en-US" sz="3600" strike="noStrike" u="none">
              <a:solidFill>
                <a:srgbClr val="000000"/>
              </a:solidFill>
              <a:effectLst/>
              <a:uFillTx/>
              <a:latin typeface="Times New Roman"/>
            </a:endParaRPr>
          </a:p>
        </p:txBody>
      </p:sp>
      <p:pic>
        <p:nvPicPr>
          <p:cNvPr id="180" name="" descr=""/>
          <p:cNvPicPr/>
          <p:nvPr/>
        </p:nvPicPr>
        <p:blipFill>
          <a:blip r:embed="rId1"/>
          <a:stretch/>
        </p:blipFill>
        <p:spPr>
          <a:xfrm>
            <a:off x="0" y="0"/>
            <a:ext cx="914400" cy="598320"/>
          </a:xfrm>
          <a:prstGeom prst="rect">
            <a:avLst/>
          </a:prstGeom>
          <a:noFill/>
          <a:ln w="0">
            <a:noFill/>
          </a:ln>
        </p:spPr>
      </p:pic>
      <p:sp>
        <p:nvSpPr>
          <p:cNvPr id="181" name=""/>
          <p:cNvSpPr/>
          <p:nvPr/>
        </p:nvSpPr>
        <p:spPr>
          <a:xfrm>
            <a:off x="380880" y="936720"/>
            <a:ext cx="8375760" cy="454968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1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Iberdrola/Endesa merger </a:t>
            </a:r>
            <a:endParaRPr b="0" lang="en-US" sz="2000" strike="noStrike" u="none">
              <a:solidFill>
                <a:srgbClr val="000000"/>
              </a:solidFill>
              <a:effectLst/>
              <a:uFillTx/>
              <a:latin typeface="Times New Roman"/>
            </a:endParaRPr>
          </a:p>
          <a:p>
            <a:pPr lvl="1" marL="743040" indent="-285840">
              <a:lnSpc>
                <a:spcPct val="11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Combined entity would own 80% of installed generation capacity</a:t>
            </a:r>
            <a:endParaRPr b="0" lang="en-US" sz="1800" strike="noStrike" u="none">
              <a:solidFill>
                <a:srgbClr val="000000"/>
              </a:solidFill>
              <a:effectLst/>
              <a:uFillTx/>
              <a:latin typeface="Times New Roman"/>
            </a:endParaRPr>
          </a:p>
          <a:p>
            <a:pPr lvl="1" marL="743040" indent="-285840">
              <a:lnSpc>
                <a:spcPct val="11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If the merger is approved, 16,000MW of installed capacity will have to be divested.  Remaining ownership will be approx 45%</a:t>
            </a:r>
            <a:endParaRPr b="0" lang="en-US" sz="1800" strike="noStrike" u="none">
              <a:solidFill>
                <a:srgbClr val="000000"/>
              </a:solidFill>
              <a:effectLst/>
              <a:uFillTx/>
              <a:latin typeface="Times New Roman"/>
            </a:endParaRPr>
          </a:p>
          <a:p>
            <a:pPr lvl="1" marL="743040" indent="-285840">
              <a:lnSpc>
                <a:spcPct val="11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Uncertainty regarding % ownership within marginal cost range</a:t>
            </a:r>
            <a:endParaRPr b="0" lang="en-US" sz="1800" strike="noStrike" u="none">
              <a:solidFill>
                <a:srgbClr val="000000"/>
              </a:solidFill>
              <a:effectLst/>
              <a:uFillTx/>
              <a:latin typeface="Times New Roman"/>
            </a:endParaRPr>
          </a:p>
          <a:p>
            <a:pPr lvl="1" marL="743040" indent="-285840">
              <a:lnSpc>
                <a:spcPct val="11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Combined entity may be required to divest of some distribution assets or face increased pressure for vertical unbundling</a:t>
            </a:r>
            <a:endParaRPr b="0" lang="en-US" sz="1800" strike="noStrike" u="none">
              <a:solidFill>
                <a:srgbClr val="000000"/>
              </a:solidFill>
              <a:effectLst/>
              <a:uFillTx/>
              <a:latin typeface="Times New Roman"/>
            </a:endParaRPr>
          </a:p>
          <a:p>
            <a:pPr marL="343080" indent="-343080">
              <a:lnSpc>
                <a:spcPct val="11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 90% of largest 8,000 customers have already switched. 55,000 100-200 kW customers are switching due to  15-25% discounts.</a:t>
            </a:r>
            <a:endParaRPr b="0" lang="en-US" sz="2000" strike="noStrike" u="none">
              <a:solidFill>
                <a:srgbClr val="000000"/>
              </a:solidFill>
              <a:effectLst/>
              <a:uFillTx/>
              <a:latin typeface="Times New Roman"/>
            </a:endParaRPr>
          </a:p>
          <a:p>
            <a:pPr marL="343080" indent="-343080">
              <a:lnSpc>
                <a:spcPct val="110000"/>
              </a:lnSpc>
              <a:spcBef>
                <a:spcPts val="7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While the pool has provided price transparency, structural issues exist both at the wholesale and retail levels</a:t>
            </a:r>
            <a:endParaRPr b="0" lang="en-US" sz="2000" strike="noStrike" u="none">
              <a:solidFill>
                <a:srgbClr val="000000"/>
              </a:solidFill>
              <a:effectLst/>
              <a:uFillTx/>
              <a:latin typeface="Times New Roman"/>
            </a:endParaRPr>
          </a:p>
          <a:p>
            <a:pPr lvl="1" marL="743040" indent="-285840">
              <a:lnSpc>
                <a:spcPct val="11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Low liquidity in the financial market</a:t>
            </a:r>
            <a:endParaRPr b="0" lang="en-US" sz="1800" strike="noStrike" u="none">
              <a:solidFill>
                <a:srgbClr val="000000"/>
              </a:solidFill>
              <a:effectLst/>
              <a:uFillTx/>
              <a:latin typeface="Times New Roman"/>
            </a:endParaRPr>
          </a:p>
          <a:p>
            <a:pPr lvl="1" marL="743040" indent="-285840">
              <a:lnSpc>
                <a:spcPct val="110000"/>
              </a:lnSpc>
              <a:spcBef>
                <a:spcPts val="67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Most counter parties trade short term</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2"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Spain</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pic>
        <p:nvPicPr>
          <p:cNvPr id="183" name="" descr=""/>
          <p:cNvPicPr/>
          <p:nvPr/>
        </p:nvPicPr>
        <p:blipFill>
          <a:blip r:embed="rId1"/>
          <a:stretch/>
        </p:blipFill>
        <p:spPr>
          <a:xfrm>
            <a:off x="0" y="0"/>
            <a:ext cx="914400" cy="598320"/>
          </a:xfrm>
          <a:prstGeom prst="rect">
            <a:avLst/>
          </a:prstGeom>
          <a:noFill/>
          <a:ln w="0">
            <a:noFill/>
          </a:ln>
        </p:spPr>
      </p:pic>
      <p:sp>
        <p:nvSpPr>
          <p:cNvPr id="184" name=""/>
          <p:cNvSpPr/>
          <p:nvPr/>
        </p:nvSpPr>
        <p:spPr>
          <a:xfrm>
            <a:off x="415800" y="990720"/>
            <a:ext cx="8728200" cy="482760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3080" indent="-343080">
              <a:lnSpc>
                <a:spcPct val="11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none">
                <a:solidFill>
                  <a:srgbClr val="002a7e"/>
                </a:solidFill>
                <a:effectLst/>
                <a:uFillTx/>
                <a:latin typeface="Times New Roman"/>
                <a:ea typeface="Times New Roman"/>
              </a:rPr>
              <a:t>characterised by a specific level of gas consumption in a particular location</a:t>
            </a:r>
            <a:r>
              <a:rPr b="1" lang="en-GB"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a:p>
            <a:pPr lvl="1" marL="743040" indent="-285840">
              <a:lnSpc>
                <a:spcPct val="11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sng">
                <a:solidFill>
                  <a:srgbClr val="002a7e"/>
                </a:solidFill>
                <a:effectLst/>
                <a:uFillTx/>
                <a:latin typeface="Times New Roman"/>
              </a:rPr>
              <a:t>Currently:</a:t>
            </a:r>
            <a:r>
              <a:rPr b="1" lang="en-GB" sz="1800" strike="noStrike" u="none">
                <a:solidFill>
                  <a:srgbClr val="002a7e"/>
                </a:solidFill>
                <a:effectLst/>
                <a:uFillTx/>
                <a:latin typeface="Times New Roman"/>
              </a:rPr>
              <a:t> </a:t>
            </a:r>
            <a:r>
              <a:rPr b="1" lang="en-GB" sz="1800" strike="noStrike" u="none">
                <a:solidFill>
                  <a:srgbClr val="002a7e"/>
                </a:solidFill>
                <a:effectLst/>
                <a:uFillTx/>
                <a:latin typeface="Symbol"/>
                <a:ea typeface="Symbol"/>
              </a:rPr>
              <a:t></a:t>
            </a:r>
            <a:r>
              <a:rPr b="1" lang="en-GB" sz="1800" strike="noStrike" u="none">
                <a:solidFill>
                  <a:srgbClr val="002a7e"/>
                </a:solidFill>
                <a:effectLst/>
                <a:uFillTx/>
                <a:latin typeface="Times New Roman"/>
              </a:rPr>
              <a:t> </a:t>
            </a:r>
            <a:r>
              <a:rPr b="1" lang="en-GB" sz="1800" strike="noStrike" u="none">
                <a:solidFill>
                  <a:srgbClr val="002a7e"/>
                </a:solidFill>
                <a:effectLst/>
                <a:uFillTx/>
                <a:latin typeface="Times New Roman"/>
                <a:ea typeface="Times New Roman"/>
              </a:rPr>
              <a:t>3 mcm and power plants and cogenerators  </a:t>
            </a:r>
            <a:r>
              <a:rPr b="1" lang="en-GB" sz="1800" strike="noStrike" u="sng">
                <a:solidFill>
                  <a:srgbClr val="002a7e"/>
                </a:solidFill>
                <a:effectLst/>
                <a:uFillTx/>
                <a:latin typeface="Times New Roman"/>
                <a:ea typeface="Times New Roman"/>
              </a:rPr>
              <a:t>1/1/02:</a:t>
            </a:r>
            <a:r>
              <a:rPr b="1" lang="en-GB" sz="1800" strike="noStrike" u="none">
                <a:solidFill>
                  <a:srgbClr val="002a7e"/>
                </a:solidFill>
                <a:effectLst/>
                <a:uFillTx/>
                <a:latin typeface="Times New Roman"/>
                <a:ea typeface="Times New Roman"/>
              </a:rPr>
              <a:t> </a:t>
            </a:r>
            <a:r>
              <a:rPr b="1" lang="en-GB" sz="1800" strike="noStrike" u="none">
                <a:solidFill>
                  <a:srgbClr val="002a7e"/>
                </a:solidFill>
                <a:effectLst/>
                <a:uFillTx/>
                <a:latin typeface="Symbol"/>
                <a:ea typeface="Symbol"/>
              </a:rPr>
              <a:t></a:t>
            </a:r>
            <a:r>
              <a:rPr b="1" lang="en-GB" sz="1800" strike="noStrike" u="none">
                <a:solidFill>
                  <a:srgbClr val="002a7e"/>
                </a:solidFill>
                <a:effectLst/>
                <a:uFillTx/>
                <a:latin typeface="Times New Roman"/>
                <a:ea typeface="Times New Roman"/>
              </a:rPr>
              <a:t> 1 mcm</a:t>
            </a:r>
            <a:endParaRPr b="0" lang="en-US" sz="1800" strike="noStrike" u="none">
              <a:solidFill>
                <a:srgbClr val="000000"/>
              </a:solidFill>
              <a:effectLst/>
              <a:uFillTx/>
              <a:latin typeface="Times New Roman"/>
            </a:endParaRPr>
          </a:p>
          <a:p>
            <a:pPr lvl="1" marL="743040" indent="-285840">
              <a:lnSpc>
                <a:spcPct val="11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ea typeface="Times New Roman"/>
              </a:rPr>
              <a:t>     </a:t>
            </a:r>
            <a:r>
              <a:rPr b="1" lang="en-GB" sz="1800" strike="noStrike" u="sng">
                <a:solidFill>
                  <a:srgbClr val="002a7e"/>
                </a:solidFill>
                <a:effectLst/>
                <a:uFillTx/>
                <a:latin typeface="Times New Roman"/>
                <a:ea typeface="Times New Roman"/>
              </a:rPr>
              <a:t>1/1/03:</a:t>
            </a:r>
            <a:r>
              <a:rPr b="1" lang="en-GB" sz="1800" strike="noStrike" u="none">
                <a:solidFill>
                  <a:srgbClr val="002a7e"/>
                </a:solidFill>
                <a:effectLst/>
                <a:uFillTx/>
                <a:latin typeface="Times New Roman"/>
                <a:ea typeface="Times New Roman"/>
              </a:rPr>
              <a:t> all customers</a:t>
            </a:r>
            <a:endParaRPr b="0" lang="en-US" sz="1800" strike="noStrike" u="none">
              <a:solidFill>
                <a:srgbClr val="000000"/>
              </a:solidFill>
              <a:effectLst/>
              <a:uFillTx/>
              <a:latin typeface="Times New Roman"/>
            </a:endParaRPr>
          </a:p>
          <a:p>
            <a:pPr marL="343080" indent="-343080">
              <a:lnSpc>
                <a:spcPct val="11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CNE</a:t>
            </a:r>
            <a:endParaRPr b="0" lang="en-US" sz="2000" strike="noStrike" u="none">
              <a:solidFill>
                <a:srgbClr val="000000"/>
              </a:solidFill>
              <a:effectLst/>
              <a:uFillTx/>
              <a:latin typeface="Times New Roman"/>
            </a:endParaRPr>
          </a:p>
          <a:p>
            <a:pPr marL="343080" indent="-343080">
              <a:lnSpc>
                <a:spcPct val="11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 and Storage:</a:t>
            </a:r>
            <a:r>
              <a:rPr b="1" lang="en-US" sz="2000" strike="noStrike" u="none">
                <a:solidFill>
                  <a:srgbClr val="002a7e"/>
                </a:solidFill>
                <a:effectLst/>
                <a:uFillTx/>
                <a:latin typeface="Times New Roman"/>
              </a:rPr>
              <a:t> Spain is depende</a:t>
            </a:r>
            <a:r>
              <a:rPr b="1" lang="en-GB" sz="2000" strike="noStrike" u="none">
                <a:solidFill>
                  <a:srgbClr val="002a7e"/>
                </a:solidFill>
                <a:effectLst/>
                <a:uFillTx/>
                <a:latin typeface="Times New Roman"/>
              </a:rPr>
              <a:t>nt</a:t>
            </a:r>
            <a:r>
              <a:rPr b="1" lang="en-US" sz="2000" strike="noStrike" u="none">
                <a:solidFill>
                  <a:srgbClr val="002a7e"/>
                </a:solidFill>
                <a:effectLst/>
                <a:uFillTx/>
                <a:latin typeface="Times New Roman"/>
              </a:rPr>
              <a:t> 100% on </a:t>
            </a:r>
            <a:r>
              <a:rPr b="1" lang="en-GB" sz="2000" strike="noStrike" u="none">
                <a:solidFill>
                  <a:srgbClr val="002a7e"/>
                </a:solidFill>
                <a:effectLst/>
                <a:uFillTx/>
                <a:latin typeface="Times New Roman"/>
              </a:rPr>
              <a:t>i</a:t>
            </a:r>
            <a:r>
              <a:rPr b="1" lang="en-US" sz="2000" strike="noStrike" u="none">
                <a:solidFill>
                  <a:srgbClr val="002a7e"/>
                </a:solidFill>
                <a:effectLst/>
                <a:uFillTx/>
                <a:latin typeface="Times New Roman"/>
              </a:rPr>
              <a:t>mports. Storage is un</a:t>
            </a:r>
            <a:r>
              <a:rPr b="1" lang="en-GB" sz="2000" strike="noStrike" u="none">
                <a:solidFill>
                  <a:srgbClr val="002a7e"/>
                </a:solidFill>
                <a:effectLst/>
                <a:uFillTx/>
                <a:latin typeface="Times New Roman"/>
              </a:rPr>
              <a:t>bundled but owned mostly by GasNatural affiliate</a:t>
            </a:r>
            <a:endParaRPr b="0" lang="en-US" sz="2000" strike="noStrike" u="none">
              <a:solidFill>
                <a:srgbClr val="000000"/>
              </a:solidFill>
              <a:effectLst/>
              <a:uFillTx/>
              <a:latin typeface="Times New Roman"/>
            </a:endParaRPr>
          </a:p>
          <a:p>
            <a:pPr marL="343080" indent="-343080">
              <a:lnSpc>
                <a:spcPct val="11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and Distribution</a:t>
            </a:r>
            <a:r>
              <a:rPr b="1" lang="en-US" sz="2000" strike="noStrike" u="none">
                <a:solidFill>
                  <a:srgbClr val="002a7e"/>
                </a:solidFill>
                <a:effectLst/>
                <a:uFillTx/>
                <a:latin typeface="Times New Roman"/>
              </a:rPr>
              <a:t>:</a:t>
            </a:r>
            <a:endParaRPr b="0" lang="en-US" sz="2000" strike="noStrike" u="none">
              <a:solidFill>
                <a:srgbClr val="000000"/>
              </a:solidFill>
              <a:effectLst/>
              <a:uFillTx/>
              <a:latin typeface="Times New Roman"/>
            </a:endParaRPr>
          </a:p>
          <a:p>
            <a:pPr lvl="1" marL="743040" indent="-285840">
              <a:lnSpc>
                <a:spcPct val="11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Transmission: Owned mostly by GasNatural Controlled by </a:t>
            </a:r>
            <a:r>
              <a:rPr b="1" lang="en-GB" sz="1800" strike="noStrike" u="none">
                <a:solidFill>
                  <a:srgbClr val="002a7e"/>
                </a:solidFill>
                <a:effectLst/>
                <a:uFillTx/>
                <a:latin typeface="Times New Roman"/>
                <a:ea typeface="Times New Roman"/>
              </a:rPr>
              <a:t>ENAGAS S.A. designated as the Technical Manager of the System </a:t>
            </a:r>
            <a:endParaRPr b="0" lang="en-US" sz="1800" strike="noStrike" u="none">
              <a:solidFill>
                <a:srgbClr val="000000"/>
              </a:solidFill>
              <a:effectLst/>
              <a:uFillTx/>
              <a:latin typeface="Times New Roman"/>
            </a:endParaRPr>
          </a:p>
          <a:p>
            <a:pPr lvl="1" marL="743040" indent="-285840">
              <a:lnSpc>
                <a:spcPct val="11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Distribution: </a:t>
            </a:r>
            <a:r>
              <a:rPr b="1" lang="en-GB" sz="1800" strike="noStrike" u="none">
                <a:solidFill>
                  <a:srgbClr val="002a7e"/>
                </a:solidFill>
                <a:effectLst/>
                <a:uFillTx/>
                <a:latin typeface="Times New Roman"/>
              </a:rPr>
              <a:t>Unbundled but owned mostly by GasNatural affiliate</a:t>
            </a:r>
            <a:endParaRPr b="0" lang="en-US" sz="1800" strike="noStrike" u="none">
              <a:solidFill>
                <a:srgbClr val="000000"/>
              </a:solidFill>
              <a:effectLst/>
              <a:uFillTx/>
              <a:latin typeface="Times New Roman"/>
            </a:endParaRPr>
          </a:p>
          <a:p>
            <a:pPr marL="343080" indent="-343080">
              <a:lnSpc>
                <a:spcPct val="11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a:t>
            </a:r>
            <a:r>
              <a:rPr b="1" lang="en-US" sz="2000" strike="noStrike" u="none">
                <a:solidFill>
                  <a:srgbClr val="002a7e"/>
                </a:solidFill>
                <a:effectLst/>
                <a:uFillTx/>
                <a:latin typeface="Times New Roman"/>
              </a:rPr>
              <a:t>Regulated TPA, Access charge are tolls that will be determined by the ministry. </a:t>
            </a:r>
            <a:r>
              <a:rPr b="1" lang="en-GB" sz="2000" strike="noStrike" u="none">
                <a:solidFill>
                  <a:srgbClr val="002a7e"/>
                </a:solidFill>
                <a:effectLst/>
                <a:uFillTx/>
                <a:latin typeface="Times New Roman"/>
              </a:rPr>
              <a:t>TPA Decrees are not applicable yet.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5"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Spain</a:t>
            </a:r>
            <a:r>
              <a:rPr b="1" lang="en-US" sz="3600" strike="noStrike" u="none">
                <a:solidFill>
                  <a:srgbClr val="ffffff"/>
                </a:solidFill>
                <a:effectLst/>
                <a:uFillTx/>
                <a:latin typeface="Times New Roman"/>
              </a:rPr>
              <a:t> Gas Market Factors</a:t>
            </a:r>
            <a:endParaRPr b="0" lang="en-US" sz="3600" strike="noStrike" u="none">
              <a:solidFill>
                <a:srgbClr val="000000"/>
              </a:solidFill>
              <a:effectLst/>
              <a:uFillTx/>
              <a:latin typeface="Times New Roman"/>
            </a:endParaRPr>
          </a:p>
        </p:txBody>
      </p:sp>
      <p:pic>
        <p:nvPicPr>
          <p:cNvPr id="186" name="" descr=""/>
          <p:cNvPicPr/>
          <p:nvPr/>
        </p:nvPicPr>
        <p:blipFill>
          <a:blip r:embed="rId1"/>
          <a:stretch/>
        </p:blipFill>
        <p:spPr>
          <a:xfrm>
            <a:off x="0" y="0"/>
            <a:ext cx="914400" cy="598320"/>
          </a:xfrm>
          <a:prstGeom prst="rect">
            <a:avLst/>
          </a:prstGeom>
          <a:noFill/>
          <a:ln w="0">
            <a:noFill/>
          </a:ln>
        </p:spPr>
      </p:pic>
      <p:sp>
        <p:nvSpPr>
          <p:cNvPr id="187" name=""/>
          <p:cNvSpPr/>
          <p:nvPr/>
        </p:nvSpPr>
        <p:spPr>
          <a:xfrm>
            <a:off x="415800" y="106668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ea typeface="Times New Roman"/>
              </a:rPr>
              <a:t>Access to transportation and distribution facilities can only be denied if there is insufficient capacity: take-or-pay obligations may be at risk</a:t>
            </a:r>
            <a:r>
              <a:rPr b="1" lang="en-US"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ea typeface="Times New Roman"/>
              </a:rPr>
              <a:t>From 2003 no gas company will be allowed to deliver more than 70% of the total Spanish gas consumption, net of autoconsumption</a:t>
            </a:r>
            <a:r>
              <a:rPr b="1" lang="en-GB"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ea typeface="Times New Roman"/>
              </a:rPr>
              <a:t>No company will be allowed to have a stake greater than 35% of the ENAGAS share capital</a:t>
            </a:r>
            <a:r>
              <a:rPr b="1" lang="en-GB" sz="2000" strike="noStrike" u="none">
                <a:solidFill>
                  <a:srgbClr val="002a7e"/>
                </a:solidFill>
                <a:effectLst/>
                <a:uFillTx/>
                <a:latin typeface="Times New Roman"/>
              </a:rPr>
              <a:t>.</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ea typeface="Times New Roman"/>
              </a:rPr>
              <a:t>For marketers the stock requirement is 35 days of forward firm consumption</a:t>
            </a:r>
            <a:r>
              <a:rPr b="1" lang="en-GB" sz="2000" strike="noStrike" u="none">
                <a:solidFill>
                  <a:srgbClr val="002a7e"/>
                </a:solidFill>
                <a:effectLst/>
                <a:uFillTx/>
                <a:latin typeface="Times New Roman"/>
              </a:rPr>
              <a:t> </a:t>
            </a:r>
            <a:endParaRPr b="0" lang="en-US" sz="2000" strike="noStrike" u="none">
              <a:solidFill>
                <a:srgbClr val="000000"/>
              </a:solidFill>
              <a:effectLst/>
              <a:uFillTx/>
              <a:latin typeface="Times New Roman"/>
            </a:endParaRPr>
          </a:p>
          <a:p>
            <a:pPr marL="343080" indent="-343080" algn="just">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ea typeface="Times New Roman"/>
              </a:rPr>
              <a:t>Until December 2003, 25% of the Algerian gas will be allocated to commercialisers in order to be sold to eligible customers.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8" name=""/>
          <p:cNvSpPr/>
          <p:nvPr/>
        </p:nvSpPr>
        <p:spPr>
          <a:xfrm>
            <a:off x="1143000" y="0"/>
            <a:ext cx="8377200" cy="77796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Sweden</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sp>
        <p:nvSpPr>
          <p:cNvPr id="189" name=""/>
          <p:cNvSpPr/>
          <p:nvPr/>
        </p:nvSpPr>
        <p:spPr>
          <a:xfrm>
            <a:off x="380880" y="1219320"/>
            <a:ext cx="8499600" cy="454968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All customers eligible since 1996 (100%)</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Swedish National Energy Administration</a:t>
            </a:r>
            <a:r>
              <a:rPr b="1" lang="en-US" sz="2000" strike="noStrike" u="none">
                <a:solidFill>
                  <a:srgbClr val="002a7e"/>
                </a:solidFill>
                <a:effectLst/>
                <a:uFillTx/>
                <a:latin typeface="Arial"/>
              </a:rPr>
              <a:t> </a:t>
            </a:r>
            <a:r>
              <a:rPr b="1" lang="en-GB" sz="2000" strike="noStrike" u="none">
                <a:solidFill>
                  <a:srgbClr val="002a7e"/>
                </a:solidFill>
                <a:effectLst/>
                <a:uFillTx/>
                <a:latin typeface="Times New Roman"/>
              </a:rPr>
              <a:t>(STEM)</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a:t>
            </a:r>
            <a:r>
              <a:rPr b="1" lang="en-US" sz="2000" strike="noStrike" u="none">
                <a:solidFill>
                  <a:srgbClr val="002a7e"/>
                </a:solidFill>
                <a:effectLst/>
                <a:uFillTx/>
                <a:latin typeface="Times New Roman"/>
              </a:rPr>
              <a:t>State-owned companies</a:t>
            </a:r>
            <a:r>
              <a:rPr b="1" lang="en-GB" sz="2000" strike="noStrike" u="none">
                <a:solidFill>
                  <a:srgbClr val="002a7e"/>
                </a:solidFill>
                <a:effectLst/>
                <a:uFillTx/>
                <a:latin typeface="Times New Roman"/>
              </a:rPr>
              <a:t> (49% through Vattenfall)</a:t>
            </a:r>
            <a:r>
              <a:rPr b="1" lang="en-US" sz="2000" strike="noStrike" u="none">
                <a:solidFill>
                  <a:srgbClr val="002a7e"/>
                </a:solidFill>
                <a:effectLst/>
                <a:uFillTx/>
                <a:latin typeface="Times New Roman"/>
              </a:rPr>
              <a:t> as well as independent producers and municipalities are active in the Swedish power market</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Svenska Kraftnat is the transmission operator and owns all high-voltage lines. There are more than 200 distribution companies, mainly owned by municipalities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Third party access is regulated</a:t>
            </a:r>
            <a:endParaRPr b="0" lang="en-US" sz="2000" strike="noStrike" u="none">
              <a:solidFill>
                <a:srgbClr val="000000"/>
              </a:solidFill>
              <a:effectLst/>
              <a:uFillTx/>
              <a:latin typeface="Times New Roman"/>
            </a:endParaRPr>
          </a:p>
          <a:p>
            <a:pPr marL="343080" indent="-343080">
              <a:lnSpc>
                <a:spcPct val="12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190" name="" descr=""/>
          <p:cNvPicPr/>
          <p:nvPr/>
        </p:nvPicPr>
        <p:blipFill>
          <a:blip r:embed="rId1"/>
          <a:stretch/>
        </p:blipFill>
        <p:spPr>
          <a:xfrm>
            <a:off x="0" y="0"/>
            <a:ext cx="990720" cy="660240"/>
          </a:xfrm>
          <a:prstGeom prst="rect">
            <a:avLst/>
          </a:prstGeom>
          <a:noFill/>
          <a:ln w="0">
            <a:noFill/>
          </a:ln>
        </p:spPr>
      </p:pic>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1"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Sweden</a:t>
            </a:r>
            <a:r>
              <a:rPr b="1" lang="en-US" sz="3600" strike="noStrike" u="none">
                <a:solidFill>
                  <a:srgbClr val="ffffff"/>
                </a:solidFill>
                <a:effectLst/>
                <a:uFillTx/>
                <a:latin typeface="Times New Roman"/>
              </a:rPr>
              <a:t> Power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sp>
        <p:nvSpPr>
          <p:cNvPr id="192"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Access to liquid wholesale market through NordPool</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The recently commissioned 600 MW SwePol underwater cable now gives Sweden access to cheap Polish coal-fired generation. </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Following passage of a referendum 20 years ago to decommission all 12 nuclear plants in Sweden, Sydkraft’s 615MW Barsbeck reactor was taken offline last year; the price spike feared as a result of this did not occur.</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Government has decided to protect 4 rivers with potential to produce 15TWh – how will energy gap following decommissioning be filled?</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193" name="" descr=""/>
          <p:cNvPicPr/>
          <p:nvPr/>
        </p:nvPicPr>
        <p:blipFill>
          <a:blip r:embed="rId1"/>
          <a:stretch/>
        </p:blipFill>
        <p:spPr>
          <a:xfrm>
            <a:off x="0" y="0"/>
            <a:ext cx="990720" cy="660240"/>
          </a:xfrm>
          <a:prstGeom prst="rect">
            <a:avLst/>
          </a:prstGeom>
          <a:noFill/>
          <a:ln w="0">
            <a:noFill/>
          </a:ln>
        </p:spPr>
      </p:pic>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Sweden</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sp>
        <p:nvSpPr>
          <p:cNvPr id="195" name=""/>
          <p:cNvSpPr/>
          <p:nvPr/>
        </p:nvSpPr>
        <p:spPr>
          <a:xfrm>
            <a:off x="457200" y="1066680"/>
            <a:ext cx="8375760" cy="455004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125"/>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US" sz="1800" strike="noStrike" u="sng">
                <a:solidFill>
                  <a:srgbClr val="002a7e"/>
                </a:solidFill>
                <a:effectLst/>
                <a:uFillTx/>
                <a:latin typeface="Times New Roman"/>
              </a:rPr>
              <a:t>Currently:</a:t>
            </a:r>
            <a:r>
              <a:rPr b="1" lang="en-US" sz="1800" strike="noStrike" u="none">
                <a:solidFill>
                  <a:srgbClr val="002a7e"/>
                </a:solidFill>
                <a:effectLst/>
                <a:uFillTx/>
                <a:latin typeface="Times New Roman"/>
              </a:rPr>
              <a:t> &gt; </a:t>
            </a:r>
            <a:r>
              <a:rPr b="1" lang="en-GB" sz="1800" strike="noStrike" u="none">
                <a:solidFill>
                  <a:srgbClr val="002a7e"/>
                </a:solidFill>
                <a:effectLst/>
                <a:uFillTx/>
                <a:latin typeface="Times New Roman"/>
              </a:rPr>
              <a:t>2</a:t>
            </a:r>
            <a:r>
              <a:rPr b="1" lang="en-US" sz="1800" strike="noStrike" u="none">
                <a:solidFill>
                  <a:srgbClr val="002a7e"/>
                </a:solidFill>
                <a:effectLst/>
                <a:uFillTx/>
                <a:latin typeface="Times New Roman"/>
              </a:rPr>
              <a:t>5 mcm </a:t>
            </a:r>
            <a:r>
              <a:rPr b="1" lang="en-GB" sz="1800" strike="noStrike" u="none">
                <a:solidFill>
                  <a:srgbClr val="002a7e"/>
                </a:solidFill>
                <a:effectLst/>
                <a:uFillTx/>
                <a:latin typeface="Times New Roman"/>
              </a:rPr>
              <a:t> </a:t>
            </a:r>
            <a:r>
              <a:rPr b="1" lang="en-GB" sz="1800" strike="noStrike" u="sng">
                <a:solidFill>
                  <a:srgbClr val="002a7e"/>
                </a:solidFill>
                <a:effectLst/>
                <a:uFillTx/>
                <a:latin typeface="Times New Roman"/>
              </a:rPr>
              <a:t>2003</a:t>
            </a:r>
            <a:r>
              <a:rPr b="1" lang="en-US" sz="1800" strike="noStrike" u="sng">
                <a:solidFill>
                  <a:srgbClr val="002a7e"/>
                </a:solidFill>
                <a:effectLst/>
                <a:uFillTx/>
                <a:latin typeface="Times New Roman"/>
              </a:rPr>
              <a:t>:</a:t>
            </a:r>
            <a:r>
              <a:rPr b="1" lang="en-US" sz="1800" strike="noStrike" u="none">
                <a:solidFill>
                  <a:srgbClr val="002a7e"/>
                </a:solidFill>
                <a:effectLst/>
                <a:uFillTx/>
                <a:latin typeface="Times New Roman"/>
              </a:rPr>
              <a:t> &gt; </a:t>
            </a:r>
            <a:r>
              <a:rPr b="1" lang="en-GB" sz="1800" strike="noStrike" u="none">
                <a:solidFill>
                  <a:srgbClr val="002a7e"/>
                </a:solidFill>
                <a:effectLst/>
                <a:uFillTx/>
                <a:latin typeface="Times New Roman"/>
              </a:rPr>
              <a:t>1</a:t>
            </a:r>
            <a:r>
              <a:rPr b="1" lang="en-US" sz="1800" strike="noStrike" u="none">
                <a:solidFill>
                  <a:srgbClr val="002a7e"/>
                </a:solidFill>
                <a:effectLst/>
                <a:uFillTx/>
                <a:latin typeface="Times New Roman"/>
              </a:rPr>
              <a:t>5 mcm</a:t>
            </a:r>
            <a:r>
              <a:rPr b="1" lang="en-GB" sz="1800" strike="noStrike" u="none">
                <a:solidFill>
                  <a:srgbClr val="002a7e"/>
                </a:solidFill>
                <a:effectLst/>
                <a:uFillTx/>
                <a:latin typeface="Times New Roman"/>
              </a:rPr>
              <a:t>  </a:t>
            </a:r>
            <a:r>
              <a:rPr b="1" lang="en-GB" sz="1800" strike="noStrike" u="sng">
                <a:solidFill>
                  <a:srgbClr val="002a7e"/>
                </a:solidFill>
                <a:effectLst/>
                <a:uFillTx/>
                <a:latin typeface="Times New Roman"/>
              </a:rPr>
              <a:t>2006:</a:t>
            </a:r>
            <a:r>
              <a:rPr b="1" lang="en-GB" sz="1800" strike="noStrike" u="none">
                <a:solidFill>
                  <a:srgbClr val="002a7e"/>
                </a:solidFill>
                <a:effectLst/>
                <a:uFillTx/>
                <a:latin typeface="Times New Roman"/>
              </a:rPr>
              <a:t> All (100%)</a:t>
            </a:r>
            <a:endParaRPr b="0" lang="en-US" sz="18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Swedish National Energy Administration</a:t>
            </a:r>
            <a:r>
              <a:rPr b="1" lang="en-US" sz="2000" strike="noStrike" u="none">
                <a:solidFill>
                  <a:srgbClr val="002a7e"/>
                </a:solidFill>
                <a:effectLst/>
                <a:uFillTx/>
                <a:latin typeface="Arial"/>
              </a:rPr>
              <a:t> </a:t>
            </a:r>
            <a:r>
              <a:rPr b="1" lang="en-GB" sz="2000" strike="noStrike" u="none">
                <a:solidFill>
                  <a:srgbClr val="002a7e"/>
                </a:solidFill>
                <a:effectLst/>
                <a:uFillTx/>
                <a:latin typeface="Times New Roman"/>
              </a:rPr>
              <a:t>(STEM)</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GB" sz="2000" strike="noStrike" u="sng">
                <a:solidFill>
                  <a:srgbClr val="002a7e"/>
                </a:solidFill>
                <a:effectLst/>
                <a:uFillTx/>
                <a:latin typeface="Times New Roman"/>
              </a:rPr>
              <a:t> &amp; Storage</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No natural gas reserves or storage facilities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Vattenfall Naturgas responsible for both activities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TPA will be regulated (Government proposal – needs change in law)</a:t>
            </a:r>
            <a:endParaRPr b="0" lang="en-US" sz="2000" strike="noStrike" u="none">
              <a:solidFill>
                <a:srgbClr val="000000"/>
              </a:solidFill>
              <a:effectLst/>
              <a:uFillTx/>
              <a:latin typeface="Times New Roman"/>
            </a:endParaRPr>
          </a:p>
          <a:p>
            <a:pPr marL="343080" indent="-343080">
              <a:lnSpc>
                <a:spcPct val="13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196" name="" descr=""/>
          <p:cNvPicPr/>
          <p:nvPr/>
        </p:nvPicPr>
        <p:blipFill>
          <a:blip r:embed="rId1"/>
          <a:stretch/>
        </p:blipFill>
        <p:spPr>
          <a:xfrm>
            <a:off x="0" y="0"/>
            <a:ext cx="990720" cy="660240"/>
          </a:xfrm>
          <a:prstGeom prst="rect">
            <a:avLst/>
          </a:prstGeom>
          <a:noFill/>
          <a:ln w="0">
            <a:noFill/>
          </a:ln>
        </p:spPr>
      </p:pic>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7" name=""/>
          <p:cNvSpPr/>
          <p:nvPr/>
        </p:nvSpPr>
        <p:spPr>
          <a:xfrm>
            <a:off x="766800" y="0"/>
            <a:ext cx="8377200" cy="77796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Switzerland</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sp>
        <p:nvSpPr>
          <p:cNvPr id="198" name=""/>
          <p:cNvSpPr/>
          <p:nvPr/>
        </p:nvSpPr>
        <p:spPr>
          <a:xfrm>
            <a:off x="380880" y="1219320"/>
            <a:ext cx="8499600" cy="454968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2000" strike="noStrike" u="sng">
                <a:solidFill>
                  <a:srgbClr val="002a7e"/>
                </a:solidFill>
                <a:effectLst/>
                <a:uFillTx/>
                <a:latin typeface="Times New Roman"/>
              </a:rPr>
              <a:t>2001</a:t>
            </a:r>
            <a:r>
              <a:rPr b="1" lang="en-GB" sz="2000" strike="noStrike" u="none">
                <a:solidFill>
                  <a:srgbClr val="002a7e"/>
                </a:solidFill>
                <a:effectLst/>
                <a:uFillTx/>
                <a:latin typeface="Times New Roman"/>
              </a:rPr>
              <a:t>:&gt;20GWh  </a:t>
            </a:r>
            <a:r>
              <a:rPr b="1" lang="en-GB" sz="2000" strike="noStrike" u="sng">
                <a:solidFill>
                  <a:srgbClr val="002a7e"/>
                </a:solidFill>
                <a:effectLst/>
                <a:uFillTx/>
                <a:latin typeface="Times New Roman"/>
              </a:rPr>
              <a:t>2005:</a:t>
            </a:r>
            <a:r>
              <a:rPr b="1" lang="en-GB" sz="2000" strike="noStrike" u="none">
                <a:solidFill>
                  <a:srgbClr val="002a7e"/>
                </a:solidFill>
                <a:effectLst/>
                <a:uFillTx/>
                <a:latin typeface="Times New Roman"/>
              </a:rPr>
              <a:t>&gt; 10GWh   </a:t>
            </a:r>
            <a:r>
              <a:rPr b="1" lang="en-GB" sz="2000" strike="noStrike" u="sng">
                <a:solidFill>
                  <a:srgbClr val="002a7e"/>
                </a:solidFill>
                <a:effectLst/>
                <a:uFillTx/>
                <a:latin typeface="Times New Roman"/>
              </a:rPr>
              <a:t>2006(?):</a:t>
            </a:r>
            <a:r>
              <a:rPr b="1" lang="en-GB" sz="2000" strike="noStrike" u="none">
                <a:solidFill>
                  <a:srgbClr val="002a7e"/>
                </a:solidFill>
                <a:effectLst/>
                <a:uFillTx/>
                <a:latin typeface="Times New Roman"/>
              </a:rPr>
              <a:t> All</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No independent regulator</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80 producers; hydro accounts for 60% of generation &amp; nuclear 40%</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7 companies own and operate the high-voltage network; they jointly own ETRANS AG which coordinates transmission. Ther are roughly 1000 municipal and private companies at the local distribution level</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Likely to adopt regulated third party access by 2004</a:t>
            </a:r>
            <a:endParaRPr b="0" lang="en-US" sz="2000" strike="noStrike" u="none">
              <a:solidFill>
                <a:srgbClr val="000000"/>
              </a:solidFill>
              <a:effectLst/>
              <a:uFillTx/>
              <a:latin typeface="Times New Roman"/>
            </a:endParaRPr>
          </a:p>
          <a:p>
            <a:pPr marL="343080" indent="-343080">
              <a:lnSpc>
                <a:spcPct val="12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2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2a7e"/>
                </a:solidFill>
                <a:effectLst/>
                <a:uFillTx/>
                <a:latin typeface="Times New Roman"/>
              </a:rPr>
              <a:t>Switzerland is not a member of the European Union</a:t>
            </a:r>
            <a:endParaRPr b="0" lang="en-US" sz="1400" strike="noStrike" u="none">
              <a:solidFill>
                <a:srgbClr val="000000"/>
              </a:solidFill>
              <a:effectLst/>
              <a:uFillTx/>
              <a:latin typeface="Times New Roman"/>
            </a:endParaRPr>
          </a:p>
          <a:p>
            <a:pPr marL="343080" indent="-343080">
              <a:lnSpc>
                <a:spcPct val="12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pic>
        <p:nvPicPr>
          <p:cNvPr id="199" name="fl00264_" descr=""/>
          <p:cNvPicPr/>
          <p:nvPr/>
        </p:nvPicPr>
        <p:blipFill>
          <a:blip r:embed="rId1"/>
          <a:stretch/>
        </p:blipFill>
        <p:spPr>
          <a:xfrm>
            <a:off x="0" y="0"/>
            <a:ext cx="838080" cy="547560"/>
          </a:xfrm>
          <a:prstGeom prst="rect">
            <a:avLst/>
          </a:prstGeom>
          <a:noFill/>
          <a:ln w="0">
            <a:noFill/>
          </a:ln>
        </p:spPr>
      </p:pic>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Switzerland</a:t>
            </a:r>
            <a:r>
              <a:rPr b="1" lang="en-US" sz="3600" strike="noStrike" u="none">
                <a:solidFill>
                  <a:srgbClr val="ffffff"/>
                </a:solidFill>
                <a:effectLst/>
                <a:uFillTx/>
                <a:latin typeface="Times New Roman"/>
              </a:rPr>
              <a:t> Power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sp>
        <p:nvSpPr>
          <p:cNvPr id="201"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Switzerland’s electricity liberalisation law (EMG) passed by the Swiss Senate in November. Law likely to come into force early 2001</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Smaller energy-intensive users will be allowed to benefit from lower power prices before full market opening</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Single state-owned company likely to be established to run the high-voltage grid</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Transparent and liquid spot market through SWEP price index</a:t>
            </a:r>
            <a:endParaRPr b="0" lang="en-US" sz="2000" strike="noStrike" u="none">
              <a:solidFill>
                <a:srgbClr val="000000"/>
              </a:solidFill>
              <a:effectLst/>
              <a:uFillTx/>
              <a:latin typeface="Times New Roman"/>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2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202" name="fl00264_" descr=""/>
          <p:cNvPicPr/>
          <p:nvPr/>
        </p:nvPicPr>
        <p:blipFill>
          <a:blip r:embed="rId1"/>
          <a:stretch/>
        </p:blipFill>
        <p:spPr>
          <a:xfrm>
            <a:off x="0" y="0"/>
            <a:ext cx="1066680" cy="696960"/>
          </a:xfrm>
          <a:prstGeom prst="rect">
            <a:avLst/>
          </a:prstGeom>
          <a:noFill/>
          <a:ln w="0">
            <a:noFill/>
          </a:ln>
        </p:spPr>
      </p:pic>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3"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Switzerland</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sp>
        <p:nvSpPr>
          <p:cNvPr id="204" name=""/>
          <p:cNvSpPr/>
          <p:nvPr/>
        </p:nvSpPr>
        <p:spPr>
          <a:xfrm>
            <a:off x="457200" y="1066680"/>
            <a:ext cx="8375760" cy="455004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Currently no customers eligible</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No independent regulator</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GB" sz="2000" strike="noStrike" u="sng">
                <a:solidFill>
                  <a:srgbClr val="002a7e"/>
                </a:solidFill>
                <a:effectLst/>
                <a:uFillTx/>
                <a:latin typeface="Times New Roman"/>
              </a:rPr>
              <a:t> &amp; Storage</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All natural gas imported; gas storage contracted from Gaz de France and physically held in France on behalf of Swiss customers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Swissgas coordinates transmission activities on behalf of municipal shareholders. Distribution networks owned by municipalities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Currently no third party access to Swiss gas infrastructure</a:t>
            </a:r>
            <a:endParaRPr b="0" lang="en-US" sz="2000" strike="noStrike" u="none">
              <a:solidFill>
                <a:srgbClr val="000000"/>
              </a:solidFill>
              <a:effectLst/>
              <a:uFillTx/>
              <a:latin typeface="Times New Roman"/>
            </a:endParaRPr>
          </a:p>
          <a:p>
            <a:pPr marL="343080" indent="-343080">
              <a:lnSpc>
                <a:spcPct val="13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205" name="fl00264_" descr=""/>
          <p:cNvPicPr/>
          <p:nvPr/>
        </p:nvPicPr>
        <p:blipFill>
          <a:blip r:embed="rId1"/>
          <a:stretch/>
        </p:blipFill>
        <p:spPr>
          <a:xfrm>
            <a:off x="0" y="0"/>
            <a:ext cx="1066680" cy="696960"/>
          </a:xfrm>
          <a:prstGeom prst="rect">
            <a:avLst/>
          </a:prstGeom>
          <a:noFill/>
          <a:ln w="0">
            <a:noFill/>
          </a:ln>
        </p:spPr>
      </p:pic>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6" name=""/>
          <p:cNvSpPr/>
          <p:nvPr/>
        </p:nvSpPr>
        <p:spPr>
          <a:xfrm>
            <a:off x="-228600" y="76320"/>
            <a:ext cx="937260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imes New Roman"/>
              </a:rPr>
              <a:t>UK Power Market Overview</a:t>
            </a:r>
            <a:endParaRPr b="0" lang="en-US" sz="3600" strike="noStrike" u="none">
              <a:solidFill>
                <a:srgbClr val="000000"/>
              </a:solidFill>
              <a:effectLst/>
              <a:uFillTx/>
              <a:latin typeface="Times New Roman"/>
            </a:endParaRPr>
          </a:p>
        </p:txBody>
      </p:sp>
      <p:sp>
        <p:nvSpPr>
          <p:cNvPr id="207" name=""/>
          <p:cNvSpPr/>
          <p:nvPr/>
        </p:nvSpPr>
        <p:spPr>
          <a:xfrm>
            <a:off x="762120" y="1600200"/>
            <a:ext cx="74674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8" name=""/>
          <p:cNvSpPr/>
          <p:nvPr/>
        </p:nvSpPr>
        <p:spPr>
          <a:xfrm>
            <a:off x="762120" y="16002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09" name="" descr=""/>
          <p:cNvPicPr/>
          <p:nvPr/>
        </p:nvPicPr>
        <p:blipFill>
          <a:blip r:embed="rId1"/>
          <a:stretch/>
        </p:blipFill>
        <p:spPr>
          <a:xfrm>
            <a:off x="0" y="0"/>
            <a:ext cx="685800" cy="457200"/>
          </a:xfrm>
          <a:prstGeom prst="rect">
            <a:avLst/>
          </a:prstGeom>
          <a:noFill/>
          <a:ln w="0">
            <a:noFill/>
          </a:ln>
        </p:spPr>
      </p:pic>
      <p:sp>
        <p:nvSpPr>
          <p:cNvPr id="210"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Eligibility</a:t>
            </a:r>
            <a:r>
              <a:rPr b="1" lang="en-US" sz="2000" strike="noStrike" u="none">
                <a:solidFill>
                  <a:srgbClr val="002a7e"/>
                </a:solidFill>
                <a:effectLst/>
                <a:uFillTx/>
                <a:latin typeface="Times New Roman"/>
              </a:rPr>
              <a:t>:  100% of all customers are eligible</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OFGEM</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There has been a market power concentration problem historically because of the generators and the structure of the Pool</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Transmission &amp; Distribution:</a:t>
            </a:r>
            <a:r>
              <a:rPr b="1" lang="en-GB" sz="2000" strike="noStrike" u="none">
                <a:solidFill>
                  <a:srgbClr val="002a7e"/>
                </a:solidFill>
                <a:effectLst/>
                <a:uFillTx/>
                <a:latin typeface="Times New Roman"/>
              </a:rPr>
              <a:t> The National Grid Company (NGC) runs the transmission grid network and the 12 regional electricity companies (REC’s) locally transmit and distribute the power. In Scotland two vertically integrated companies provide transmission and distribution</a:t>
            </a:r>
            <a:endParaRPr b="0" lang="en-US" sz="2000" strike="noStrike" u="none">
              <a:solidFill>
                <a:srgbClr val="000000"/>
              </a:solidFill>
              <a:effectLst/>
              <a:uFillTx/>
              <a:latin typeface="Times New Roman"/>
            </a:endParaRPr>
          </a:p>
          <a:p>
            <a:pPr marL="343080" indent="-343080">
              <a:lnSpc>
                <a:spcPct val="14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party access is regulated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Belgium</a:t>
            </a:r>
            <a:r>
              <a:rPr b="1" lang="en-US" sz="3600" strike="noStrike" u="none">
                <a:solidFill>
                  <a:srgbClr val="ffffff"/>
                </a:solidFill>
                <a:effectLst/>
                <a:uFillTx/>
                <a:latin typeface="Times New Roman"/>
              </a:rPr>
              <a:t> Power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pic>
        <p:nvPicPr>
          <p:cNvPr id="33" name="fl00271_" descr=""/>
          <p:cNvPicPr/>
          <p:nvPr/>
        </p:nvPicPr>
        <p:blipFill>
          <a:blip r:embed="rId1"/>
          <a:stretch/>
        </p:blipFill>
        <p:spPr>
          <a:xfrm>
            <a:off x="0" y="0"/>
            <a:ext cx="838080" cy="534960"/>
          </a:xfrm>
          <a:prstGeom prst="rect">
            <a:avLst/>
          </a:prstGeom>
          <a:noFill/>
          <a:ln w="0">
            <a:noFill/>
          </a:ln>
        </p:spPr>
      </p:pic>
      <p:sp>
        <p:nvSpPr>
          <p:cNvPr id="34" name=""/>
          <p:cNvSpPr/>
          <p:nvPr/>
        </p:nvSpPr>
        <p:spPr>
          <a:xfrm>
            <a:off x="415800" y="1192320"/>
            <a:ext cx="8375760" cy="4827600"/>
          </a:xfrm>
          <a:prstGeom prst="rect">
            <a:avLst/>
          </a:prstGeom>
          <a:noFill/>
          <a:ln w="0">
            <a:noFill/>
          </a:ln>
        </p:spPr>
        <p:style>
          <a:lnRef idx="0"/>
          <a:fillRef idx="0"/>
          <a:effectRef idx="0"/>
          <a:fontRef idx="minor"/>
        </p:style>
        <p:txBody>
          <a:bodyPr lIns="92160" rIns="92160" tIns="46080" bIns="46080" anchor="t">
            <a:normAutofit lnSpcReduction="9999"/>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The government has been very slow in implementation of the law by signing Royal Decrees (Designation of the TSO, TPA access, Tariffs,…)</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Transmission grid: </a:t>
            </a:r>
            <a:r>
              <a:rPr b="1" lang="en-US" sz="2000" strike="noStrike" u="none">
                <a:solidFill>
                  <a:srgbClr val="002a7e"/>
                </a:solidFill>
                <a:effectLst/>
                <a:uFillTx/>
                <a:latin typeface="Times New Roman"/>
              </a:rPr>
              <a:t>The TSO has yet to be designated by the government</a:t>
            </a:r>
            <a:r>
              <a:rPr b="1" lang="en-GB" sz="2000" strike="noStrike" u="none">
                <a:solidFill>
                  <a:srgbClr val="002a7e"/>
                </a:solidFill>
                <a:effectLst/>
                <a:uFillTx/>
                <a:latin typeface="Times New Roman"/>
              </a:rPr>
              <a:t>;</a:t>
            </a:r>
            <a:r>
              <a:rPr b="1" lang="en-US" sz="2000" strike="noStrike" u="none">
                <a:solidFill>
                  <a:srgbClr val="002a7e"/>
                </a:solidFill>
                <a:effectLst/>
                <a:uFillTx/>
                <a:latin typeface="Times New Roman"/>
              </a:rPr>
              <a:t> Until then access conditions are unclear</a:t>
            </a:r>
            <a:r>
              <a:rPr b="1" lang="en-GB" sz="2000" strike="noStrike" u="none">
                <a:solidFill>
                  <a:srgbClr val="002a7e"/>
                </a:solidFill>
                <a:effectLst/>
                <a:uFillTx/>
                <a:latin typeface="Times New Roman"/>
              </a:rPr>
              <a:t>; TSO designation expected early 2001</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CPTE has established transitional tariffs transport tariffs but does not offer back-up or balancing. Electrabel is the only option for back up services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Distribution contracts. Under contracts signed in 1996, Electrabel will remain the exclusive supplier to most distribution companies until 2011. Exclusivity will be lifted in 2007 on only 25 percent of distributors.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1"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imes New Roman"/>
              </a:rPr>
              <a:t>UK Power Market Factors</a:t>
            </a:r>
            <a:endParaRPr b="0" lang="en-US" sz="3600" strike="noStrike" u="none">
              <a:solidFill>
                <a:srgbClr val="000000"/>
              </a:solidFill>
              <a:effectLst/>
              <a:uFillTx/>
              <a:latin typeface="Times New Roman"/>
            </a:endParaRPr>
          </a:p>
        </p:txBody>
      </p:sp>
      <p:pic>
        <p:nvPicPr>
          <p:cNvPr id="212" name="" descr=""/>
          <p:cNvPicPr/>
          <p:nvPr/>
        </p:nvPicPr>
        <p:blipFill>
          <a:blip r:embed="rId1"/>
          <a:stretch/>
        </p:blipFill>
        <p:spPr>
          <a:xfrm>
            <a:off x="0" y="0"/>
            <a:ext cx="838080" cy="533520"/>
          </a:xfrm>
          <a:prstGeom prst="rect">
            <a:avLst/>
          </a:prstGeom>
          <a:noFill/>
          <a:ln w="0">
            <a:noFill/>
          </a:ln>
        </p:spPr>
      </p:pic>
      <p:sp>
        <p:nvSpPr>
          <p:cNvPr id="213"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3080" indent="-343080">
              <a:lnSpc>
                <a:spcPct val="110000"/>
              </a:lnSpc>
              <a:spcBef>
                <a:spcPts val="876"/>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New Electricity Trading Arrangements</a:t>
            </a:r>
            <a:endParaRPr b="0" lang="en-US" sz="2000" strike="noStrike" u="none">
              <a:solidFill>
                <a:srgbClr val="000000"/>
              </a:solidFill>
              <a:effectLst/>
              <a:uFillTx/>
              <a:latin typeface="Times New Roman"/>
            </a:endParaRPr>
          </a:p>
          <a:p>
            <a:pPr lvl="1" marL="743040" indent="-285840">
              <a:lnSpc>
                <a:spcPct val="110000"/>
              </a:lnSpc>
              <a:spcBef>
                <a:spcPts val="788"/>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Implementation</a:t>
            </a:r>
            <a:r>
              <a:rPr b="1" lang="en-GB" sz="1800" strike="noStrike" u="none">
                <a:solidFill>
                  <a:srgbClr val="002a7e"/>
                </a:solidFill>
                <a:effectLst/>
                <a:uFillTx/>
                <a:latin typeface="Times New Roman"/>
              </a:rPr>
              <a:t> in England and Wales</a:t>
            </a:r>
            <a:r>
              <a:rPr b="1" lang="en-US" sz="1800" strike="noStrike" u="none">
                <a:solidFill>
                  <a:srgbClr val="002a7e"/>
                </a:solidFill>
                <a:effectLst/>
                <a:uFillTx/>
                <a:latin typeface="Times New Roman"/>
              </a:rPr>
              <a:t> expected in spring 2001 (delayed from Nov 2000)</a:t>
            </a:r>
            <a:r>
              <a:rPr b="1" lang="en-GB" sz="1800" strike="noStrike" u="none">
                <a:solidFill>
                  <a:srgbClr val="002a7e"/>
                </a:solidFill>
                <a:effectLst/>
                <a:uFillTx/>
                <a:latin typeface="Times New Roman"/>
              </a:rPr>
              <a:t>, later in Scotland</a:t>
            </a:r>
            <a:endParaRPr b="0" lang="en-US" sz="1800" strike="noStrike" u="none">
              <a:solidFill>
                <a:srgbClr val="000000"/>
              </a:solidFill>
              <a:effectLst/>
              <a:uFillTx/>
              <a:latin typeface="Times New Roman"/>
            </a:endParaRPr>
          </a:p>
          <a:p>
            <a:pPr lvl="1" marL="743040" indent="-285840">
              <a:lnSpc>
                <a:spcPct val="110000"/>
              </a:lnSpc>
              <a:spcBef>
                <a:spcPts val="788"/>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Replacement of current pool price with spot bilaterals and balancing price</a:t>
            </a:r>
            <a:endParaRPr b="0" lang="en-US" sz="1800" strike="noStrike" u="none">
              <a:solidFill>
                <a:srgbClr val="000000"/>
              </a:solidFill>
              <a:effectLst/>
              <a:uFillTx/>
              <a:latin typeface="Times New Roman"/>
            </a:endParaRPr>
          </a:p>
          <a:p>
            <a:pPr marL="343080" indent="-343080">
              <a:lnSpc>
                <a:spcPct val="110000"/>
              </a:lnSpc>
              <a:spcBef>
                <a:spcPts val="876"/>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Lifting of gas moratorium</a:t>
            </a:r>
            <a:endParaRPr b="0" lang="en-US" sz="2000" strike="noStrike" u="none">
              <a:solidFill>
                <a:srgbClr val="000000"/>
              </a:solidFill>
              <a:effectLst/>
              <a:uFillTx/>
              <a:latin typeface="Times New Roman"/>
            </a:endParaRPr>
          </a:p>
          <a:p>
            <a:pPr marL="343080" indent="-343080">
              <a:lnSpc>
                <a:spcPct val="110000"/>
              </a:lnSpc>
              <a:spcBef>
                <a:spcPts val="876"/>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Around 25% of customers have switched supplier</a:t>
            </a:r>
            <a:endParaRPr b="0" lang="en-US" sz="2000" strike="noStrike" u="none">
              <a:solidFill>
                <a:srgbClr val="000000"/>
              </a:solidFill>
              <a:effectLst/>
              <a:uFillTx/>
              <a:latin typeface="Times New Roman"/>
            </a:endParaRPr>
          </a:p>
          <a:p>
            <a:pPr marL="343080" indent="-343080">
              <a:lnSpc>
                <a:spcPct val="110000"/>
              </a:lnSpc>
              <a:spcBef>
                <a:spcPts val="876"/>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Renewable power requirement</a:t>
            </a:r>
            <a:endParaRPr b="0" lang="en-US" sz="2000" strike="noStrike" u="none">
              <a:solidFill>
                <a:srgbClr val="000000"/>
              </a:solidFill>
              <a:effectLst/>
              <a:uFillTx/>
              <a:latin typeface="Times New Roman"/>
            </a:endParaRPr>
          </a:p>
          <a:p>
            <a:pPr lvl="1" marL="743040" indent="-285840">
              <a:lnSpc>
                <a:spcPct val="110000"/>
              </a:lnSpc>
              <a:spcBef>
                <a:spcPts val="788"/>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Suppliers have to increasingly demonstrate supply portfolio contains green power</a:t>
            </a:r>
            <a:endParaRPr b="0" lang="en-US" sz="1800" strike="noStrike" u="none">
              <a:solidFill>
                <a:srgbClr val="000000"/>
              </a:solidFill>
              <a:effectLst/>
              <a:uFillTx/>
              <a:latin typeface="Times New Roman"/>
            </a:endParaRPr>
          </a:p>
          <a:p>
            <a:pPr marL="343080" indent="-343080">
              <a:lnSpc>
                <a:spcPct val="110000"/>
              </a:lnSpc>
              <a:spcBef>
                <a:spcPts val="876"/>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Climate Change Levy </a:t>
            </a:r>
            <a:endParaRPr b="0" lang="en-US" sz="2000" strike="noStrike" u="none">
              <a:solidFill>
                <a:srgbClr val="000000"/>
              </a:solidFill>
              <a:effectLst/>
              <a:uFillTx/>
              <a:latin typeface="Times New Roman"/>
            </a:endParaRPr>
          </a:p>
          <a:p>
            <a:pPr lvl="1" marL="743040" indent="-285840">
              <a:lnSpc>
                <a:spcPct val="110000"/>
              </a:lnSpc>
              <a:spcBef>
                <a:spcPts val="788"/>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Implementation expected April 2001</a:t>
            </a:r>
            <a:endParaRPr b="0" lang="en-US" sz="1800" strike="noStrike" u="none">
              <a:solidFill>
                <a:srgbClr val="000000"/>
              </a:solidFill>
              <a:effectLst/>
              <a:uFillTx/>
              <a:latin typeface="Times New Roman"/>
            </a:endParaRPr>
          </a:p>
          <a:p>
            <a:pPr lvl="1" marL="743040" indent="-285840">
              <a:lnSpc>
                <a:spcPct val="110000"/>
              </a:lnSpc>
              <a:spcBef>
                <a:spcPts val="788"/>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Levy imposed on electricity ~ 4.3 £/MWh</a:t>
            </a:r>
            <a:endParaRPr b="0" lang="en-US" sz="1800" strike="noStrike" u="none">
              <a:solidFill>
                <a:srgbClr val="000000"/>
              </a:solidFill>
              <a:effectLst/>
              <a:uFillTx/>
              <a:latin typeface="Times New Roman"/>
            </a:endParaRPr>
          </a:p>
          <a:p>
            <a:pPr lvl="1" marL="743040" indent="-285840">
              <a:lnSpc>
                <a:spcPct val="11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2a7e"/>
                </a:solidFill>
                <a:effectLst/>
                <a:uFillTx/>
                <a:latin typeface="Times New Roman"/>
              </a:rPr>
              <a:t>NB Different arrangements exist in Northern Ireland</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
          <p:cNvSpPr/>
          <p:nvPr/>
        </p:nvSpPr>
        <p:spPr>
          <a:xfrm>
            <a:off x="165240" y="76320"/>
            <a:ext cx="89787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imes New Roman"/>
              </a:rPr>
              <a:t>UK </a:t>
            </a:r>
            <a:r>
              <a:rPr b="1" lang="en-GB" sz="3600" strike="noStrike" u="none">
                <a:solidFill>
                  <a:srgbClr val="ffffff"/>
                </a:solidFill>
                <a:effectLst/>
                <a:uFillTx/>
                <a:latin typeface="Times New Roman"/>
              </a:rPr>
              <a:t>Gas</a:t>
            </a:r>
            <a:r>
              <a:rPr b="1" lang="en-US" sz="3600" strike="noStrike" u="none">
                <a:solidFill>
                  <a:srgbClr val="ffffff"/>
                </a:solidFill>
                <a:effectLst/>
                <a:uFillTx/>
                <a:latin typeface="Times New Roman"/>
              </a:rPr>
              <a:t> Market Overview</a:t>
            </a:r>
            <a:endParaRPr b="0" lang="en-US" sz="3600" strike="noStrike" u="none">
              <a:solidFill>
                <a:srgbClr val="000000"/>
              </a:solidFill>
              <a:effectLst/>
              <a:uFillTx/>
              <a:latin typeface="Times New Roman"/>
            </a:endParaRPr>
          </a:p>
        </p:txBody>
      </p:sp>
      <p:sp>
        <p:nvSpPr>
          <p:cNvPr id="215" name=""/>
          <p:cNvSpPr/>
          <p:nvPr/>
        </p:nvSpPr>
        <p:spPr>
          <a:xfrm>
            <a:off x="762120" y="1600200"/>
            <a:ext cx="74674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6" name=""/>
          <p:cNvSpPr/>
          <p:nvPr/>
        </p:nvSpPr>
        <p:spPr>
          <a:xfrm>
            <a:off x="762120" y="16002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17" name="" descr=""/>
          <p:cNvPicPr/>
          <p:nvPr/>
        </p:nvPicPr>
        <p:blipFill>
          <a:blip r:embed="rId1"/>
          <a:stretch/>
        </p:blipFill>
        <p:spPr>
          <a:xfrm>
            <a:off x="0" y="0"/>
            <a:ext cx="914400" cy="609480"/>
          </a:xfrm>
          <a:prstGeom prst="rect">
            <a:avLst/>
          </a:prstGeom>
          <a:noFill/>
          <a:ln w="0">
            <a:noFill/>
          </a:ln>
        </p:spPr>
      </p:pic>
      <p:sp>
        <p:nvSpPr>
          <p:cNvPr id="218"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3080" indent="-343080">
              <a:lnSpc>
                <a:spcPct val="140000"/>
              </a:lnSpc>
              <a:spcBef>
                <a:spcPts val="2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Eligibility</a:t>
            </a:r>
            <a:r>
              <a:rPr b="1" lang="en-US" sz="2000" strike="noStrike" u="none">
                <a:solidFill>
                  <a:srgbClr val="002a7e"/>
                </a:solidFill>
                <a:effectLst/>
                <a:uFillTx/>
                <a:latin typeface="Times New Roman"/>
              </a:rPr>
              <a:t>:  100% of all customers are eligible</a:t>
            </a:r>
            <a:endParaRPr b="0" lang="en-US" sz="2000" strike="noStrike" u="none">
              <a:solidFill>
                <a:srgbClr val="000000"/>
              </a:solidFill>
              <a:effectLst/>
              <a:uFillTx/>
              <a:latin typeface="Times New Roman"/>
            </a:endParaRPr>
          </a:p>
          <a:p>
            <a:pPr marL="343080" indent="-343080">
              <a:lnSpc>
                <a:spcPct val="140000"/>
              </a:lnSpc>
              <a:spcBef>
                <a:spcPts val="2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Regulator:</a:t>
            </a:r>
            <a:r>
              <a:rPr b="1" lang="en-GB" sz="2000" strike="noStrike" u="none">
                <a:solidFill>
                  <a:srgbClr val="002a7e"/>
                </a:solidFill>
                <a:effectLst/>
                <a:uFillTx/>
                <a:latin typeface="Times New Roman"/>
              </a:rPr>
              <a:t> OFGEM</a:t>
            </a:r>
            <a:endParaRPr b="0" lang="en-US" sz="2000" strike="noStrike" u="none">
              <a:solidFill>
                <a:srgbClr val="000000"/>
              </a:solidFill>
              <a:effectLst/>
              <a:uFillTx/>
              <a:latin typeface="Times New Roman"/>
            </a:endParaRPr>
          </a:p>
          <a:p>
            <a:pPr marL="343080" indent="-343080">
              <a:lnSpc>
                <a:spcPct val="140000"/>
              </a:lnSpc>
              <a:spcBef>
                <a:spcPts val="2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North Sea; Belgium interconnector operational since October 1998</a:t>
            </a:r>
            <a:endParaRPr b="0" lang="en-US" sz="2000" strike="noStrike" u="none">
              <a:solidFill>
                <a:srgbClr val="000000"/>
              </a:solidFill>
              <a:effectLst/>
              <a:uFillTx/>
              <a:latin typeface="Times New Roman"/>
            </a:endParaRPr>
          </a:p>
          <a:p>
            <a:pPr marL="343080" indent="-343080">
              <a:lnSpc>
                <a:spcPct val="140000"/>
              </a:lnSpc>
              <a:spcBef>
                <a:spcPts val="2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Transmission &amp; Distribution:</a:t>
            </a:r>
            <a:r>
              <a:rPr b="1" lang="en-GB" sz="2000" strike="noStrike" u="none">
                <a:solidFill>
                  <a:srgbClr val="002a7e"/>
                </a:solidFill>
                <a:effectLst/>
                <a:uFillTx/>
                <a:latin typeface="Times New Roman"/>
              </a:rPr>
              <a:t> Transco responsible for transmission and distribution activities</a:t>
            </a:r>
            <a:endParaRPr b="0" lang="en-US" sz="2000" strike="noStrike" u="none">
              <a:solidFill>
                <a:srgbClr val="000000"/>
              </a:solidFill>
              <a:effectLst/>
              <a:uFillTx/>
              <a:latin typeface="Times New Roman"/>
            </a:endParaRPr>
          </a:p>
          <a:p>
            <a:pPr marL="343080" indent="-343080">
              <a:lnSpc>
                <a:spcPct val="140000"/>
              </a:lnSpc>
              <a:spcBef>
                <a:spcPts val="2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Access:</a:t>
            </a:r>
            <a:r>
              <a:rPr b="1" lang="en-GB" sz="2000" strike="noStrike" u="none">
                <a:solidFill>
                  <a:srgbClr val="002a7e"/>
                </a:solidFill>
                <a:effectLst/>
                <a:uFillTx/>
                <a:latin typeface="Times New Roman"/>
              </a:rPr>
              <a:t> Third party access is regulated</a:t>
            </a:r>
            <a:endParaRPr b="0" lang="en-US" sz="2000" strike="noStrike" u="none">
              <a:solidFill>
                <a:srgbClr val="000000"/>
              </a:solidFill>
              <a:effectLst/>
              <a:uFillTx/>
              <a:latin typeface="Times New Roman"/>
            </a:endParaRPr>
          </a:p>
          <a:p>
            <a:pPr marL="343080" indent="-343080">
              <a:lnSpc>
                <a:spcPct val="140000"/>
              </a:lnSpc>
              <a:spcBef>
                <a:spcPts val="20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lnSpc>
                <a:spcPct val="11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2a7e"/>
                </a:solidFill>
                <a:effectLst/>
                <a:uFillTx/>
                <a:latin typeface="Times New Roman"/>
              </a:rPr>
              <a:t>NB Different arrangements exist in Northern Ireland</a:t>
            </a:r>
            <a:endParaRPr b="0" lang="en-US" sz="1400" strike="noStrike" u="none">
              <a:solidFill>
                <a:srgbClr val="000000"/>
              </a:solidFill>
              <a:effectLst/>
              <a:uFillTx/>
              <a:latin typeface="Times New Roman"/>
            </a:endParaRPr>
          </a:p>
          <a:p>
            <a:pPr marL="343080" indent="-343080">
              <a:lnSpc>
                <a:spcPct val="14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9"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imes New Roman"/>
              </a:rPr>
              <a:t>UK Gas Market</a:t>
            </a:r>
            <a:r>
              <a:rPr b="1" lang="en-GB" sz="3600" strike="noStrike" u="none">
                <a:solidFill>
                  <a:srgbClr val="ffffff"/>
                </a:solidFill>
                <a:effectLst/>
                <a:uFillTx/>
                <a:latin typeface="Times New Roman"/>
              </a:rPr>
              <a:t> Factors</a:t>
            </a:r>
            <a:endParaRPr b="0" lang="en-US" sz="3600" strike="noStrike" u="none">
              <a:solidFill>
                <a:srgbClr val="000000"/>
              </a:solidFill>
              <a:effectLst/>
              <a:uFillTx/>
              <a:latin typeface="Times New Roman"/>
            </a:endParaRPr>
          </a:p>
        </p:txBody>
      </p:sp>
      <p:pic>
        <p:nvPicPr>
          <p:cNvPr id="220" name="" descr=""/>
          <p:cNvPicPr/>
          <p:nvPr/>
        </p:nvPicPr>
        <p:blipFill>
          <a:blip r:embed="rId1"/>
          <a:stretch/>
        </p:blipFill>
        <p:spPr>
          <a:xfrm>
            <a:off x="0" y="0"/>
            <a:ext cx="914400" cy="609480"/>
          </a:xfrm>
          <a:prstGeom prst="rect">
            <a:avLst/>
          </a:prstGeom>
          <a:noFill/>
          <a:ln w="0">
            <a:noFill/>
          </a:ln>
        </p:spPr>
      </p:pic>
      <p:sp>
        <p:nvSpPr>
          <p:cNvPr id="221" name=""/>
          <p:cNvSpPr/>
          <p:nvPr/>
        </p:nvSpPr>
        <p:spPr>
          <a:xfrm>
            <a:off x="380880" y="1012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Since 1997 British Gas has demerged into Centrica (supply business), BG (E &amp; P and storage) and Transco (pipeline business)</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2a7e"/>
                </a:solidFill>
                <a:effectLst/>
                <a:uFillTx/>
                <a:latin typeface="Times New Roman"/>
              </a:rPr>
              <a:t>30% of customers switching</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High gas prices</a:t>
            </a:r>
            <a:endParaRPr b="0" lang="en-US" sz="20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Auction of entry capacity resulted in clearing prices above actual costs</a:t>
            </a:r>
            <a:endParaRPr b="0" lang="en-US" sz="18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2a7e"/>
                </a:solidFill>
                <a:effectLst/>
                <a:uFillTx/>
                <a:latin typeface="Times New Roman"/>
              </a:rPr>
              <a:t>Offshore mergers (e.g. Exxon/Mobil, BP/Amoco) creates concentration of supply</a:t>
            </a:r>
            <a:endParaRPr b="0" lang="en-US" sz="1800" strike="noStrike" u="none">
              <a:solidFill>
                <a:srgbClr val="000000"/>
              </a:solidFill>
              <a:effectLst/>
              <a:uFillTx/>
              <a:latin typeface="Times New Roman"/>
            </a:endParaRPr>
          </a:p>
          <a:p>
            <a:pPr lvl="1" marL="743040" indent="-285840">
              <a:lnSpc>
                <a:spcPct val="12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Gas/oil linkage</a:t>
            </a:r>
            <a:endParaRPr b="0" lang="en-US" sz="18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“Dash for gas” – 6 new gas plants approved</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Importing gas from Continental Europe?</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Ofgem to lift domestic price control from April 2001</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Belgium</a:t>
            </a:r>
            <a:r>
              <a:rPr b="1" lang="en-US" sz="3600" strike="noStrike" u="none">
                <a:solidFill>
                  <a:srgbClr val="ffffff"/>
                </a:solidFill>
                <a:effectLst/>
                <a:uFillTx/>
                <a:latin typeface="Times New Roman"/>
              </a:rPr>
              <a:t> Gas Market Overview</a:t>
            </a:r>
            <a:endParaRPr b="0" lang="en-US" sz="3600" strike="noStrike" u="none">
              <a:solidFill>
                <a:srgbClr val="000000"/>
              </a:solidFill>
              <a:effectLst/>
              <a:uFillTx/>
              <a:latin typeface="Times New Roman"/>
            </a:endParaRPr>
          </a:p>
        </p:txBody>
      </p:sp>
      <p:pic>
        <p:nvPicPr>
          <p:cNvPr id="36" name="fl00271_" descr=""/>
          <p:cNvPicPr/>
          <p:nvPr/>
        </p:nvPicPr>
        <p:blipFill>
          <a:blip r:embed="rId1"/>
          <a:stretch/>
        </p:blipFill>
        <p:spPr>
          <a:xfrm>
            <a:off x="0" y="0"/>
            <a:ext cx="838080" cy="534960"/>
          </a:xfrm>
          <a:prstGeom prst="rect">
            <a:avLst/>
          </a:prstGeom>
          <a:noFill/>
          <a:ln w="0">
            <a:noFill/>
          </a:ln>
        </p:spPr>
      </p:pic>
      <p:sp>
        <p:nvSpPr>
          <p:cNvPr id="37" name=""/>
          <p:cNvSpPr/>
          <p:nvPr/>
        </p:nvSpPr>
        <p:spPr>
          <a:xfrm>
            <a:off x="457200" y="1066680"/>
            <a:ext cx="8375760" cy="455004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Customers consuming above threshold, or distcos’ supply intended for their eligible customers. </a:t>
            </a:r>
            <a:endParaRPr b="0" lang="en-US" sz="2000" strike="noStrike" u="none">
              <a:solidFill>
                <a:srgbClr val="000000"/>
              </a:solidFill>
              <a:effectLst/>
              <a:uFillTx/>
              <a:latin typeface="Times New Roman"/>
            </a:endParaRPr>
          </a:p>
          <a:p>
            <a:pPr lvl="1" marL="743040" indent="-285840">
              <a:lnSpc>
                <a:spcPct val="130000"/>
              </a:lnSpc>
              <a:spcBef>
                <a:spcPts val="1125"/>
              </a:spcBef>
              <a:buClr>
                <a:srgbClr val="ffcc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2a7e"/>
                </a:solidFill>
                <a:effectLst/>
                <a:uFillTx/>
                <a:latin typeface="Times New Roman"/>
              </a:rPr>
              <a:t>Currently open:</a:t>
            </a:r>
            <a:r>
              <a:rPr b="1" lang="en-US" sz="1800" strike="noStrike" u="none">
                <a:solidFill>
                  <a:srgbClr val="002a7e"/>
                </a:solidFill>
                <a:effectLst/>
                <a:uFillTx/>
                <a:latin typeface="Times New Roman"/>
              </a:rPr>
              <a:t> &gt; 15 mcm and power producers, </a:t>
            </a:r>
            <a:r>
              <a:rPr b="1" lang="en-US" sz="1800" strike="noStrike" u="sng">
                <a:solidFill>
                  <a:srgbClr val="002a7e"/>
                </a:solidFill>
                <a:effectLst/>
                <a:uFillTx/>
                <a:latin typeface="Times New Roman"/>
              </a:rPr>
              <a:t>31.12.00:</a:t>
            </a:r>
            <a:r>
              <a:rPr b="1" lang="en-US" sz="1800" strike="noStrike" u="none">
                <a:solidFill>
                  <a:srgbClr val="002a7e"/>
                </a:solidFill>
                <a:effectLst/>
                <a:uFillTx/>
                <a:latin typeface="Times New Roman"/>
              </a:rPr>
              <a:t> &gt; 5 mcm (possibly </a:t>
            </a:r>
            <a:r>
              <a:rPr b="1" lang="en-GB" sz="1800" strike="noStrike" u="sng">
                <a:solidFill>
                  <a:srgbClr val="002a7e"/>
                </a:solidFill>
                <a:effectLst/>
                <a:uFillTx/>
                <a:latin typeface="Times New Roman"/>
              </a:rPr>
              <a:t>&gt;</a:t>
            </a:r>
            <a:r>
              <a:rPr b="1" lang="en-GB" sz="1800" strike="noStrike" u="none">
                <a:solidFill>
                  <a:srgbClr val="002a7e"/>
                </a:solidFill>
                <a:effectLst/>
                <a:uFillTx/>
                <a:latin typeface="Times New Roman"/>
              </a:rPr>
              <a:t> 1 mcm, decision by 1.12.2000), </a:t>
            </a:r>
            <a:r>
              <a:rPr b="1" lang="en-US" sz="1800" strike="noStrike" u="sng">
                <a:solidFill>
                  <a:srgbClr val="002a7e"/>
                </a:solidFill>
                <a:effectLst/>
                <a:uFillTx/>
                <a:latin typeface="Times New Roman"/>
              </a:rPr>
              <a:t>10/06:</a:t>
            </a:r>
            <a:r>
              <a:rPr b="1" lang="en-US" sz="1800" strike="noStrike" u="none">
                <a:solidFill>
                  <a:srgbClr val="002a7e"/>
                </a:solidFill>
                <a:effectLst/>
                <a:uFillTx/>
                <a:latin typeface="Times New Roman"/>
              </a:rPr>
              <a:t> All</a:t>
            </a:r>
            <a:endParaRPr b="0" lang="en-US" sz="18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The CREG has been establish</a:t>
            </a:r>
            <a:r>
              <a:rPr b="1" lang="en-GB" sz="2000" strike="noStrike" u="none">
                <a:solidFill>
                  <a:srgbClr val="002a7e"/>
                </a:solidFill>
                <a:effectLst/>
                <a:uFillTx/>
                <a:latin typeface="Times New Roman"/>
              </a:rPr>
              <a:t>ed</a:t>
            </a:r>
            <a:r>
              <a:rPr b="1" lang="en-US" sz="2000" strike="noStrike" u="none">
                <a:solidFill>
                  <a:srgbClr val="002a7e"/>
                </a:solidFill>
                <a:effectLst/>
                <a:uFillTx/>
                <a:latin typeface="Times New Roman"/>
              </a:rPr>
              <a:t> as the regulator.</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GB" sz="2000" strike="noStrike" u="sng">
                <a:solidFill>
                  <a:srgbClr val="002a7e"/>
                </a:solidFill>
                <a:effectLst/>
                <a:uFillTx/>
                <a:latin typeface="Times New Roman"/>
              </a:rPr>
              <a:t> &amp; Storage</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Belgium has no indigenous production and is also relatively short of gas storage.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Distrigas controls transportation activities until independent operator is appointed.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TPA will be regulated (Government proposal – needs change in law)</a:t>
            </a:r>
            <a:endParaRPr b="0" lang="en-US" sz="2000" strike="noStrike" u="none">
              <a:solidFill>
                <a:srgbClr val="000000"/>
              </a:solidFill>
              <a:effectLst/>
              <a:uFillTx/>
              <a:latin typeface="Times New Roman"/>
            </a:endParaRPr>
          </a:p>
          <a:p>
            <a:pPr marL="343080" indent="-343080">
              <a:lnSpc>
                <a:spcPct val="13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404640" y="76320"/>
            <a:ext cx="8377560" cy="77760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Belgium</a:t>
            </a:r>
            <a:r>
              <a:rPr b="1" lang="en-US" sz="3600" strike="noStrike" u="none">
                <a:solidFill>
                  <a:srgbClr val="ffffff"/>
                </a:solidFill>
                <a:effectLst/>
                <a:uFillTx/>
                <a:latin typeface="Times New Roman"/>
              </a:rPr>
              <a:t> Gas Market </a:t>
            </a:r>
            <a:r>
              <a:rPr b="1" lang="en-GB" sz="3600" strike="noStrike" u="none">
                <a:solidFill>
                  <a:srgbClr val="ffffff"/>
                </a:solidFill>
                <a:effectLst/>
                <a:uFillTx/>
                <a:latin typeface="Times New Roman"/>
              </a:rPr>
              <a:t>Factors</a:t>
            </a:r>
            <a:endParaRPr b="0" lang="en-US" sz="3600" strike="noStrike" u="none">
              <a:solidFill>
                <a:srgbClr val="000000"/>
              </a:solidFill>
              <a:effectLst/>
              <a:uFillTx/>
              <a:latin typeface="Times New Roman"/>
            </a:endParaRPr>
          </a:p>
        </p:txBody>
      </p:sp>
      <p:pic>
        <p:nvPicPr>
          <p:cNvPr id="39" name="fl00271_" descr=""/>
          <p:cNvPicPr/>
          <p:nvPr/>
        </p:nvPicPr>
        <p:blipFill>
          <a:blip r:embed="rId1"/>
          <a:stretch/>
        </p:blipFill>
        <p:spPr>
          <a:xfrm>
            <a:off x="0" y="0"/>
            <a:ext cx="838080" cy="534960"/>
          </a:xfrm>
          <a:prstGeom prst="rect">
            <a:avLst/>
          </a:prstGeom>
          <a:noFill/>
          <a:ln w="0">
            <a:noFill/>
          </a:ln>
        </p:spPr>
      </p:pic>
      <p:sp>
        <p:nvSpPr>
          <p:cNvPr id="40" name=""/>
          <p:cNvSpPr/>
          <p:nvPr/>
        </p:nvSpPr>
        <p:spPr>
          <a:xfrm>
            <a:off x="415800" y="1066680"/>
            <a:ext cx="8375760" cy="48276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Transmission grid: </a:t>
            </a:r>
            <a:r>
              <a:rPr b="1" lang="en-US" sz="2000" strike="noStrike" u="none">
                <a:solidFill>
                  <a:srgbClr val="002a7e"/>
                </a:solidFill>
                <a:effectLst/>
                <a:uFillTx/>
                <a:latin typeface="Times New Roman"/>
              </a:rPr>
              <a:t>the TSO has yet to be designated by the Government. Current access conditions are unclear </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Distrigas has established transitional transportation tariffs. TPA access will be regulated. Royal decree yet to be promulgated</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Interconnector: Belgium is currently operating as a corridor for UK and NL gas (depending on direction of gas flow)</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Development of spot markets e.g. Zeebrugge, Zelzate</a:t>
            </a:r>
            <a:endParaRPr b="0" lang="en-US" sz="2000" strike="noStrike" u="none">
              <a:solidFill>
                <a:srgbClr val="000000"/>
              </a:solidFill>
              <a:effectLst/>
              <a:uFillTx/>
              <a:latin typeface="Times New Roman"/>
            </a:endParaRPr>
          </a:p>
          <a:p>
            <a:pPr marL="343080" indent="-343080">
              <a:lnSpc>
                <a:spcPct val="13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2a7e"/>
                </a:solidFill>
                <a:effectLst/>
                <a:uFillTx/>
                <a:latin typeface="Times New Roman"/>
              </a:rPr>
              <a:t>Very little customer switching</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404640" y="60480"/>
            <a:ext cx="8377560" cy="777600"/>
          </a:xfrm>
          <a:prstGeom prst="rect">
            <a:avLst/>
          </a:prstGeom>
          <a:noFill/>
          <a:ln w="0">
            <a:noFill/>
          </a:ln>
        </p:spPr>
        <p:style>
          <a:lnRef idx="0"/>
          <a:fillRef idx="0"/>
          <a:effectRef idx="0"/>
          <a:fontRef idx="minor"/>
        </p:style>
        <p:txBody>
          <a:bodyPr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600" strike="noStrike" u="none">
                <a:solidFill>
                  <a:srgbClr val="ffffff"/>
                </a:solidFill>
                <a:effectLst/>
                <a:uFillTx/>
                <a:latin typeface="Times New Roman"/>
              </a:rPr>
              <a:t>      Denmark</a:t>
            </a:r>
            <a:r>
              <a:rPr b="1" lang="en-US" sz="3600" strike="noStrike" u="none">
                <a:solidFill>
                  <a:srgbClr val="ffffff"/>
                </a:solidFill>
                <a:effectLst/>
                <a:uFillTx/>
                <a:latin typeface="Times New Roman"/>
              </a:rPr>
              <a:t> Power Market Overview</a:t>
            </a:r>
            <a:endParaRPr b="0" lang="en-US" sz="3600" strike="noStrike" u="none">
              <a:solidFill>
                <a:srgbClr val="000000"/>
              </a:solidFill>
              <a:effectLst/>
              <a:uFillTx/>
              <a:latin typeface="Times New Roman"/>
            </a:endParaRPr>
          </a:p>
        </p:txBody>
      </p:sp>
      <p:sp>
        <p:nvSpPr>
          <p:cNvPr id="42" name=""/>
          <p:cNvSpPr/>
          <p:nvPr/>
        </p:nvSpPr>
        <p:spPr>
          <a:xfrm>
            <a:off x="415800" y="990720"/>
            <a:ext cx="8499600" cy="454968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1125"/>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002a7e"/>
                </a:solidFill>
                <a:effectLst/>
                <a:uFillTx/>
                <a:latin typeface="Times New Roman"/>
              </a:rPr>
              <a:t>Eligibility:</a:t>
            </a:r>
            <a:r>
              <a:rPr b="1" lang="en-GB" sz="2000" strike="noStrike" u="none">
                <a:solidFill>
                  <a:srgbClr val="002a7e"/>
                </a:solidFill>
                <a:effectLst/>
                <a:uFillTx/>
                <a:latin typeface="Times New Roman"/>
              </a:rPr>
              <a:t> </a:t>
            </a:r>
            <a:r>
              <a:rPr b="1" lang="en-GB" sz="1800" strike="noStrike" u="sng">
                <a:solidFill>
                  <a:srgbClr val="002a7e"/>
                </a:solidFill>
                <a:effectLst/>
                <a:uFillTx/>
                <a:latin typeface="Times New Roman"/>
              </a:rPr>
              <a:t>Currently </a:t>
            </a:r>
            <a:r>
              <a:rPr b="1" lang="en-GB" sz="1800" strike="noStrike" u="none">
                <a:solidFill>
                  <a:srgbClr val="002a7e"/>
                </a:solidFill>
                <a:effectLst/>
                <a:uFillTx/>
                <a:latin typeface="Times New Roman"/>
              </a:rPr>
              <a:t>: &gt; 10 GWh distco’s (90%)  </a:t>
            </a:r>
            <a:r>
              <a:rPr b="1" lang="en-GB" sz="1800" strike="noStrike" u="sng">
                <a:solidFill>
                  <a:srgbClr val="002a7e"/>
                </a:solidFill>
                <a:effectLst/>
                <a:uFillTx/>
                <a:latin typeface="Times New Roman"/>
              </a:rPr>
              <a:t>Jan ‘01:</a:t>
            </a:r>
            <a:r>
              <a:rPr b="1" lang="en-GB" sz="1800" strike="noStrike" u="none">
                <a:solidFill>
                  <a:srgbClr val="002a7e"/>
                </a:solidFill>
                <a:effectLst/>
                <a:uFillTx/>
                <a:latin typeface="Times New Roman"/>
              </a:rPr>
              <a:t> &gt;1 GWh  </a:t>
            </a:r>
            <a:endParaRPr b="0" lang="en-US" sz="1800" strike="noStrike" u="none">
              <a:solidFill>
                <a:srgbClr val="000000"/>
              </a:solidFill>
              <a:effectLst/>
              <a:uFillTx/>
              <a:latin typeface="Times New Roman"/>
            </a:endParaRPr>
          </a:p>
          <a:p>
            <a:pPr marL="343080" indent="-343080">
              <a:lnSpc>
                <a:spcPct val="12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2a7e"/>
                </a:solidFill>
                <a:effectLst/>
                <a:uFillTx/>
                <a:latin typeface="Times New Roman"/>
              </a:rPr>
              <a:t>     </a:t>
            </a:r>
            <a:r>
              <a:rPr b="1" lang="en-GB" sz="1800" strike="noStrike" u="sng">
                <a:solidFill>
                  <a:srgbClr val="002a7e"/>
                </a:solidFill>
                <a:effectLst/>
                <a:uFillTx/>
                <a:latin typeface="Times New Roman"/>
              </a:rPr>
              <a:t>Dec ‘02:</a:t>
            </a:r>
            <a:r>
              <a:rPr b="1" lang="en-GB" sz="1800" strike="noStrike" u="none">
                <a:solidFill>
                  <a:srgbClr val="002a7e"/>
                </a:solidFill>
                <a:effectLst/>
                <a:uFillTx/>
                <a:latin typeface="Times New Roman"/>
              </a:rPr>
              <a:t> All customers (100%)</a:t>
            </a:r>
            <a:endParaRPr b="0" lang="en-US" sz="18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Regulator:</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Energy Inspection Council (part of Competition Authority)</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Production</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8 generating companies serving 2 independent systems in Denmark; production mainly from coal-based CHP &amp; autoproduction</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Transmission &amp; Distribution</a:t>
            </a:r>
            <a:r>
              <a:rPr b="1" lang="en-US" sz="2000" strike="noStrike" u="none">
                <a:solidFill>
                  <a:srgbClr val="002a7e"/>
                </a:solidFill>
                <a:effectLst/>
                <a:uFillTx/>
                <a:latin typeface="Times New Roman"/>
              </a:rPr>
              <a:t>:</a:t>
            </a:r>
            <a:r>
              <a:rPr b="1" lang="en-GB" sz="2000" strike="noStrike" u="none">
                <a:solidFill>
                  <a:srgbClr val="002a7e"/>
                </a:solidFill>
                <a:effectLst/>
                <a:uFillTx/>
                <a:latin typeface="Times New Roman"/>
              </a:rPr>
              <a:t> The Elsam and Elkraft systems are the 2 high-voltage grids in Denmark. There are roughly 100 local distribution entities which retain exclusive rights of supply to captive customers within their area</a:t>
            </a:r>
            <a:endParaRPr b="0" lang="en-US" sz="2000" strike="noStrike" u="none">
              <a:solidFill>
                <a:srgbClr val="000000"/>
              </a:solidFill>
              <a:effectLst/>
              <a:uFillTx/>
              <a:latin typeface="Times New Roman"/>
            </a:endParaRPr>
          </a:p>
          <a:p>
            <a:pPr marL="343080" indent="-343080">
              <a:lnSpc>
                <a:spcPct val="120000"/>
              </a:lnSpc>
              <a:spcBef>
                <a:spcPts val="125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2a7e"/>
                </a:solidFill>
                <a:effectLst/>
                <a:uFillTx/>
                <a:latin typeface="Times New Roman"/>
              </a:rPr>
              <a:t>Access:</a:t>
            </a:r>
            <a:r>
              <a:rPr b="1" lang="en-US" sz="2000" strike="noStrike" u="none">
                <a:solidFill>
                  <a:srgbClr val="002a7e"/>
                </a:solidFill>
                <a:effectLst/>
                <a:uFillTx/>
                <a:latin typeface="Times New Roman"/>
              </a:rPr>
              <a:t> </a:t>
            </a:r>
            <a:r>
              <a:rPr b="1" lang="en-GB" sz="2000" strike="noStrike" u="none">
                <a:solidFill>
                  <a:srgbClr val="002a7e"/>
                </a:solidFill>
                <a:effectLst/>
                <a:uFillTx/>
                <a:latin typeface="Times New Roman"/>
              </a:rPr>
              <a:t>Third party access is regulated</a:t>
            </a:r>
            <a:endParaRPr b="0" lang="en-US" sz="2000" strike="noStrike" u="none">
              <a:solidFill>
                <a:srgbClr val="000000"/>
              </a:solidFill>
              <a:effectLst/>
              <a:uFillTx/>
              <a:latin typeface="Times New Roman"/>
            </a:endParaRPr>
          </a:p>
          <a:p>
            <a:pPr marL="343080" indent="-343080">
              <a:lnSpc>
                <a:spcPct val="12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43" name="" descr=""/>
          <p:cNvPicPr/>
          <p:nvPr/>
        </p:nvPicPr>
        <p:blipFill>
          <a:blip r:embed="rId1"/>
          <a:stretch/>
        </p:blipFill>
        <p:spPr>
          <a:xfrm>
            <a:off x="0" y="0"/>
            <a:ext cx="990720" cy="65412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3552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2000-11-16T08:39:22Z</dcterms:created>
  <dc:creator>shaider</dc:creator>
  <dc:description/>
  <dc:language>en-US</dc:language>
  <cp:lastModifiedBy>shaider</cp:lastModifiedBy>
  <dcterms:modified xsi:type="dcterms:W3CDTF">2000-12-07T06:55:55Z</dcterms:modified>
  <cp:revision>37</cp:revision>
  <dc:subject/>
  <dc:title>PowerPoint Presentation</dc:title>
</cp:coreProperties>
</file>