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2.wmf" ContentType="image/x-wmf"/>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OverObj" preserve="1">
  <p:cSld name="Default">
    <p:bg>
      <p:bgPr>
        <a:solidFill>
          <a:srgbClr val="ffffff"/>
        </a:solidFill>
      </p:bgPr>
    </p:bg>
    <p:spTree>
      <p:nvGrpSpPr>
        <p:cNvPr id="1" name=""/>
        <p:cNvGrpSpPr/>
        <p:nvPr/>
      </p:nvGrpSpPr>
      <p:grpSpPr>
        <a:xfrm>
          <a:off x="0" y="0"/>
          <a:ext cx="0" cy="0"/>
          <a:chOff x="0" y="0"/>
          <a:chExt cx="0" cy="0"/>
        </a:xfrm>
      </p:grpSpPr>
      <p:pic>
        <p:nvPicPr>
          <p:cNvPr id="0" name="bar2" descr=""/>
          <p:cNvPicPr/>
          <p:nvPr/>
        </p:nvPicPr>
        <p:blipFill>
          <a:blip r:embed="rId2"/>
          <a:stretch/>
        </p:blipFill>
        <p:spPr>
          <a:xfrm>
            <a:off x="0" y="0"/>
            <a:ext cx="1222200" cy="6699240"/>
          </a:xfrm>
          <a:prstGeom prst="rect">
            <a:avLst/>
          </a:prstGeom>
          <a:noFill/>
          <a:ln w="0">
            <a:noFill/>
          </a:ln>
        </p:spPr>
      </p:pic>
      <p:sp>
        <p:nvSpPr>
          <p:cNvPr id="1" name=""/>
          <p:cNvSpPr/>
          <p:nvPr/>
        </p:nvSpPr>
        <p:spPr>
          <a:xfrm>
            <a:off x="8643960" y="6353280"/>
            <a:ext cx="290520" cy="293760"/>
          </a:xfrm>
          <a:custGeom>
            <a:avLst/>
            <a:gdLst>
              <a:gd name="textAreaLeft" fmla="*/ 14040 w 290520"/>
              <a:gd name="textAreaRight" fmla="*/ 276480 w 290520"/>
              <a:gd name="textAreaTop" fmla="*/ 14040 h 293760"/>
              <a:gd name="textAreaBottom" fmla="*/ 279720 h 293760"/>
            </a:gdLst>
            <a:ahLst/>
            <a:cxnLst/>
            <a:rect l="textAreaLeft" t="textAreaTop" r="textAreaRight" b="textAreaBottom"/>
            <a:pathLst>
              <a:path w="21600" h="21841">
                <a:moveTo>
                  <a:pt x="3600" y="0"/>
                </a:moveTo>
                <a:arcTo wR="3600" hR="3600" stAng="16200000" swAng="-5400000"/>
                <a:lnTo>
                  <a:pt x="0" y="18241"/>
                </a:lnTo>
                <a:arcTo wR="3600" hR="3600" stAng="10800000" swAng="-5400000"/>
                <a:lnTo>
                  <a:pt x="18000" y="21841"/>
                </a:lnTo>
                <a:arcTo wR="3600" hR="3600" stAng="5400000" swAng="-5400000"/>
                <a:lnTo>
                  <a:pt x="21600" y="3600"/>
                </a:lnTo>
                <a:arcTo wR="3600" hR="3600" stAng="0" swAng="-5400000"/>
                <a:close/>
              </a:path>
            </a:pathLst>
          </a:custGeom>
          <a:solidFill>
            <a:srgbClr val="ffffff"/>
          </a:solidFill>
          <a:ln w="2844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3" name="PlaceHolder 2"/>
          <p:cNvSpPr>
            <a:spLocks noGrp="1"/>
          </p:cNvSpPr>
          <p:nvPr>
            <p:ph type="body"/>
          </p:nvPr>
        </p:nvSpPr>
        <p:spPr>
          <a:xfrm>
            <a:off x="1012680" y="1185480"/>
            <a:ext cx="7934400" cy="4832280"/>
          </a:xfrm>
          <a:prstGeom prst="rect">
            <a:avLst/>
          </a:prstGeom>
          <a:noFill/>
          <a:ln w="0">
            <a:noFill/>
          </a:ln>
        </p:spPr>
        <p:txBody>
          <a:bodyPr lIns="90000" rIns="90000" tIns="46800" bIns="46800" anchor="t">
            <a:normAutofit/>
          </a:bodyPr>
          <a:p>
            <a:pPr marL="230040" indent="-230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623880" indent="-27936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Second Outline Level</a:t>
            </a:r>
            <a:endParaRPr b="0" lang="en-US" sz="2600" strike="noStrike" u="none">
              <a:solidFill>
                <a:srgbClr val="000000"/>
              </a:solidFill>
              <a:effectLst/>
              <a:uFillTx/>
              <a:latin typeface="Arial"/>
            </a:endParaRPr>
          </a:p>
          <a:p>
            <a:pPr lvl="2" marL="914400" indent="-176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Third Outline Level</a:t>
            </a:r>
            <a:endParaRPr b="0" lang="en-US" sz="2600" strike="noStrike" u="none">
              <a:solidFill>
                <a:srgbClr val="000000"/>
              </a:solidFill>
              <a:effectLst/>
              <a:uFillTx/>
              <a:latin typeface="Arial"/>
            </a:endParaRPr>
          </a:p>
          <a:p>
            <a:pPr lvl="3" marL="16002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Fourth Outline Level</a:t>
            </a:r>
            <a:endParaRPr b="0" lang="en-US" sz="2600" strike="noStrike" u="none">
              <a:solidFill>
                <a:srgbClr val="000000"/>
              </a:solidFill>
              <a:effectLst/>
              <a:uFillTx/>
              <a:latin typeface="Arial"/>
            </a:endParaRPr>
          </a:p>
          <a:p>
            <a:pPr lvl="4" marL="20574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Fifth Outline Level</a:t>
            </a:r>
            <a:endParaRPr b="0" lang="en-US" sz="2600" strike="noStrike" u="none">
              <a:solidFill>
                <a:srgbClr val="000000"/>
              </a:solidFill>
              <a:effectLst/>
              <a:uFillTx/>
              <a:latin typeface="Arial"/>
            </a:endParaRPr>
          </a:p>
          <a:p>
            <a:pPr lvl="5"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Sixth Outline Level</a:t>
            </a:r>
            <a:endParaRPr b="0" lang="en-US" sz="2600" strike="noStrike" u="none">
              <a:solidFill>
                <a:srgbClr val="000000"/>
              </a:solidFill>
              <a:effectLst/>
              <a:uFillTx/>
              <a:latin typeface="Arial"/>
            </a:endParaRPr>
          </a:p>
          <a:p>
            <a:pPr lvl="6"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Seventh Outline Level</a:t>
            </a:r>
            <a:endParaRPr b="0" lang="en-US" sz="2600" strike="noStrike" u="none">
              <a:solidFill>
                <a:srgbClr val="000000"/>
              </a:solidFill>
              <a:effectLst/>
              <a:uFillTx/>
              <a:latin typeface="Arial"/>
            </a:endParaRPr>
          </a:p>
        </p:txBody>
      </p:sp>
      <p:sp>
        <p:nvSpPr>
          <p:cNvPr id="4" name=""/>
          <p:cNvSpPr/>
          <p:nvPr/>
        </p:nvSpPr>
        <p:spPr>
          <a:xfrm>
            <a:off x="923760" y="843120"/>
            <a:ext cx="8220240" cy="52200"/>
          </a:xfrm>
          <a:prstGeom prst="roundRect">
            <a:avLst>
              <a:gd name="adj" fmla="val 16667"/>
            </a:avLst>
          </a:prstGeom>
          <a:solidFill>
            <a:srgbClr val="fe000c"/>
          </a:solidFill>
          <a:ln w="0">
            <a:noFill/>
          </a:ln>
        </p:spPr>
        <p:style>
          <a:lnRef idx="0"/>
          <a:fillRef idx="0"/>
          <a:effectRef idx="0"/>
          <a:fontRef idx="minor"/>
        </p:style>
        <p:txBody>
          <a:bodyPr wrap="none" lIns="90000" rIns="90000" tIns="360" bIns="3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PlaceHolder 3"/>
          <p:cNvSpPr>
            <a:spLocks noGrp="1"/>
          </p:cNvSpPr>
          <p:nvPr>
            <p:ph type="sldNum" idx="1"/>
          </p:nvPr>
        </p:nvSpPr>
        <p:spPr>
          <a:xfrm>
            <a:off x="8523360" y="6380280"/>
            <a:ext cx="396720" cy="23976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919191"/>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E9F574E-C7D4-4EB1-9E88-822AECBFCA14}" type="slidenum">
              <a:rPr b="1" lang="en-US" sz="1000" strike="noStrike" u="none">
                <a:solidFill>
                  <a:srgbClr val="919191"/>
                </a:solidFill>
                <a:effectLst/>
                <a:uFillTx/>
                <a:latin typeface="Arial"/>
              </a:rPr>
              <a:t>&lt;number&gt;</a:t>
            </a:fld>
            <a:endParaRPr b="0" lang="en-US" sz="1000" strike="noStrike" u="none">
              <a:solidFill>
                <a:srgbClr val="000000"/>
              </a:solidFill>
              <a:effectLst/>
              <a:uFillTx/>
              <a:latin typeface="Times New Roman"/>
            </a:endParaRPr>
          </a:p>
        </p:txBody>
      </p:sp>
      <p:sp>
        <p:nvSpPr>
          <p:cNvPr id="6"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7" name="bar2" descr=""/>
          <p:cNvPicPr/>
          <p:nvPr/>
        </p:nvPicPr>
        <p:blipFill>
          <a:blip r:embed="rId2"/>
          <a:stretch/>
        </p:blipFill>
        <p:spPr>
          <a:xfrm>
            <a:off x="0" y="0"/>
            <a:ext cx="1222200" cy="6699240"/>
          </a:xfrm>
          <a:prstGeom prst="rect">
            <a:avLst/>
          </a:prstGeom>
          <a:noFill/>
          <a:ln w="0">
            <a:noFill/>
          </a:ln>
        </p:spPr>
      </p:pic>
      <p:sp>
        <p:nvSpPr>
          <p:cNvPr id="1" name=""/>
          <p:cNvSpPr/>
          <p:nvPr/>
        </p:nvSpPr>
        <p:spPr>
          <a:xfrm>
            <a:off x="8643960" y="6353280"/>
            <a:ext cx="290520" cy="293760"/>
          </a:xfrm>
          <a:custGeom>
            <a:avLst/>
            <a:gdLst>
              <a:gd name="textAreaLeft" fmla="*/ 14040 w 290520"/>
              <a:gd name="textAreaRight" fmla="*/ 276480 w 290520"/>
              <a:gd name="textAreaTop" fmla="*/ 14040 h 293760"/>
              <a:gd name="textAreaBottom" fmla="*/ 279720 h 293760"/>
            </a:gdLst>
            <a:ahLst/>
            <a:cxnLst/>
            <a:rect l="textAreaLeft" t="textAreaTop" r="textAreaRight" b="textAreaBottom"/>
            <a:pathLst>
              <a:path w="21600" h="21841">
                <a:moveTo>
                  <a:pt x="3600" y="0"/>
                </a:moveTo>
                <a:arcTo wR="3600" hR="3600" stAng="16200000" swAng="-5400000"/>
                <a:lnTo>
                  <a:pt x="0" y="18241"/>
                </a:lnTo>
                <a:arcTo wR="3600" hR="3600" stAng="10800000" swAng="-5400000"/>
                <a:lnTo>
                  <a:pt x="18000" y="21841"/>
                </a:lnTo>
                <a:arcTo wR="3600" hR="3600" stAng="5400000" swAng="-5400000"/>
                <a:lnTo>
                  <a:pt x="21600" y="3600"/>
                </a:lnTo>
                <a:arcTo wR="3600" hR="3600" stAng="0" swAng="-5400000"/>
                <a:close/>
              </a:path>
            </a:pathLst>
          </a:custGeom>
          <a:solidFill>
            <a:srgbClr val="ffffff"/>
          </a:solidFill>
          <a:ln w="2844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9" name="PlaceHolder 2"/>
          <p:cNvSpPr>
            <a:spLocks noGrp="1"/>
          </p:cNvSpPr>
          <p:nvPr>
            <p:ph type="body"/>
          </p:nvPr>
        </p:nvSpPr>
        <p:spPr>
          <a:xfrm>
            <a:off x="1012680" y="1185480"/>
            <a:ext cx="7934400" cy="4832280"/>
          </a:xfrm>
          <a:prstGeom prst="rect">
            <a:avLst/>
          </a:prstGeom>
          <a:noFill/>
          <a:ln w="0">
            <a:noFill/>
          </a:ln>
        </p:spPr>
        <p:txBody>
          <a:bodyPr lIns="90000" rIns="90000" tIns="46800" bIns="46800" anchor="t">
            <a:normAutofit/>
          </a:bodyPr>
          <a:p>
            <a:pPr marL="230040" indent="-230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623880" indent="-27936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Second Outline Level</a:t>
            </a:r>
            <a:endParaRPr b="0" lang="en-US" sz="2600" strike="noStrike" u="none">
              <a:solidFill>
                <a:srgbClr val="000000"/>
              </a:solidFill>
              <a:effectLst/>
              <a:uFillTx/>
              <a:latin typeface="Arial"/>
            </a:endParaRPr>
          </a:p>
          <a:p>
            <a:pPr lvl="2" marL="914400" indent="-176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Third Outline Level</a:t>
            </a:r>
            <a:endParaRPr b="0" lang="en-US" sz="2600" strike="noStrike" u="none">
              <a:solidFill>
                <a:srgbClr val="000000"/>
              </a:solidFill>
              <a:effectLst/>
              <a:uFillTx/>
              <a:latin typeface="Arial"/>
            </a:endParaRPr>
          </a:p>
          <a:p>
            <a:pPr lvl="3" marL="16002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Fourth Outline Level</a:t>
            </a:r>
            <a:endParaRPr b="0" lang="en-US" sz="2600" strike="noStrike" u="none">
              <a:solidFill>
                <a:srgbClr val="000000"/>
              </a:solidFill>
              <a:effectLst/>
              <a:uFillTx/>
              <a:latin typeface="Arial"/>
            </a:endParaRPr>
          </a:p>
          <a:p>
            <a:pPr lvl="4" marL="20574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Fifth Outline Level</a:t>
            </a:r>
            <a:endParaRPr b="0" lang="en-US" sz="2600" strike="noStrike" u="none">
              <a:solidFill>
                <a:srgbClr val="000000"/>
              </a:solidFill>
              <a:effectLst/>
              <a:uFillTx/>
              <a:latin typeface="Arial"/>
            </a:endParaRPr>
          </a:p>
          <a:p>
            <a:pPr lvl="5"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Sixth Outline Level</a:t>
            </a:r>
            <a:endParaRPr b="0" lang="en-US" sz="2600" strike="noStrike" u="none">
              <a:solidFill>
                <a:srgbClr val="000000"/>
              </a:solidFill>
              <a:effectLst/>
              <a:uFillTx/>
              <a:latin typeface="Arial"/>
            </a:endParaRPr>
          </a:p>
          <a:p>
            <a:pPr lvl="6"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Seventh Outline Level</a:t>
            </a:r>
            <a:endParaRPr b="0" lang="en-US" sz="2600" strike="noStrike" u="none">
              <a:solidFill>
                <a:srgbClr val="000000"/>
              </a:solidFill>
              <a:effectLst/>
              <a:uFillTx/>
              <a:latin typeface="Arial"/>
            </a:endParaRPr>
          </a:p>
        </p:txBody>
      </p:sp>
      <p:sp>
        <p:nvSpPr>
          <p:cNvPr id="4" name=""/>
          <p:cNvSpPr/>
          <p:nvPr/>
        </p:nvSpPr>
        <p:spPr>
          <a:xfrm>
            <a:off x="923760" y="843120"/>
            <a:ext cx="8220240" cy="52200"/>
          </a:xfrm>
          <a:prstGeom prst="roundRect">
            <a:avLst>
              <a:gd name="adj" fmla="val 16667"/>
            </a:avLst>
          </a:prstGeom>
          <a:solidFill>
            <a:srgbClr val="fe000c"/>
          </a:solidFill>
          <a:ln w="0">
            <a:noFill/>
          </a:ln>
        </p:spPr>
        <p:style>
          <a:lnRef idx="0"/>
          <a:fillRef idx="0"/>
          <a:effectRef idx="0"/>
          <a:fontRef idx="minor"/>
        </p:style>
        <p:txBody>
          <a:bodyPr wrap="none" lIns="90000" rIns="90000" tIns="360" bIns="3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 name="PlaceHolder 3"/>
          <p:cNvSpPr>
            <a:spLocks noGrp="1"/>
          </p:cNvSpPr>
          <p:nvPr>
            <p:ph type="sldNum" idx="2"/>
          </p:nvPr>
        </p:nvSpPr>
        <p:spPr>
          <a:xfrm>
            <a:off x="8523360" y="6380280"/>
            <a:ext cx="396720" cy="23976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919191"/>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D1BE131-2795-4447-887D-E0E0BC658587}" type="slidenum">
              <a:rPr b="1" lang="en-US" sz="1000" strike="noStrike" u="none">
                <a:solidFill>
                  <a:srgbClr val="919191"/>
                </a:solidFill>
                <a:effectLst/>
                <a:uFillTx/>
                <a:latin typeface="Arial"/>
              </a:rPr>
              <a:t>&lt;number&gt;</a:t>
            </a:fld>
            <a:endParaRPr b="0" lang="en-US" sz="1000" strike="noStrike" u="none">
              <a:solidFill>
                <a:srgbClr val="000000"/>
              </a:solidFill>
              <a:effectLst/>
              <a:uFillTx/>
              <a:latin typeface="Times New Roman"/>
            </a:endParaRPr>
          </a:p>
        </p:txBody>
      </p:sp>
      <p:sp>
        <p:nvSpPr>
          <p:cNvPr id="6"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11" name="bar2" descr=""/>
          <p:cNvPicPr/>
          <p:nvPr/>
        </p:nvPicPr>
        <p:blipFill>
          <a:blip r:embed="rId2"/>
          <a:stretch/>
        </p:blipFill>
        <p:spPr>
          <a:xfrm>
            <a:off x="0" y="0"/>
            <a:ext cx="1222200" cy="6699240"/>
          </a:xfrm>
          <a:prstGeom prst="rect">
            <a:avLst/>
          </a:prstGeom>
          <a:noFill/>
          <a:ln w="0">
            <a:noFill/>
          </a:ln>
        </p:spPr>
      </p:pic>
      <p:sp>
        <p:nvSpPr>
          <p:cNvPr id="1" name=""/>
          <p:cNvSpPr/>
          <p:nvPr/>
        </p:nvSpPr>
        <p:spPr>
          <a:xfrm>
            <a:off x="8643960" y="6353280"/>
            <a:ext cx="290520" cy="293760"/>
          </a:xfrm>
          <a:custGeom>
            <a:avLst/>
            <a:gdLst>
              <a:gd name="textAreaLeft" fmla="*/ 14040 w 290520"/>
              <a:gd name="textAreaRight" fmla="*/ 276480 w 290520"/>
              <a:gd name="textAreaTop" fmla="*/ 14040 h 293760"/>
              <a:gd name="textAreaBottom" fmla="*/ 279720 h 293760"/>
            </a:gdLst>
            <a:ahLst/>
            <a:cxnLst/>
            <a:rect l="textAreaLeft" t="textAreaTop" r="textAreaRight" b="textAreaBottom"/>
            <a:pathLst>
              <a:path w="21600" h="21841">
                <a:moveTo>
                  <a:pt x="3600" y="0"/>
                </a:moveTo>
                <a:arcTo wR="3600" hR="3600" stAng="16200000" swAng="-5400000"/>
                <a:lnTo>
                  <a:pt x="0" y="18241"/>
                </a:lnTo>
                <a:arcTo wR="3600" hR="3600" stAng="10800000" swAng="-5400000"/>
                <a:lnTo>
                  <a:pt x="18000" y="21841"/>
                </a:lnTo>
                <a:arcTo wR="3600" hR="3600" stAng="5400000" swAng="-5400000"/>
                <a:lnTo>
                  <a:pt x="21600" y="3600"/>
                </a:lnTo>
                <a:arcTo wR="3600" hR="3600" stAng="0" swAng="-5400000"/>
                <a:close/>
              </a:path>
            </a:pathLst>
          </a:custGeom>
          <a:solidFill>
            <a:srgbClr val="ffffff"/>
          </a:solidFill>
          <a:ln w="2844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13" name="PlaceHolder 2"/>
          <p:cNvSpPr>
            <a:spLocks noGrp="1"/>
          </p:cNvSpPr>
          <p:nvPr>
            <p:ph type="body"/>
          </p:nvPr>
        </p:nvSpPr>
        <p:spPr>
          <a:xfrm>
            <a:off x="1012680" y="1185480"/>
            <a:ext cx="7934400" cy="4832280"/>
          </a:xfrm>
          <a:prstGeom prst="rect">
            <a:avLst/>
          </a:prstGeom>
          <a:noFill/>
          <a:ln w="0">
            <a:noFill/>
          </a:ln>
        </p:spPr>
        <p:txBody>
          <a:bodyPr lIns="90000" rIns="90000" tIns="46800" bIns="46800" anchor="t">
            <a:normAutofit/>
          </a:bodyPr>
          <a:p>
            <a:pPr marL="230040" indent="-230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623880" indent="-27936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Second Outline Level</a:t>
            </a:r>
            <a:endParaRPr b="0" lang="en-US" sz="2600" strike="noStrike" u="none">
              <a:solidFill>
                <a:srgbClr val="000000"/>
              </a:solidFill>
              <a:effectLst/>
              <a:uFillTx/>
              <a:latin typeface="Arial"/>
            </a:endParaRPr>
          </a:p>
          <a:p>
            <a:pPr lvl="2" marL="914400" indent="-176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Third Outline Level</a:t>
            </a:r>
            <a:endParaRPr b="0" lang="en-US" sz="2600" strike="noStrike" u="none">
              <a:solidFill>
                <a:srgbClr val="000000"/>
              </a:solidFill>
              <a:effectLst/>
              <a:uFillTx/>
              <a:latin typeface="Arial"/>
            </a:endParaRPr>
          </a:p>
          <a:p>
            <a:pPr lvl="3" marL="16002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Fourth Outline Level</a:t>
            </a:r>
            <a:endParaRPr b="0" lang="en-US" sz="2600" strike="noStrike" u="none">
              <a:solidFill>
                <a:srgbClr val="000000"/>
              </a:solidFill>
              <a:effectLst/>
              <a:uFillTx/>
              <a:latin typeface="Arial"/>
            </a:endParaRPr>
          </a:p>
          <a:p>
            <a:pPr lvl="4" marL="20574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Fifth Outline Level</a:t>
            </a:r>
            <a:endParaRPr b="0" lang="en-US" sz="2600" strike="noStrike" u="none">
              <a:solidFill>
                <a:srgbClr val="000000"/>
              </a:solidFill>
              <a:effectLst/>
              <a:uFillTx/>
              <a:latin typeface="Arial"/>
            </a:endParaRPr>
          </a:p>
          <a:p>
            <a:pPr lvl="5"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Sixth Outline Level</a:t>
            </a:r>
            <a:endParaRPr b="0" lang="en-US" sz="2600" strike="noStrike" u="none">
              <a:solidFill>
                <a:srgbClr val="000000"/>
              </a:solidFill>
              <a:effectLst/>
              <a:uFillTx/>
              <a:latin typeface="Arial"/>
            </a:endParaRPr>
          </a:p>
          <a:p>
            <a:pPr lvl="6"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Seventh Outline Level</a:t>
            </a:r>
            <a:endParaRPr b="0" lang="en-US" sz="2600" strike="noStrike" u="none">
              <a:solidFill>
                <a:srgbClr val="000000"/>
              </a:solidFill>
              <a:effectLst/>
              <a:uFillTx/>
              <a:latin typeface="Arial"/>
            </a:endParaRPr>
          </a:p>
        </p:txBody>
      </p:sp>
      <p:sp>
        <p:nvSpPr>
          <p:cNvPr id="4" name=""/>
          <p:cNvSpPr/>
          <p:nvPr/>
        </p:nvSpPr>
        <p:spPr>
          <a:xfrm>
            <a:off x="923760" y="843120"/>
            <a:ext cx="8220240" cy="52200"/>
          </a:xfrm>
          <a:prstGeom prst="roundRect">
            <a:avLst>
              <a:gd name="adj" fmla="val 16667"/>
            </a:avLst>
          </a:prstGeom>
          <a:solidFill>
            <a:srgbClr val="fe000c"/>
          </a:solidFill>
          <a:ln w="0">
            <a:noFill/>
          </a:ln>
        </p:spPr>
        <p:style>
          <a:lnRef idx="0"/>
          <a:fillRef idx="0"/>
          <a:effectRef idx="0"/>
          <a:fontRef idx="minor"/>
        </p:style>
        <p:txBody>
          <a:bodyPr wrap="none" lIns="90000" rIns="90000" tIns="360" bIns="3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PlaceHolder 3"/>
          <p:cNvSpPr>
            <a:spLocks noGrp="1"/>
          </p:cNvSpPr>
          <p:nvPr>
            <p:ph type="sldNum" idx="3"/>
          </p:nvPr>
        </p:nvSpPr>
        <p:spPr>
          <a:xfrm>
            <a:off x="8523360" y="6380280"/>
            <a:ext cx="396720" cy="23976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919191"/>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E938462-AC18-4CAC-8011-0C78316AD013}" type="slidenum">
              <a:rPr b="1" lang="en-US" sz="1000" strike="noStrike" u="none">
                <a:solidFill>
                  <a:srgbClr val="919191"/>
                </a:solidFill>
                <a:effectLst/>
                <a:uFillTx/>
                <a:latin typeface="Arial"/>
              </a:rPr>
              <a:t>&lt;number&gt;</a:t>
            </a:fld>
            <a:endParaRPr b="0" lang="en-US" sz="1000" strike="noStrike" u="none">
              <a:solidFill>
                <a:srgbClr val="000000"/>
              </a:solidFill>
              <a:effectLst/>
              <a:uFillTx/>
              <a:latin typeface="Times New Roman"/>
            </a:endParaRPr>
          </a:p>
        </p:txBody>
      </p:sp>
      <p:sp>
        <p:nvSpPr>
          <p:cNvPr id="6"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Enron North America</a:t>
            </a:r>
            <a:endParaRPr b="1" i="1" lang="en-US" sz="3200" strike="noStrike" u="none">
              <a:solidFill>
                <a:srgbClr val="0a69a9"/>
              </a:solidFill>
              <a:effectLst/>
              <a:uFillTx/>
              <a:latin typeface="Arial"/>
            </a:endParaRPr>
          </a:p>
        </p:txBody>
      </p:sp>
      <p:sp>
        <p:nvSpPr>
          <p:cNvPr id="16" name=""/>
          <p:cNvSpPr/>
          <p:nvPr/>
        </p:nvSpPr>
        <p:spPr>
          <a:xfrm>
            <a:off x="1216080" y="2508120"/>
            <a:ext cx="6719760" cy="1564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ENA Proposed Base Gas Transaction Structures</a:t>
            </a:r>
            <a:endParaRPr b="0" lang="en-US" sz="30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June 2001</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23FEF18-7C3A-42C1-9094-70CE5F7AC260}"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Pressurization Services Agreement*</a:t>
            </a:r>
            <a:endParaRPr b="1" i="1" lang="en-US" sz="2800" strike="noStrike" u="none">
              <a:solidFill>
                <a:srgbClr val="0a69a9"/>
              </a:solidFill>
              <a:effectLst/>
              <a:uFillTx/>
              <a:latin typeface="Arial"/>
            </a:endParaRPr>
          </a:p>
        </p:txBody>
      </p:sp>
      <p:sp>
        <p:nvSpPr>
          <p:cNvPr id="65" name="PlaceHolder 2"/>
          <p:cNvSpPr>
            <a:spLocks noGrp="1"/>
          </p:cNvSpPr>
          <p:nvPr>
            <p:ph/>
          </p:nvPr>
        </p:nvSpPr>
        <p:spPr>
          <a:xfrm>
            <a:off x="1035000" y="965160"/>
            <a:ext cx="7872480" cy="5021280"/>
          </a:xfrm>
          <a:prstGeom prst="rect">
            <a:avLst/>
          </a:prstGeom>
          <a:noFill/>
          <a:ln w="0">
            <a:noFill/>
          </a:ln>
        </p:spPr>
        <p:txBody>
          <a:bodyPr lIns="90000" rIns="90000" tIns="46800" bIns="46800" anchor="t">
            <a:normAutofit/>
          </a:bodyPr>
          <a:p>
            <a:pPr marL="114480" indent="0">
              <a:lnSpc>
                <a:spcPct val="14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Arial"/>
            </a:endParaRPr>
          </a:p>
          <a:p>
            <a:pPr marL="114480" indent="-114480">
              <a:lnSpc>
                <a:spcPct val="14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Pressurization Services Agreement (PSA) replaces the functionality of the base gas by providing pressure in place of the monetized gas:</a:t>
            </a:r>
            <a:endParaRPr b="0" lang="en-US" sz="1800" strike="noStrike" u="none">
              <a:solidFill>
                <a:srgbClr val="000000"/>
              </a:solidFill>
              <a:effectLst/>
              <a:uFillTx/>
              <a:latin typeface="Arial"/>
            </a:endParaRPr>
          </a:p>
          <a:p>
            <a:pPr marL="114480" indent="-114480">
              <a:lnSpc>
                <a:spcPct val="14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Under the PSA, gas bought from the pipeline is kept in the storage facility by the Purchaser</a:t>
            </a:r>
            <a:endParaRPr b="0" lang="en-US" sz="1800" strike="noStrike" u="none">
              <a:solidFill>
                <a:srgbClr val="000000"/>
              </a:solidFill>
              <a:effectLst/>
              <a:uFillTx/>
              <a:latin typeface="Arial"/>
            </a:endParaRPr>
          </a:p>
          <a:p>
            <a:pPr lvl="1" marL="623880" indent="-279360">
              <a:lnSpc>
                <a:spcPct val="140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Pressure fee paid by Pipeline represents interest on the loan</a:t>
            </a:r>
            <a:endParaRPr b="0" lang="en-US" sz="1600" strike="noStrike" u="none">
              <a:solidFill>
                <a:srgbClr val="000000"/>
              </a:solidFill>
              <a:effectLst/>
              <a:uFillTx/>
              <a:latin typeface="Arial"/>
            </a:endParaRPr>
          </a:p>
          <a:p>
            <a:pPr lvl="1" marL="623880" indent="-279360">
              <a:lnSpc>
                <a:spcPct val="140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must be withdrawn the gas at the end of the PSA; however, an exchange agreement may be established in some period after the initial sale has been concluded.  This agreement would allow the gas to remain in the storage facility and be replaced by a cash or physical settlement</a:t>
            </a:r>
            <a:endParaRPr b="0" lang="en-US" sz="1600" strike="noStrike" u="none">
              <a:solidFill>
                <a:srgbClr val="000000"/>
              </a:solidFill>
              <a:effectLst/>
              <a:uFillTx/>
              <a:latin typeface="Arial"/>
            </a:endParaRPr>
          </a:p>
          <a:p>
            <a:pPr marL="114480" indent="-114480">
              <a:lnSpc>
                <a:spcPct val="14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PSA and the ensuing exchange agreement enable the Pipeline to keep the structure financial</a:t>
            </a:r>
            <a:endParaRPr b="0" lang="en-US" sz="1800" strike="noStrike" u="none">
              <a:solidFill>
                <a:srgbClr val="000000"/>
              </a:solidFill>
              <a:effectLst/>
              <a:uFillTx/>
              <a:latin typeface="Arial"/>
            </a:endParaRPr>
          </a:p>
        </p:txBody>
      </p:sp>
      <p:sp>
        <p:nvSpPr>
          <p:cNvPr id="66" name=""/>
          <p:cNvSpPr/>
          <p:nvPr/>
        </p:nvSpPr>
        <p:spPr>
          <a:xfrm>
            <a:off x="2698920" y="6442200"/>
            <a:ext cx="183960" cy="549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 name=""/>
          <p:cNvSpPr/>
          <p:nvPr/>
        </p:nvSpPr>
        <p:spPr>
          <a:xfrm>
            <a:off x="1552680" y="6033960"/>
            <a:ext cx="6964200" cy="5493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9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Because each transaction is unique, there is no guarantee that meeting these conditions will ensure successful accounting treatment;  these points are only a guideline</a:t>
            </a:r>
            <a:endParaRPr b="0" lang="en-US" sz="1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68E819D-397D-47FB-A297-6D6F13E4FF0A}"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Monetization:  Final Steps</a:t>
            </a:r>
            <a:r>
              <a:rPr b="1" i="1" lang="en-US" sz="2400" strike="noStrike" u="none">
                <a:solidFill>
                  <a:srgbClr val="0a69a9"/>
                </a:solidFill>
                <a:effectLst/>
                <a:uFillTx/>
                <a:latin typeface="Arial"/>
              </a:rPr>
              <a:t> </a:t>
            </a:r>
            <a:endParaRPr b="1" i="1" lang="en-US" sz="2400" strike="noStrike" u="none">
              <a:solidFill>
                <a:srgbClr val="0a69a9"/>
              </a:solidFill>
              <a:effectLst/>
              <a:uFillTx/>
              <a:latin typeface="Arial"/>
            </a:endParaRPr>
          </a:p>
        </p:txBody>
      </p:sp>
      <p:sp>
        <p:nvSpPr>
          <p:cNvPr id="69" name="PlaceHolder 2"/>
          <p:cNvSpPr>
            <a:spLocks noGrp="1"/>
          </p:cNvSpPr>
          <p:nvPr>
            <p:ph/>
          </p:nvPr>
        </p:nvSpPr>
        <p:spPr>
          <a:xfrm>
            <a:off x="965160" y="863280"/>
            <a:ext cx="7765920" cy="4707000"/>
          </a:xfrm>
          <a:prstGeom prst="rect">
            <a:avLst/>
          </a:prstGeom>
          <a:noFill/>
          <a:ln w="0">
            <a:noFill/>
          </a:ln>
        </p:spPr>
        <p:txBody>
          <a:bodyPr lIns="90000" rIns="90000" tIns="46800" bIns="46800" anchor="t">
            <a:normAutofit/>
          </a:bodyPr>
          <a:p>
            <a:pPr indent="0">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the end of the loan period, Pipeline faces several alternatives:</a:t>
            </a:r>
            <a:endParaRPr b="0" lang="en-US" sz="1800" strike="noStrike" u="none">
              <a:solidFill>
                <a:srgbClr val="000000"/>
              </a:solidFill>
              <a:effectLst/>
              <a:uFillTx/>
              <a:latin typeface="Arial"/>
            </a:endParaRPr>
          </a:p>
          <a:p>
            <a:pPr indent="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Refinance through a bank loan - gas is returned to the balance sheet at a higher cost relative to the book value of the sold gas</a:t>
            </a: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Renew the PSA (reflecting current market conditions:  interest rate, gas curve)</a:t>
            </a: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Repayment through Pipeline equity funds</a:t>
            </a:r>
            <a:endParaRPr b="0" lang="en-US" sz="1700" strike="noStrike" u="none">
              <a:solidFill>
                <a:srgbClr val="000000"/>
              </a:solidFill>
              <a:effectLst/>
              <a:uFillTx/>
              <a:latin typeface="Arial"/>
            </a:endParaRPr>
          </a:p>
          <a:p>
            <a:pPr lvl="2" marL="914400" indent="0">
              <a:lnSpc>
                <a:spcPct val="90000"/>
              </a:lnSpc>
              <a:spcBef>
                <a:spcPts val="737"/>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indent="0">
              <a:lnSpc>
                <a:spcPct val="90000"/>
              </a:lnSpc>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Key Value Drivers – repay financing at reduced principal through:</a:t>
            </a:r>
            <a:endParaRPr b="0" lang="en-US" sz="1900" strike="noStrike" u="none">
              <a:solidFill>
                <a:srgbClr val="000000"/>
              </a:solidFill>
              <a:effectLst/>
              <a:uFillTx/>
              <a:latin typeface="Arial"/>
            </a:endParaRPr>
          </a:p>
          <a:p>
            <a:pPr lvl="2" marL="914400" indent="0">
              <a:lnSpc>
                <a:spcPct val="90000"/>
              </a:lnSpc>
              <a:spcBef>
                <a:spcPts val="737"/>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e000c"/>
                </a:solidFill>
                <a:effectLst/>
                <a:uFillTx/>
                <a:latin typeface="Arial"/>
              </a:rPr>
              <a:t>Risk management tools to repurchase gas at lower price</a:t>
            </a: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e000c"/>
                </a:solidFill>
                <a:effectLst/>
                <a:uFillTx/>
                <a:latin typeface="Arial"/>
              </a:rPr>
              <a:t>Physical enhancements that reduce amount of gas needed</a:t>
            </a: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e000c"/>
                </a:solidFill>
                <a:effectLst/>
                <a:uFillTx/>
                <a:latin typeface="Arial"/>
              </a:rPr>
              <a:t>Base gas placed on rate base at higher price</a:t>
            </a:r>
            <a:endParaRPr b="0" lang="en-US" sz="17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A8AF719-D1E3-4753-B79F-454F3F90F32F}"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
          <p:cNvSpPr/>
          <p:nvPr/>
        </p:nvSpPr>
        <p:spPr>
          <a:xfrm>
            <a:off x="2362320" y="1117440"/>
            <a:ext cx="1523880" cy="947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Gas price stepped up to pay for infrastructure</a:t>
            </a:r>
            <a:endParaRPr b="0" lang="en-US" sz="1400" strike="noStrike" u="none">
              <a:solidFill>
                <a:srgbClr val="000000"/>
              </a:solidFill>
              <a:effectLst/>
              <a:uFillTx/>
              <a:latin typeface="Times New Roman"/>
            </a:endParaRPr>
          </a:p>
        </p:txBody>
      </p:sp>
      <p:sp>
        <p:nvSpPr>
          <p:cNvPr id="71" name=""/>
          <p:cNvSpPr/>
          <p:nvPr/>
        </p:nvSpPr>
        <p:spPr>
          <a:xfrm>
            <a:off x="5381640" y="3884760"/>
            <a:ext cx="1995480" cy="1047600"/>
          </a:xfrm>
          <a:prstGeom prst="octagon">
            <a:avLst>
              <a:gd name="adj" fmla="val 29287"/>
            </a:avLst>
          </a:prstGeom>
          <a:solidFill>
            <a:srgbClr val="ccffcc">
              <a:alpha val="50000"/>
            </a:srgbClr>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1036800" y="3998880"/>
            <a:ext cx="2311200" cy="914400"/>
          </a:xfrm>
          <a:prstGeom prst="roundRect">
            <a:avLst>
              <a:gd name="adj" fmla="val 16667"/>
            </a:avLst>
          </a:prstGeom>
          <a:solidFill>
            <a:srgbClr val="ffff99">
              <a:alpha val="50000"/>
            </a:srgbClr>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3825720" y="950760"/>
            <a:ext cx="1876680" cy="1312920"/>
          </a:xfrm>
          <a:prstGeom prst="ellipse">
            <a:avLst/>
          </a:prstGeom>
          <a:solidFill>
            <a:srgbClr val="0099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3887640" y="1355760"/>
            <a:ext cx="17701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Pipeline</a:t>
            </a:r>
            <a:endParaRPr b="0" lang="en-US" sz="2400" strike="noStrike" u="none">
              <a:solidFill>
                <a:srgbClr val="000000"/>
              </a:solidFill>
              <a:effectLst/>
              <a:uFillTx/>
              <a:latin typeface="Times New Roman"/>
            </a:endParaRPr>
          </a:p>
        </p:txBody>
      </p:sp>
      <p:sp>
        <p:nvSpPr>
          <p:cNvPr id="75" name=""/>
          <p:cNvSpPr/>
          <p:nvPr/>
        </p:nvSpPr>
        <p:spPr>
          <a:xfrm>
            <a:off x="803160" y="4064040"/>
            <a:ext cx="26924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Original Purchaser</a:t>
            </a:r>
            <a:endParaRPr b="0" lang="en-US" sz="2400" strike="noStrike" u="none">
              <a:solidFill>
                <a:srgbClr val="000000"/>
              </a:solidFill>
              <a:effectLst/>
              <a:uFillTx/>
              <a:latin typeface="Times New Roman"/>
            </a:endParaRPr>
          </a:p>
        </p:txBody>
      </p:sp>
      <p:sp>
        <p:nvSpPr>
          <p:cNvPr id="76" name=""/>
          <p:cNvSpPr/>
          <p:nvPr/>
        </p:nvSpPr>
        <p:spPr>
          <a:xfrm>
            <a:off x="5522760" y="4000680"/>
            <a:ext cx="1708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Pressure Co.</a:t>
            </a:r>
            <a:endParaRPr b="0" lang="en-US" sz="2400" strike="noStrike" u="none">
              <a:solidFill>
                <a:srgbClr val="000000"/>
              </a:solidFill>
              <a:effectLst/>
              <a:uFillTx/>
              <a:latin typeface="Times New Roman"/>
            </a:endParaRPr>
          </a:p>
        </p:txBody>
      </p:sp>
      <p:sp>
        <p:nvSpPr>
          <p:cNvPr id="77" name=""/>
          <p:cNvSpPr/>
          <p:nvPr/>
        </p:nvSpPr>
        <p:spPr>
          <a:xfrm>
            <a:off x="5067360" y="2217600"/>
            <a:ext cx="1103400" cy="1677960"/>
          </a:xfrm>
          <a:prstGeom prst="line">
            <a:avLst/>
          </a:prstGeom>
          <a:ln cap="rnd" w="28440">
            <a:solidFill>
              <a:srgbClr val="919191"/>
            </a:solidFill>
            <a:custDash>
              <a:ds d="100000" sp="1000"/>
            </a:cust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flipH="1" flipV="1">
            <a:off x="5384520" y="2079720"/>
            <a:ext cx="1191960" cy="1768320"/>
          </a:xfrm>
          <a:prstGeom prst="line">
            <a:avLst/>
          </a:prstGeom>
          <a:ln cap="rnd" w="28440">
            <a:solidFill>
              <a:srgbClr val="919191"/>
            </a:solidFill>
            <a:custDash>
              <a:ds d="100000" sp="1000"/>
            </a:cust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2106720" y="3444840"/>
            <a:ext cx="1152360" cy="3700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$MM</a:t>
            </a:r>
            <a:endParaRPr b="0" lang="en-US" sz="1400" strike="noStrike" u="none">
              <a:solidFill>
                <a:srgbClr val="000000"/>
              </a:solidFill>
              <a:effectLst/>
              <a:uFillTx/>
              <a:latin typeface="Times New Roman"/>
            </a:endParaRPr>
          </a:p>
        </p:txBody>
      </p:sp>
      <p:sp>
        <p:nvSpPr>
          <p:cNvPr id="80" name=""/>
          <p:cNvSpPr/>
          <p:nvPr/>
        </p:nvSpPr>
        <p:spPr>
          <a:xfrm>
            <a:off x="4478400" y="2541600"/>
            <a:ext cx="2489040" cy="6494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Pressurization Services Agreement  expired</a:t>
            </a:r>
            <a:endParaRPr b="0" lang="en-US" sz="1400" strike="noStrike" u="none">
              <a:solidFill>
                <a:srgbClr val="000000"/>
              </a:solidFill>
              <a:effectLst/>
              <a:uFillTx/>
              <a:latin typeface="Times New Roman"/>
            </a:endParaRPr>
          </a:p>
        </p:txBody>
      </p:sp>
      <p:sp>
        <p:nvSpPr>
          <p:cNvPr id="81" name="PlaceHolder 1"/>
          <p:cNvSpPr>
            <a:spLocks noGrp="1"/>
          </p:cNvSpPr>
          <p:nvPr>
            <p:ph type="title"/>
          </p:nvPr>
        </p:nvSpPr>
        <p:spPr>
          <a:xfrm>
            <a:off x="930240" y="194760"/>
            <a:ext cx="825192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Monetization</a:t>
            </a:r>
            <a:endParaRPr b="1" i="1" lang="en-US" sz="2800" strike="noStrike" u="none">
              <a:solidFill>
                <a:srgbClr val="0a69a9"/>
              </a:solidFill>
              <a:effectLst/>
              <a:uFillTx/>
              <a:latin typeface="Arial"/>
            </a:endParaRPr>
          </a:p>
        </p:txBody>
      </p:sp>
      <p:sp>
        <p:nvSpPr>
          <p:cNvPr id="82" name=""/>
          <p:cNvSpPr/>
          <p:nvPr/>
        </p:nvSpPr>
        <p:spPr>
          <a:xfrm>
            <a:off x="3584520" y="5141880"/>
            <a:ext cx="3548160" cy="8110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e000c"/>
                </a:solidFill>
                <a:effectLst/>
                <a:uFillTx/>
                <a:latin typeface="Arial"/>
              </a:rPr>
              <a:t>End of Loan Period</a:t>
            </a:r>
            <a:endParaRPr b="0" lang="en-US" sz="2400" strike="noStrike" u="none">
              <a:solidFill>
                <a:srgbClr val="000000"/>
              </a:solidFill>
              <a:effectLst/>
              <a:uFillTx/>
              <a:latin typeface="Times New Roman"/>
            </a:endParaRPr>
          </a:p>
        </p:txBody>
      </p:sp>
      <p:sp>
        <p:nvSpPr>
          <p:cNvPr id="83" name=""/>
          <p:cNvSpPr/>
          <p:nvPr/>
        </p:nvSpPr>
        <p:spPr>
          <a:xfrm flipV="1">
            <a:off x="2930400" y="2109960"/>
            <a:ext cx="1330560" cy="191592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flipH="1">
            <a:off x="2502000" y="1895400"/>
            <a:ext cx="1425600" cy="207972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3230640" y="3500280"/>
            <a:ext cx="2098440" cy="3286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Keep gas in facility</a:t>
            </a:r>
            <a:endParaRPr b="0" lang="en-US" sz="1400" strike="noStrike" u="none">
              <a:solidFill>
                <a:srgbClr val="000000"/>
              </a:solidFill>
              <a:effectLst/>
              <a:uFillTx/>
              <a:latin typeface="Times New Roman"/>
            </a:endParaRPr>
          </a:p>
        </p:txBody>
      </p:sp>
      <p:sp>
        <p:nvSpPr>
          <p:cNvPr id="86" name=""/>
          <p:cNvSpPr/>
          <p:nvPr/>
        </p:nvSpPr>
        <p:spPr>
          <a:xfrm>
            <a:off x="5664240" y="1333440"/>
            <a:ext cx="15876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flipH="1">
            <a:off x="5715000" y="1625760"/>
            <a:ext cx="154944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7264440" y="977760"/>
            <a:ext cx="1638360" cy="1206720"/>
          </a:xfrm>
          <a:prstGeom prst="rect">
            <a:avLst/>
          </a:prstGeom>
          <a:solidFill>
            <a:srgbClr val="cc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7201080" y="952560"/>
            <a:ext cx="180324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New Source of Financing</a:t>
            </a:r>
            <a:endParaRPr b="0" lang="en-US" sz="2400" strike="noStrike" u="none">
              <a:solidFill>
                <a:srgbClr val="000000"/>
              </a:solidFill>
              <a:effectLst/>
              <a:uFillTx/>
              <a:latin typeface="Times New Roman"/>
            </a:endParaRPr>
          </a:p>
        </p:txBody>
      </p:sp>
      <p:sp>
        <p:nvSpPr>
          <p:cNvPr id="90" name=""/>
          <p:cNvSpPr/>
          <p:nvPr/>
        </p:nvSpPr>
        <p:spPr>
          <a:xfrm>
            <a:off x="5854680" y="1650960"/>
            <a:ext cx="85104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$MM</a:t>
            </a:r>
            <a:endParaRPr b="0" lang="en-US" sz="1400" strike="noStrike" u="none">
              <a:solidFill>
                <a:srgbClr val="000000"/>
              </a:solidFill>
              <a:effectLst/>
              <a:uFillTx/>
              <a:latin typeface="Times New Roman"/>
            </a:endParaRPr>
          </a:p>
        </p:txBody>
      </p:sp>
      <p:sp>
        <p:nvSpPr>
          <p:cNvPr id="91" name=""/>
          <p:cNvSpPr/>
          <p:nvPr/>
        </p:nvSpPr>
        <p:spPr>
          <a:xfrm>
            <a:off x="5651640" y="1028880"/>
            <a:ext cx="10792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P &amp; I</a:t>
            </a:r>
            <a:endParaRPr b="0" lang="en-US" sz="1400" strike="noStrike" u="none">
              <a:solidFill>
                <a:srgbClr val="000000"/>
              </a:solidFill>
              <a:effectLst/>
              <a:uFillTx/>
              <a:latin typeface="Times New Roman"/>
            </a:endParaRPr>
          </a:p>
        </p:txBody>
      </p:sp>
      <p:sp>
        <p:nvSpPr>
          <p:cNvPr id="92" name=""/>
          <p:cNvSpPr/>
          <p:nvPr/>
        </p:nvSpPr>
        <p:spPr>
          <a:xfrm>
            <a:off x="2425680" y="1600200"/>
            <a:ext cx="13464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1015920" y="1015920"/>
            <a:ext cx="1371600" cy="1191240"/>
          </a:xfrm>
          <a:prstGeom prst="rect">
            <a:avLst/>
          </a:prstGeom>
          <a:solidFill>
            <a:srgbClr val="919191"/>
          </a:solidFill>
          <a:ln w="1260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Storage Rate Base</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C103EC2-BF5A-46DC-A77E-BF99927FCB4A}"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Monetization: Rate Base Re-pricing</a:t>
            </a:r>
            <a:endParaRPr b="1" i="1" lang="en-US" sz="2800" strike="noStrike" u="none">
              <a:solidFill>
                <a:srgbClr val="0a69a9"/>
              </a:solidFill>
              <a:effectLst/>
              <a:uFillTx/>
              <a:latin typeface="Arial"/>
            </a:endParaRPr>
          </a:p>
        </p:txBody>
      </p:sp>
      <p:sp>
        <p:nvSpPr>
          <p:cNvPr id="95" name="PlaceHolder 2"/>
          <p:cNvSpPr>
            <a:spLocks noGrp="1"/>
          </p:cNvSpPr>
          <p:nvPr>
            <p:ph/>
          </p:nvPr>
        </p:nvSpPr>
        <p:spPr>
          <a:xfrm>
            <a:off x="974880" y="855360"/>
            <a:ext cx="7610400" cy="4832280"/>
          </a:xfrm>
          <a:prstGeom prst="rect">
            <a:avLst/>
          </a:prstGeom>
          <a:noFill/>
          <a:ln w="0">
            <a:noFill/>
          </a:ln>
        </p:spPr>
        <p:txBody>
          <a:bodyPr lIns="90000" rIns="90000" tIns="46800" bIns="46800" anchor="t">
            <a:normAutofit/>
          </a:bodyPr>
          <a:p>
            <a:pPr indent="0">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343080" indent="-228600">
              <a:lnSpc>
                <a:spcPct val="95000"/>
              </a:lnSpc>
              <a:spcBef>
                <a:spcPts val="6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In order for the transaction to be economical the Pipeline must be able to “put back” the increase in gas prices to the rate base, else the transaction looks like a financing with the added penalization of taxes levied on the principal owed</a:t>
            </a:r>
            <a:endParaRPr b="0" lang="en-US" sz="1500" strike="noStrike" u="none">
              <a:solidFill>
                <a:srgbClr val="000000"/>
              </a:solidFill>
              <a:effectLst/>
              <a:uFillTx/>
              <a:latin typeface="Arial"/>
            </a:endParaRPr>
          </a:p>
          <a:p>
            <a:pPr lvl="1" marL="343080" indent="-228600">
              <a:lnSpc>
                <a:spcPct val="95000"/>
              </a:lnSpc>
              <a:spcBef>
                <a:spcPts val="6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To “put back” the gas, the structure requires the gas repurchased into the system to be priced at the current price and in exchange rate payers get benefit from investments made downstream (enhanced services that benefit both storage as well as pipeline customers)</a:t>
            </a:r>
            <a:endParaRPr b="0" lang="en-US" sz="1500" strike="noStrike" u="none">
              <a:solidFill>
                <a:srgbClr val="000000"/>
              </a:solidFill>
              <a:effectLst/>
              <a:uFillTx/>
              <a:latin typeface="Arial"/>
            </a:endParaRPr>
          </a:p>
          <a:p>
            <a:pPr lvl="1" marL="343080" indent="-228600">
              <a:lnSpc>
                <a:spcPct val="95000"/>
              </a:lnSpc>
              <a:spcBef>
                <a:spcPts val="6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Below is a non-numerical example that explains the cash flows associated with the transaction:</a:t>
            </a:r>
            <a:endParaRPr b="0" lang="en-US" sz="1500" strike="noStrike" u="none">
              <a:solidFill>
                <a:srgbClr val="000000"/>
              </a:solidFill>
              <a:effectLst/>
              <a:uFillTx/>
              <a:latin typeface="Arial"/>
            </a:endParaRPr>
          </a:p>
          <a:p>
            <a:pPr lvl="2" marL="914400" indent="-176040">
              <a:lnSpc>
                <a:spcPct val="90000"/>
              </a:lnSpc>
              <a:spcBef>
                <a:spcPts val="649"/>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Day the transaction is done:</a:t>
            </a:r>
            <a:endParaRPr b="0" lang="en-US" sz="1500" strike="noStrike" u="none">
              <a:solidFill>
                <a:srgbClr val="000000"/>
              </a:solidFill>
              <a:effectLst/>
              <a:uFillTx/>
              <a:latin typeface="Arial"/>
            </a:endParaRPr>
          </a:p>
          <a:p>
            <a:pPr lvl="3" marL="1600200" indent="-228600">
              <a:spcBef>
                <a:spcPts val="326"/>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 Net Proceeds – Compression Investment – Other Investment + Return on Other Investment</a:t>
            </a:r>
            <a:endParaRPr b="0" lang="en-US" sz="1300" strike="noStrike" u="none">
              <a:solidFill>
                <a:srgbClr val="000000"/>
              </a:solidFill>
              <a:effectLst/>
              <a:uFillTx/>
              <a:latin typeface="Arial"/>
            </a:endParaRPr>
          </a:p>
          <a:p>
            <a:pPr lvl="2" marL="914400" indent="-176040">
              <a:lnSpc>
                <a:spcPct val="90000"/>
              </a:lnSpc>
              <a:spcBef>
                <a:spcPts val="649"/>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Day transaction is unwound:</a:t>
            </a:r>
            <a:endParaRPr b="0" lang="en-US" sz="1500" strike="noStrike" u="none">
              <a:solidFill>
                <a:srgbClr val="000000"/>
              </a:solidFill>
              <a:effectLst/>
              <a:uFillTx/>
              <a:latin typeface="Arial"/>
            </a:endParaRPr>
          </a:p>
          <a:p>
            <a:pPr lvl="3" marL="1600200" indent="-228600">
              <a:spcBef>
                <a:spcPts val="326"/>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 Loan Payback + Loan Placed on Rate Base + Compression Placed on Rate Base</a:t>
            </a:r>
            <a:endParaRPr b="0" lang="en-US" sz="1300" strike="noStrike" u="none">
              <a:solidFill>
                <a:srgbClr val="000000"/>
              </a:solidFill>
              <a:effectLst/>
              <a:uFillTx/>
              <a:latin typeface="Arial"/>
            </a:endParaRPr>
          </a:p>
          <a:p>
            <a:pPr lvl="3" marL="1600200" indent="0">
              <a:spcBef>
                <a:spcPts val="326"/>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a:p>
            <a:pPr lvl="2" marL="914400" indent="-176040">
              <a:lnSpc>
                <a:spcPct val="90000"/>
              </a:lnSpc>
              <a:spcBef>
                <a:spcPts val="6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0" lang="en-US" sz="1500" strike="noStrike" u="none">
                <a:solidFill>
                  <a:srgbClr val="000000"/>
                </a:solidFill>
                <a:effectLst/>
                <a:uFillTx/>
                <a:latin typeface="Arial"/>
              </a:rPr>
              <a:t>Total = </a:t>
            </a:r>
            <a:r>
              <a:rPr b="1" lang="en-US" sz="1500" strike="noStrike" u="none">
                <a:solidFill>
                  <a:srgbClr val="0066ff"/>
                </a:solidFill>
                <a:effectLst/>
                <a:uFillTx/>
                <a:latin typeface="Arial"/>
              </a:rPr>
              <a:t>Net Proceeds (less difference of BV of Compression when invested and when placed on Rate Base)</a:t>
            </a:r>
            <a:endParaRPr b="0" lang="en-US" sz="1500" strike="noStrike" u="none">
              <a:solidFill>
                <a:srgbClr val="000000"/>
              </a:solidFill>
              <a:effectLst/>
              <a:uFillTx/>
              <a:latin typeface="Arial"/>
            </a:endParaRPr>
          </a:p>
        </p:txBody>
      </p:sp>
      <p:sp>
        <p:nvSpPr>
          <p:cNvPr id="96" name=""/>
          <p:cNvSpPr/>
          <p:nvPr/>
        </p:nvSpPr>
        <p:spPr>
          <a:xfrm>
            <a:off x="1143000" y="4940280"/>
            <a:ext cx="73915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1C18740-A546-43AF-8AB0-69A675D3A4B6}"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Constraints</a:t>
            </a:r>
            <a:endParaRPr b="1" i="1" lang="en-US" sz="2800" strike="noStrike" u="none">
              <a:solidFill>
                <a:srgbClr val="0a69a9"/>
              </a:solidFill>
              <a:effectLst/>
              <a:uFillTx/>
              <a:latin typeface="Arial"/>
            </a:endParaRPr>
          </a:p>
        </p:txBody>
      </p:sp>
      <p:sp>
        <p:nvSpPr>
          <p:cNvPr id="98" name="PlaceHolder 2"/>
          <p:cNvSpPr>
            <a:spLocks noGrp="1"/>
          </p:cNvSpPr>
          <p:nvPr>
            <p:ph/>
          </p:nvPr>
        </p:nvSpPr>
        <p:spPr>
          <a:xfrm>
            <a:off x="974880" y="855360"/>
            <a:ext cx="7610400" cy="4832280"/>
          </a:xfrm>
          <a:prstGeom prst="rect">
            <a:avLst/>
          </a:prstGeom>
          <a:noFill/>
          <a:ln w="0">
            <a:noFill/>
          </a:ln>
        </p:spPr>
        <p:txBody>
          <a:bodyPr lIns="90000" rIns="90000" tIns="46800" bIns="46800" anchor="t">
            <a:normAutofit/>
          </a:bodyPr>
          <a:p>
            <a:pPr marL="230040" indent="-23004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230040" indent="-23004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structure must reflect the following limitations:</a:t>
            </a:r>
            <a:endParaRPr b="0" lang="en-US" sz="1800" strike="noStrike" u="none">
              <a:solidFill>
                <a:srgbClr val="000000"/>
              </a:solidFill>
              <a:effectLst/>
              <a:uFillTx/>
              <a:latin typeface="Arial"/>
            </a:endParaRPr>
          </a:p>
          <a:p>
            <a:pPr marL="230040" indent="-2300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Commercial constraints</a:t>
            </a:r>
            <a:endParaRPr b="0" lang="en-US" sz="18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ENA monetization must achieve off balance sheet treatment and be differentiated from FASB sale/leaseback structure</a:t>
            </a:r>
            <a:endParaRPr b="0" lang="en-US" sz="1600" strike="noStrike" u="none">
              <a:solidFill>
                <a:srgbClr val="000000"/>
              </a:solidFill>
              <a:effectLst/>
              <a:uFillTx/>
              <a:latin typeface="Arial"/>
            </a:endParaRPr>
          </a:p>
          <a:p>
            <a:pPr lvl="1" marL="623880" indent="0">
              <a:lnSpc>
                <a:spcPct val="95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Regulatory constraints</a:t>
            </a:r>
            <a:endParaRPr b="0" lang="en-US" sz="18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e000c"/>
                </a:solidFill>
                <a:effectLst/>
                <a:uFillTx/>
                <a:latin typeface="Arial"/>
              </a:rPr>
              <a:t>Clients have shown keen interest in this monetization concept.  Their primary concern relates to the regulatory risks associated with this structure</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Key Issues:</a:t>
            </a:r>
            <a:endParaRPr b="0" lang="en-US" sz="1600" strike="noStrike" u="none">
              <a:solidFill>
                <a:srgbClr val="000000"/>
              </a:solidFill>
              <a:effectLst/>
              <a:uFillTx/>
              <a:latin typeface="Arial"/>
            </a:endParaRPr>
          </a:p>
          <a:p>
            <a:pPr lvl="2" marL="914400" indent="-176040">
              <a:lnSpc>
                <a:spcPct val="90000"/>
              </a:lnSpc>
              <a:spcBef>
                <a:spcPts val="649"/>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Making sure that the Pipeline can keep the cash flows and earnings from the sale</a:t>
            </a:r>
            <a:endParaRPr b="0" lang="en-US" sz="1500" strike="noStrike" u="none">
              <a:solidFill>
                <a:srgbClr val="000000"/>
              </a:solidFill>
              <a:effectLst/>
              <a:uFillTx/>
              <a:latin typeface="Arial"/>
            </a:endParaRPr>
          </a:p>
          <a:p>
            <a:pPr lvl="2" marL="914400" indent="-176040">
              <a:lnSpc>
                <a:spcPct val="90000"/>
              </a:lnSpc>
              <a:spcBef>
                <a:spcPts val="649"/>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Identify under what circumstances the base gas can be reintroduced into rate base</a:t>
            </a:r>
            <a:endParaRPr b="0" lang="en-US" sz="1500" strike="noStrike" u="none">
              <a:solidFill>
                <a:srgbClr val="000000"/>
              </a:solidFill>
              <a:effectLst/>
              <a:uFillTx/>
              <a:latin typeface="Arial"/>
            </a:endParaRPr>
          </a:p>
          <a:p>
            <a:pPr marL="230040" indent="-230040">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30040" indent="-230040">
              <a:lnSpc>
                <a:spcPct val="90000"/>
              </a:lnSpc>
              <a:spcBef>
                <a:spcPts val="14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a:p>
            <a:pPr marL="230040" indent="-230040">
              <a:lnSpc>
                <a:spcPct val="90000"/>
              </a:lnSpc>
              <a:spcBef>
                <a:spcPts val="14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E8EB001-55D5-4EB1-89C5-CD47C939CD85}" type="slidenum">
              <a:t>14</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Contents</a:t>
            </a:r>
            <a:endParaRPr b="1" i="1" lang="en-US" sz="2800" strike="noStrike" u="none">
              <a:solidFill>
                <a:srgbClr val="0a69a9"/>
              </a:solidFill>
              <a:effectLst/>
              <a:uFillTx/>
              <a:latin typeface="Arial"/>
            </a:endParaRPr>
          </a:p>
        </p:txBody>
      </p:sp>
      <p:sp>
        <p:nvSpPr>
          <p:cNvPr id="18" name="PlaceHolder 2"/>
          <p:cNvSpPr>
            <a:spLocks noGrp="1"/>
          </p:cNvSpPr>
          <p:nvPr>
            <p:ph/>
          </p:nvPr>
        </p:nvSpPr>
        <p:spPr>
          <a:xfrm>
            <a:off x="1424160" y="1284120"/>
            <a:ext cx="7719840" cy="4832640"/>
          </a:xfrm>
          <a:prstGeom prst="rect">
            <a:avLst/>
          </a:prstGeom>
          <a:noFill/>
          <a:ln w="0">
            <a:noFill/>
          </a:ln>
        </p:spPr>
        <p:txBody>
          <a:bodyPr lIns="90000" rIns="90000" tIns="46800" bIns="46800" anchor="t">
            <a:normAutofit/>
          </a:bodyPr>
          <a:p>
            <a:pPr marL="230040" indent="-230040">
              <a:lnSpc>
                <a:spcPct val="90000"/>
              </a:lnSpc>
              <a:spcBef>
                <a:spcPts val="13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Deliverables</a:t>
            </a:r>
            <a:endParaRPr b="0" lang="en-US" sz="2400" strike="noStrike" u="none">
              <a:solidFill>
                <a:srgbClr val="000000"/>
              </a:solidFill>
              <a:effectLst/>
              <a:uFillTx/>
              <a:latin typeface="Arial"/>
            </a:endParaRPr>
          </a:p>
          <a:p>
            <a:pPr marL="230040" indent="-230040">
              <a:lnSpc>
                <a:spcPct val="90000"/>
              </a:lnSpc>
              <a:spcBef>
                <a:spcPts val="13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Market Status</a:t>
            </a:r>
            <a:endParaRPr b="0" lang="en-US" sz="2400" strike="noStrike" u="none">
              <a:solidFill>
                <a:srgbClr val="000000"/>
              </a:solidFill>
              <a:effectLst/>
              <a:uFillTx/>
              <a:latin typeface="Arial"/>
            </a:endParaRPr>
          </a:p>
          <a:p>
            <a:pPr marL="230040" indent="-230040">
              <a:lnSpc>
                <a:spcPct val="90000"/>
              </a:lnSpc>
              <a:spcBef>
                <a:spcPts val="13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ENA Proposal</a:t>
            </a:r>
            <a:endParaRPr b="0" lang="en-US" sz="2400" strike="noStrike" u="none">
              <a:solidFill>
                <a:srgbClr val="000000"/>
              </a:solidFill>
              <a:effectLst/>
              <a:uFillTx/>
              <a:latin typeface="Arial"/>
            </a:endParaRPr>
          </a:p>
          <a:p>
            <a:pPr marL="230040" indent="-230040">
              <a:lnSpc>
                <a:spcPct val="90000"/>
              </a:lnSpc>
              <a:spcBef>
                <a:spcPts val="13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in Storage Analysis</a:t>
            </a:r>
            <a:endParaRPr b="0" lang="en-US" sz="2400" strike="noStrike" u="none">
              <a:solidFill>
                <a:srgbClr val="000000"/>
              </a:solidFill>
              <a:effectLst/>
              <a:uFillTx/>
              <a:latin typeface="Arial"/>
            </a:endParaRPr>
          </a:p>
          <a:p>
            <a:pPr marL="230040" indent="-230040">
              <a:lnSpc>
                <a:spcPct val="90000"/>
              </a:lnSpc>
              <a:spcBef>
                <a:spcPts val="13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Monetization</a:t>
            </a:r>
            <a:endParaRPr b="0" lang="en-US" sz="2400" strike="noStrike" u="none">
              <a:solidFill>
                <a:srgbClr val="000000"/>
              </a:solidFill>
              <a:effectLst/>
              <a:uFillTx/>
              <a:latin typeface="Arial"/>
            </a:endParaRPr>
          </a:p>
          <a:p>
            <a:pPr marL="230040" indent="-230040">
              <a:lnSpc>
                <a:spcPct val="90000"/>
              </a:lnSpc>
              <a:spcBef>
                <a:spcPts val="13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Commercial Constraints</a:t>
            </a:r>
            <a:endParaRPr b="0" lang="en-US" sz="2400" strike="noStrike" u="none">
              <a:solidFill>
                <a:srgbClr val="000000"/>
              </a:solidFill>
              <a:effectLst/>
              <a:uFillTx/>
              <a:latin typeface="Arial"/>
            </a:endParaRPr>
          </a:p>
          <a:p>
            <a:pPr lvl="1" marL="623880" indent="-279360">
              <a:lnSpc>
                <a:spcPct val="95000"/>
              </a:lnSpc>
              <a:spcBef>
                <a:spcPts val="876"/>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Sale</a:t>
            </a:r>
            <a:endParaRPr b="0" lang="en-US" sz="2000" strike="noStrike" u="none">
              <a:solidFill>
                <a:srgbClr val="000000"/>
              </a:solidFill>
              <a:effectLst/>
              <a:uFillTx/>
              <a:latin typeface="Arial"/>
            </a:endParaRPr>
          </a:p>
          <a:p>
            <a:pPr lvl="1" marL="623880" indent="-279360">
              <a:lnSpc>
                <a:spcPct val="95000"/>
              </a:lnSpc>
              <a:spcBef>
                <a:spcPts val="876"/>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Monetization</a:t>
            </a:r>
            <a:endParaRPr b="0" lang="en-US" sz="2000" strike="noStrike" u="none">
              <a:solidFill>
                <a:srgbClr val="000000"/>
              </a:solidFill>
              <a:effectLst/>
              <a:uFillTx/>
              <a:latin typeface="Arial"/>
            </a:endParaRPr>
          </a:p>
          <a:p>
            <a:pPr marL="230040" indent="-230040">
              <a:lnSpc>
                <a:spcPct val="90000"/>
              </a:lnSpc>
              <a:spcBef>
                <a:spcPts val="1349"/>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Structure Review</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CFB8C31-A673-4735-A655-7DA3F3BE7F5E}"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Deliverables</a:t>
            </a:r>
            <a:endParaRPr b="1" i="1" lang="en-US" sz="2800" strike="noStrike" u="none">
              <a:solidFill>
                <a:srgbClr val="0a69a9"/>
              </a:solidFill>
              <a:effectLst/>
              <a:uFillTx/>
              <a:latin typeface="Arial"/>
            </a:endParaRPr>
          </a:p>
        </p:txBody>
      </p:sp>
      <p:sp>
        <p:nvSpPr>
          <p:cNvPr id="20" name="PlaceHolder 2"/>
          <p:cNvSpPr>
            <a:spLocks noGrp="1"/>
          </p:cNvSpPr>
          <p:nvPr>
            <p:ph/>
          </p:nvPr>
        </p:nvSpPr>
        <p:spPr>
          <a:xfrm>
            <a:off x="965160" y="863280"/>
            <a:ext cx="7765920" cy="4707000"/>
          </a:xfrm>
          <a:prstGeom prst="rect">
            <a:avLst/>
          </a:prstGeom>
          <a:noFill/>
          <a:ln w="0">
            <a:noFill/>
          </a:ln>
        </p:spPr>
        <p:txBody>
          <a:bodyPr lIns="90000" rIns="90000" tIns="46800" bIns="46800" anchor="t">
            <a:normAutofit lnSpcReduction="9999"/>
          </a:bodyPr>
          <a:p>
            <a:pPr marL="495360" indent="-495360">
              <a:lnSpc>
                <a:spcPct val="8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495360" indent="-495360">
              <a:lnSpc>
                <a:spcPct val="80000"/>
              </a:lnSpc>
              <a:spcBef>
                <a:spcPts val="1349"/>
              </a:spcBef>
              <a:buClr>
                <a:srgbClr val="fe000c"/>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After analyzing the example provided in the presentation, render an opinion on whether the structure therein is feasible from a regulatory stand point.</a:t>
            </a:r>
            <a:endParaRPr b="0" lang="en-US" sz="2400" strike="noStrike" u="none">
              <a:solidFill>
                <a:srgbClr val="000000"/>
              </a:solidFill>
              <a:effectLst/>
              <a:uFillTx/>
              <a:latin typeface="Arial"/>
            </a:endParaRPr>
          </a:p>
          <a:p>
            <a:pPr marL="495360" indent="0">
              <a:lnSpc>
                <a:spcPct val="80000"/>
              </a:lnSpc>
              <a:spcBef>
                <a:spcPts val="1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495360" indent="-495360">
              <a:lnSpc>
                <a:spcPct val="80000"/>
              </a:lnSpc>
              <a:spcBef>
                <a:spcPts val="1349"/>
              </a:spcBef>
              <a:buClr>
                <a:srgbClr val="fe000c"/>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Which elements/parts of the structure are critical for the structure as a whole to work?  </a:t>
            </a:r>
            <a:endParaRPr b="0" lang="en-US" sz="2400" strike="noStrike" u="none">
              <a:solidFill>
                <a:srgbClr val="000000"/>
              </a:solidFill>
              <a:effectLst/>
              <a:uFillTx/>
              <a:latin typeface="Arial"/>
            </a:endParaRPr>
          </a:p>
          <a:p>
            <a:pPr marL="495360" indent="0">
              <a:lnSpc>
                <a:spcPct val="80000"/>
              </a:lnSpc>
              <a:spcBef>
                <a:spcPts val="1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495360" indent="-495360">
              <a:lnSpc>
                <a:spcPct val="80000"/>
              </a:lnSpc>
              <a:spcBef>
                <a:spcPts val="1349"/>
              </a:spcBef>
              <a:buClr>
                <a:srgbClr val="fe000c"/>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From a regulatory perspective, how can our structure be improved while keeping within the accounting and financial constraints detailed in the presentation?</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CDDE860-CD9B-4B83-B1C5-DE6DFAB3A0C0}"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Market Status</a:t>
            </a:r>
            <a:endParaRPr b="1" i="1" lang="en-US" sz="2800" strike="noStrike" u="none">
              <a:solidFill>
                <a:srgbClr val="0a69a9"/>
              </a:solidFill>
              <a:effectLst/>
              <a:uFillTx/>
              <a:latin typeface="Arial"/>
            </a:endParaRPr>
          </a:p>
        </p:txBody>
      </p:sp>
      <p:sp>
        <p:nvSpPr>
          <p:cNvPr id="22" name="PlaceHolder 2"/>
          <p:cNvSpPr>
            <a:spLocks noGrp="1"/>
          </p:cNvSpPr>
          <p:nvPr>
            <p:ph/>
          </p:nvPr>
        </p:nvSpPr>
        <p:spPr>
          <a:xfrm>
            <a:off x="977400" y="860400"/>
            <a:ext cx="7983720" cy="5068800"/>
          </a:xfrm>
          <a:prstGeom prst="rect">
            <a:avLst/>
          </a:prstGeom>
          <a:noFill/>
          <a:ln w="0">
            <a:noFill/>
          </a:ln>
        </p:spPr>
        <p:txBody>
          <a:bodyPr lIns="90000" rIns="90000" tIns="46800" bIns="46800" anchor="t">
            <a:normAutofit/>
          </a:bodyPr>
          <a:p>
            <a:pPr lvl="1" marL="623880" indent="0">
              <a:lnSpc>
                <a:spcPct val="85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623880" indent="-279360">
              <a:lnSpc>
                <a:spcPct val="85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Required pipeline infrastructure will be enormous over next 20 years</a:t>
            </a:r>
            <a:endParaRPr b="0" lang="en-US" sz="1800" strike="noStrike" u="none">
              <a:solidFill>
                <a:srgbClr val="000000"/>
              </a:solidFill>
              <a:effectLst/>
              <a:uFillTx/>
              <a:latin typeface="Arial"/>
            </a:endParaRPr>
          </a:p>
          <a:p>
            <a:pPr lvl="2" marL="914400" indent="-176040">
              <a:lnSpc>
                <a:spcPct val="8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EIA forecasts 20 Bcf/day will be added by 2020</a:t>
            </a:r>
            <a:r>
              <a:rPr b="0" lang="en-US" sz="1600" strike="noStrike" u="none" baseline="30000">
                <a:solidFill>
                  <a:srgbClr val="000000"/>
                </a:solidFill>
                <a:effectLst/>
                <a:uFillTx/>
                <a:latin typeface="Arial"/>
              </a:rPr>
              <a:t>1</a:t>
            </a:r>
            <a:endParaRPr b="0" lang="en-US" sz="1600" strike="noStrike" u="none">
              <a:solidFill>
                <a:srgbClr val="000000"/>
              </a:solidFill>
              <a:effectLst/>
              <a:uFillTx/>
              <a:latin typeface="Arial"/>
            </a:endParaRPr>
          </a:p>
          <a:p>
            <a:pPr lvl="2" marL="914400" indent="-176040">
              <a:lnSpc>
                <a:spcPct val="8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CERA forecasts 16-22 Bcf/day will be added by 2015</a:t>
            </a:r>
            <a:r>
              <a:rPr b="0" lang="en-US" sz="1600" strike="noStrike" u="none" baseline="30000">
                <a:solidFill>
                  <a:srgbClr val="000000"/>
                </a:solidFill>
                <a:effectLst/>
                <a:uFillTx/>
                <a:latin typeface="Arial"/>
              </a:rPr>
              <a:t>2</a:t>
            </a:r>
            <a:endParaRPr b="0" lang="en-US" sz="1600" strike="noStrike" u="none">
              <a:solidFill>
                <a:srgbClr val="000000"/>
              </a:solidFill>
              <a:effectLst/>
              <a:uFillTx/>
              <a:latin typeface="Arial"/>
            </a:endParaRPr>
          </a:p>
          <a:p>
            <a:pPr lvl="2" marL="914400" indent="-176040">
              <a:lnSpc>
                <a:spcPct val="8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VP Cheney stated 38,000 miles of natural gas pipeline must be added in US</a:t>
            </a:r>
            <a:r>
              <a:rPr b="0" lang="en-US" sz="1600" strike="noStrike" u="none" baseline="30000">
                <a:solidFill>
                  <a:srgbClr val="000000"/>
                </a:solidFill>
                <a:effectLst/>
                <a:uFillTx/>
                <a:latin typeface="Arial"/>
              </a:rPr>
              <a:t>3</a:t>
            </a:r>
            <a:endParaRPr b="0" lang="en-US" sz="1600" strike="noStrike" u="none">
              <a:solidFill>
                <a:srgbClr val="000000"/>
              </a:solidFill>
              <a:effectLst/>
              <a:uFillTx/>
              <a:latin typeface="Arial"/>
            </a:endParaRPr>
          </a:p>
          <a:p>
            <a:pPr lvl="2" marL="914400" indent="-176040">
              <a:lnSpc>
                <a:spcPct val="85000"/>
              </a:lnSpc>
              <a:spcBef>
                <a:spcPts val="700"/>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623880" indent="-279360">
              <a:lnSpc>
                <a:spcPct val="85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Based on our estimates, the costs of these projects will run up to $30 billion</a:t>
            </a:r>
            <a:endParaRPr b="0" lang="en-US" sz="1800" strike="noStrike" u="none">
              <a:solidFill>
                <a:srgbClr val="000000"/>
              </a:solidFill>
              <a:effectLst/>
              <a:uFillTx/>
              <a:latin typeface="Arial"/>
            </a:endParaRPr>
          </a:p>
          <a:p>
            <a:pPr lvl="1" marL="623880" indent="-279360">
              <a:lnSpc>
                <a:spcPct val="85000"/>
              </a:lnSpc>
              <a:spcBef>
                <a:spcPts val="7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623880" indent="-279360">
              <a:lnSpc>
                <a:spcPct val="85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Traditional capital markets financing may be constrained by volume of investment needs</a:t>
            </a:r>
            <a:endParaRPr b="0" lang="en-US" sz="1800" strike="noStrike" u="none">
              <a:solidFill>
                <a:srgbClr val="000000"/>
              </a:solidFill>
              <a:effectLst/>
              <a:uFillTx/>
              <a:latin typeface="Arial"/>
            </a:endParaRPr>
          </a:p>
          <a:p>
            <a:pPr lvl="2" marL="914400" indent="-176040">
              <a:lnSpc>
                <a:spcPct val="85000"/>
              </a:lnSpc>
              <a:spcBef>
                <a:spcPts val="788"/>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23" name=""/>
          <p:cNvSpPr/>
          <p:nvPr/>
        </p:nvSpPr>
        <p:spPr>
          <a:xfrm>
            <a:off x="1436760" y="5738760"/>
            <a:ext cx="6400800" cy="66492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9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EIA, </a:t>
            </a:r>
            <a:r>
              <a:rPr b="0" lang="en-US" sz="1000" strike="noStrike" u="sng">
                <a:solidFill>
                  <a:srgbClr val="000000"/>
                </a:solidFill>
                <a:effectLst/>
                <a:uFillTx/>
                <a:latin typeface="Arial"/>
              </a:rPr>
              <a:t>Natural Gas Monthly,</a:t>
            </a:r>
            <a:r>
              <a:rPr b="0" lang="en-US" sz="1000" strike="noStrike" u="none">
                <a:solidFill>
                  <a:srgbClr val="000000"/>
                </a:solidFill>
                <a:effectLst/>
                <a:uFillTx/>
                <a:latin typeface="Arial"/>
              </a:rPr>
              <a:t>October 2000.</a:t>
            </a:r>
            <a:endParaRPr b="0" lang="en-US" sz="1000" strike="noStrike" u="none">
              <a:solidFill>
                <a:srgbClr val="000000"/>
              </a:solidFill>
              <a:effectLst/>
              <a:uFillTx/>
              <a:latin typeface="Times New Roman"/>
            </a:endParaRPr>
          </a:p>
          <a:p>
            <a:pPr marL="457200" indent="-457200">
              <a:lnSpc>
                <a:spcPct val="9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CERA, </a:t>
            </a:r>
            <a:r>
              <a:rPr b="0" lang="en-US" sz="1000" strike="noStrike" u="sng">
                <a:solidFill>
                  <a:srgbClr val="000000"/>
                </a:solidFill>
                <a:effectLst/>
                <a:uFillTx/>
                <a:latin typeface="Arial"/>
              </a:rPr>
              <a:t>Toward New Frontiers: The Future of Gas Supply in North America, </a:t>
            </a:r>
            <a:r>
              <a:rPr b="0" lang="en-US" sz="1000" strike="noStrike" u="none">
                <a:solidFill>
                  <a:srgbClr val="000000"/>
                </a:solidFill>
                <a:effectLst/>
                <a:uFillTx/>
                <a:latin typeface="Arial"/>
              </a:rPr>
              <a:t>Table 5.</a:t>
            </a:r>
            <a:endParaRPr b="0" lang="en-US" sz="1000" strike="noStrike" u="none">
              <a:solidFill>
                <a:srgbClr val="000000"/>
              </a:solidFill>
              <a:effectLst/>
              <a:uFillTx/>
              <a:latin typeface="Times New Roman"/>
            </a:endParaRPr>
          </a:p>
          <a:p>
            <a:pPr marL="457200" indent="-457200">
              <a:lnSpc>
                <a:spcPct val="9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V.P. Cheney, D.,  </a:t>
            </a:r>
            <a:r>
              <a:rPr b="0" lang="en-US" sz="1000" strike="noStrike" u="sng">
                <a:solidFill>
                  <a:srgbClr val="000000"/>
                </a:solidFill>
                <a:effectLst/>
                <a:uFillTx/>
                <a:latin typeface="Arial"/>
              </a:rPr>
              <a:t>National Energy Plan</a:t>
            </a:r>
            <a:r>
              <a:rPr b="0" lang="en-US" sz="1000" strike="noStrike" u="none">
                <a:solidFill>
                  <a:srgbClr val="000000"/>
                </a:solidFill>
                <a:effectLst/>
                <a:uFillTx/>
                <a:latin typeface="Arial"/>
              </a:rPr>
              <a:t>, May 2001.  Overview p. ix</a:t>
            </a:r>
            <a:endParaRPr b="0" lang="en-US" sz="1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DE4652D-4176-4EF4-BEFE-FE9AD37A1983}"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Proposal</a:t>
            </a:r>
            <a:endParaRPr b="1" i="1" lang="en-US" sz="2800" strike="noStrike" u="none">
              <a:solidFill>
                <a:srgbClr val="0a69a9"/>
              </a:solidFill>
              <a:effectLst/>
              <a:uFillTx/>
              <a:latin typeface="Arial"/>
            </a:endParaRPr>
          </a:p>
        </p:txBody>
      </p:sp>
      <p:sp>
        <p:nvSpPr>
          <p:cNvPr id="25" name="PlaceHolder 2"/>
          <p:cNvSpPr>
            <a:spLocks noGrp="1"/>
          </p:cNvSpPr>
          <p:nvPr>
            <p:ph/>
          </p:nvPr>
        </p:nvSpPr>
        <p:spPr>
          <a:xfrm>
            <a:off x="995040" y="890280"/>
            <a:ext cx="7969320" cy="5187960"/>
          </a:xfrm>
          <a:prstGeom prst="rect">
            <a:avLst/>
          </a:prstGeom>
          <a:noFill/>
          <a:ln w="0">
            <a:noFill/>
          </a:ln>
        </p:spPr>
        <p:txBody>
          <a:bodyPr lIns="90000" rIns="90000" tIns="46800" bIns="46800" anchor="t">
            <a:normAutofit/>
          </a:bodyPr>
          <a:p>
            <a:pPr marL="230040" indent="-230040">
              <a:lnSpc>
                <a:spcPct val="11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marL="230040" indent="-230040">
              <a:lnSpc>
                <a:spcPct val="115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Enhance value of existing assets and provide financing  for facility expansion through base gas backed off-balance sheet financing.</a:t>
            </a:r>
            <a:endParaRPr b="0" lang="en-US" sz="1800" strike="noStrike" u="none">
              <a:solidFill>
                <a:srgbClr val="000000"/>
              </a:solidFill>
              <a:effectLst/>
              <a:uFillTx/>
              <a:latin typeface="Arial"/>
            </a:endParaRPr>
          </a:p>
          <a:p>
            <a:pPr lvl="1" marL="623880" indent="-279360">
              <a:lnSpc>
                <a:spcPct val="35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lvl="2" marL="914400" indent="-176040">
              <a:lnSpc>
                <a:spcPct val="11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ENA has identified over 1.3 trillion cubic feet of base gas in storage facilities at book values below $1.00/MMBtu</a:t>
            </a:r>
            <a:endParaRPr b="0" lang="en-US" sz="1600" strike="noStrike" u="none">
              <a:solidFill>
                <a:srgbClr val="000000"/>
              </a:solidFill>
              <a:effectLst/>
              <a:uFillTx/>
              <a:latin typeface="Arial"/>
            </a:endParaRPr>
          </a:p>
          <a:p>
            <a:pPr lvl="2" marL="914400" indent="-176040">
              <a:lnSpc>
                <a:spcPct val="11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Current gas prices are hovering in a range of $3.50 - $4.00/MMBtu</a:t>
            </a:r>
            <a:endParaRPr b="0" lang="en-US" sz="1600" strike="noStrike" u="none">
              <a:solidFill>
                <a:srgbClr val="000000"/>
              </a:solidFill>
              <a:effectLst/>
              <a:uFillTx/>
              <a:latin typeface="Arial"/>
            </a:endParaRPr>
          </a:p>
          <a:p>
            <a:pPr lvl="2" marL="914400" indent="-176040">
              <a:lnSpc>
                <a:spcPct val="11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value of this price differential can be reinvested in other investments or infrastructure</a:t>
            </a:r>
            <a:endParaRPr b="0" lang="en-US" sz="1600" strike="noStrike" u="none">
              <a:solidFill>
                <a:srgbClr val="000000"/>
              </a:solidFill>
              <a:effectLst/>
              <a:uFillTx/>
              <a:latin typeface="Arial"/>
            </a:endParaRPr>
          </a:p>
          <a:p>
            <a:pPr lvl="2" marL="914400" indent="-176040">
              <a:lnSpc>
                <a:spcPct val="11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ENA financing product is structured to achieve off-balance sheet status for the client</a:t>
            </a:r>
            <a:endParaRPr b="0" lang="en-US" sz="1600" strike="noStrike" u="none">
              <a:solidFill>
                <a:srgbClr val="000000"/>
              </a:solidFill>
              <a:effectLst/>
              <a:uFillTx/>
              <a:latin typeface="Arial"/>
            </a:endParaRPr>
          </a:p>
          <a:p>
            <a:pPr lvl="2" marL="914400" indent="-176040">
              <a:lnSpc>
                <a:spcPct val="115000"/>
              </a:lnSpc>
              <a:spcBef>
                <a:spcPts val="176"/>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Arial"/>
            </a:endParaRPr>
          </a:p>
          <a:p>
            <a:pPr marL="230040" indent="-230040">
              <a:lnSpc>
                <a:spcPct val="115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1800" strike="noStrike" u="none">
                <a:solidFill>
                  <a:srgbClr val="000000"/>
                </a:solidFill>
                <a:effectLst/>
                <a:uFillTx/>
                <a:latin typeface="Arial"/>
              </a:rPr>
              <a:t>ENA is seeking regulatory advice to overcome the regulatory hurdles associated with this transaction structure for assets within FERC jurisdiction.</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DDCA289-55EF-48A8-84D5-6C7C7E5D9CE5}"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973080" y="166680"/>
            <a:ext cx="7916760" cy="9320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Gas in Storage Analysis</a:t>
            </a:r>
            <a:endParaRPr b="0" lang="en-US" sz="2800" strike="noStrike" u="none">
              <a:solidFill>
                <a:srgbClr val="000000"/>
              </a:solidFill>
              <a:effectLst/>
              <a:uFillTx/>
              <a:latin typeface="Times New Roman"/>
            </a:endParaRPr>
          </a:p>
        </p:txBody>
      </p:sp>
      <p:sp>
        <p:nvSpPr>
          <p:cNvPr id="27" name=""/>
          <p:cNvSpPr/>
          <p:nvPr/>
        </p:nvSpPr>
        <p:spPr>
          <a:xfrm>
            <a:off x="2324160" y="1346040"/>
            <a:ext cx="2512800" cy="4873680"/>
          </a:xfrm>
          <a:custGeom>
            <a:avLst/>
            <a:gdLst>
              <a:gd name="textAreaLeft" fmla="*/ 552600 w 2512800"/>
              <a:gd name="textAreaRight" fmla="*/ 1960200 w 2512800"/>
              <a:gd name="textAreaTop" fmla="*/ 1071720 h 4873680"/>
              <a:gd name="textAreaBottom" fmla="*/ 3801960 h 487368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gradFill rotWithShape="0">
            <a:gsLst>
              <a:gs pos="0">
                <a:srgbClr val="085990"/>
              </a:gs>
              <a:gs pos="100000">
                <a:srgbClr val="0099ff"/>
              </a:gs>
            </a:gsLst>
            <a:lin ang="5400000"/>
          </a:gra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 name=""/>
          <p:cNvSpPr/>
          <p:nvPr/>
        </p:nvSpPr>
        <p:spPr>
          <a:xfrm>
            <a:off x="2563920" y="2900520"/>
            <a:ext cx="207000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2717280" y="1949400"/>
            <a:ext cx="17503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afd00"/>
                </a:solidFill>
                <a:effectLst/>
                <a:uFillTx/>
                <a:latin typeface="Arial"/>
              </a:rPr>
              <a:t>Working Gas</a:t>
            </a:r>
            <a:endParaRPr b="0" lang="en-US" sz="2000" strike="noStrike" u="none">
              <a:solidFill>
                <a:srgbClr val="000000"/>
              </a:solidFill>
              <a:effectLst/>
              <a:uFillTx/>
              <a:latin typeface="Times New Roman"/>
            </a:endParaRPr>
          </a:p>
        </p:txBody>
      </p:sp>
      <p:sp>
        <p:nvSpPr>
          <p:cNvPr id="30" name=""/>
          <p:cNvSpPr/>
          <p:nvPr/>
        </p:nvSpPr>
        <p:spPr>
          <a:xfrm>
            <a:off x="2776680" y="3341520"/>
            <a:ext cx="1600200" cy="150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ffcc"/>
                </a:solidFill>
                <a:effectLst/>
                <a:uFillTx/>
                <a:latin typeface="Arial"/>
              </a:rPr>
              <a:t>Base</a:t>
            </a:r>
            <a:endParaRPr b="0" lang="en-US" sz="2000" strike="noStrike" u="none">
              <a:solidFill>
                <a:srgbClr val="000000"/>
              </a:solidFill>
              <a:effectLst/>
              <a:uFillTx/>
              <a:latin typeface="Times New Roman"/>
            </a:endParaRPr>
          </a:p>
          <a:p>
            <a:pPr algn="ctr">
              <a:lnSpc>
                <a:spcPct val="2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ccffcc"/>
                </a:solidFill>
                <a:effectLst/>
                <a:uFillTx/>
                <a:latin typeface="Arial"/>
              </a:rPr>
              <a:t> </a:t>
            </a:r>
            <a:endParaRPr b="0" lang="en-US" sz="800" strike="noStrike" u="none">
              <a:solidFill>
                <a:srgbClr val="000000"/>
              </a:solidFill>
              <a:effectLst/>
              <a:uFillTx/>
              <a:latin typeface="Times New Roman"/>
            </a:endParaRPr>
          </a:p>
          <a:p>
            <a:pPr algn="ctr">
              <a:lnSpc>
                <a:spcPct val="2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ffcc"/>
                </a:solidFill>
                <a:effectLst/>
                <a:uFillTx/>
                <a:latin typeface="Arial"/>
              </a:rPr>
              <a:t>Gas</a:t>
            </a:r>
            <a:endParaRPr b="0" lang="en-US" sz="2000" strike="noStrike" u="none">
              <a:solidFill>
                <a:srgbClr val="000000"/>
              </a:solidFill>
              <a:effectLst/>
              <a:uFillTx/>
              <a:latin typeface="Times New Roman"/>
            </a:endParaRPr>
          </a:p>
        </p:txBody>
      </p:sp>
      <p:sp>
        <p:nvSpPr>
          <p:cNvPr id="31" name=""/>
          <p:cNvSpPr/>
          <p:nvPr/>
        </p:nvSpPr>
        <p:spPr>
          <a:xfrm>
            <a:off x="2816280" y="4923000"/>
            <a:ext cx="1536480" cy="1440"/>
          </a:xfrm>
          <a:prstGeom prst="line">
            <a:avLst/>
          </a:prstGeom>
          <a:ln cap="rnd" w="28440">
            <a:solidFill>
              <a:srgbClr val="000000"/>
            </a:solidFill>
            <a:custDash>
              <a:ds d="100000" sp="1000"/>
            </a:custDash>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32" name=""/>
          <p:cNvSpPr/>
          <p:nvPr/>
        </p:nvSpPr>
        <p:spPr>
          <a:xfrm>
            <a:off x="4844880" y="3822840"/>
            <a:ext cx="284976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Base gas that may not be replaced by compression, but which is needed for pressure but only for some days of the year</a:t>
            </a:r>
            <a:endParaRPr b="0" lang="en-US" sz="1400" strike="noStrike" u="none">
              <a:solidFill>
                <a:srgbClr val="000000"/>
              </a:solidFill>
              <a:effectLst/>
              <a:uFillTx/>
              <a:latin typeface="Times New Roman"/>
            </a:endParaRPr>
          </a:p>
        </p:txBody>
      </p:sp>
      <p:sp>
        <p:nvSpPr>
          <p:cNvPr id="33" name=""/>
          <p:cNvSpPr/>
          <p:nvPr/>
        </p:nvSpPr>
        <p:spPr>
          <a:xfrm>
            <a:off x="2782800" y="3703680"/>
            <a:ext cx="1633680" cy="15840"/>
          </a:xfrm>
          <a:prstGeom prst="line">
            <a:avLst/>
          </a:prstGeom>
          <a:ln cap="rnd" w="28440">
            <a:solidFill>
              <a:srgbClr val="000000"/>
            </a:solidFill>
            <a:custDash>
              <a:ds d="100000" sp="1000"/>
            </a:custDash>
            <a:miter/>
          </a:ln>
        </p:spPr>
        <p:style>
          <a:lnRef idx="0"/>
          <a:fillRef idx="0"/>
          <a:effectRef idx="0"/>
          <a:fontRef idx="minor"/>
        </p:style>
        <p:txBody>
          <a:bodyPr lIns="90000" rIns="90000" tIns="-30960" bIns="-30960" anchor="ctr">
            <a:noAutofit/>
          </a:bodyPr>
          <a:p>
            <a:endParaRPr b="0" lang="en-US" sz="2400" strike="noStrike" u="none">
              <a:solidFill>
                <a:srgbClr val="000000"/>
              </a:solidFill>
              <a:effectLst/>
              <a:uFillTx/>
              <a:latin typeface="Times New Roman"/>
            </a:endParaRPr>
          </a:p>
        </p:txBody>
      </p:sp>
      <p:sp>
        <p:nvSpPr>
          <p:cNvPr id="34" name=""/>
          <p:cNvSpPr/>
          <p:nvPr/>
        </p:nvSpPr>
        <p:spPr>
          <a:xfrm>
            <a:off x="4576680" y="3751200"/>
            <a:ext cx="190440" cy="1117800"/>
          </a:xfrm>
          <a:custGeom>
            <a:avLst/>
            <a:gdLst>
              <a:gd name="textAreaLeft" fmla="*/ 0 w 190440"/>
              <a:gd name="textAreaRight" fmla="*/ 68760 w 190440"/>
              <a:gd name="textAreaTop" fmla="*/ 29160 h 1117800"/>
              <a:gd name="textAreaBottom" fmla="*/ 1088640 h 11178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8724"/>
                </a:lnTo>
                <a:cubicBezTo>
                  <a:pt x="10800" y="9624"/>
                  <a:pt x="16200" y="10524"/>
                  <a:pt x="21600" y="10524"/>
                </a:cubicBezTo>
                <a:cubicBezTo>
                  <a:pt x="16200" y="10524"/>
                  <a:pt x="10800" y="11424"/>
                  <a:pt x="10800" y="12324"/>
                </a:cubicBezTo>
                <a:lnTo>
                  <a:pt x="10800" y="19800"/>
                </a:lnTo>
                <a:cubicBezTo>
                  <a:pt x="10800" y="20700"/>
                  <a:pt x="5400" y="21600"/>
                  <a:pt x="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4602240" y="4944960"/>
            <a:ext cx="164880" cy="1244880"/>
          </a:xfrm>
          <a:custGeom>
            <a:avLst/>
            <a:gdLst>
              <a:gd name="textAreaLeft" fmla="*/ 0 w 164880"/>
              <a:gd name="textAreaRight" fmla="*/ 59400 w 164880"/>
              <a:gd name="textAreaTop" fmla="*/ 32400 h 1244880"/>
              <a:gd name="textAreaBottom" fmla="*/ 1212480 h 12448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8724"/>
                </a:lnTo>
                <a:cubicBezTo>
                  <a:pt x="10800" y="9624"/>
                  <a:pt x="16200" y="10524"/>
                  <a:pt x="21600" y="10524"/>
                </a:cubicBezTo>
                <a:cubicBezTo>
                  <a:pt x="16200" y="10524"/>
                  <a:pt x="10800" y="11424"/>
                  <a:pt x="10800" y="12324"/>
                </a:cubicBezTo>
                <a:lnTo>
                  <a:pt x="10800" y="19800"/>
                </a:lnTo>
                <a:cubicBezTo>
                  <a:pt x="10800" y="20700"/>
                  <a:pt x="5400" y="21600"/>
                  <a:pt x="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4933800" y="5079960"/>
            <a:ext cx="28497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Base gas that is needed all the time, including non-recoverable base gas</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E012EFDD-6FB0-4687-8BF7-C2DD338C15C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972720" y="166320"/>
            <a:ext cx="7916760" cy="9320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Monetization </a:t>
            </a:r>
            <a:endParaRPr b="1" i="1" lang="en-US" sz="2800" strike="noStrike" u="none">
              <a:solidFill>
                <a:srgbClr val="0a69a9"/>
              </a:solidFill>
              <a:effectLst/>
              <a:uFillTx/>
              <a:latin typeface="Arial"/>
            </a:endParaRPr>
          </a:p>
        </p:txBody>
      </p:sp>
      <p:pic>
        <p:nvPicPr>
          <p:cNvPr id="38" name="" descr=""/>
          <p:cNvPicPr/>
          <p:nvPr/>
        </p:nvPicPr>
        <p:blipFill>
          <a:blip r:embed="rId1"/>
          <a:stretch/>
        </p:blipFill>
        <p:spPr>
          <a:xfrm>
            <a:off x="2874960" y="1309680"/>
            <a:ext cx="3382920" cy="2157480"/>
          </a:xfrm>
          <a:prstGeom prst="rect">
            <a:avLst/>
          </a:prstGeom>
          <a:noFill/>
          <a:ln w="38160">
            <a:solidFill>
              <a:srgbClr val="000000"/>
            </a:solidFill>
            <a:miter/>
          </a:ln>
        </p:spPr>
      </p:pic>
      <p:sp>
        <p:nvSpPr>
          <p:cNvPr id="39" name=""/>
          <p:cNvSpPr/>
          <p:nvPr/>
        </p:nvSpPr>
        <p:spPr>
          <a:xfrm>
            <a:off x="1325520" y="3662280"/>
            <a:ext cx="7284960" cy="1447560"/>
          </a:xfrm>
          <a:prstGeom prst="rect">
            <a:avLst/>
          </a:prstGeom>
          <a:noFill/>
          <a:ln w="12600">
            <a:solidFill>
              <a:srgbClr val="ff0000"/>
            </a:solidFill>
            <a:miter/>
          </a:ln>
        </p:spPr>
        <p:style>
          <a:lnRef idx="0"/>
          <a:fillRef idx="0"/>
          <a:effectRef idx="0"/>
          <a:fontRef idx="minor"/>
        </p:style>
        <p:txBody>
          <a:bodyPr lIns="90000" rIns="90000" tIns="46800" bIns="46800" anchor="t">
            <a:spAutoFit/>
          </a:bodyPr>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will be FERC’s perception of the hedging program (Pipeline not hedging buy back gas)?</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How do we get full (or partial) volumes back into the rate base at market price at expiration of PSA?</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Any ideas on how to execute transaction completely outside the “radar screen” of regulators?</a:t>
            </a:r>
            <a:endParaRPr b="0" lang="en-US" sz="1400" strike="noStrike" u="none">
              <a:solidFill>
                <a:srgbClr val="000000"/>
              </a:solidFill>
              <a:effectLst/>
              <a:uFillTx/>
              <a:latin typeface="Times New Roman"/>
            </a:endParaRPr>
          </a:p>
        </p:txBody>
      </p:sp>
      <p:sp>
        <p:nvSpPr>
          <p:cNvPr id="40" name=""/>
          <p:cNvSpPr/>
          <p:nvPr/>
        </p:nvSpPr>
        <p:spPr>
          <a:xfrm>
            <a:off x="2006640" y="888840"/>
            <a:ext cx="5118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Gas In Storage Analysis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A5D3A9E-582A-4973-92BE-B3706DE23C90}"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p:nvPr>
        </p:nvSpPr>
        <p:spPr>
          <a:xfrm>
            <a:off x="977760" y="912960"/>
            <a:ext cx="7955280" cy="5416560"/>
          </a:xfrm>
          <a:prstGeom prst="rect">
            <a:avLst/>
          </a:prstGeom>
          <a:noFill/>
          <a:ln w="0">
            <a:noFill/>
          </a:ln>
        </p:spPr>
        <p:txBody>
          <a:bodyPr lIns="90000" rIns="90000" tIns="46800" bIns="46800" anchor="t">
            <a:normAutofit/>
          </a:bodyPr>
          <a:p>
            <a:pPr marL="230040" indent="-230040">
              <a:lnSpc>
                <a:spcPct val="9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230040" indent="-23004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the initial period, </a:t>
            </a:r>
            <a:endParaRPr b="0" lang="en-US" sz="1800" strike="noStrike" u="none">
              <a:solidFill>
                <a:srgbClr val="000000"/>
              </a:solidFill>
              <a:effectLst/>
              <a:uFillTx/>
              <a:latin typeface="Arial"/>
            </a:endParaRPr>
          </a:p>
          <a:p>
            <a:pPr marL="230040" indent="-230040">
              <a:lnSpc>
                <a:spcPct val="9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Pipeline sells the identified base gas to Purchaser for current market price  (principal borrowed)</a:t>
            </a:r>
            <a:endParaRPr b="0" lang="en-US" sz="1600" strike="noStrike" u="none">
              <a:solidFill>
                <a:srgbClr val="000000"/>
              </a:solidFill>
              <a:effectLst/>
              <a:uFillTx/>
              <a:latin typeface="Arial"/>
            </a:endParaRPr>
          </a:p>
          <a:p>
            <a:pPr lvl="1" marL="623880" indent="0">
              <a:lnSpc>
                <a:spcPct val="95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Purchaser agrees to a physical sale, with a withdrawal schedule within a 5 year period (5-year term of the loan)</a:t>
            </a:r>
            <a:endParaRPr b="0" lang="en-US" sz="1600" strike="noStrike" u="none">
              <a:solidFill>
                <a:srgbClr val="000000"/>
              </a:solidFill>
              <a:effectLst/>
              <a:uFillTx/>
              <a:latin typeface="Arial"/>
            </a:endParaRPr>
          </a:p>
          <a:p>
            <a:pPr lvl="1" marL="623880" indent="0">
              <a:lnSpc>
                <a:spcPct val="95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Pipeline enters into a PSA to cover the physical pressure requirements of the storage (payment under PSA represents</a:t>
            </a:r>
            <a:r>
              <a:rPr b="0" lang="en-US" sz="1600" strike="noStrike" u="none">
                <a:solidFill>
                  <a:srgbClr val="f02275"/>
                </a:solidFill>
                <a:effectLst/>
                <a:uFillTx/>
                <a:latin typeface="Arial"/>
              </a:rPr>
              <a:t> </a:t>
            </a:r>
            <a:r>
              <a:rPr b="0" lang="en-US" sz="1600" strike="noStrike" u="none">
                <a:solidFill>
                  <a:srgbClr val="000000"/>
                </a:solidFill>
                <a:effectLst/>
                <a:uFillTx/>
                <a:latin typeface="Arial"/>
              </a:rPr>
              <a:t>interest payment on the loan; also satisfies FASB constraints for true physical sale)</a:t>
            </a:r>
            <a:endParaRPr b="0" lang="en-US" sz="1600" strike="noStrike" u="none">
              <a:solidFill>
                <a:srgbClr val="000000"/>
              </a:solidFill>
              <a:effectLst/>
              <a:uFillTx/>
              <a:latin typeface="Arial"/>
            </a:endParaRPr>
          </a:p>
          <a:p>
            <a:pPr lvl="1" marL="623880" indent="0">
              <a:lnSpc>
                <a:spcPct val="95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Before 5 years have expired, Pipeline and Purchaser agree that, at expiration, they will exchange the physical gas due in storage for a financial settlement or for physical gas elsewhere on the pipeline (bullet repayment)</a:t>
            </a:r>
            <a:endParaRPr b="0" lang="en-US" sz="1600" strike="noStrike" u="none">
              <a:solidFill>
                <a:srgbClr val="000000"/>
              </a:solidFill>
              <a:effectLst/>
              <a:uFillTx/>
              <a:latin typeface="Arial"/>
            </a:endParaRPr>
          </a:p>
          <a:p>
            <a:pPr lvl="1" marL="623880" indent="-279360">
              <a:lnSpc>
                <a:spcPct val="9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2" name="PlaceHolder 2"/>
          <p:cNvSpPr>
            <a:spLocks noGrp="1"/>
          </p:cNvSpPr>
          <p:nvPr>
            <p:ph type="title"/>
          </p:nvPr>
        </p:nvSpPr>
        <p:spPr>
          <a:xfrm>
            <a:off x="972720" y="166320"/>
            <a:ext cx="7916760" cy="9320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Monetization:  First Steps</a:t>
            </a:r>
            <a:endParaRPr b="1" i="1" lang="en-US" sz="2800" strike="noStrike" u="none">
              <a:solidFill>
                <a:srgbClr val="0a69a9"/>
              </a:solidFill>
              <a:effectLst/>
              <a:uFillTx/>
              <a:latin typeface="Arial"/>
            </a:endParaRPr>
          </a:p>
        </p:txBody>
      </p:sp>
      <p:sp>
        <p:nvSpPr>
          <p:cNvPr id="4" name="PlaceHolder 3"/>
          <p:cNvSpPr>
            <a:spLocks noGrp="1"/>
          </p:cNvSpPr>
          <p:nvPr>
            <p:ph type="sldNum" idx="1"/>
          </p:nvPr>
        </p:nvSpPr>
        <p:spPr/>
        <p:txBody>
          <a:bodyPr/>
          <a:p>
            <a:fld id="{BAEFD402-6AB5-4587-B350-ED6905DA10E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3630600" y="4471920"/>
            <a:ext cx="1876320" cy="1328760"/>
          </a:xfrm>
          <a:prstGeom prst="ellipse">
            <a:avLst/>
          </a:prstGeom>
          <a:solidFill>
            <a:srgbClr val="0099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3743280" y="4875120"/>
            <a:ext cx="17701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Pipeline</a:t>
            </a:r>
            <a:endParaRPr b="0" lang="en-US" sz="2400" strike="noStrike" u="none">
              <a:solidFill>
                <a:srgbClr val="000000"/>
              </a:solidFill>
              <a:effectLst/>
              <a:uFillTx/>
              <a:latin typeface="Times New Roman"/>
            </a:endParaRPr>
          </a:p>
        </p:txBody>
      </p:sp>
      <p:sp>
        <p:nvSpPr>
          <p:cNvPr id="45" name=""/>
          <p:cNvSpPr/>
          <p:nvPr/>
        </p:nvSpPr>
        <p:spPr>
          <a:xfrm flipH="1">
            <a:off x="7459560" y="3103560"/>
            <a:ext cx="1494000" cy="8110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 Capacity payment</a:t>
            </a:r>
            <a:endParaRPr b="0" lang="en-US" sz="1400" strike="noStrike" u="none">
              <a:solidFill>
                <a:srgbClr val="000000"/>
              </a:solidFill>
              <a:effectLst/>
              <a:uFillTx/>
              <a:latin typeface="Times New Roman"/>
            </a:endParaRPr>
          </a:p>
        </p:txBody>
      </p:sp>
      <p:sp>
        <p:nvSpPr>
          <p:cNvPr id="46" name=""/>
          <p:cNvSpPr/>
          <p:nvPr/>
        </p:nvSpPr>
        <p:spPr>
          <a:xfrm>
            <a:off x="2600280" y="2660760"/>
            <a:ext cx="2129040" cy="3286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Identified base gas</a:t>
            </a:r>
            <a:endParaRPr b="0" lang="en-US" sz="1400" strike="noStrike" u="none">
              <a:solidFill>
                <a:srgbClr val="000000"/>
              </a:solidFill>
              <a:effectLst/>
              <a:uFillTx/>
              <a:latin typeface="Times New Roman"/>
            </a:endParaRPr>
          </a:p>
        </p:txBody>
      </p:sp>
      <p:sp>
        <p:nvSpPr>
          <p:cNvPr id="47" name="PlaceHolder 1"/>
          <p:cNvSpPr>
            <a:spLocks noGrp="1"/>
          </p:cNvSpPr>
          <p:nvPr>
            <p:ph type="title"/>
          </p:nvPr>
        </p:nvSpPr>
        <p:spPr>
          <a:xfrm>
            <a:off x="942840" y="194760"/>
            <a:ext cx="791712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Monetization</a:t>
            </a:r>
            <a:endParaRPr b="1" i="1" lang="en-US" sz="2800" strike="noStrike" u="none">
              <a:solidFill>
                <a:srgbClr val="0a69a9"/>
              </a:solidFill>
              <a:effectLst/>
              <a:uFillTx/>
              <a:latin typeface="Arial"/>
            </a:endParaRPr>
          </a:p>
        </p:txBody>
      </p:sp>
      <p:sp>
        <p:nvSpPr>
          <p:cNvPr id="48" name=""/>
          <p:cNvSpPr/>
          <p:nvPr/>
        </p:nvSpPr>
        <p:spPr>
          <a:xfrm>
            <a:off x="3745080" y="1533600"/>
            <a:ext cx="2160360" cy="369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101fd"/>
                </a:solidFill>
                <a:effectLst/>
                <a:uFillTx/>
                <a:latin typeface="Arial"/>
              </a:rPr>
              <a:t>Initial Period</a:t>
            </a:r>
            <a:endParaRPr b="0" lang="en-US" sz="2400" strike="noStrike" u="none">
              <a:solidFill>
                <a:srgbClr val="000000"/>
              </a:solidFill>
              <a:effectLst/>
              <a:uFillTx/>
              <a:latin typeface="Times New Roman"/>
            </a:endParaRPr>
          </a:p>
        </p:txBody>
      </p:sp>
      <p:sp>
        <p:nvSpPr>
          <p:cNvPr id="49" name=""/>
          <p:cNvSpPr/>
          <p:nvPr/>
        </p:nvSpPr>
        <p:spPr>
          <a:xfrm>
            <a:off x="1014480" y="1635120"/>
            <a:ext cx="2311200" cy="914400"/>
          </a:xfrm>
          <a:prstGeom prst="roundRect">
            <a:avLst>
              <a:gd name="adj" fmla="val 16667"/>
            </a:avLst>
          </a:prstGeom>
          <a:solidFill>
            <a:srgbClr val="ffff99">
              <a:alpha val="50000"/>
            </a:srgbClr>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828720" y="1838160"/>
            <a:ext cx="26924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Gas purchaser*</a:t>
            </a:r>
            <a:endParaRPr b="0" lang="en-US" sz="2400" strike="noStrike" u="none">
              <a:solidFill>
                <a:srgbClr val="000000"/>
              </a:solidFill>
              <a:effectLst/>
              <a:uFillTx/>
              <a:latin typeface="Times New Roman"/>
            </a:endParaRPr>
          </a:p>
        </p:txBody>
      </p:sp>
      <p:sp>
        <p:nvSpPr>
          <p:cNvPr id="51" name=""/>
          <p:cNvSpPr/>
          <p:nvPr/>
        </p:nvSpPr>
        <p:spPr>
          <a:xfrm>
            <a:off x="6792840" y="1622520"/>
            <a:ext cx="1995480" cy="1047600"/>
          </a:xfrm>
          <a:prstGeom prst="octagon">
            <a:avLst>
              <a:gd name="adj" fmla="val 29287"/>
            </a:avLst>
          </a:prstGeom>
          <a:solidFill>
            <a:srgbClr val="ffff99">
              <a:alpha val="50000"/>
            </a:srgbClr>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6883560" y="1714680"/>
            <a:ext cx="19285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Pressure Co.*</a:t>
            </a:r>
            <a:endParaRPr b="0" lang="en-US" sz="2400" strike="noStrike" u="none">
              <a:solidFill>
                <a:srgbClr val="000000"/>
              </a:solidFill>
              <a:effectLst/>
              <a:uFillTx/>
              <a:latin typeface="Times New Roman"/>
            </a:endParaRPr>
          </a:p>
        </p:txBody>
      </p:sp>
      <p:sp>
        <p:nvSpPr>
          <p:cNvPr id="53" name=""/>
          <p:cNvSpPr/>
          <p:nvPr/>
        </p:nvSpPr>
        <p:spPr>
          <a:xfrm flipH="1" flipV="1">
            <a:off x="2263680" y="2560680"/>
            <a:ext cx="1967040" cy="19605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flipH="1">
            <a:off x="4943520" y="2673360"/>
            <a:ext cx="2201760" cy="18590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flipV="1">
            <a:off x="5483160" y="2669760"/>
            <a:ext cx="2781360" cy="23511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2908440" y="4497480"/>
            <a:ext cx="1152360" cy="369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$MM</a:t>
            </a:r>
            <a:endParaRPr b="0" lang="en-US" sz="1400" strike="noStrike" u="none">
              <a:solidFill>
                <a:srgbClr val="000000"/>
              </a:solidFill>
              <a:effectLst/>
              <a:uFillTx/>
              <a:latin typeface="Times New Roman"/>
            </a:endParaRPr>
          </a:p>
        </p:txBody>
      </p:sp>
      <p:sp>
        <p:nvSpPr>
          <p:cNvPr id="57" name=""/>
          <p:cNvSpPr/>
          <p:nvPr/>
        </p:nvSpPr>
        <p:spPr>
          <a:xfrm>
            <a:off x="1620720" y="2562120"/>
            <a:ext cx="2184480" cy="21798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4643280" y="3263760"/>
            <a:ext cx="1695600" cy="6494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Pressurization Services Agreement </a:t>
            </a:r>
            <a:endParaRPr b="0" lang="en-US" sz="1400" strike="noStrike" u="none">
              <a:solidFill>
                <a:srgbClr val="000000"/>
              </a:solidFill>
              <a:effectLst/>
              <a:uFillTx/>
              <a:latin typeface="Times New Roman"/>
            </a:endParaRPr>
          </a:p>
        </p:txBody>
      </p:sp>
      <p:sp>
        <p:nvSpPr>
          <p:cNvPr id="59" name=""/>
          <p:cNvSpPr/>
          <p:nvPr/>
        </p:nvSpPr>
        <p:spPr>
          <a:xfrm>
            <a:off x="1781280" y="5975280"/>
            <a:ext cx="6243480" cy="549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 name=""/>
          <p:cNvSpPr/>
          <p:nvPr/>
        </p:nvSpPr>
        <p:spPr>
          <a:xfrm>
            <a:off x="1373040" y="5973840"/>
            <a:ext cx="6985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*Both Gas Purchaser and Pressure Company are entities brought into the process by ENA.</a:t>
            </a:r>
            <a:endParaRPr b="0" lang="en-US" sz="1200" strike="noStrike" u="none">
              <a:solidFill>
                <a:srgbClr val="000000"/>
              </a:solidFill>
              <a:effectLst/>
              <a:uFillTx/>
              <a:latin typeface="Times New Roman"/>
            </a:endParaRPr>
          </a:p>
        </p:txBody>
      </p:sp>
      <p:sp>
        <p:nvSpPr>
          <p:cNvPr id="61" name=""/>
          <p:cNvSpPr/>
          <p:nvPr/>
        </p:nvSpPr>
        <p:spPr>
          <a:xfrm>
            <a:off x="5486400" y="4373640"/>
            <a:ext cx="2362320" cy="1722240"/>
          </a:xfrm>
          <a:custGeom>
            <a:avLst/>
            <a:gdLst/>
            <a:ahLst/>
            <a:rect l="l" t="t" r="r" b="b"/>
            <a:pathLst>
              <a:path w="1392" h="1085">
                <a:moveTo>
                  <a:pt x="0" y="517"/>
                </a:moveTo>
                <a:cubicBezTo>
                  <a:pt x="152" y="258"/>
                  <a:pt x="305" y="0"/>
                  <a:pt x="408" y="85"/>
                </a:cubicBezTo>
                <a:cubicBezTo>
                  <a:pt x="511" y="170"/>
                  <a:pt x="536" y="973"/>
                  <a:pt x="616" y="1029"/>
                </a:cubicBezTo>
                <a:cubicBezTo>
                  <a:pt x="696" y="1085"/>
                  <a:pt x="772" y="526"/>
                  <a:pt x="888" y="421"/>
                </a:cubicBezTo>
                <a:cubicBezTo>
                  <a:pt x="1004" y="316"/>
                  <a:pt x="1232" y="402"/>
                  <a:pt x="1312" y="397"/>
                </a:cubicBezTo>
                <a:cubicBezTo>
                  <a:pt x="1392" y="392"/>
                  <a:pt x="1357" y="389"/>
                  <a:pt x="1368" y="389"/>
                </a:cubicBezTo>
              </a:path>
            </a:pathLst>
          </a:custGeom>
          <a:noFill/>
          <a:ln w="28440">
            <a:solidFill>
              <a:srgbClr val="fe000c"/>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2" name=""/>
          <p:cNvSpPr/>
          <p:nvPr/>
        </p:nvSpPr>
        <p:spPr>
          <a:xfrm>
            <a:off x="5989680" y="4686480"/>
            <a:ext cx="1695240" cy="6490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Funds Invested in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Infrastructure</a:t>
            </a:r>
            <a:endParaRPr b="0" lang="en-US" sz="1400" strike="noStrike" u="none">
              <a:solidFill>
                <a:srgbClr val="000000"/>
              </a:solidFill>
              <a:effectLst/>
              <a:uFillTx/>
              <a:latin typeface="Times New Roman"/>
            </a:endParaRPr>
          </a:p>
        </p:txBody>
      </p:sp>
      <p:sp>
        <p:nvSpPr>
          <p:cNvPr id="63" name=""/>
          <p:cNvSpPr/>
          <p:nvPr/>
        </p:nvSpPr>
        <p:spPr>
          <a:xfrm>
            <a:off x="7442280" y="4559400"/>
            <a:ext cx="1701720" cy="1015920"/>
          </a:xfrm>
          <a:prstGeom prst="flowChartExtract">
            <a:avLst/>
          </a:prstGeom>
          <a:solidFill>
            <a:srgbClr val="cc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Infrastructure</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EAFE00B-55F5-43BA-91A9-CE3D9B57C924}"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22273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1998-02-10T05:43:42Z</dcterms:created>
  <dc:creator>Paul Bieniawski</dc:creator>
  <dc:description/>
  <dc:language>en-US</dc:language>
  <cp:lastModifiedBy>mvasque</cp:lastModifiedBy>
  <cp:lastPrinted>2001-04-10T09:07:22Z</cp:lastPrinted>
  <dcterms:modified xsi:type="dcterms:W3CDTF">2001-06-25T18:25:37Z</dcterms:modified>
  <cp:revision>602</cp:revision>
  <dc:subject/>
  <dc:title>Business Plan 2001</dc:title>
</cp:coreProperties>
</file>