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0288588" cy="6858000"/>
  <p:notesSz cx="6991350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28240" y="228600"/>
            <a:ext cx="98298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915480" y="1676160"/>
            <a:ext cx="84553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1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WC-Elogo-N" descr=""/>
          <p:cNvPicPr/>
          <p:nvPr/>
        </p:nvPicPr>
        <p:blipFill>
          <a:blip r:embed="rId2"/>
          <a:stretch/>
        </p:blipFill>
        <p:spPr>
          <a:xfrm>
            <a:off x="9425160" y="6067440"/>
            <a:ext cx="703080" cy="703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228240" y="228600"/>
            <a:ext cx="98298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915480" y="1676160"/>
            <a:ext cx="84553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624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62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1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162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1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1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1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-135360" y="6629400"/>
            <a:ext cx="128376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MC-2080xxx-</a:t>
            </a:r>
            <a:fld id="{E7CE1925-B34B-4257-9575-79F047A5AB4C}" type="slidenum"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910800" y="6600600"/>
            <a:ext cx="19566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c20017"/>
                </a:solidFill>
                <a:effectLst/>
                <a:uFillTx/>
                <a:latin typeface="Arial"/>
              </a:rPr>
              <a:t>COMPANY 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245880" y="2913120"/>
            <a:ext cx="9829800" cy="1285920"/>
          </a:xfrm>
          <a:prstGeom prst="rect">
            <a:avLst/>
          </a:prstGeom>
          <a:solidFill>
            <a:srgbClr val="ccffcc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just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MARKET VISION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1335240" y="3553920"/>
            <a:ext cx="8454960" cy="760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RTO IMPLEMENTATION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228240" y="228240"/>
            <a:ext cx="9829800" cy="184788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[RTO Module]</a:t>
            </a:r>
            <a:br>
              <a:rPr sz="2600"/>
            </a:b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Ahead Scheduling With RTO (ESCA System)</a:t>
            </a:r>
            <a:br>
              <a:rPr sz="2600"/>
            </a:b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(Timeframe:  Day Ahead Scheduling Deadline)</a:t>
            </a:r>
            <a:br>
              <a:rPr sz="2600"/>
            </a:b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(Continued)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568080" y="2484000"/>
            <a:ext cx="9118440" cy="468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“Use it or Lose It”:  All Unscheduled/Unnoticed PTRs Can Be Offered for Sale By RTO (Either “Firm” or “Subject to Recall” by Owner); PTRs Can be Subject to Recall as “Firm” in the Hourly Market by Owner (Up to 1 hour (or less) Ahead)(If Customer doesn’t either Schedule or Notify RTO how Customer will Use Its PTRs (subject to recall), then Customer Loses PTR and gets no Compensation -- RTO )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Sells Unscheduled PTRs to Highest Bidder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put in a Schedule without PTRs, subject to Real Time Locational (Energy Value at the Input Point and Energy Cost at the Output) Balancing Costs -- but can include a Ceiling Price on Congestion Costs that Means the Schedule will get Cut if Congestion Price is Higher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228240" y="228600"/>
            <a:ext cx="9829800" cy="223848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[RTO Module]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 Day Ahead Scheduling: Adjustment Period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Before Real Time (Hourly Market)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(Timeframe: Day Ahead Scheduling Deadline through Real Time Scheduling Deadline)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787320" y="2570040"/>
            <a:ext cx="8454960" cy="3618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001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Hour-Ahead Market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Submit New Balanced Schedules that Do Not Increase Congestion (Note that Schedules Without PTRs Clear in the Locational Balancing Market)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“Initial” Balanced Schedule Can Be Modified up until the Close of the Forward Market (1 hour (or less) ahead of flow)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 can Exercise Recall based on Stack Price (if RTO has sold the Unscheduled PTR)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Owner has Sold the PTR in the Bilateral Market, Recall Rights can be Structured per your Deal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001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Market Redispatch Scheduling on “etag” (counterflow) (Becomes “Obligation,” Not “Option”)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0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212400" y="358560"/>
            <a:ext cx="9829800" cy="218124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[RTO Module]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 Day Ahead Scheduling: Adjustment Period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Before Real Time (Hourly Market)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(Timeframe: Day Ahead Scheduling Deadline through Real Time Scheduling Deadline)(Continued)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756720" y="2975040"/>
            <a:ext cx="8455320" cy="3587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Hourly Transmission Schedules on “etag” Modified to List “Flowgate Transmission Right” (instead of Current Oasis No.) (PTR Ownership Confirmed Electronically by Secondary Transmission Platform)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Day Ahead “Initial” Balanced Schedule to be Revised Subject to Purchasing Energy from Real Time Balancing Market (If you do not have all Necessary PTRs)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PTRs will flow Because if a Force Majeure Type Event Happens to the FlowGate, then the Cost of the Additional Inc and Dec is Socialized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212400" y="358560"/>
            <a:ext cx="9829800" cy="218124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[RTO Module]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 Day Ahead Scheduling: Adjustment Period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Before Real Time (Hourly Market)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(Timeframe: Day Ahead Scheduling Deadline through Real Time Scheduling Deadline)(Continued)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773280" y="3003480"/>
            <a:ext cx="8454960" cy="3587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Schedule Between Commercially Significant FlowGates without PTRs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Schedule to Hourly Shaped Loads (Do you want real time Dynamic Scheduling?)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12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While Schedules can be Adjusted up until Real Time, there will be Some Penalty for Being Off a “Significant Amount” (&gt;10%? Based on Some Frequency, Scale, etc.) on your Schedule in Real Time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228240" y="200160"/>
            <a:ext cx="9829800" cy="122688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[RTO Module]</a:t>
            </a:r>
            <a:br>
              <a:rPr sz="2100"/>
            </a:b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Time Balancing Mechanism </a:t>
            </a:r>
            <a:br>
              <a:rPr sz="2100"/>
            </a:b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(Timeframe:  Within the Hour)</a:t>
            </a:r>
            <a:endParaRPr b="1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930240" y="1647720"/>
            <a:ext cx="8701200" cy="426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05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374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Balances Energy (Provides Frequency Regulation)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374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uses Voluntary “inc” and “dec” Bids from Both Generation and Loads to Adjust for Incremental Real Time Congestion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374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Coordination of AGC Operations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374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Information (On OASIS Phase II) about Real Time Flows and Constraints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228240" y="199800"/>
            <a:ext cx="9829800" cy="140148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[RTO Module]</a:t>
            </a:r>
            <a:br>
              <a:rPr sz="2100"/>
            </a:b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Time Balancing Mechanism </a:t>
            </a:r>
            <a:br>
              <a:rPr sz="2100"/>
            </a:br>
            <a:r>
              <a:rPr b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(Timing:  Within the Hour) (Continued)</a:t>
            </a:r>
            <a:endParaRPr b="1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830160" y="1777680"/>
            <a:ext cx="870120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05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374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(What information would traders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Want Public?)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374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Coordinates/Provides Ancillary Services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Voltage Levels and Var Support (with Some Form of Payment for VARs in Interconnection Agreement)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is PLR or Self-Provision of regulation, balancing, and reserves if serving load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374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may Coordinate for or Provide for Losses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374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is PLR for Ancillary Services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228240" y="228600"/>
            <a:ext cx="9829800" cy="108432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RTO’S Reliability Model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915480" y="1676160"/>
            <a:ext cx="84553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1624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Need to Initially Collapse Control Areas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Can Open Markets Faster and at Lower Costs by    Utilizing Existing Infrastructure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</a:t>
            </a:r>
            <a:r>
              <a:rPr b="1" lang="en-US" sz="2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RTO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</a:t>
            </a:r>
            <a:r>
              <a:rPr b="1" lang="en-US" sz="2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Control Areas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Security Authority                     Balancing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Interchange Authority               Local Monitoring and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6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Redispatch                                 Data Collection                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Systems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228240" y="228600"/>
            <a:ext cx="9829800" cy="117000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[RTO Module]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Functions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814320" y="2009520"/>
            <a:ext cx="845496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After the Fact Trading of Imbalances for Settlements (Provided by RTO)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228240" y="228600"/>
            <a:ext cx="9829800" cy="105408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[RTO Module]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RTO Issues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785880" y="1358640"/>
            <a:ext cx="845496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 algn="ctr">
              <a:lnSpc>
                <a:spcPct val="90000"/>
              </a:lnSpc>
              <a:spcBef>
                <a:spcPts val="16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50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Power Monitoring Separate (Enforced by FERC or DOJ)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50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ICAP requirement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50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Load-Based Access Fee pays Fixed Costs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150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solve Seams Issues for RTOs that Implement This (Can Possibly be Used in Current Pools at Some Point in the Future)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ctr">
              <a:lnSpc>
                <a:spcPct val="9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228240" y="228240"/>
            <a:ext cx="9829800" cy="1082520"/>
          </a:xfrm>
          <a:prstGeom prst="rect">
            <a:avLst/>
          </a:prstGeom>
          <a:solidFill>
            <a:srgbClr val="00ff00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[New Tariff Module]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Tariff Issues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915480" y="1676160"/>
            <a:ext cx="84553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624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Non-Pancaking of Rates (current retail customers will pay initial rate similar to what it pays to current utility), plus PTR charge (if separately purchased or allocated)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624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Deposit Required (if Customer Creditworthy)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624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Liquidated Damages Clause for RTO’s Failure to Provide Service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77480" y="243000"/>
            <a:ext cx="9829800" cy="838080"/>
          </a:xfrm>
          <a:prstGeom prst="rect">
            <a:avLst/>
          </a:prstGeom>
          <a:solidFill>
            <a:srgbClr val="ffcc99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915480" y="1676160"/>
            <a:ext cx="84553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1624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transmission structure that creates a bilateral forward market.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energy traded in the forward market with ex-ante prices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Balancing market covers real-time deviations under ex-poste prices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624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market operates up to real time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Balance schedules to RTO in day-ahead pre-scheduling 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parties allowed to submit new schedules (adjustments) up until start of real-time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86840" y="243000"/>
            <a:ext cx="9829800" cy="1155600"/>
          </a:xfrm>
          <a:prstGeom prst="rect">
            <a:avLst/>
          </a:prstGeom>
          <a:solidFill>
            <a:srgbClr val="ff9900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[Political Module]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Political Issues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915480" y="1676160"/>
            <a:ext cx="84553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624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Advocate at FERC and State PUC Level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624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Municipal, Industrial, Other Allies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624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Attempt to Obtain Utility Participation Through the RTO Process 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28240" y="228600"/>
            <a:ext cx="98298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Functional Modules for Energy Marketplace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1397160" y="847800"/>
            <a:ext cx="1971360" cy="9745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1501920" y="905040"/>
            <a:ext cx="1576440" cy="85428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Ahead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4046400" y="847800"/>
            <a:ext cx="2340000" cy="974520"/>
          </a:xfrm>
          <a:prstGeom prst="rect">
            <a:avLst/>
          </a:prstGeom>
          <a:solidFill>
            <a:srgbClr val="00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4515120" y="917280"/>
            <a:ext cx="1318680" cy="106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Marketplace for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Rights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1397160" y="2540160"/>
            <a:ext cx="1971360" cy="974520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3997440" y="2114640"/>
            <a:ext cx="2340000" cy="2068560"/>
          </a:xfrm>
          <a:prstGeom prst="rect">
            <a:avLst/>
          </a:prstGeom>
          <a:solidFill>
            <a:srgbClr val="cc99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1961280" y="2842560"/>
            <a:ext cx="85284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NERC ISN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(FlowBat)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4213080" y="3026520"/>
            <a:ext cx="192564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Reliability Systems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2538360" y="4762440"/>
            <a:ext cx="2376720" cy="3906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3037680" y="4862160"/>
            <a:ext cx="12099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Oasis Phase II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5683320" y="4764240"/>
            <a:ext cx="2376360" cy="39024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6058440" y="4878000"/>
            <a:ext cx="15361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RTO Filings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7059600" y="2494080"/>
            <a:ext cx="1971720" cy="974520"/>
          </a:xfrm>
          <a:prstGeom prst="rect">
            <a:avLst/>
          </a:prstGeom>
          <a:solidFill>
            <a:srgbClr val="ffffcc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7816680" y="2910960"/>
            <a:ext cx="3672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etag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3441600" y="2975040"/>
            <a:ext cx="596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flipH="1">
            <a:off x="6426360" y="1492200"/>
            <a:ext cx="520560" cy="635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6969240" y="847800"/>
            <a:ext cx="1971720" cy="974520"/>
          </a:xfrm>
          <a:prstGeom prst="rect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7368840" y="1178640"/>
            <a:ext cx="140760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FERC Open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Tariff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5025960" y="4422600"/>
            <a:ext cx="606600" cy="317520"/>
          </a:xfrm>
          <a:prstGeom prst="downArrow">
            <a:avLst>
              <a:gd name="adj1" fmla="val 54454"/>
              <a:gd name="adj2" fmla="val 53306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4240080" y="5573880"/>
            <a:ext cx="1971720" cy="97452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4759920" y="5799960"/>
            <a:ext cx="106092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Politics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152280"/>
                <a:tab algn="l" pos="279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Policy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6423120" y="3005280"/>
            <a:ext cx="596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3245400" y="1829880"/>
            <a:ext cx="694080" cy="439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5203800" y="1798560"/>
            <a:ext cx="0" cy="300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 rot="11048400">
            <a:off x="5019480" y="5203800"/>
            <a:ext cx="607680" cy="316080"/>
          </a:xfrm>
          <a:prstGeom prst="downArrow">
            <a:avLst>
              <a:gd name="adj1" fmla="val 54454"/>
              <a:gd name="adj2" fmla="val 53306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5079960" y="5025960"/>
            <a:ext cx="5302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"/>
          <p:cNvSpPr txBox="1"/>
          <p:nvPr/>
        </p:nvSpPr>
        <p:spPr>
          <a:xfrm>
            <a:off x="1020960" y="1577880"/>
            <a:ext cx="8257680" cy="1823400"/>
          </a:xfrm>
          <a:prstGeom prst="rect">
            <a:avLst/>
          </a:prstGeom>
          <a:gradFill rotWithShape="0">
            <a:gsLst>
              <a:gs pos="0">
                <a:srgbClr val="fefefe"/>
              </a:gs>
              <a:gs pos="100000">
                <a:srgbClr val="0091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txBody>
          <a:bodyPr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Details of Transmission Congestion Management, Reservations, Day Ahead Trading, and Scheduling</a:t>
            </a:r>
            <a:endParaRPr b="1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228240" y="186840"/>
            <a:ext cx="9829800" cy="197820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[RTO Module]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Auctions Flowgate Rights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(PTRs)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Year, Month, Week, Daily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(Timeframe:  Year ahead through Real Time Scheduling Deadline)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42600" y="2295360"/>
            <a:ext cx="8831160" cy="426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88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Determines “Commercially Significant” Flowgates and amounts of Flowgate Transmissions Rights (Physical Transmission Rights (PTRs))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88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(or PSE or LSE) Determines What PTRs are Needed via a NERC “ISN”-Type or Similar System by Inputting “Point In” (by Area, Control Area, Hub, Zone, etc.) and “Point Out” (by Area, Control Area, Hub, Zone, etc.)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88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Acquire PTRs by Bidding in the Initial Auction (could be 2 year, annual, seasonal, on-peak/off-peak, etc.)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List Flowgate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MWs Needed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Does Not Need to Know any “Point In/Source” and “Point Out/Sink” (area, etc. will be necessary at scheduling) </a:t>
            </a:r>
            <a:endParaRPr b="1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228240" y="228600"/>
            <a:ext cx="9829800" cy="127152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[RTO Module]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Auctions Flowgate Rights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(PTRs) (continued)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915480" y="1676160"/>
            <a:ext cx="84553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50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will Auction Additional PTRs if any become Available Toward Flow Date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50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Transmission Contract Rights Should be Converted to PTRs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50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all probability, existing Load Serving Entities (LSEs) will get some firm transmission right (PTR) allocation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50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RTO will Permit Counter-Schedules to Resolve Redispatch through the Creation of “Virtual” PTRs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228240" y="228240"/>
            <a:ext cx="9829800" cy="1576440"/>
          </a:xfrm>
          <a:prstGeom prst="rect">
            <a:avLst/>
          </a:prstGeom>
          <a:solidFill>
            <a:srgbClr val="00cc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Day Ahead (or More) 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Trading Platform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Secondary Market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(Timeframe: Year Ahead through Real Time Scheduling Deadline)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783720" y="1807920"/>
            <a:ext cx="84553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Trading of PTRs up to Close of the Forward Market (such as 1 hour or less before the real time hourly market)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PTRs can be Subdivided through Bilateral Deals into Increments as Small as 1 hour (or less) and 1 MW; Recallable or Non-recallable Strips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PTRs can be Resold as Recallable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Price Caps in the Secondary Market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Market Not Run by the RTO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Currently allocated Ownership and Amount of PTRs Should be Public (on either the this Platform or RTO)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228240" y="228600"/>
            <a:ext cx="9829800" cy="14018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Ahead Power Mechanism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(Timeframe:  10 years Ahead through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Time Scheduling Deadline)</a:t>
            </a:r>
            <a:br>
              <a:rPr sz="2800"/>
            </a:b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915480" y="1966680"/>
            <a:ext cx="845532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for Forward Market Settlements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for Multiple Products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-- Into Products 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-- Hub Products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-- Portfolio Bids/Unit Contingent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requirement for a “Balanced” Position in Trading Energy Day Ahead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much as Possible, State Retail Access Programs Should Obligate Utility Generation to be Offered into Day Ahead Energy PX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37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228240" y="228600"/>
            <a:ext cx="9829800" cy="1285920"/>
          </a:xfrm>
          <a:prstGeom prst="rect">
            <a:avLst/>
          </a:prstGeom>
          <a:solidFill>
            <a:srgbClr val="cc99ff"/>
          </a:solidFill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[RTO Module]</a:t>
            </a:r>
            <a:br>
              <a:rPr sz="2600"/>
            </a:b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 Ahead Scheduling With RTO </a:t>
            </a:r>
            <a:br>
              <a:rPr sz="2600"/>
            </a:b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(Timeframe:  Day Ahead Scheduling Deadline)</a:t>
            </a:r>
            <a:endParaRPr b="1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496800" y="1792080"/>
            <a:ext cx="9118800" cy="468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Scheduling Required “Day Ahead” (Utilities argue “Day Ahead” is Necessary for System Reliability)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“Initial” Balanced Schedule Via Etag (Including “Point In” and “Point Out” by “Control Area” or “Zone”, etc.)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250"/>
              </a:spcBef>
              <a:buClr>
                <a:srgbClr val="0091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Etag Includes Flowgate Transmission Right (PTR), Which May Still be an “Oasis Phase II” Number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11019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1998-04-21T11:26:21Z</dcterms:created>
  <dc:creator>ECT</dc:creator>
  <dc:description/>
  <dc:language>en-US</dc:language>
  <cp:lastModifiedBy>cnicola</cp:lastModifiedBy>
  <cp:lastPrinted>2000-08-09T22:08:14Z</cp:lastPrinted>
  <dcterms:modified xsi:type="dcterms:W3CDTF">2000-08-17T12:58:23Z</dcterms:modified>
  <cp:revision>630</cp:revision>
  <dc:subject/>
  <dc:title>No Slide Title</dc:title>
</cp:coreProperties>
</file>