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emf" ContentType="image/x-emf"/>
  <Override PartName="/ppt/media/image9.emf" ContentType="image/x-emf"/>
  <Override PartName="/ppt/media/image12.emf" ContentType="image/x-emf"/>
  <Override PartName="/ppt/media/image16.png" ContentType="image/png"/>
  <Override PartName="/ppt/media/image15.png" ContentType="image/png"/>
  <Override PartName="/ppt/media/image8.emf" ContentType="image/x-emf"/>
  <Override PartName="/ppt/media/image1.png" ContentType="image/png"/>
  <Override PartName="/ppt/media/image2.png" ContentType="image/png"/>
  <Override PartName="/ppt/media/image3.png" ContentType="image/png"/>
  <Override PartName="/ppt/media/image4.png" ContentType="image/png"/>
  <Override PartName="/ppt/media/image14.emf" ContentType="image/x-emf"/>
  <Override PartName="/ppt/media/image5.emf" ContentType="image/x-emf"/>
  <Override PartName="/ppt/media/image6.emf" ContentType="image/x-emf"/>
  <Override PartName="/ppt/media/image10.emf" ContentType="image/x-emf"/>
  <Override PartName="/ppt/media/image7.emf" ContentType="image/x-emf"/>
  <Override PartName="/ppt/media/image11.emf" ContentType="image/x-e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17.xml.rels" ContentType="application/vnd.openxmlformats-package.relationships+xml"/>
  <Override PartName="/ppt/notesSlides/_rels/notesSlide13.xml.rels" ContentType="application/vnd.openxmlformats-package.relationships+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14.xml.rels" ContentType="application/vnd.openxmlformats-package.relationships+xml"/>
  <Override PartName="/ppt/notesSlides/_rels/notesSlide1.xml.rels" ContentType="application/vnd.openxmlformats-package.relationships+xml"/>
  <Override PartName="/ppt/notesSlides/_rels/notesSlide15.xml.rels" ContentType="application/vnd.openxmlformats-package.relationships+xml"/>
  <Override PartName="/ppt/notesSlides/_rels/notesSlide2.xml.rels" ContentType="application/vnd.openxmlformats-package.relationships+xml"/>
  <Override PartName="/ppt/notesSlides/_rels/notesSlide16.xml.rels" ContentType="application/vnd.openxmlformats-package.relationships+xml"/>
  <Override PartName="/ppt/notesSlides/_rels/notesSlide3.xml.rels" ContentType="application/vnd.openxmlformats-package.relationships+xml"/>
  <Override PartName="/ppt/notesSlides/_rels/notesSlide10.xml.rels" ContentType="application/vnd.openxmlformats-package.relationships+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16.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10080625" cy="7559675"/>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
          <p:cNvSpPr/>
          <p:nvPr/>
        </p:nvSpPr>
        <p:spPr>
          <a:xfrm>
            <a:off x="0" y="0"/>
            <a:ext cx="6984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Helvetica"/>
            </a:endParaRPr>
          </a:p>
        </p:txBody>
      </p:sp>
      <p:sp>
        <p:nvSpPr>
          <p:cNvPr id="9" name=""/>
          <p:cNvSpPr/>
          <p:nvPr/>
        </p:nvSpPr>
        <p:spPr>
          <a:xfrm>
            <a:off x="1087560" y="4363920"/>
            <a:ext cx="4859280" cy="3524400"/>
          </a:xfrm>
          <a:prstGeom prst="rect">
            <a:avLst/>
          </a:prstGeom>
          <a:noFill/>
          <a:ln w="0">
            <a:noFill/>
          </a:ln>
        </p:spPr>
        <p:style>
          <a:lnRef idx="0"/>
          <a:fillRef idx="0"/>
          <a:effectRef idx="0"/>
          <a:fontRef idx="minor"/>
        </p:style>
        <p:txBody>
          <a:bodyPr lIns="0" rIns="0" tIns="0" bIns="0" anchor="t">
            <a:noAutofit/>
          </a:bodyPr>
          <a:p>
            <a:pPr>
              <a:tabLst>
                <a:tab algn="l" pos="0"/>
                <a:tab algn="l" pos="835200"/>
                <a:tab algn="l" pos="1670040"/>
                <a:tab algn="l" pos="2505240"/>
                <a:tab algn="l" pos="3340080"/>
                <a:tab algn="l" pos="4175280"/>
                <a:tab algn="l" pos="5010120"/>
                <a:tab algn="l" pos="5845320"/>
                <a:tab algn="l" pos="6680160"/>
                <a:tab algn="l" pos="7515360"/>
                <a:tab algn="l" pos="8350200"/>
                <a:tab algn="l" pos="9185400"/>
                <a:tab algn="l" pos="10020240"/>
                <a:tab algn="l" pos="10855440"/>
              </a:tabLst>
            </a:pPr>
            <a:endParaRPr b="0" lang="en-US" sz="2400" strike="noStrike" u="none">
              <a:solidFill>
                <a:srgbClr val="000000"/>
              </a:solidFill>
              <a:effectLst/>
              <a:uFillTx/>
              <a:latin typeface="Arial;Helvetica"/>
            </a:endParaRPr>
          </a:p>
        </p:txBody>
      </p:sp>
      <p:sp>
        <p:nvSpPr>
          <p:cNvPr id="10" name="PlaceHolder 1"/>
          <p:cNvSpPr>
            <a:spLocks noGrp="1"/>
          </p:cNvSpPr>
          <p:nvPr>
            <p:ph type="sldImg"/>
          </p:nvPr>
        </p:nvSpPr>
        <p:spPr>
          <a:xfrm>
            <a:off x="1174680" y="704520"/>
            <a:ext cx="4634280" cy="3475800"/>
          </a:xfrm>
          <a:prstGeom prst="rect">
            <a:avLst/>
          </a:prstGeom>
          <a:noFill/>
          <a:ln w="0">
            <a:noFill/>
          </a:ln>
        </p:spPr>
        <p:txBody>
          <a:bodyPr lIns="90000" rIns="90000" tIns="46800" bIns="46800" anchor="ctr">
            <a:noAutofit/>
          </a:bodyPr>
          <a:p>
            <a:pPr marL="343080" indent="-343080">
              <a:lnSpc>
                <a:spcPct val="85000"/>
              </a:lnSpc>
              <a:spcBef>
                <a:spcPts val="11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Click to move the slide</a:t>
            </a:r>
            <a:endParaRPr b="1" lang="en-US" sz="4400" strike="noStrike" u="none">
              <a:solidFill>
                <a:srgbClr val="000080"/>
              </a:solidFill>
              <a:effectLst/>
              <a:uFillTx/>
              <a:latin typeface="Arial;Helvetica"/>
            </a:endParaRPr>
          </a:p>
        </p:txBody>
      </p:sp>
      <p:sp>
        <p:nvSpPr>
          <p:cNvPr id="11" name="PlaceHolder 2"/>
          <p:cNvSpPr>
            <a:spLocks noGrp="1"/>
          </p:cNvSpPr>
          <p:nvPr>
            <p:ph type="body"/>
          </p:nvPr>
        </p:nvSpPr>
        <p:spPr>
          <a:xfrm>
            <a:off x="698400" y="4403160"/>
            <a:ext cx="5586840" cy="4170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Click to edit the notes format</a:t>
            </a:r>
            <a:endParaRPr b="0" lang="en-US" sz="1200" strike="noStrike" u="none">
              <a:solidFill>
                <a:srgbClr val="000000"/>
              </a:solidFill>
              <a:effectLst/>
              <a:uFillTx/>
              <a:latin typeface="Arial;Helvetica"/>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sldImg"/>
          </p:nvPr>
        </p:nvSpPr>
        <p:spPr>
          <a:xfrm>
            <a:off x="1398600" y="880920"/>
            <a:ext cx="4232160" cy="3173400"/>
          </a:xfrm>
          <a:prstGeom prst="rect">
            <a:avLst/>
          </a:prstGeom>
          <a:ln w="0">
            <a:noFill/>
          </a:ln>
        </p:spPr>
      </p:sp>
      <p:sp>
        <p:nvSpPr>
          <p:cNvPr id="96" name=""/>
          <p:cNvSpPr/>
          <p:nvPr/>
        </p:nvSpPr>
        <p:spPr>
          <a:xfrm>
            <a:off x="1087560" y="4363920"/>
            <a:ext cx="4859280" cy="3524400"/>
          </a:xfrm>
          <a:prstGeom prst="rect">
            <a:avLst/>
          </a:prstGeom>
          <a:noFill/>
          <a:ln w="0">
            <a:noFill/>
          </a:ln>
        </p:spPr>
        <p:style>
          <a:lnRef idx="0"/>
          <a:fillRef idx="0"/>
          <a:effectRef idx="0"/>
          <a:fontRef idx="minor"/>
        </p:style>
        <p:txBody>
          <a:bodyPr lIns="0" rIns="0" tIns="0" bIns="0" anchor="t">
            <a:noAutofit/>
          </a:bodyPr>
          <a:p>
            <a:pPr>
              <a:tabLst>
                <a:tab algn="l" pos="0"/>
                <a:tab algn="l" pos="835200"/>
                <a:tab algn="l" pos="1670040"/>
                <a:tab algn="l" pos="2505240"/>
                <a:tab algn="l" pos="3340080"/>
                <a:tab algn="l" pos="4175280"/>
                <a:tab algn="l" pos="5010120"/>
                <a:tab algn="l" pos="5845320"/>
                <a:tab algn="l" pos="6680160"/>
                <a:tab algn="l" pos="7515360"/>
                <a:tab algn="l" pos="8350200"/>
                <a:tab algn="l" pos="9185400"/>
                <a:tab algn="l" pos="10020240"/>
                <a:tab algn="l" pos="10855440"/>
              </a:tabLst>
            </a:pPr>
            <a:endParaRPr b="0" lang="en-US" sz="2400" strike="noStrike" u="none">
              <a:solidFill>
                <a:srgbClr val="000000"/>
              </a:solidFill>
              <a:effectLst/>
              <a:uFillTx/>
              <a:latin typeface="Arial;Helvetica"/>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sldImg"/>
          </p:nvPr>
        </p:nvSpPr>
        <p:spPr>
          <a:xfrm>
            <a:off x="1190520" y="704880"/>
            <a:ext cx="4603680" cy="3452760"/>
          </a:xfrm>
          <a:prstGeom prst="rect">
            <a:avLst/>
          </a:prstGeom>
          <a:ln w="0">
            <a:noFill/>
          </a:ln>
        </p:spPr>
      </p:sp>
      <p:sp>
        <p:nvSpPr>
          <p:cNvPr id="114"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The jump-diffusion model</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The jump-diffusion model was introduced by Merton (1976). In his paper, he develops a explicit option pricing formulas. However, once again it will not fit to our energy market.</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sldImg"/>
          </p:nvPr>
        </p:nvSpPr>
        <p:spPr>
          <a:xfrm>
            <a:off x="1190520" y="704880"/>
            <a:ext cx="4603680" cy="3452760"/>
          </a:xfrm>
          <a:prstGeom prst="rect">
            <a:avLst/>
          </a:prstGeom>
          <a:ln w="0">
            <a:noFill/>
          </a:ln>
        </p:spPr>
      </p:sp>
      <p:sp>
        <p:nvSpPr>
          <p:cNvPr id="116"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The mean-reverting jump-diffusion model</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This is a perfect fitting to our spot price curve.</a:t>
            </a:r>
            <a:endParaRPr b="0" lang="en-US" sz="1200" strike="noStrike" u="none">
              <a:solidFill>
                <a:srgbClr val="000000"/>
              </a:solidFill>
              <a:effectLst/>
              <a:uFillTx/>
              <a:latin typeface="Arial;Helvetica"/>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sldImg"/>
          </p:nvPr>
        </p:nvSpPr>
        <p:spPr>
          <a:xfrm>
            <a:off x="1190520" y="704880"/>
            <a:ext cx="4603680" cy="3452760"/>
          </a:xfrm>
          <a:prstGeom prst="rect">
            <a:avLst/>
          </a:prstGeom>
          <a:ln w="0">
            <a:noFill/>
          </a:ln>
        </p:spPr>
      </p:sp>
      <p:sp>
        <p:nvSpPr>
          <p:cNvPr id="118"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Futures pricing PDE</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This time we cannot use the traditional expectation theory, since it is not consistent with Merton’s OPT. </a:t>
            </a:r>
            <a:endParaRPr b="0" lang="en-US" sz="1200" strike="noStrike" u="none">
              <a:solidFill>
                <a:srgbClr val="000000"/>
              </a:solidFill>
              <a:effectLst/>
              <a:uFillTx/>
              <a:latin typeface="Arial;Helvetica"/>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sldImg"/>
          </p:nvPr>
        </p:nvSpPr>
        <p:spPr>
          <a:xfrm>
            <a:off x="1190520" y="704880"/>
            <a:ext cx="4603680" cy="3452760"/>
          </a:xfrm>
          <a:prstGeom prst="rect">
            <a:avLst/>
          </a:prstGeom>
          <a:ln w="0">
            <a:noFill/>
          </a:ln>
        </p:spPr>
      </p:sp>
      <p:sp>
        <p:nvSpPr>
          <p:cNvPr id="120"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Option pricing PDE</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Once again Merton’s OPT was used.</a:t>
            </a:r>
            <a:endParaRPr b="0" lang="en-US" sz="1200" strike="noStrike" u="none">
              <a:solidFill>
                <a:srgbClr val="000000"/>
              </a:solidFill>
              <a:effectLst/>
              <a:uFillTx/>
              <a:latin typeface="Arial;Helvetica"/>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sldImg"/>
          </p:nvPr>
        </p:nvSpPr>
        <p:spPr>
          <a:xfrm>
            <a:off x="1190520" y="704880"/>
            <a:ext cx="4603680" cy="3452760"/>
          </a:xfrm>
          <a:prstGeom prst="rect">
            <a:avLst/>
          </a:prstGeom>
          <a:ln w="0">
            <a:noFill/>
          </a:ln>
        </p:spPr>
      </p:sp>
      <p:sp>
        <p:nvSpPr>
          <p:cNvPr id="122"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Futures curves</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This graph shows that as the contract date moves towards to the expiry date, the price of futures initially keeps flat but later moves like a Brownian motion when the contract date is close enough to the expiry date and then converges to the final spot price at expiry date, since </a:t>
            </a:r>
            <a:r>
              <a:rPr b="0" i="1" lang="en-US" sz="1200" strike="noStrike" u="none">
                <a:solidFill>
                  <a:srgbClr val="000000"/>
                </a:solidFill>
                <a:effectLst/>
                <a:uFillTx/>
                <a:latin typeface="Arial;Helvetica"/>
              </a:rPr>
              <a:t>F(T,T) = S(T).</a:t>
            </a:r>
            <a:r>
              <a:rPr b="0" lang="en-US" sz="1200" strike="noStrike" u="none">
                <a:solidFill>
                  <a:srgbClr val="000000"/>
                </a:solidFill>
                <a:effectLst/>
                <a:uFillTx/>
                <a:latin typeface="Arial;Helvetica"/>
              </a:rPr>
              <a:t>  </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type="sldImg"/>
          </p:nvPr>
        </p:nvSpPr>
        <p:spPr>
          <a:xfrm>
            <a:off x="1190520" y="704880"/>
            <a:ext cx="4603680" cy="3452760"/>
          </a:xfrm>
          <a:prstGeom prst="rect">
            <a:avLst/>
          </a:prstGeom>
          <a:ln w="0">
            <a:noFill/>
          </a:ln>
        </p:spPr>
      </p:sp>
      <p:sp>
        <p:nvSpPr>
          <p:cNvPr id="124"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The comparison of option values of two models</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Under the same conditions, the option value of the jump-diffusion model is more expensive than its value of the pure-diffusion model, since the jump risk has to be concerned.</a:t>
            </a:r>
            <a:endParaRPr b="0" lang="en-US" sz="1200" strike="noStrike" u="none">
              <a:solidFill>
                <a:srgbClr val="000000"/>
              </a:solidFill>
              <a:effectLst/>
              <a:uFillTx/>
              <a:latin typeface="Arial;Helvetica"/>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sldImg"/>
          </p:nvPr>
        </p:nvSpPr>
        <p:spPr>
          <a:xfrm>
            <a:off x="1190520" y="704880"/>
            <a:ext cx="4603680" cy="3452760"/>
          </a:xfrm>
          <a:prstGeom prst="rect">
            <a:avLst/>
          </a:prstGeom>
          <a:ln w="0">
            <a:noFill/>
          </a:ln>
        </p:spPr>
      </p:sp>
      <p:sp>
        <p:nvSpPr>
          <p:cNvPr id="126"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Software demonstration</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The financial toolkits for stock market and energy market was designed in Matlab.</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1. Portfolio Selection - CAPM</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2. Options - vanilla options, reset and reload options</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3. SDEs simulation</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4. Energy market applications</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    The finite difference method of solving PDEs was used. </a:t>
            </a:r>
            <a:endParaRPr b="0" lang="en-US" sz="1200" strike="noStrike" u="none">
              <a:solidFill>
                <a:srgbClr val="000000"/>
              </a:solidFill>
              <a:effectLst/>
              <a:uFillTx/>
              <a:latin typeface="Arial;Helvetica"/>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sldImg"/>
          </p:nvPr>
        </p:nvSpPr>
        <p:spPr>
          <a:xfrm>
            <a:off x="1398600" y="880920"/>
            <a:ext cx="4232160" cy="3173400"/>
          </a:xfrm>
          <a:prstGeom prst="rect">
            <a:avLst/>
          </a:prstGeom>
          <a:ln w="0">
            <a:noFill/>
          </a:ln>
        </p:spPr>
      </p:sp>
      <p:sp>
        <p:nvSpPr>
          <p:cNvPr id="128" name=""/>
          <p:cNvSpPr/>
          <p:nvPr/>
        </p:nvSpPr>
        <p:spPr>
          <a:xfrm>
            <a:off x="1087560" y="4363920"/>
            <a:ext cx="4859280" cy="3524400"/>
          </a:xfrm>
          <a:prstGeom prst="rect">
            <a:avLst/>
          </a:prstGeom>
          <a:noFill/>
          <a:ln w="0">
            <a:noFill/>
          </a:ln>
        </p:spPr>
        <p:style>
          <a:lnRef idx="0"/>
          <a:fillRef idx="0"/>
          <a:effectRef idx="0"/>
          <a:fontRef idx="minor"/>
        </p:style>
        <p:txBody>
          <a:bodyPr lIns="0" rIns="0" tIns="0" bIns="0" anchor="t">
            <a:noAutofit/>
          </a:bodyPr>
          <a:p>
            <a:pPr>
              <a:tabLst>
                <a:tab algn="l" pos="0"/>
                <a:tab algn="l" pos="835200"/>
                <a:tab algn="l" pos="1670040"/>
                <a:tab algn="l" pos="2505240"/>
                <a:tab algn="l" pos="3340080"/>
                <a:tab algn="l" pos="4175280"/>
                <a:tab algn="l" pos="5010120"/>
                <a:tab algn="l" pos="5845320"/>
                <a:tab algn="l" pos="6680160"/>
                <a:tab algn="l" pos="7515360"/>
                <a:tab algn="l" pos="8350200"/>
                <a:tab algn="l" pos="9185400"/>
                <a:tab algn="l" pos="10020240"/>
                <a:tab algn="l" pos="10855440"/>
              </a:tabLst>
            </a:pPr>
            <a:endParaRPr b="0" lang="en-US" sz="2400" strike="noStrike" u="none">
              <a:solidFill>
                <a:srgbClr val="000000"/>
              </a:solidFill>
              <a:effectLst/>
              <a:uFillTx/>
              <a:latin typeface="Arial;Helvetica"/>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sldImg"/>
          </p:nvPr>
        </p:nvSpPr>
        <p:spPr>
          <a:xfrm>
            <a:off x="1190520" y="704880"/>
            <a:ext cx="4603680" cy="3452760"/>
          </a:xfrm>
          <a:prstGeom prst="rect">
            <a:avLst/>
          </a:prstGeom>
          <a:ln w="0">
            <a:noFill/>
          </a:ln>
        </p:spPr>
      </p:sp>
      <p:sp>
        <p:nvSpPr>
          <p:cNvPr id="98"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Introduction of this talk</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1. Modeling</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    For simplicity, we only focus on the SDEs with one Wiener process and one Poisson process.</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2. Futures</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    The analytic relationship between the spot price and the futures price will be developed under pure-diffusion model. How, the same idea will not work under jump case.</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3. Options</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    For general purpose, we only give a European option’s formulation. Since these PDEs can not be solved analytically, only the numerical approach can be applied.</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4. Prototyping</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    We will demonstrate our financial toolkits.</a:t>
            </a:r>
            <a:endParaRPr b="0" lang="en-US" sz="1200" strike="noStrike" u="none">
              <a:solidFill>
                <a:srgbClr val="000000"/>
              </a:solidFill>
              <a:effectLst/>
              <a:uFillTx/>
              <a:latin typeface="Arial;Helvetica"/>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sldImg"/>
          </p:nvPr>
        </p:nvSpPr>
        <p:spPr>
          <a:xfrm>
            <a:off x="1190520" y="704880"/>
            <a:ext cx="4603680" cy="3452760"/>
          </a:xfrm>
          <a:prstGeom prst="rect">
            <a:avLst/>
          </a:prstGeom>
          <a:ln w="0">
            <a:noFill/>
          </a:ln>
        </p:spPr>
      </p:sp>
      <p:sp>
        <p:nvSpPr>
          <p:cNvPr id="100"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The graph of electricity spot price in QLD in 1998</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The spikes on the curve represent the unexpected events bringing the spot price up, while the underlying values represent the normal spot price around its mean. </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sldImg"/>
          </p:nvPr>
        </p:nvSpPr>
        <p:spPr>
          <a:xfrm>
            <a:off x="1190520" y="704880"/>
            <a:ext cx="4603680" cy="3452760"/>
          </a:xfrm>
          <a:prstGeom prst="rect">
            <a:avLst/>
          </a:prstGeom>
          <a:ln w="0">
            <a:noFill/>
          </a:ln>
        </p:spPr>
      </p:sp>
      <p:sp>
        <p:nvSpPr>
          <p:cNvPr id="102"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The Black-Scholes Model</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The Black-Scholes option pricing formula was developed by Fisher Black and Myron Scholes in 1973. In their paper, they assumes that the stock price follows a geometric Brownian movement. We call it as the Black-Scholes model. However, it does not fit to our energy market.</a:t>
            </a:r>
            <a:endParaRPr b="0" lang="en-US" sz="1200" strike="noStrike" u="none">
              <a:solidFill>
                <a:srgbClr val="000000"/>
              </a:solidFill>
              <a:effectLst/>
              <a:uFillTx/>
              <a:latin typeface="Arial;Helvetica"/>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sldImg"/>
          </p:nvPr>
        </p:nvSpPr>
        <p:spPr>
          <a:xfrm>
            <a:off x="1190520" y="704880"/>
            <a:ext cx="4603680" cy="3452760"/>
          </a:xfrm>
          <a:prstGeom prst="rect">
            <a:avLst/>
          </a:prstGeom>
          <a:ln w="0">
            <a:noFill/>
          </a:ln>
        </p:spPr>
      </p:sp>
      <p:sp>
        <p:nvSpPr>
          <p:cNvPr id="104"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The mean-reverting model in price</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The mean-reverting model was introduced to the interest market since the paper written by Vasicek (1977). In modeling the energy market, the same mean-reverting behavior of the spot price can be seen from the spot market. However, it will not be used as easily as the Black-Scholes model, since it is not martingale under a risk-neutral measure. The only way we can do is to postulate directly that the futures follows a geometric Brownian movement, then we can have any arbitrage-free contingent claims referring to the futures carves. </a:t>
            </a:r>
            <a:endParaRPr b="0" lang="en-US" sz="1200" strike="noStrike" u="none">
              <a:solidFill>
                <a:srgbClr val="000000"/>
              </a:solidFill>
              <a:effectLst/>
              <a:uFillTx/>
              <a:latin typeface="Arial;Helvetica"/>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type="sldImg"/>
          </p:nvPr>
        </p:nvSpPr>
        <p:spPr>
          <a:xfrm>
            <a:off x="1190520" y="704880"/>
            <a:ext cx="4603680" cy="3452760"/>
          </a:xfrm>
          <a:prstGeom prst="rect">
            <a:avLst/>
          </a:prstGeom>
          <a:ln w="0">
            <a:noFill/>
          </a:ln>
        </p:spPr>
      </p:sp>
      <p:sp>
        <p:nvSpPr>
          <p:cNvPr id="106"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The mean-reverting model in log price</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The advantage of using log price model is that we don’t have to postulate the previous assumption. Under the traditional expectation theory, we can develop an analytic relationship between the spot price and futures price. If  you differentiate this formula, it shows that the futures indeed follows a geometric Brownian movement.  </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sldImg"/>
          </p:nvPr>
        </p:nvSpPr>
        <p:spPr>
          <a:xfrm>
            <a:off x="1190520" y="704880"/>
            <a:ext cx="4603680" cy="3452760"/>
          </a:xfrm>
          <a:prstGeom prst="rect">
            <a:avLst/>
          </a:prstGeom>
          <a:ln w="0">
            <a:noFill/>
          </a:ln>
        </p:spPr>
      </p:sp>
      <p:sp>
        <p:nvSpPr>
          <p:cNvPr id="108"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The analytic relationship between the spot price and the futures price</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This evaluation procedure involves a mean and a variance calculation.</a:t>
            </a:r>
            <a:endParaRPr b="0" lang="en-US" sz="1200" strike="noStrike" u="none">
              <a:solidFill>
                <a:srgbClr val="000000"/>
              </a:solidFill>
              <a:effectLst/>
              <a:uFillTx/>
              <a:latin typeface="Arial;Helvetica"/>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sldImg"/>
          </p:nvPr>
        </p:nvSpPr>
        <p:spPr>
          <a:xfrm>
            <a:off x="1190520" y="704880"/>
            <a:ext cx="4603680" cy="3452760"/>
          </a:xfrm>
          <a:prstGeom prst="rect">
            <a:avLst/>
          </a:prstGeom>
          <a:ln w="0">
            <a:noFill/>
          </a:ln>
        </p:spPr>
      </p:sp>
      <p:sp>
        <p:nvSpPr>
          <p:cNvPr id="110"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Futures PDE</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Using Merton’s rational option pricing theory the futures PDE was developed.</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sldImg"/>
          </p:nvPr>
        </p:nvSpPr>
        <p:spPr>
          <a:xfrm>
            <a:off x="1190520" y="704880"/>
            <a:ext cx="4603680" cy="3452760"/>
          </a:xfrm>
          <a:prstGeom prst="rect">
            <a:avLst/>
          </a:prstGeom>
          <a:ln w="0">
            <a:noFill/>
          </a:ln>
        </p:spPr>
      </p:sp>
      <p:sp>
        <p:nvSpPr>
          <p:cNvPr id="112" name="PlaceHolder 2"/>
          <p:cNvSpPr>
            <a:spLocks noGrp="1"/>
          </p:cNvSpPr>
          <p:nvPr>
            <p:ph type="body"/>
          </p:nvPr>
        </p:nvSpPr>
        <p:spPr>
          <a:xfrm>
            <a:off x="958680" y="4439880"/>
            <a:ext cx="5067360" cy="4157640"/>
          </a:xfrm>
          <a:prstGeom prst="rect">
            <a:avLst/>
          </a:prstGeom>
          <a:noFill/>
          <a:ln w="0">
            <a:noFill/>
          </a:ln>
        </p:spPr>
        <p:txBody>
          <a:bodyPr lIns="83520" rIns="83520" tIns="41760" bIns="417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Helvetica"/>
              </a:rPr>
              <a:t>The European option pricing PDE</a:t>
            </a: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Helvetica"/>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Helvetica"/>
              </a:rPr>
              <a:t>Normally you can use the same PDE to evaluate the put option too, it is just a matter of the boundary conditions. The values of American options can be easily determined by changing the equal sign ‘=‘ to ‘&lt;‘ so that we can solve it as a moving boundary condition problem.</a:t>
            </a:r>
            <a:endParaRPr b="0" lang="en-US" sz="1200" strike="noStrike" u="none">
              <a:solidFill>
                <a:srgbClr val="000000"/>
              </a:solidFill>
              <a:effectLst/>
              <a:uFillTx/>
              <a:latin typeface="Arial;Helvetica"/>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741240" y="626760"/>
            <a:ext cx="8607600" cy="1260360"/>
          </a:xfrm>
          <a:prstGeom prst="rect">
            <a:avLst/>
          </a:prstGeom>
          <a:noFill/>
          <a:ln w="0">
            <a:noFill/>
          </a:ln>
        </p:spPr>
        <p:txBody>
          <a:bodyPr lIns="90000" rIns="90000" tIns="46800" bIns="46800" anchor="ctr">
            <a:spAutoFit/>
          </a:bodyPr>
          <a:p>
            <a:pPr marL="343080" indent="-343080">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400" strike="noStrike" u="none">
              <a:solidFill>
                <a:srgbClr val="000080"/>
              </a:solidFill>
              <a:effectLst/>
              <a:uFillTx/>
              <a:latin typeface="Arial;Helvetica"/>
            </a:endParaRPr>
          </a:p>
        </p:txBody>
      </p:sp>
      <p:sp>
        <p:nvSpPr>
          <p:cNvPr id="5" name="PlaceHolder 2"/>
          <p:cNvSpPr>
            <a:spLocks noGrp="1"/>
          </p:cNvSpPr>
          <p:nvPr>
            <p:ph/>
          </p:nvPr>
        </p:nvSpPr>
        <p:spPr>
          <a:xfrm>
            <a:off x="741240" y="2101320"/>
            <a:ext cx="8607600" cy="4761000"/>
          </a:xfrm>
          <a:prstGeom prst="rect">
            <a:avLst/>
          </a:prstGeom>
          <a:noFill/>
          <a:ln w="0">
            <a:noFill/>
          </a:ln>
        </p:spPr>
        <p:txBody>
          <a:bodyPr lIns="90000" rIns="90000" tIns="46800" bIns="46800" anchor="t">
            <a:normAutofit/>
          </a:bodyPr>
          <a:p>
            <a:pPr indent="0">
              <a:lnSpc>
                <a:spcPct val="85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Helvetica"/>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741240" y="626760"/>
            <a:ext cx="8607600" cy="1260360"/>
          </a:xfrm>
          <a:prstGeom prst="rect">
            <a:avLst/>
          </a:prstGeom>
          <a:noFill/>
          <a:ln w="0">
            <a:noFill/>
          </a:ln>
        </p:spPr>
        <p:txBody>
          <a:bodyPr lIns="90000" rIns="90000" tIns="46800" bIns="46800" anchor="ctr">
            <a:spAutoFit/>
          </a:bodyPr>
          <a:p>
            <a:pPr marL="343080" indent="-343080">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400" strike="noStrike" u="none">
              <a:solidFill>
                <a:srgbClr val="000080"/>
              </a:solidFill>
              <a:effectLst/>
              <a:uFillTx/>
              <a:latin typeface="Arial;Helvetica"/>
            </a:endParaRPr>
          </a:p>
        </p:txBody>
      </p:sp>
      <p:sp>
        <p:nvSpPr>
          <p:cNvPr id="7" name="PlaceHolder 2"/>
          <p:cNvSpPr>
            <a:spLocks noGrp="1"/>
          </p:cNvSpPr>
          <p:nvPr>
            <p:ph/>
          </p:nvPr>
        </p:nvSpPr>
        <p:spPr>
          <a:xfrm>
            <a:off x="741240" y="2101320"/>
            <a:ext cx="8607600" cy="4761000"/>
          </a:xfrm>
          <a:prstGeom prst="rect">
            <a:avLst/>
          </a:prstGeom>
          <a:noFill/>
          <a:ln w="0">
            <a:noFill/>
          </a:ln>
        </p:spPr>
        <p:txBody>
          <a:bodyPr lIns="90000" rIns="90000" tIns="46800" bIns="46800" anchor="t">
            <a:normAutofit/>
          </a:bodyPr>
          <a:p>
            <a:pPr indent="0">
              <a:lnSpc>
                <a:spcPct val="85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Helvetic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tretch/>
        </p:blipFill>
        <p:spPr>
          <a:xfrm>
            <a:off x="0" y="0"/>
            <a:ext cx="10078920" cy="7558200"/>
          </a:xfrm>
          <a:prstGeom prst="rect">
            <a:avLst/>
          </a:prstGeom>
          <a:noFill/>
          <a:ln w="0">
            <a:noFill/>
          </a:ln>
        </p:spPr>
      </p:pic>
      <p:sp>
        <p:nvSpPr>
          <p:cNvPr id="1" name=""/>
          <p:cNvSpPr/>
          <p:nvPr/>
        </p:nvSpPr>
        <p:spPr>
          <a:xfrm>
            <a:off x="0" y="0"/>
            <a:ext cx="10078920" cy="7558200"/>
          </a:xfrm>
          <a:prstGeom prst="roundRect">
            <a:avLst>
              <a:gd name="adj" fmla="val 19"/>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Helvetica"/>
            </a:endParaRPr>
          </a:p>
        </p:txBody>
      </p:sp>
      <p:sp>
        <p:nvSpPr>
          <p:cNvPr id="2" name="PlaceHolder 1"/>
          <p:cNvSpPr>
            <a:spLocks noGrp="1"/>
          </p:cNvSpPr>
          <p:nvPr>
            <p:ph type="title"/>
          </p:nvPr>
        </p:nvSpPr>
        <p:spPr>
          <a:xfrm>
            <a:off x="741240" y="626760"/>
            <a:ext cx="8607600" cy="1260360"/>
          </a:xfrm>
          <a:prstGeom prst="rect">
            <a:avLst/>
          </a:prstGeom>
          <a:noFill/>
          <a:ln w="0">
            <a:noFill/>
          </a:ln>
        </p:spPr>
        <p:txBody>
          <a:bodyPr lIns="90000" rIns="90000" tIns="46800" bIns="46800" anchor="ctr">
            <a:noAutofit/>
          </a:bodyPr>
          <a:p>
            <a:pPr marL="343080" indent="-343080">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Click to edit the title text format</a:t>
            </a:r>
            <a:endParaRPr b="1" lang="en-US" sz="4400" strike="noStrike" u="none">
              <a:solidFill>
                <a:srgbClr val="000080"/>
              </a:solidFill>
              <a:effectLst/>
              <a:uFillTx/>
              <a:latin typeface="Arial;Helvetica"/>
            </a:endParaRPr>
          </a:p>
        </p:txBody>
      </p:sp>
      <p:sp>
        <p:nvSpPr>
          <p:cNvPr id="3" name="PlaceHolder 2"/>
          <p:cNvSpPr>
            <a:spLocks noGrp="1"/>
          </p:cNvSpPr>
          <p:nvPr>
            <p:ph type="body"/>
          </p:nvPr>
        </p:nvSpPr>
        <p:spPr>
          <a:xfrm>
            <a:off x="741240" y="2101320"/>
            <a:ext cx="8607600" cy="4761000"/>
          </a:xfrm>
          <a:prstGeom prst="rect">
            <a:avLst/>
          </a:prstGeom>
          <a:noFill/>
          <a:ln w="0">
            <a:noFill/>
          </a:ln>
        </p:spPr>
        <p:txBody>
          <a:bodyPr lIns="90000" rIns="90000" tIns="46800" bIns="46800" anchor="t">
            <a:normAutofit/>
          </a:bodyPr>
          <a:p>
            <a:pPr marL="343080" indent="-34308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Helvetica"/>
              </a:rPr>
              <a:t>Click to edit the outline text format</a:t>
            </a:r>
            <a:endParaRPr b="0" lang="en-US" sz="3200" strike="noStrike" u="none">
              <a:solidFill>
                <a:srgbClr val="000000"/>
              </a:solidFill>
              <a:effectLst/>
              <a:uFillTx/>
              <a:latin typeface="Arial;Helvetica"/>
            </a:endParaRPr>
          </a:p>
          <a:p>
            <a:pPr lvl="1" marL="743040" indent="-28584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Helvetica"/>
              </a:rPr>
              <a:t>Second Outline Level</a:t>
            </a:r>
            <a:endParaRPr b="0" lang="en-US" sz="3200" strike="noStrike" u="none">
              <a:solidFill>
                <a:srgbClr val="000000"/>
              </a:solidFill>
              <a:effectLst/>
              <a:uFillTx/>
              <a:latin typeface="Arial;Helvetica"/>
            </a:endParaRPr>
          </a:p>
          <a:p>
            <a:pPr lvl="2" marL="1143000" indent="-22860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Helvetica"/>
              </a:rPr>
              <a:t>Third Outline Level</a:t>
            </a:r>
            <a:endParaRPr b="0" lang="en-US" sz="3200" strike="noStrike" u="none">
              <a:solidFill>
                <a:srgbClr val="000000"/>
              </a:solidFill>
              <a:effectLst/>
              <a:uFillTx/>
              <a:latin typeface="Arial;Helvetica"/>
            </a:endParaRPr>
          </a:p>
          <a:p>
            <a:pPr lvl="3" marL="1600200" indent="-22860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Helvetica"/>
              </a:rPr>
              <a:t>Fourth Outline Level</a:t>
            </a:r>
            <a:endParaRPr b="0" lang="en-US" sz="3200" strike="noStrike" u="none">
              <a:solidFill>
                <a:srgbClr val="000000"/>
              </a:solidFill>
              <a:effectLst/>
              <a:uFillTx/>
              <a:latin typeface="Arial;Helvetica"/>
            </a:endParaRPr>
          </a:p>
          <a:p>
            <a:pPr lvl="4" marL="2057400" indent="-22860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Helvetica"/>
              </a:rPr>
              <a:t>Fifth Outline Level</a:t>
            </a:r>
            <a:endParaRPr b="0" lang="en-US" sz="3200" strike="noStrike" u="none">
              <a:solidFill>
                <a:srgbClr val="000000"/>
              </a:solidFill>
              <a:effectLst/>
              <a:uFillTx/>
              <a:latin typeface="Arial;Helvetica"/>
            </a:endParaRPr>
          </a:p>
          <a:p>
            <a:pPr lvl="5" marL="2057400" indent="-228600">
              <a:lnSpc>
                <a:spcPct val="85000"/>
              </a:lnSpc>
              <a:spcBef>
                <a:spcPts val="799"/>
              </a:spcBef>
              <a:buClr>
                <a:srgbClr val="00000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Helvetica"/>
              </a:rPr>
              <a:t>Sixth Outline Level</a:t>
            </a:r>
            <a:endParaRPr b="0" lang="en-US" sz="3200" strike="noStrike" u="none">
              <a:solidFill>
                <a:srgbClr val="000000"/>
              </a:solidFill>
              <a:effectLst/>
              <a:uFillTx/>
              <a:latin typeface="Arial;Helvetica"/>
            </a:endParaRPr>
          </a:p>
          <a:p>
            <a:pPr lvl="6" marL="2057400" indent="-228600">
              <a:lnSpc>
                <a:spcPct val="85000"/>
              </a:lnSpc>
              <a:spcBef>
                <a:spcPts val="799"/>
              </a:spcBef>
              <a:buClr>
                <a:srgbClr val="00000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Helvetica"/>
              </a:rPr>
              <a:t>Seventh Outline Level</a:t>
            </a:r>
            <a:endParaRPr b="0" lang="en-US" sz="3200" strike="noStrike" u="none">
              <a:solidFill>
                <a:srgbClr val="000000"/>
              </a:solidFill>
              <a:effectLst/>
              <a:uFillTx/>
              <a:latin typeface="Arial;Helvetica"/>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11.emf"/><Relationship Id="rId4" Type="http://schemas.openxmlformats.org/officeDocument/2006/relationships/slideLayout" Target="../slideLayouts/slideLayout3.xml"/><Relationship Id="rId5"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12.emf"/><Relationship Id="rId4" Type="http://schemas.openxmlformats.org/officeDocument/2006/relationships/slideLayout" Target="../slideLayouts/slideLayout3.xml"/><Relationship Id="rId5"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13.emf"/><Relationship Id="rId4" Type="http://schemas.openxmlformats.org/officeDocument/2006/relationships/slideLayout" Target="../slideLayouts/slideLayout3.xml"/><Relationship Id="rId5"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14.emf"/><Relationship Id="rId4" Type="http://schemas.openxmlformats.org/officeDocument/2006/relationships/slideLayout" Target="../slideLayouts/slideLayout3.xml"/><Relationship Id="rId5"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oleObject" Target="../embeddings/oleObject2.bin"/><Relationship Id="rId4" Type="http://schemas.openxmlformats.org/officeDocument/2006/relationships/image" Target="../media/image15.png"/><Relationship Id="rId5" Type="http://schemas.openxmlformats.org/officeDocument/2006/relationships/slideLayout" Target="../slideLayouts/slideLayout1.xml"/><Relationship Id="rId6"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oleObject" Target="../embeddings/oleObject2.bin"/><Relationship Id="rId4" Type="http://schemas.openxmlformats.org/officeDocument/2006/relationships/image" Target="../media/image16.png"/><Relationship Id="rId5" Type="http://schemas.openxmlformats.org/officeDocument/2006/relationships/slideLayout" Target="../slideLayouts/slideLayout1.xml"/><Relationship Id="rId6"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slideLayout" Target="../slideLayouts/slideLayout2.xml"/><Relationship Id="rId4"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Relationship Id="rId3" Type="http://schemas.openxmlformats.org/officeDocument/2006/relationships/notesSlide" Target="../notesSlides/notesSlide17.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slideLayout" Target="../slideLayouts/slideLayout2.xml"/><Relationship Id="rId4"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oleObject" Target="../embeddings/oleObject1.bin"/><Relationship Id="rId3" Type="http://schemas.openxmlformats.org/officeDocument/2006/relationships/image" Target="../media/image3.png"/><Relationship Id="rId4" Type="http://schemas.openxmlformats.org/officeDocument/2006/relationships/slideLayout" Target="../slideLayouts/slideLayout1.xml"/><Relationship Id="rId5"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5.emf"/><Relationship Id="rId4" Type="http://schemas.openxmlformats.org/officeDocument/2006/relationships/slideLayout" Target="../slideLayouts/slideLayout3.xml"/><Relationship Id="rId5"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6.emf"/><Relationship Id="rId4" Type="http://schemas.openxmlformats.org/officeDocument/2006/relationships/slideLayout" Target="../slideLayouts/slideLayout3.xml"/><Relationship Id="rId5"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7.emf"/><Relationship Id="rId4" Type="http://schemas.openxmlformats.org/officeDocument/2006/relationships/slideLayout" Target="../slideLayouts/slideLayout3.xml"/><Relationship Id="rId5"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8.emf"/><Relationship Id="rId4" Type="http://schemas.openxmlformats.org/officeDocument/2006/relationships/slideLayout" Target="../slideLayouts/slideLayout3.xml"/><Relationship Id="rId5"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9.emf"/><Relationship Id="rId4" Type="http://schemas.openxmlformats.org/officeDocument/2006/relationships/slideLayout" Target="../slideLayouts/slideLayout3.xml"/><Relationship Id="rId5"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10.emf"/><Relationship Id="rId4" Type="http://schemas.openxmlformats.org/officeDocument/2006/relationships/slideLayout" Target="../slideLayouts/slideLayout3.xml"/><Relationship Id="rId5"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1371600"/>
            <a:ext cx="8305920" cy="2362320"/>
          </a:xfrm>
          <a:prstGeom prst="rect">
            <a:avLst/>
          </a:prstGeom>
          <a:noFill/>
          <a:ln w="0">
            <a:noFill/>
          </a:ln>
        </p:spPr>
        <p:txBody>
          <a:bodyPr lIns="0" rIns="0" tIns="0" bIns="0" anchor="ctr">
            <a:noAutofit/>
          </a:bodyPr>
          <a:p>
            <a:pPr marL="343080" indent="-34308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Jump-Diffusion Modeling &amp; Option Pricing</a:t>
            </a:r>
            <a:endParaRPr b="1" lang="en-US" sz="4400" strike="noStrike" u="none">
              <a:solidFill>
                <a:srgbClr val="000080"/>
              </a:solidFill>
              <a:effectLst/>
              <a:uFillTx/>
              <a:latin typeface="Arial;Helvetica"/>
            </a:endParaRPr>
          </a:p>
        </p:txBody>
      </p:sp>
      <p:sp>
        <p:nvSpPr>
          <p:cNvPr id="13" name=""/>
          <p:cNvSpPr/>
          <p:nvPr/>
        </p:nvSpPr>
        <p:spPr>
          <a:xfrm>
            <a:off x="722160" y="3637080"/>
            <a:ext cx="8690040" cy="3000240"/>
          </a:xfrm>
          <a:prstGeom prst="rect">
            <a:avLst/>
          </a:prstGeom>
          <a:noFill/>
          <a:ln w="0">
            <a:noFill/>
          </a:ln>
        </p:spPr>
        <p:style>
          <a:lnRef idx="0"/>
          <a:fillRef idx="0"/>
          <a:effectRef idx="0"/>
          <a:fontRef idx="minor"/>
        </p:style>
        <p:txBody>
          <a:bodyPr lIns="0" rIns="0" tIns="0" bIns="0" anchor="ctr">
            <a:noAutofit/>
          </a:bodyPr>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r>
              <a:rPr b="0" lang="en-US" sz="3200" strike="noStrike" u="none">
                <a:solidFill>
                  <a:srgbClr val="000099"/>
                </a:solidFill>
                <a:effectLst/>
                <a:uFillTx/>
                <a:latin typeface="Times New Roman"/>
              </a:rPr>
              <a:t>Quentin Kerr</a:t>
            </a:r>
            <a:endParaRPr b="0" lang="en-US" sz="32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r>
              <a:rPr b="0" lang="en-US" sz="1300" strike="noStrike" u="none">
                <a:solidFill>
                  <a:srgbClr val="000099"/>
                </a:solidFill>
                <a:effectLst/>
                <a:uFillTx/>
                <a:latin typeface="Times New Roman"/>
              </a:rPr>
              <a:t>email:qkerr@maths.uq.edu.au</a:t>
            </a:r>
            <a:endParaRPr b="0" lang="en-US" sz="13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endParaRPr b="0" lang="en-US" sz="32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r>
              <a:rPr b="0" lang="en-US" sz="3200" strike="noStrike" u="none">
                <a:solidFill>
                  <a:srgbClr val="000099"/>
                </a:solidFill>
                <a:effectLst/>
                <a:uFillTx/>
                <a:latin typeface="Times New Roman"/>
              </a:rPr>
              <a:t>The Department of Mathematics</a:t>
            </a:r>
            <a:endParaRPr b="0" lang="en-US" sz="32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endParaRPr b="0" lang="en-US" sz="32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r>
              <a:rPr b="0" lang="en-US" sz="3200" strike="noStrike" u="none">
                <a:solidFill>
                  <a:srgbClr val="000099"/>
                </a:solidFill>
                <a:effectLst/>
                <a:uFillTx/>
                <a:latin typeface="Times New Roman"/>
              </a:rPr>
              <a:t>The University of Queensland</a:t>
            </a:r>
            <a:endParaRPr b="0" lang="en-US" sz="3200" strike="noStrike" u="none">
              <a:solidFill>
                <a:srgbClr val="000000"/>
              </a:solidFill>
              <a:effectLst/>
              <a:uFillTx/>
              <a:latin typeface="Arial;Helvetica"/>
            </a:endParaRPr>
          </a:p>
        </p:txBody>
      </p:sp>
      <p:pic>
        <p:nvPicPr>
          <p:cNvPr id="14" name="uq-logo-new" descr=""/>
          <p:cNvPicPr/>
          <p:nvPr/>
        </p:nvPicPr>
        <p:blipFill>
          <a:blip r:embed="rId1"/>
          <a:stretch/>
        </p:blipFill>
        <p:spPr>
          <a:xfrm>
            <a:off x="8077320" y="6705720"/>
            <a:ext cx="1752480" cy="571320"/>
          </a:xfrm>
          <a:prstGeom prst="rect">
            <a:avLst/>
          </a:prstGeom>
          <a:noFill/>
          <a:ln w="0">
            <a:noFill/>
          </a:ln>
        </p:spPr>
      </p:pic>
      <p:sp>
        <p:nvSpPr>
          <p:cNvPr id="15" name=""/>
          <p:cNvSpPr txBox="1"/>
          <p:nvPr/>
        </p:nvSpPr>
        <p:spPr>
          <a:xfrm>
            <a:off x="2666880" y="1066680"/>
            <a:ext cx="4343400" cy="31428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pc="3" strike="noStrike" u="none">
                <a:ln w="12600">
                  <a:solidFill>
                    <a:srgbClr val="eaeaea"/>
                  </a:solidFill>
                  <a:miter/>
                </a:ln>
                <a:gradFill rotWithShape="0">
                  <a:gsLst>
                    <a:gs pos="0">
                      <a:srgbClr val="9400ed"/>
                    </a:gs>
                    <a:gs pos="100000">
                      <a:srgbClr val="0000ff"/>
                    </a:gs>
                  </a:gsLst>
                  <a:lin ang="10800000"/>
                </a:gradFill>
                <a:effectLst>
                  <a:outerShdw dist="153753" dir="2700000" blurRad="0" rotWithShape="0">
                    <a:srgbClr val="c0c0c0"/>
                  </a:outerShdw>
                </a:effectLst>
                <a:uFillTx/>
                <a:latin typeface="Arial Black"/>
              </a:rPr>
              <a:t>The 3rd Annual Energy Derivatives</a:t>
            </a:r>
            <a:endParaRPr b="0" lang="en-US" sz="1800" spc="3" strike="noStrike" u="none">
              <a:ln w="12600">
                <a:solidFill>
                  <a:srgbClr val="eaeaea"/>
                </a:solidFill>
                <a:miter/>
              </a:ln>
              <a:gradFill rotWithShape="0">
                <a:gsLst>
                  <a:gs pos="0">
                    <a:srgbClr val="9400ed"/>
                  </a:gs>
                  <a:gs pos="100000">
                    <a:srgbClr val="0000ff"/>
                  </a:gs>
                </a:gsLst>
                <a:lin ang="10800000"/>
              </a:gradFill>
              <a:effectLst>
                <a:outerShdw dist="153753" dir="2700000" blurRad="0" rotWithShape="0">
                  <a:srgbClr val="c0c0c0"/>
                </a:outerShdw>
              </a:effectLst>
              <a:uFillTx/>
              <a:latin typeface="Arial Black"/>
              <a:ea typeface="Arial Black"/>
            </a:endParaRPr>
          </a:p>
        </p:txBody>
      </p:sp>
    </p:spTree>
  </p:cSld>
  <p:transition>
    <p:wipe dir="r"/>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741240" y="626760"/>
            <a:ext cx="86076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Jump-Diffusion Models </a:t>
            </a:r>
            <a:endParaRPr b="1" lang="en-US" sz="4400" strike="noStrike" u="none">
              <a:solidFill>
                <a:srgbClr val="000080"/>
              </a:solidFill>
              <a:effectLst/>
              <a:uFillTx/>
              <a:latin typeface="Arial;Helvetica"/>
            </a:endParaRPr>
          </a:p>
        </p:txBody>
      </p:sp>
      <p:sp>
        <p:nvSpPr>
          <p:cNvPr id="57" name="PlaceHolder 2"/>
          <p:cNvSpPr>
            <a:spLocks noGrp="1"/>
          </p:cNvSpPr>
          <p:nvPr>
            <p:ph/>
          </p:nvPr>
        </p:nvSpPr>
        <p:spPr>
          <a:xfrm>
            <a:off x="685800" y="1752120"/>
            <a:ext cx="8607600" cy="4761000"/>
          </a:xfrm>
          <a:prstGeom prst="rect">
            <a:avLst/>
          </a:prstGeom>
          <a:noFill/>
          <a:ln w="0">
            <a:noFill/>
          </a:ln>
        </p:spPr>
        <p:txBody>
          <a:bodyPr lIns="90000" rIns="90000" tIns="46800" bIns="46800" anchor="t">
            <a:normAutofit/>
          </a:bodyPr>
          <a:p>
            <a:pPr marL="343080" indent="-34308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Merton’s Jump-Diffusion Model</a:t>
            </a:r>
            <a:endParaRPr b="0" lang="en-US" sz="3200" strike="noStrike" u="none">
              <a:solidFill>
                <a:srgbClr val="000000"/>
              </a:solidFill>
              <a:effectLst/>
              <a:uFillTx/>
              <a:latin typeface="Arial;Helvetica"/>
            </a:endParaRPr>
          </a:p>
        </p:txBody>
      </p:sp>
      <p:graphicFrame>
        <p:nvGraphicFramePr>
          <p:cNvPr id="58" name=""/>
          <p:cNvGraphicFramePr/>
          <p:nvPr/>
        </p:nvGraphicFramePr>
        <p:xfrm>
          <a:off x="8077320" y="6705720"/>
          <a:ext cx="1752480" cy="571320"/>
        </p:xfrm>
        <a:graphic>
          <a:graphicData uri="http://schemas.openxmlformats.org/presentationml/2006/ole">
            <p:oleObj r:id="rId1" spid="">
              <p:embed/>
              <p:pic>
                <p:nvPicPr>
                  <p:cNvPr id="59"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60" name=""/>
              <p:cNvSpPr txBox="1"/>
              <p:nvPr/>
            </p:nvSpPr>
            <p:spPr>
              <a:xfrm>
                <a:off x="1143000" y="2438280"/>
                <a:ext cx="5692680" cy="4780080"/>
              </a:xfrm>
              <a:prstGeom prst="rect">
                <a:avLst/>
              </a:prstGeom>
            </p:spPr>
            <p:txBody>
              <a:bodyPr/>
              <a:p>
                <a14:m>
                  <m:oMath xmlns:m="http://schemas.openxmlformats.org/officeDocument/2006/math">
                    <m:eqArr>
                      <m:e>
                        <m:f>
                          <m:fPr>
                            <m:type m:val="lin"/>
                          </m:fPr>
                          <m:num>
                            <m:sSub>
                              <m:e>
                                <m:r>
                                  <m:rPr>
                                    <m:lit/>
                                    <m:nor/>
                                  </m:rPr>
                                  <m:t xml:space="preserve">dS</m:t>
                                </m:r>
                              </m:e>
                              <m:sub>
                                <m:r>
                                  <m:t xml:space="preserve">t</m:t>
                                </m:r>
                              </m:sub>
                            </m:sSub>
                          </m:num>
                          <m:den>
                            <m:sSub>
                              <m:e>
                                <m:r>
                                  <m:t xml:space="preserve">S</m:t>
                                </m:r>
                              </m:e>
                              <m:sub>
                                <m:r>
                                  <m:t xml:space="preserve">t</m:t>
                                </m:r>
                              </m:sub>
                            </m:sSub>
                          </m:den>
                        </m:f>
                        <m:r>
                          <m:t xml:space="preserve">=</m:t>
                        </m:r>
                        <m:sSub>
                          <m:e>
                            <m:r>
                              <m:t xml:space="preserve">μ</m:t>
                            </m:r>
                          </m:e>
                          <m:sub>
                            <m:r>
                              <m:t xml:space="preserve">t</m:t>
                            </m:r>
                          </m:sub>
                        </m:sSub>
                        <m:r>
                          <m:rPr>
                            <m:lit/>
                            <m:nor/>
                          </m:rPr>
                          <m:t xml:space="preserve">dt</m:t>
                        </m:r>
                        <m:r>
                          <m:t xml:space="preserve">+</m:t>
                        </m:r>
                        <m:sSub>
                          <m:e>
                            <m:r>
                              <m:t xml:space="preserve">σ</m:t>
                            </m:r>
                          </m:e>
                          <m:sub>
                            <m:r>
                              <m:t xml:space="preserve">t</m:t>
                            </m:r>
                          </m:sub>
                        </m:sSub>
                        <m:sSub>
                          <m:e>
                            <m:r>
                              <m:rPr>
                                <m:lit/>
                                <m:nor/>
                              </m:rPr>
                              <m:t xml:space="preserve">dW</m:t>
                            </m:r>
                          </m:e>
                          <m:sub>
                            <m:r>
                              <m:t xml:space="preserve">t</m:t>
                            </m:r>
                          </m:sub>
                        </m:sSub>
                        <m:r>
                          <m:t xml:space="preserve">+</m:t>
                        </m:r>
                        <m:sSub>
                          <m:e>
                            <m:r>
                              <m:t xml:space="preserve">J</m:t>
                            </m:r>
                          </m:e>
                          <m:sub>
                            <m:r>
                              <m:t xml:space="preserve">t</m:t>
                            </m:r>
                          </m:sub>
                        </m:sSub>
                        <m:sSub>
                          <m:e>
                            <m:r>
                              <m:rPr>
                                <m:lit/>
                                <m:nor/>
                              </m:rPr>
                              <m:t xml:space="preserve">dq</m:t>
                            </m:r>
                          </m:e>
                          <m:sub>
                            <m:r>
                              <m:t xml:space="preserve">t</m:t>
                            </m:r>
                          </m:sub>
                        </m:sSub>
                      </m:e>
                      <m:e>
                        <m:r>
                          <m:rPr>
                            <m:lit/>
                            <m:nor/>
                          </m:rPr>
                          <m:t xml:space="preserve"> where</m:t>
                        </m:r>
                        <m:r>
                          <m:t xml:space="preserve"> </m:t>
                        </m:r>
                        <m:sSub>
                          <m:e>
                            <m:r>
                              <m:t xml:space="preserve">S</m:t>
                            </m:r>
                          </m:e>
                          <m:sub>
                            <m:r>
                              <m:t xml:space="preserve">t</m:t>
                            </m:r>
                          </m:sub>
                        </m:sSub>
                        <m:r>
                          <m:rPr>
                            <m:lit/>
                            <m:nor/>
                          </m:rPr>
                          <m:t xml:space="preserve">  Spot Price</m:t>
                        </m:r>
                      </m:e>
                      <m:e>
                        <m:r>
                          <m:rPr>
                            <m:lit/>
                            <m:nor/>
                          </m:rPr>
                          <m:t xml:space="preserve">            </m:t>
                        </m:r>
                        <m:r>
                          <m:t xml:space="preserve">t</m:t>
                        </m:r>
                        <m:r>
                          <m:rPr>
                            <m:lit/>
                            <m:nor/>
                          </m:rPr>
                          <m:t xml:space="preserve">    Time</m:t>
                        </m:r>
                      </m:e>
                      <m:e>
                        <m:r>
                          <m:rPr>
                            <m:lit/>
                            <m:nor/>
                          </m:rPr>
                          <m:t xml:space="preserve">           </m:t>
                        </m:r>
                        <m:sSub>
                          <m:e>
                            <m:r>
                              <m:t xml:space="preserve">μ</m:t>
                            </m:r>
                          </m:e>
                          <m:sub>
                            <m:r>
                              <m:t xml:space="preserve">t</m:t>
                            </m:r>
                          </m:sub>
                        </m:sSub>
                        <m:r>
                          <m:rPr>
                            <m:lit/>
                            <m:nor/>
                          </m:rPr>
                          <m:t xml:space="preserve">  Drift Rate</m:t>
                        </m:r>
                      </m:e>
                      <m:e>
                        <m:r>
                          <m:rPr>
                            <m:lit/>
                            <m:nor/>
                          </m:rPr>
                          <m:t xml:space="preserve">           </m:t>
                        </m:r>
                        <m:sSub>
                          <m:e>
                            <m:r>
                              <m:t xml:space="preserve">σ</m:t>
                            </m:r>
                          </m:e>
                          <m:sub>
                            <m:r>
                              <m:t xml:space="preserve">t</m:t>
                            </m:r>
                          </m:sub>
                        </m:sSub>
                        <m:r>
                          <m:rPr>
                            <m:lit/>
                            <m:nor/>
                          </m:rPr>
                          <m:t xml:space="preserve">   Volatility   </m:t>
                        </m:r>
                        <m:sSub>
                          <m:e>
                            <m:r>
                              <m:t xml:space="preserve">J</m:t>
                            </m:r>
                          </m:e>
                          <m:sub>
                            <m:r>
                              <m:t xml:space="preserve">t</m:t>
                            </m:r>
                          </m:sub>
                        </m:sSub>
                        <m:r>
                          <m:rPr>
                            <m:lit/>
                            <m:nor/>
                          </m:rPr>
                          <m:t xml:space="preserve"> Jump Size</m:t>
                        </m:r>
                      </m:e>
                      <m:e>
                        <m:r>
                          <m:rPr>
                            <m:lit/>
                            <m:nor/>
                          </m:rPr>
                          <m:t xml:space="preserve">           </m:t>
                        </m:r>
                        <m:sSub>
                          <m:e>
                            <m:r>
                              <m:t xml:space="preserve">W</m:t>
                            </m:r>
                          </m:e>
                          <m:sub>
                            <m:r>
                              <m:t xml:space="preserve">t</m:t>
                            </m:r>
                          </m:sub>
                        </m:sSub>
                        <m:r>
                          <m:rPr>
                            <m:lit/>
                            <m:nor/>
                          </m:rPr>
                          <m:t xml:space="preserve">  Wiener Process   </m:t>
                        </m:r>
                      </m:e>
                      <m:e>
                        <m:r>
                          <m:rPr>
                            <m:lit/>
                            <m:nor/>
                          </m:rPr>
                          <m:t xml:space="preserve">           </m:t>
                        </m:r>
                        <m:sSub>
                          <m:e>
                            <m:r>
                              <m:t xml:space="preserve">q</m:t>
                            </m:r>
                          </m:e>
                          <m:sub>
                            <m:r>
                              <m:t xml:space="preserve">t</m:t>
                            </m:r>
                          </m:sub>
                        </m:sSub>
                        <m:r>
                          <m:rPr>
                            <m:lit/>
                            <m:nor/>
                          </m:rPr>
                          <m:t xml:space="preserve">   Poisson Process</m:t>
                        </m:r>
                      </m:e>
                      <m:e>
                        <m:r>
                          <m:t xml:space="preserve"> </m:t>
                        </m:r>
                      </m:e>
                    </m:eqArr>
                  </m:oMath>
                </a14:m>
              </a:p>
            </p:txBody>
          </p:sp>
        </mc:Choice>
        <mc:Fallback>
          <p:sp>
            <p:nvSpPr>
              <p:cNvPr id="60" name=""/>
              <p:cNvSpPr txBox="1"/>
              <p:nvPr/>
            </p:nvSpPr>
            <p:spPr>
              <a:xfrm>
                <a:off x="1143000" y="2438280"/>
                <a:ext cx="5692680" cy="4780080"/>
              </a:xfrm>
              <a:prstGeom prst="rect">
                <a:avLst/>
              </a:prstGeom>
              <a:blipFill>
                <a:blip r:embed="rId3"/>
                <a:stretch>
                  <a:fillRect/>
                </a:stretch>
              </a:blipFill>
            </p:spPr>
          </p:sp>
        </mc:Fallback>
      </mc:AlternateContent>
    </p:spTree>
  </p:cSld>
  <p:transition>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741240" y="626760"/>
            <a:ext cx="86076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Jump-Diffusion Models - cont.</a:t>
            </a:r>
            <a:endParaRPr b="1" lang="en-US" sz="4400" strike="noStrike" u="none">
              <a:solidFill>
                <a:srgbClr val="000080"/>
              </a:solidFill>
              <a:effectLst/>
              <a:uFillTx/>
              <a:latin typeface="Arial;Helvetica"/>
            </a:endParaRPr>
          </a:p>
        </p:txBody>
      </p:sp>
      <p:sp>
        <p:nvSpPr>
          <p:cNvPr id="62" name="PlaceHolder 2"/>
          <p:cNvSpPr>
            <a:spLocks noGrp="1"/>
          </p:cNvSpPr>
          <p:nvPr>
            <p:ph/>
          </p:nvPr>
        </p:nvSpPr>
        <p:spPr>
          <a:xfrm>
            <a:off x="685800" y="1828440"/>
            <a:ext cx="8607600" cy="1066680"/>
          </a:xfrm>
          <a:prstGeom prst="rect">
            <a:avLst/>
          </a:prstGeom>
          <a:noFill/>
          <a:ln w="0">
            <a:noFill/>
          </a:ln>
        </p:spPr>
        <p:txBody>
          <a:bodyPr lIns="90000" rIns="90000" tIns="46800" bIns="46800" anchor="t">
            <a:normAutofit/>
          </a:bodyPr>
          <a:p>
            <a:pPr marL="343080" indent="-34308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Mean-Reverting Jump-Diffusion Model</a:t>
            </a:r>
            <a:endParaRPr b="0" lang="en-US" sz="3200" strike="noStrike" u="none">
              <a:solidFill>
                <a:srgbClr val="000000"/>
              </a:solidFill>
              <a:effectLst/>
              <a:uFillTx/>
              <a:latin typeface="Arial;Helvetica"/>
            </a:endParaRPr>
          </a:p>
        </p:txBody>
      </p:sp>
      <p:graphicFrame>
        <p:nvGraphicFramePr>
          <p:cNvPr id="63" name=""/>
          <p:cNvGraphicFramePr/>
          <p:nvPr/>
        </p:nvGraphicFramePr>
        <p:xfrm>
          <a:off x="8077320" y="6705720"/>
          <a:ext cx="1752480" cy="571320"/>
        </p:xfrm>
        <a:graphic>
          <a:graphicData uri="http://schemas.openxmlformats.org/presentationml/2006/ole">
            <p:oleObj r:id="rId1" spid="">
              <p:embed/>
              <p:pic>
                <p:nvPicPr>
                  <p:cNvPr id="64"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65" name=""/>
              <p:cNvSpPr txBox="1"/>
              <p:nvPr/>
            </p:nvSpPr>
            <p:spPr>
              <a:xfrm>
                <a:off x="1143000" y="2590920"/>
                <a:ext cx="7853400" cy="3917880"/>
              </a:xfrm>
              <a:prstGeom prst="rect">
                <a:avLst/>
              </a:prstGeom>
            </p:spPr>
            <p:txBody>
              <a:bodyPr/>
              <a:p>
                <a14:m>
                  <m:oMath xmlns:m="http://schemas.openxmlformats.org/officeDocument/2006/math">
                    <m:eqArr>
                      <m:e>
                        <m:sSub>
                          <m:e>
                            <m:r>
                              <m:rPr>
                                <m:lit/>
                                <m:nor/>
                              </m:rPr>
                              <m:t xml:space="preserve">dX</m:t>
                            </m:r>
                          </m:e>
                          <m:sub>
                            <m:r>
                              <m:t xml:space="preserve">t</m:t>
                            </m:r>
                          </m:sub>
                        </m:sSub>
                        <m:r>
                          <m:t xml:space="preserve">=</m:t>
                        </m:r>
                        <m:sSub>
                          <m:e>
                            <m:r>
                              <m:t xml:space="preserve">κ</m:t>
                            </m:r>
                          </m:e>
                          <m:sub>
                            <m:r>
                              <m:t xml:space="preserve">t</m:t>
                            </m:r>
                          </m:sub>
                        </m:sSub>
                        <m:r>
                          <m:t xml:space="preserve">(</m:t>
                        </m:r>
                        <m:sSub>
                          <m:e>
                            <m:r>
                              <m:t xml:space="preserve">α</m:t>
                            </m:r>
                          </m:e>
                          <m:sub>
                            <m:r>
                              <m:t xml:space="preserve">t</m:t>
                            </m:r>
                          </m:sub>
                        </m:sSub>
                        <m:r>
                          <m:t xml:space="preserve">−</m:t>
                        </m:r>
                        <m:sSub>
                          <m:e>
                            <m:r>
                              <m:t xml:space="preserve">X</m:t>
                            </m:r>
                          </m:e>
                          <m:sub>
                            <m:sSup>
                              <m:e>
                                <m:r>
                                  <m:t xml:space="preserve">t</m:t>
                                </m:r>
                              </m:e>
                              <m:sup>
                                <m:r>
                                  <m:t xml:space="preserve">−</m:t>
                                </m:r>
                              </m:sup>
                            </m:sSup>
                          </m:sub>
                        </m:sSub>
                        <m:r>
                          <m:t xml:space="preserve">)</m:t>
                        </m:r>
                        <m:r>
                          <m:rPr>
                            <m:lit/>
                            <m:nor/>
                          </m:rPr>
                          <m:t xml:space="preserve">dt</m:t>
                        </m:r>
                        <m:r>
                          <m:t xml:space="preserve">+</m:t>
                        </m:r>
                        <m:sSub>
                          <m:e>
                            <m:r>
                              <m:t xml:space="preserve">σ</m:t>
                            </m:r>
                          </m:e>
                          <m:sub>
                            <m:r>
                              <m:t xml:space="preserve">t</m:t>
                            </m:r>
                          </m:sub>
                        </m:sSub>
                        <m:sSub>
                          <m:e>
                            <m:r>
                              <m:rPr>
                                <m:lit/>
                                <m:nor/>
                              </m:rPr>
                              <m:t xml:space="preserve">dW</m:t>
                            </m:r>
                          </m:e>
                          <m:sub>
                            <m:r>
                              <m:t xml:space="preserve">t</m:t>
                            </m:r>
                          </m:sub>
                        </m:sSub>
                        <m:r>
                          <m:t xml:space="preserve">+</m:t>
                        </m:r>
                        <m:sSub>
                          <m:e>
                            <m:r>
                              <m:t xml:space="preserve">ρ</m:t>
                            </m:r>
                          </m:e>
                          <m:sub>
                            <m:r>
                              <m:t xml:space="preserve">t</m:t>
                            </m:r>
                          </m:sub>
                        </m:sSub>
                        <m:sSub>
                          <m:e>
                            <m:r>
                              <m:rPr>
                                <m:lit/>
                                <m:nor/>
                              </m:rPr>
                              <m:t xml:space="preserve">dq</m:t>
                            </m:r>
                          </m:e>
                          <m:sub>
                            <m:r>
                              <m:t xml:space="preserve">t</m:t>
                            </m:r>
                          </m:sub>
                        </m:sSub>
                        <m:r>
                          <m:t xml:space="preserve">i</m:t>
                        </m:r>
                        <m:r>
                          <m:rPr>
                            <m:lit/>
                            <m:nor/>
                          </m:rPr>
                          <m:t xml:space="preserve">.</m:t>
                        </m:r>
                        <m:r>
                          <m:t xml:space="preserve">e</m:t>
                        </m:r>
                        <m:r>
                          <m:rPr>
                            <m:lit/>
                            <m:nor/>
                          </m:rPr>
                          <m:t xml:space="preserve">.</m:t>
                        </m:r>
                      </m:e>
                      <m:e>
                        <m:sSub>
                          <m:e>
                            <m:r>
                              <m:rPr>
                                <m:lit/>
                                <m:nor/>
                              </m:rPr>
                              <m:t xml:space="preserve">dS</m:t>
                            </m:r>
                          </m:e>
                          <m:sub>
                            <m:r>
                              <m:t xml:space="preserve">t</m:t>
                            </m:r>
                          </m:sub>
                        </m:sSub>
                        <m:r>
                          <m:t xml:space="preserve">=</m:t>
                        </m:r>
                        <m:sSub>
                          <m:e>
                            <m:r>
                              <m:t xml:space="preserve">κ</m:t>
                            </m:r>
                          </m:e>
                          <m:sub>
                            <m:r>
                              <m:t xml:space="preserve">t</m:t>
                            </m:r>
                          </m:sub>
                        </m:sSub>
                        <m:r>
                          <m:t xml:space="preserve">(</m:t>
                        </m:r>
                        <m:sSub>
                          <m:e>
                            <m:r>
                              <m:t xml:space="preserve">μ</m:t>
                            </m:r>
                          </m:e>
                          <m:sub>
                            <m:r>
                              <m:t xml:space="preserve">t</m:t>
                            </m:r>
                          </m:sub>
                        </m:sSub>
                        <m:r>
                          <m:t xml:space="preserve">−</m:t>
                        </m:r>
                        <m:r>
                          <m:rPr>
                            <m:lit/>
                            <m:nor/>
                          </m:rPr>
                          <m:t xml:space="preserve">ln</m:t>
                        </m:r>
                        <m:sSub>
                          <m:e>
                            <m:r>
                              <m:t xml:space="preserve">S</m:t>
                            </m:r>
                          </m:e>
                          <m:sub>
                            <m:sSup>
                              <m:e>
                                <m:r>
                                  <m:t xml:space="preserve">t</m:t>
                                </m:r>
                              </m:e>
                              <m:sup>
                                <m:r>
                                  <m:t xml:space="preserve">−</m:t>
                                </m:r>
                              </m:sup>
                            </m:sSup>
                          </m:sub>
                        </m:sSub>
                        <m:r>
                          <m:t xml:space="preserve">)</m:t>
                        </m:r>
                        <m:sSub>
                          <m:e>
                            <m:r>
                              <m:t xml:space="preserve">S</m:t>
                            </m:r>
                          </m:e>
                          <m:sub>
                            <m:sSup>
                              <m:e>
                                <m:r>
                                  <m:t xml:space="preserve">t</m:t>
                                </m:r>
                              </m:e>
                              <m:sup>
                                <m:r>
                                  <m:t xml:space="preserve">−</m:t>
                                </m:r>
                              </m:sup>
                            </m:sSup>
                          </m:sub>
                        </m:sSub>
                        <m:r>
                          <m:rPr>
                            <m:lit/>
                            <m:nor/>
                          </m:rPr>
                          <m:t xml:space="preserve">dt</m:t>
                        </m:r>
                        <m:r>
                          <m:t xml:space="preserve">+</m:t>
                        </m:r>
                        <m:sSub>
                          <m:e>
                            <m:r>
                              <m:t xml:space="preserve">σ</m:t>
                            </m:r>
                          </m:e>
                          <m:sub>
                            <m:r>
                              <m:t xml:space="preserve">t</m:t>
                            </m:r>
                          </m:sub>
                        </m:sSub>
                        <m:sSub>
                          <m:e>
                            <m:r>
                              <m:t xml:space="preserve">S</m:t>
                            </m:r>
                          </m:e>
                          <m:sub>
                            <m:sSup>
                              <m:e>
                                <m:r>
                                  <m:t xml:space="preserve">t</m:t>
                                </m:r>
                              </m:e>
                              <m:sup>
                                <m:r>
                                  <m:t xml:space="preserve">−</m:t>
                                </m:r>
                              </m:sup>
                            </m:sSup>
                          </m:sub>
                        </m:sSub>
                        <m:sSub>
                          <m:e>
                            <m:r>
                              <m:rPr>
                                <m:lit/>
                                <m:nor/>
                              </m:rPr>
                              <m:t xml:space="preserve">dW</m:t>
                            </m:r>
                          </m:e>
                          <m:sub>
                            <m:r>
                              <m:t xml:space="preserve">t</m:t>
                            </m:r>
                          </m:sub>
                        </m:sSub>
                        <m:r>
                          <m:t xml:space="preserve">+</m:t>
                        </m:r>
                        <m:sSub>
                          <m:e>
                            <m:r>
                              <m:t xml:space="preserve">J</m:t>
                            </m:r>
                          </m:e>
                          <m:sub>
                            <m:r>
                              <m:t xml:space="preserve">t</m:t>
                            </m:r>
                          </m:sub>
                        </m:sSub>
                        <m:sSub>
                          <m:e>
                            <m:r>
                              <m:t xml:space="preserve">S</m:t>
                            </m:r>
                          </m:e>
                          <m:sub>
                            <m:sSup>
                              <m:e>
                                <m:r>
                                  <m:t xml:space="preserve">t</m:t>
                                </m:r>
                              </m:e>
                              <m:sup>
                                <m:r>
                                  <m:t xml:space="preserve">−</m:t>
                                </m:r>
                              </m:sup>
                            </m:sSup>
                          </m:sub>
                        </m:sSub>
                        <m:sSub>
                          <m:e>
                            <m:r>
                              <m:rPr>
                                <m:lit/>
                                <m:nor/>
                              </m:rPr>
                              <m:t xml:space="preserve">dq</m:t>
                            </m:r>
                          </m:e>
                          <m:sub>
                            <m:r>
                              <m:t xml:space="preserve">t</m:t>
                            </m:r>
                          </m:sub>
                        </m:sSub>
                      </m:e>
                      <m:e>
                        <m:r>
                          <m:rPr>
                            <m:lit/>
                            <m:nor/>
                          </m:rPr>
                          <m:t xml:space="preserve"> where</m:t>
                        </m:r>
                        <m:r>
                          <m:t xml:space="preserve"> </m:t>
                        </m:r>
                        <m:sSub>
                          <m:e>
                            <m:r>
                              <m:t xml:space="preserve">μ</m:t>
                            </m:r>
                          </m:e>
                          <m:sub>
                            <m:r>
                              <m:t xml:space="preserve">t</m:t>
                            </m:r>
                          </m:sub>
                        </m:sSub>
                        <m:r>
                          <m:t xml:space="preserve">=</m:t>
                        </m:r>
                        <m:sSub>
                          <m:e>
                            <m:r>
                              <m:t xml:space="preserve">α</m:t>
                            </m:r>
                          </m:e>
                          <m:sub>
                            <m:r>
                              <m:t xml:space="preserve">t</m:t>
                            </m:r>
                          </m:sub>
                        </m:sSub>
                        <m:r>
                          <m:t xml:space="preserve">+</m:t>
                        </m:r>
                        <m:f>
                          <m:fPr>
                            <m:type m:val="lin"/>
                          </m:fPr>
                          <m:num>
                            <m:sSub>
                              <m:e>
                                <m:r>
                                  <m:t xml:space="preserve">σ</m:t>
                                </m:r>
                              </m:e>
                              <m:sub>
                                <m:sSup>
                                  <m:e>
                                    <m:r>
                                      <m:t xml:space="preserve">t</m:t>
                                    </m:r>
                                  </m:e>
                                  <m:sup>
                                    <m:r>
                                      <m:t xml:space="preserve">2</m:t>
                                    </m:r>
                                  </m:sup>
                                </m:sSup>
                              </m:sub>
                            </m:sSub>
                          </m:num>
                          <m:den>
                            <m:r>
                              <m:t xml:space="preserve">(</m:t>
                            </m:r>
                          </m:den>
                        </m:f>
                        <m:r>
                          <m:t xml:space="preserve">2</m:t>
                        </m:r>
                        <m:sSub>
                          <m:e>
                            <m:r>
                              <m:t xml:space="preserve">κ</m:t>
                            </m:r>
                          </m:e>
                          <m:sub>
                            <m:r>
                              <m:t xml:space="preserve">t</m:t>
                            </m:r>
                          </m:sub>
                        </m:sSub>
                        <m:r>
                          <m:t xml:space="preserve">)</m:t>
                        </m:r>
                      </m:e>
                      <m:e>
                        <m:r>
                          <m:rPr>
                            <m:lit/>
                            <m:nor/>
                          </m:rPr>
                          <m:t xml:space="preserve"> and      </m:t>
                        </m:r>
                        <m:sSub>
                          <m:e>
                            <m:r>
                              <m:t xml:space="preserve">J</m:t>
                            </m:r>
                          </m:e>
                          <m:sub>
                            <m:r>
                              <m:t xml:space="preserve">t</m:t>
                            </m:r>
                          </m:sub>
                        </m:sSub>
                        <m:r>
                          <m:t xml:space="preserve">=</m:t>
                        </m:r>
                        <m:r>
                          <m:rPr>
                            <m:lit/>
                            <m:nor/>
                          </m:rPr>
                          <m:t xml:space="preserve">exp</m:t>
                        </m:r>
                        <m:sSub>
                          <m:e>
                            <m:r>
                              <m:t xml:space="preserve">ρ</m:t>
                            </m:r>
                          </m:e>
                          <m:sub>
                            <m:r>
                              <m:t xml:space="preserve">t</m:t>
                            </m:r>
                          </m:sub>
                        </m:sSub>
                        <m:r>
                          <m:rPr>
                            <m:lit/>
                            <m:nor/>
                          </m:rPr>
                          <m:t xml:space="preserve">-1 </m:t>
                        </m:r>
                      </m:e>
                      <m:e>
                        <m:r>
                          <m:rPr>
                            <m:lit/>
                            <m:nor/>
                          </m:rPr>
                          <m:t xml:space="preserve">            </m:t>
                        </m:r>
                        <m:r>
                          <m:t xml:space="preserve">(</m:t>
                        </m:r>
                        <m:sSub>
                          <m:e>
                            <m:r>
                              <m:t xml:space="preserve">ρ</m:t>
                            </m:r>
                          </m:e>
                          <m:sub>
                            <m:r>
                              <m:t xml:space="preserve">t</m:t>
                            </m:r>
                          </m:sub>
                        </m:sSub>
                        <m:r>
                          <m:rPr>
                            <m:lit/>
                            <m:nor/>
                          </m:rPr>
                          <m:t xml:space="preserve"> is the jump size for </m:t>
                        </m:r>
                        <m:sSub>
                          <m:e>
                            <m:r>
                              <m:t xml:space="preserve">X</m:t>
                            </m:r>
                          </m:e>
                          <m:sub>
                            <m:r>
                              <m:t xml:space="preserve">t</m:t>
                            </m:r>
                          </m:sub>
                        </m:sSub>
                        <m:r>
                          <m:t xml:space="preserve">)</m:t>
                        </m:r>
                        <m:r>
                          <m:rPr>
                            <m:lit/>
                            <m:nor/>
                          </m:rPr>
                          <m:t xml:space="preserve">.</m:t>
                        </m:r>
                      </m:e>
                      <m:e>
                        <m:r>
                          <m:t xml:space="preserve"> </m:t>
                        </m:r>
                      </m:e>
                    </m:eqArr>
                  </m:oMath>
                </a14:m>
              </a:p>
            </p:txBody>
          </p:sp>
        </mc:Choice>
        <mc:Fallback>
          <p:sp>
            <p:nvSpPr>
              <p:cNvPr id="65" name=""/>
              <p:cNvSpPr txBox="1"/>
              <p:nvPr/>
            </p:nvSpPr>
            <p:spPr>
              <a:xfrm>
                <a:off x="1143000" y="2590920"/>
                <a:ext cx="7853400" cy="3917880"/>
              </a:xfrm>
              <a:prstGeom prst="rect">
                <a:avLst/>
              </a:prstGeom>
              <a:blipFill>
                <a:blip r:embed="rId3"/>
                <a:stretch>
                  <a:fillRect/>
                </a:stretch>
              </a:blipFill>
            </p:spPr>
          </p:sp>
        </mc:Fallback>
      </mc:AlternateContent>
    </p:spTree>
  </p:cSld>
  <p:transition>
    <p:wipe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09120" y="626760"/>
            <a:ext cx="89154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Futures under Jump-Diffusion</a:t>
            </a:r>
            <a:endParaRPr b="1" lang="en-US" sz="4400" strike="noStrike" u="none">
              <a:solidFill>
                <a:srgbClr val="000080"/>
              </a:solidFill>
              <a:effectLst/>
              <a:uFillTx/>
              <a:latin typeface="Arial;Helvetica"/>
            </a:endParaRPr>
          </a:p>
        </p:txBody>
      </p:sp>
      <p:sp>
        <p:nvSpPr>
          <p:cNvPr id="67" name="PlaceHolder 2"/>
          <p:cNvSpPr>
            <a:spLocks noGrp="1"/>
          </p:cNvSpPr>
          <p:nvPr>
            <p:ph/>
          </p:nvPr>
        </p:nvSpPr>
        <p:spPr>
          <a:xfrm>
            <a:off x="685440" y="1828440"/>
            <a:ext cx="8839080" cy="1066680"/>
          </a:xfrm>
          <a:prstGeom prst="rect">
            <a:avLst/>
          </a:prstGeom>
          <a:noFill/>
          <a:ln w="0">
            <a:noFill/>
          </a:ln>
        </p:spPr>
        <p:txBody>
          <a:bodyPr lIns="90000" rIns="90000" tIns="46800" bIns="46800" anchor="t">
            <a:normAutofit/>
          </a:bodyPr>
          <a:p>
            <a:pPr marL="343080" indent="-34308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Merton’s rational option pricing theory for futures</a:t>
            </a:r>
            <a:endParaRPr b="0" lang="en-US" sz="3200" strike="noStrike" u="none">
              <a:solidFill>
                <a:srgbClr val="000000"/>
              </a:solidFill>
              <a:effectLst/>
              <a:uFillTx/>
              <a:latin typeface="Arial;Helvetica"/>
            </a:endParaRPr>
          </a:p>
        </p:txBody>
      </p:sp>
      <p:graphicFrame>
        <p:nvGraphicFramePr>
          <p:cNvPr id="68" name=""/>
          <p:cNvGraphicFramePr/>
          <p:nvPr/>
        </p:nvGraphicFramePr>
        <p:xfrm>
          <a:off x="8077320" y="6705720"/>
          <a:ext cx="1752480" cy="571320"/>
        </p:xfrm>
        <a:graphic>
          <a:graphicData uri="http://schemas.openxmlformats.org/presentationml/2006/ole">
            <p:oleObj r:id="rId1" spid="">
              <p:embed/>
              <p:pic>
                <p:nvPicPr>
                  <p:cNvPr id="69"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70" name=""/>
              <p:cNvSpPr txBox="1"/>
              <p:nvPr/>
            </p:nvSpPr>
            <p:spPr>
              <a:xfrm>
                <a:off x="1066680" y="2362320"/>
                <a:ext cx="7801200" cy="2963880"/>
              </a:xfrm>
              <a:prstGeom prst="rect">
                <a:avLst/>
              </a:prstGeom>
            </p:spPr>
            <p:txBody>
              <a:bodyPr/>
              <a:p>
                <a14:m>
                  <m:oMath xmlns:m="http://schemas.openxmlformats.org/officeDocument/2006/math">
                    <m:eqArr>
                      <m:e>
                        <m:f>
                          <m:num>
                            <m:r>
                              <m:t xml:space="preserve">1</m:t>
                            </m:r>
                          </m:num>
                          <m:den>
                            <m:r>
                              <m:t xml:space="preserve">2</m:t>
                            </m:r>
                          </m:den>
                        </m:f>
                        <m:sSub>
                          <m:e>
                            <m:r>
                              <m:t xml:space="preserve">σ</m:t>
                            </m:r>
                          </m:e>
                          <m:sub>
                            <m:sSup>
                              <m:e>
                                <m:r>
                                  <m:t xml:space="preserve">t</m:t>
                                </m:r>
                              </m:e>
                              <m:sup>
                                <m:r>
                                  <m:t xml:space="preserve">2</m:t>
                                </m:r>
                              </m:sup>
                            </m:sSup>
                          </m:sub>
                        </m:sSub>
                        <m:sSub>
                          <m:e>
                            <m:r>
                              <m:t xml:space="preserve">S</m:t>
                            </m:r>
                          </m:e>
                          <m:sub>
                            <m:sSup>
                              <m:e>
                                <m:r>
                                  <m:t xml:space="preserve">t</m:t>
                                </m:r>
                              </m:e>
                              <m:sup>
                                <m:r>
                                  <m:t xml:space="preserve">2</m:t>
                                </m:r>
                              </m:sup>
                            </m:sSup>
                          </m:sub>
                        </m:sSub>
                        <m:sSub>
                          <m:e>
                            <m:r>
                              <m:t xml:space="preserve">F</m:t>
                            </m:r>
                          </m:e>
                          <m:sub>
                            <m:r>
                              <m:rPr>
                                <m:lit/>
                                <m:nor/>
                              </m:rPr>
                              <m:t xml:space="preserve">SS</m:t>
                            </m:r>
                          </m:sub>
                        </m:sSub>
                        <m:r>
                          <m:t xml:space="preserve">+</m:t>
                        </m:r>
                        <m:sSub>
                          <m:e>
                            <m:r>
                              <m:t xml:space="preserve">κ</m:t>
                            </m:r>
                          </m:e>
                          <m:sub>
                            <m:r>
                              <m:t xml:space="preserve">t</m:t>
                            </m:r>
                          </m:sub>
                        </m:sSub>
                        <m:r>
                          <m:t xml:space="preserve">(</m:t>
                        </m:r>
                        <m:sSub>
                          <m:e>
                            <m:r>
                              <m:t xml:space="preserve">μ</m:t>
                            </m:r>
                          </m:e>
                          <m:sub>
                            <m:r>
                              <m:t xml:space="preserve">t</m:t>
                            </m:r>
                          </m:sub>
                        </m:sSub>
                        <m:r>
                          <m:t xml:space="preserve">−</m:t>
                        </m:r>
                        <m:sSub>
                          <m:e>
                            <m:r>
                              <m:t xml:space="preserve">δ</m:t>
                            </m:r>
                          </m:e>
                          <m:sub>
                            <m:r>
                              <m:t xml:space="preserve">t</m:t>
                            </m:r>
                          </m:sub>
                        </m:sSub>
                        <m:r>
                          <m:t xml:space="preserve">−</m:t>
                        </m:r>
                        <m:r>
                          <m:rPr>
                            <m:lit/>
                            <m:nor/>
                          </m:rPr>
                          <m:t xml:space="preserve">ln</m:t>
                        </m:r>
                        <m:sSub>
                          <m:e>
                            <m:r>
                              <m:t xml:space="preserve">S</m:t>
                            </m:r>
                          </m:e>
                          <m:sub>
                            <m:r>
                              <m:t xml:space="preserve">t</m:t>
                            </m:r>
                          </m:sub>
                        </m:sSub>
                        <m:r>
                          <m:t xml:space="preserve">)</m:t>
                        </m:r>
                        <m:sSub>
                          <m:e>
                            <m:r>
                              <m:t xml:space="preserve">S</m:t>
                            </m:r>
                          </m:e>
                          <m:sub>
                            <m:r>
                              <m:t xml:space="preserve">t</m:t>
                            </m:r>
                          </m:sub>
                        </m:sSub>
                        <m:sSub>
                          <m:e>
                            <m:r>
                              <m:t xml:space="preserve">F</m:t>
                            </m:r>
                          </m:e>
                          <m:sub>
                            <m:r>
                              <m:t xml:space="preserve">S</m:t>
                            </m:r>
                          </m:sub>
                        </m:sSub>
                      </m:e>
                      <m:e>
                        <m:r>
                          <m:rPr>
                            <m:lit/>
                            <m:nor/>
                          </m:rPr>
                          <m:t xml:space="preserve">      </m:t>
                        </m:r>
                        <m:r>
                          <m:t xml:space="preserve">+</m:t>
                        </m:r>
                        <m:sSub>
                          <m:e>
                            <m:r>
                              <m:t xml:space="preserve">F</m:t>
                            </m:r>
                          </m:e>
                          <m:sub>
                            <m:r>
                              <m:t xml:space="preserve">t</m:t>
                            </m:r>
                          </m:sub>
                        </m:sSub>
                        <m:r>
                          <m:t xml:space="preserve">+</m:t>
                        </m:r>
                        <m:r>
                          <m:t xml:space="preserve">λE</m:t>
                        </m:r>
                        <m:d>
                          <m:dPr>
                            <m:begChr m:val="["/>
                            <m:endChr m:val="]"/>
                          </m:dPr>
                          <m:e>
                            <m:r>
                              <m:t xml:space="preserve">F</m:t>
                            </m:r>
                            <m:r>
                              <m:t xml:space="preserve">(</m:t>
                            </m:r>
                            <m:sSub>
                              <m:e>
                                <m:r>
                                  <m:t xml:space="preserve">S</m:t>
                                </m:r>
                              </m:e>
                              <m:sub>
                                <m:r>
                                  <m:t xml:space="preserve">t</m:t>
                                </m:r>
                              </m:sub>
                            </m:sSub>
                            <m:r>
                              <m:t xml:space="preserve">+</m:t>
                            </m:r>
                            <m:sSub>
                              <m:e>
                                <m:r>
                                  <m:t xml:space="preserve">J</m:t>
                                </m:r>
                              </m:e>
                              <m:sub>
                                <m:r>
                                  <m:t xml:space="preserve">t</m:t>
                                </m:r>
                              </m:sub>
                            </m:sSub>
                            <m:sSub>
                              <m:e>
                                <m:r>
                                  <m:t xml:space="preserve">S</m:t>
                                </m:r>
                              </m:e>
                              <m:sub>
                                <m:r>
                                  <m:t xml:space="preserve">t</m:t>
                                </m:r>
                              </m:sub>
                            </m:sSub>
                            <m:r>
                              <m:t xml:space="preserve">)</m:t>
                            </m:r>
                            <m:r>
                              <m:t xml:space="preserve">−</m:t>
                            </m:r>
                            <m:r>
                              <m:t xml:space="preserve">F</m:t>
                            </m:r>
                            <m:r>
                              <m:t xml:space="preserve">(</m:t>
                            </m:r>
                            <m:sSub>
                              <m:e>
                                <m:r>
                                  <m:t xml:space="preserve">S</m:t>
                                </m:r>
                              </m:e>
                              <m:sub>
                                <m:r>
                                  <m:t xml:space="preserve">t</m:t>
                                </m:r>
                              </m:sub>
                            </m:sSub>
                            <m:r>
                              <m:t xml:space="preserve">)</m:t>
                            </m:r>
                          </m:e>
                        </m:d>
                        <m:r>
                          <m:t xml:space="preserve">=</m:t>
                        </m:r>
                        <m:r>
                          <m:t xml:space="preserve">0</m:t>
                        </m:r>
                      </m:e>
                      <m:e>
                        <m:r>
                          <m:rPr>
                            <m:lit/>
                            <m:nor/>
                          </m:rPr>
                          <m:t xml:space="preserve"> where </m:t>
                        </m:r>
                        <m:sSub>
                          <m:e>
                            <m:r>
                              <m:t xml:space="preserve">δ</m:t>
                            </m:r>
                          </m:e>
                          <m:sub>
                            <m:r>
                              <m:rPr>
                                <m:lit/>
                                <m:nor/>
                              </m:rPr>
                              <m:t xml:space="preserve">t </m:t>
                            </m:r>
                          </m:sub>
                        </m:sSub>
                        <m:r>
                          <m:rPr>
                            <m:lit/>
                            <m:nor/>
                          </m:rPr>
                          <m:t xml:space="preserve">is the market price of risk and </m:t>
                        </m:r>
                      </m:e>
                      <m:e>
                        <m:r>
                          <m:t xml:space="preserve">λ</m:t>
                        </m:r>
                        <m:r>
                          <m:rPr>
                            <m:lit/>
                            <m:nor/>
                          </m:rPr>
                          <m:t xml:space="preserve"> is the density function of Poisson process</m:t>
                        </m:r>
                        <m:r>
                          <m:rPr>
                            <m:lit/>
                            <m:nor/>
                          </m:rPr>
                          <m:t xml:space="preserve">.</m:t>
                        </m:r>
                      </m:e>
                    </m:eqArr>
                  </m:oMath>
                </a14:m>
              </a:p>
            </p:txBody>
          </p:sp>
        </mc:Choice>
        <mc:Fallback>
          <p:sp>
            <p:nvSpPr>
              <p:cNvPr id="70" name=""/>
              <p:cNvSpPr txBox="1"/>
              <p:nvPr/>
            </p:nvSpPr>
            <p:spPr>
              <a:xfrm>
                <a:off x="1066680" y="2362320"/>
                <a:ext cx="7801200" cy="2963880"/>
              </a:xfrm>
              <a:prstGeom prst="rect">
                <a:avLst/>
              </a:prstGeom>
              <a:blipFill>
                <a:blip r:embed="rId3"/>
                <a:stretch>
                  <a:fillRect/>
                </a:stretch>
              </a:blipFill>
            </p:spPr>
          </p:sp>
        </mc:Fallback>
      </mc:AlternateContent>
      <p:sp>
        <p:nvSpPr>
          <p:cNvPr id="71" name=""/>
          <p:cNvSpPr/>
          <p:nvPr/>
        </p:nvSpPr>
        <p:spPr>
          <a:xfrm>
            <a:off x="1143000" y="5334120"/>
            <a:ext cx="8458200" cy="1509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300" strike="noStrike" u="none">
                <a:solidFill>
                  <a:srgbClr val="ff0000"/>
                </a:solidFill>
                <a:effectLst/>
                <a:uFillTx/>
                <a:latin typeface="Times New Roman"/>
              </a:rPr>
              <a:t>Remarks:  The traditional expectation theory is </a:t>
            </a:r>
            <a:endParaRPr b="0" lang="en-US" sz="3300" strike="noStrike" u="none">
              <a:solidFill>
                <a:srgbClr val="000000"/>
              </a:solidFill>
              <a:effectLst/>
              <a:uFillTx/>
              <a:latin typeface="Arial;Helvetica"/>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300" strike="noStrike" u="none">
                <a:solidFill>
                  <a:srgbClr val="ff0000"/>
                </a:solidFill>
                <a:effectLst/>
                <a:uFillTx/>
                <a:latin typeface="Times New Roman"/>
              </a:rPr>
              <a:t>    inconsistent with the rational option pricing</a:t>
            </a:r>
            <a:endParaRPr b="0" lang="en-US" sz="3300" strike="noStrike" u="none">
              <a:solidFill>
                <a:srgbClr val="000000"/>
              </a:solidFill>
              <a:effectLst/>
              <a:uFillTx/>
              <a:latin typeface="Arial;Helvetica"/>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300" strike="noStrike" u="none">
                <a:solidFill>
                  <a:srgbClr val="ff0000"/>
                </a:solidFill>
                <a:effectLst/>
                <a:uFillTx/>
                <a:latin typeface="Times New Roman"/>
              </a:rPr>
              <a:t>    theory under jump-diffusion models.  </a:t>
            </a:r>
            <a:endParaRPr b="0" lang="en-US" sz="3300" strike="noStrike" u="none">
              <a:solidFill>
                <a:srgbClr val="000000"/>
              </a:solidFill>
              <a:effectLst/>
              <a:uFillTx/>
              <a:latin typeface="Arial;Helvetica"/>
            </a:endParaRPr>
          </a:p>
        </p:txBody>
      </p:sp>
    </p:spTree>
  </p:cSld>
  <p:transition>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09120" y="626760"/>
            <a:ext cx="89154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Options under Jump-Diffusion</a:t>
            </a:r>
            <a:endParaRPr b="1" lang="en-US" sz="4400" strike="noStrike" u="none">
              <a:solidFill>
                <a:srgbClr val="000080"/>
              </a:solidFill>
              <a:effectLst/>
              <a:uFillTx/>
              <a:latin typeface="Arial;Helvetica"/>
            </a:endParaRPr>
          </a:p>
        </p:txBody>
      </p:sp>
      <p:sp>
        <p:nvSpPr>
          <p:cNvPr id="73" name="PlaceHolder 2"/>
          <p:cNvSpPr>
            <a:spLocks noGrp="1"/>
          </p:cNvSpPr>
          <p:nvPr>
            <p:ph/>
          </p:nvPr>
        </p:nvSpPr>
        <p:spPr>
          <a:xfrm>
            <a:off x="685440" y="1828440"/>
            <a:ext cx="8839080" cy="1066680"/>
          </a:xfrm>
          <a:prstGeom prst="rect">
            <a:avLst/>
          </a:prstGeom>
          <a:noFill/>
          <a:ln w="0">
            <a:noFill/>
          </a:ln>
        </p:spPr>
        <p:txBody>
          <a:bodyPr lIns="90000" rIns="90000" tIns="46800" bIns="46800" anchor="t">
            <a:normAutofit fontScale="92500" lnSpcReduction="9999"/>
          </a:bodyPr>
          <a:p>
            <a:pPr marL="343080" indent="-343080">
              <a:lnSpc>
                <a:spcPct val="11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Merton’s rational option pricing theory for European option</a:t>
            </a:r>
            <a:endParaRPr b="0" lang="en-US" sz="3200" strike="noStrike" u="none">
              <a:solidFill>
                <a:srgbClr val="000000"/>
              </a:solidFill>
              <a:effectLst/>
              <a:uFillTx/>
              <a:latin typeface="Arial;Helvetica"/>
            </a:endParaRPr>
          </a:p>
        </p:txBody>
      </p:sp>
      <p:graphicFrame>
        <p:nvGraphicFramePr>
          <p:cNvPr id="74" name=""/>
          <p:cNvGraphicFramePr/>
          <p:nvPr/>
        </p:nvGraphicFramePr>
        <p:xfrm>
          <a:off x="8077320" y="6705720"/>
          <a:ext cx="1752480" cy="571320"/>
        </p:xfrm>
        <a:graphic>
          <a:graphicData uri="http://schemas.openxmlformats.org/presentationml/2006/ole">
            <p:oleObj r:id="rId1" spid="">
              <p:embed/>
              <p:pic>
                <p:nvPicPr>
                  <p:cNvPr id="75"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76" name=""/>
              <p:cNvSpPr txBox="1"/>
              <p:nvPr/>
            </p:nvSpPr>
            <p:spPr>
              <a:xfrm>
                <a:off x="1066680" y="3048120"/>
                <a:ext cx="6994800" cy="2877840"/>
              </a:xfrm>
              <a:prstGeom prst="rect">
                <a:avLst/>
              </a:prstGeom>
            </p:spPr>
            <p:txBody>
              <a:bodyPr/>
              <a:p>
                <a14:m>
                  <m:oMath xmlns:m="http://schemas.openxmlformats.org/officeDocument/2006/math">
                    <m:eqArr>
                      <m:e>
                        <m:f>
                          <m:num>
                            <m:r>
                              <m:t xml:space="preserve">1</m:t>
                            </m:r>
                          </m:num>
                          <m:den>
                            <m:r>
                              <m:t xml:space="preserve">2</m:t>
                            </m:r>
                          </m:den>
                        </m:f>
                        <m:sSub>
                          <m:e>
                            <m:r>
                              <m:t xml:space="preserve">σ</m:t>
                            </m:r>
                          </m:e>
                          <m:sub>
                            <m:sSup>
                              <m:e>
                                <m:r>
                                  <m:t xml:space="preserve">t</m:t>
                                </m:r>
                              </m:e>
                              <m:sup>
                                <m:r>
                                  <m:t xml:space="preserve">2</m:t>
                                </m:r>
                              </m:sup>
                            </m:sSup>
                          </m:sub>
                        </m:sSub>
                        <m:sSub>
                          <m:e>
                            <m:r>
                              <m:t xml:space="preserve">S</m:t>
                            </m:r>
                          </m:e>
                          <m:sub>
                            <m:sSup>
                              <m:e>
                                <m:r>
                                  <m:t xml:space="preserve">t</m:t>
                                </m:r>
                              </m:e>
                              <m:sup>
                                <m:r>
                                  <m:t xml:space="preserve">2</m:t>
                                </m:r>
                              </m:sup>
                            </m:sSup>
                          </m:sub>
                        </m:sSub>
                        <m:sSub>
                          <m:e>
                            <m:r>
                              <m:t xml:space="preserve">V</m:t>
                            </m:r>
                          </m:e>
                          <m:sub>
                            <m:r>
                              <m:rPr>
                                <m:lit/>
                                <m:nor/>
                              </m:rPr>
                              <m:t xml:space="preserve">SS</m:t>
                            </m:r>
                          </m:sub>
                        </m:sSub>
                        <m:r>
                          <m:t xml:space="preserve">+</m:t>
                        </m:r>
                        <m:sSub>
                          <m:e>
                            <m:r>
                              <m:t xml:space="preserve">κ</m:t>
                            </m:r>
                          </m:e>
                          <m:sub>
                            <m:r>
                              <m:t xml:space="preserve">t</m:t>
                            </m:r>
                          </m:sub>
                        </m:sSub>
                        <m:r>
                          <m:t xml:space="preserve">(</m:t>
                        </m:r>
                        <m:sSub>
                          <m:e>
                            <m:r>
                              <m:t xml:space="preserve">μ</m:t>
                            </m:r>
                          </m:e>
                          <m:sub>
                            <m:r>
                              <m:t xml:space="preserve">t</m:t>
                            </m:r>
                          </m:sub>
                        </m:sSub>
                        <m:r>
                          <m:t xml:space="preserve">−</m:t>
                        </m:r>
                        <m:sSub>
                          <m:e>
                            <m:r>
                              <m:t xml:space="preserve">δ</m:t>
                            </m:r>
                          </m:e>
                          <m:sub>
                            <m:r>
                              <m:t xml:space="preserve">t</m:t>
                            </m:r>
                          </m:sub>
                        </m:sSub>
                        <m:r>
                          <m:t xml:space="preserve">−</m:t>
                        </m:r>
                        <m:r>
                          <m:rPr>
                            <m:lit/>
                            <m:nor/>
                          </m:rPr>
                          <m:t xml:space="preserve">ln</m:t>
                        </m:r>
                        <m:sSub>
                          <m:e>
                            <m:r>
                              <m:t xml:space="preserve">S</m:t>
                            </m:r>
                          </m:e>
                          <m:sub>
                            <m:r>
                              <m:t xml:space="preserve">t</m:t>
                            </m:r>
                          </m:sub>
                        </m:sSub>
                        <m:r>
                          <m:t xml:space="preserve">)</m:t>
                        </m:r>
                        <m:sSub>
                          <m:e>
                            <m:r>
                              <m:t xml:space="preserve">S</m:t>
                            </m:r>
                          </m:e>
                          <m:sub>
                            <m:r>
                              <m:t xml:space="preserve">t</m:t>
                            </m:r>
                          </m:sub>
                        </m:sSub>
                        <m:sSub>
                          <m:e>
                            <m:r>
                              <m:t xml:space="preserve">V</m:t>
                            </m:r>
                          </m:e>
                          <m:sub>
                            <m:r>
                              <m:t xml:space="preserve">S</m:t>
                            </m:r>
                          </m:sub>
                        </m:sSub>
                      </m:e>
                      <m:e>
                        <m:r>
                          <m:t xml:space="preserve">+</m:t>
                        </m:r>
                        <m:sSub>
                          <m:e>
                            <m:r>
                              <m:t xml:space="preserve">V</m:t>
                            </m:r>
                          </m:e>
                          <m:sub>
                            <m:r>
                              <m:t xml:space="preserve">t</m:t>
                            </m:r>
                          </m:sub>
                        </m:sSub>
                        <m:r>
                          <m:t xml:space="preserve">−</m:t>
                        </m:r>
                        <m:r>
                          <m:rPr>
                            <m:lit/>
                            <m:nor/>
                          </m:rPr>
                          <m:t xml:space="preserve">rV</m:t>
                        </m:r>
                        <m:r>
                          <m:t xml:space="preserve">+</m:t>
                        </m:r>
                        <m:r>
                          <m:t xml:space="preserve">λE</m:t>
                        </m:r>
                        <m:d>
                          <m:dPr>
                            <m:begChr m:val="["/>
                            <m:endChr m:val="]"/>
                          </m:dPr>
                          <m:e>
                            <m:r>
                              <m:t xml:space="preserve">V</m:t>
                            </m:r>
                            <m:r>
                              <m:t xml:space="preserve">(</m:t>
                            </m:r>
                            <m:sSub>
                              <m:e>
                                <m:r>
                                  <m:t xml:space="preserve">S</m:t>
                                </m:r>
                              </m:e>
                              <m:sub>
                                <m:r>
                                  <m:t xml:space="preserve">t</m:t>
                                </m:r>
                              </m:sub>
                            </m:sSub>
                            <m:r>
                              <m:t xml:space="preserve">+</m:t>
                            </m:r>
                            <m:sSub>
                              <m:e>
                                <m:r>
                                  <m:t xml:space="preserve">J</m:t>
                                </m:r>
                              </m:e>
                              <m:sub>
                                <m:r>
                                  <m:t xml:space="preserve">t</m:t>
                                </m:r>
                              </m:sub>
                            </m:sSub>
                            <m:sSub>
                              <m:e>
                                <m:r>
                                  <m:t xml:space="preserve">S</m:t>
                                </m:r>
                              </m:e>
                              <m:sub>
                                <m:r>
                                  <m:t xml:space="preserve">t</m:t>
                                </m:r>
                              </m:sub>
                            </m:sSub>
                            <m:r>
                              <m:t xml:space="preserve">)</m:t>
                            </m:r>
                            <m:r>
                              <m:t xml:space="preserve">−</m:t>
                            </m:r>
                            <m:r>
                              <m:t xml:space="preserve">V</m:t>
                            </m:r>
                            <m:r>
                              <m:t xml:space="preserve">(</m:t>
                            </m:r>
                            <m:sSub>
                              <m:e>
                                <m:r>
                                  <m:t xml:space="preserve">S</m:t>
                                </m:r>
                              </m:e>
                              <m:sub>
                                <m:r>
                                  <m:t xml:space="preserve">t</m:t>
                                </m:r>
                              </m:sub>
                            </m:sSub>
                            <m:r>
                              <m:t xml:space="preserve">)</m:t>
                            </m:r>
                          </m:e>
                        </m:d>
                        <m:r>
                          <m:t xml:space="preserve">=</m:t>
                        </m:r>
                        <m:r>
                          <m:t xml:space="preserve">0</m:t>
                        </m:r>
                      </m:e>
                      <m:e>
                        <m:r>
                          <m:rPr>
                            <m:lit/>
                            <m:nor/>
                          </m:rPr>
                          <m:t xml:space="preserve">where </m:t>
                        </m:r>
                        <m:sSub>
                          <m:e>
                            <m:r>
                              <m:t xml:space="preserve">δ</m:t>
                            </m:r>
                          </m:e>
                          <m:sub>
                            <m:r>
                              <m:t xml:space="preserve">t</m:t>
                            </m:r>
                          </m:sub>
                        </m:sSub>
                        <m:r>
                          <m:rPr>
                            <m:lit/>
                            <m:nor/>
                          </m:rPr>
                          <m:t xml:space="preserve"> is the market price of risk and</m:t>
                        </m:r>
                      </m:e>
                      <m:e>
                        <m:r>
                          <m:t xml:space="preserve">λ</m:t>
                        </m:r>
                        <m:r>
                          <m:rPr>
                            <m:lit/>
                            <m:nor/>
                          </m:rPr>
                          <m:t xml:space="preserve">  is the density funtion of Poisson process</m:t>
                        </m:r>
                        <m:r>
                          <m:rPr>
                            <m:lit/>
                            <m:nor/>
                          </m:rPr>
                          <m:t xml:space="preserve">.</m:t>
                        </m:r>
                      </m:e>
                    </m:eqArr>
                  </m:oMath>
                </a14:m>
              </a:p>
            </p:txBody>
          </p:sp>
        </mc:Choice>
        <mc:Fallback>
          <p:sp>
            <p:nvSpPr>
              <p:cNvPr id="76" name=""/>
              <p:cNvSpPr txBox="1"/>
              <p:nvPr/>
            </p:nvSpPr>
            <p:spPr>
              <a:xfrm>
                <a:off x="1066680" y="3048120"/>
                <a:ext cx="6994800" cy="2877840"/>
              </a:xfrm>
              <a:prstGeom prst="rect">
                <a:avLst/>
              </a:prstGeom>
              <a:blipFill>
                <a:blip r:embed="rId3"/>
                <a:stretch>
                  <a:fillRect/>
                </a:stretch>
              </a:blipFill>
            </p:spPr>
          </p:sp>
        </mc:Fallback>
      </mc:AlternateContent>
    </p:spTree>
  </p:cSld>
  <p:transition>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741240" y="626760"/>
            <a:ext cx="86076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Futures v.s. Spot Price (Pure)</a:t>
            </a:r>
            <a:endParaRPr b="1" lang="en-US" sz="4400" strike="noStrike" u="none">
              <a:solidFill>
                <a:srgbClr val="000080"/>
              </a:solidFill>
              <a:effectLst/>
              <a:uFillTx/>
              <a:latin typeface="Arial;Helvetica"/>
            </a:endParaRPr>
          </a:p>
        </p:txBody>
      </p:sp>
      <p:graphicFrame>
        <p:nvGraphicFramePr>
          <p:cNvPr id="78" name=""/>
          <p:cNvGraphicFramePr/>
          <p:nvPr/>
        </p:nvGraphicFramePr>
        <p:xfrm>
          <a:off x="8077320" y="6705720"/>
          <a:ext cx="1752480" cy="571320"/>
        </p:xfrm>
        <a:graphic>
          <a:graphicData uri="http://schemas.openxmlformats.org/presentationml/2006/ole">
            <p:oleObj r:id="rId1" spid="">
              <p:embed/>
              <p:pic>
                <p:nvPicPr>
                  <p:cNvPr id="79" name="" descr=""/>
                  <p:cNvPicPr/>
                  <p:nvPr/>
                </p:nvPicPr>
                <p:blipFill>
                  <a:blip r:embed="rId2"/>
                  <a:stretch/>
                </p:blipFill>
                <p:spPr>
                  <a:xfrm>
                    <a:off x="8077320" y="6705720"/>
                    <a:ext cx="1752480" cy="571320"/>
                  </a:xfrm>
                  <a:prstGeom prst="rect">
                    <a:avLst/>
                  </a:prstGeom>
                  <a:noFill/>
                  <a:ln w="0">
                    <a:noFill/>
                  </a:ln>
                </p:spPr>
              </p:pic>
            </p:oleObj>
          </a:graphicData>
        </a:graphic>
      </p:graphicFrame>
      <p:graphicFrame>
        <p:nvGraphicFramePr>
          <p:cNvPr id="80" name=""/>
          <p:cNvGraphicFramePr/>
          <p:nvPr/>
        </p:nvGraphicFramePr>
        <p:xfrm>
          <a:off x="990720" y="1752480"/>
          <a:ext cx="8076960" cy="4800600"/>
        </p:xfrm>
        <a:graphic>
          <a:graphicData uri="http://schemas.openxmlformats.org/presentationml/2006/ole">
            <p:oleObj r:id="rId3" spid="">
              <p:embed/>
              <p:pic>
                <p:nvPicPr>
                  <p:cNvPr id="81" name="" descr=""/>
                  <p:cNvPicPr/>
                  <p:nvPr/>
                </p:nvPicPr>
                <p:blipFill>
                  <a:blip r:embed="rId4"/>
                  <a:stretch/>
                </p:blipFill>
                <p:spPr>
                  <a:xfrm>
                    <a:off x="990720" y="1752480"/>
                    <a:ext cx="8076960" cy="4800600"/>
                  </a:xfrm>
                  <a:prstGeom prst="rect">
                    <a:avLst/>
                  </a:prstGeom>
                  <a:noFill/>
                  <a:ln w="0">
                    <a:noFill/>
                  </a:ln>
                </p:spPr>
              </p:pic>
            </p:oleObj>
          </a:graphicData>
        </a:graphic>
      </p:graphicFrame>
    </p:spTree>
  </p:cSld>
  <p:transition>
    <p:wipe dir="r"/>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741240" y="626760"/>
            <a:ext cx="86076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Options under Both Models</a:t>
            </a:r>
            <a:endParaRPr b="1" lang="en-US" sz="4400" strike="noStrike" u="none">
              <a:solidFill>
                <a:srgbClr val="000080"/>
              </a:solidFill>
              <a:effectLst/>
              <a:uFillTx/>
              <a:latin typeface="Arial;Helvetica"/>
            </a:endParaRPr>
          </a:p>
        </p:txBody>
      </p:sp>
      <p:graphicFrame>
        <p:nvGraphicFramePr>
          <p:cNvPr id="83" name=""/>
          <p:cNvGraphicFramePr/>
          <p:nvPr/>
        </p:nvGraphicFramePr>
        <p:xfrm>
          <a:off x="8077320" y="6705720"/>
          <a:ext cx="1752480" cy="571320"/>
        </p:xfrm>
        <a:graphic>
          <a:graphicData uri="http://schemas.openxmlformats.org/presentationml/2006/ole">
            <p:oleObj r:id="rId1" spid="">
              <p:embed/>
              <p:pic>
                <p:nvPicPr>
                  <p:cNvPr id="84" name="" descr=""/>
                  <p:cNvPicPr/>
                  <p:nvPr/>
                </p:nvPicPr>
                <p:blipFill>
                  <a:blip r:embed="rId2"/>
                  <a:stretch/>
                </p:blipFill>
                <p:spPr>
                  <a:xfrm>
                    <a:off x="8077320" y="6705720"/>
                    <a:ext cx="1752480" cy="571320"/>
                  </a:xfrm>
                  <a:prstGeom prst="rect">
                    <a:avLst/>
                  </a:prstGeom>
                  <a:noFill/>
                  <a:ln w="0">
                    <a:noFill/>
                  </a:ln>
                </p:spPr>
              </p:pic>
            </p:oleObj>
          </a:graphicData>
        </a:graphic>
      </p:graphicFrame>
      <p:graphicFrame>
        <p:nvGraphicFramePr>
          <p:cNvPr id="85" name=""/>
          <p:cNvGraphicFramePr/>
          <p:nvPr/>
        </p:nvGraphicFramePr>
        <p:xfrm>
          <a:off x="838080" y="1779480"/>
          <a:ext cx="8382240" cy="4849920"/>
        </p:xfrm>
        <a:graphic>
          <a:graphicData uri="http://schemas.openxmlformats.org/presentationml/2006/ole">
            <p:oleObj r:id="rId3" spid="">
              <p:embed/>
              <p:pic>
                <p:nvPicPr>
                  <p:cNvPr id="86" name="" descr=""/>
                  <p:cNvPicPr/>
                  <p:nvPr/>
                </p:nvPicPr>
                <p:blipFill>
                  <a:blip r:embed="rId4"/>
                  <a:stretch/>
                </p:blipFill>
                <p:spPr>
                  <a:xfrm>
                    <a:off x="838080" y="1779480"/>
                    <a:ext cx="8382240" cy="4849920"/>
                  </a:xfrm>
                  <a:prstGeom prst="rect">
                    <a:avLst/>
                  </a:prstGeom>
                  <a:noFill/>
                  <a:ln w="0">
                    <a:noFill/>
                  </a:ln>
                </p:spPr>
              </p:pic>
            </p:oleObj>
          </a:graphicData>
        </a:graphic>
      </p:graphicFrame>
    </p:spTree>
  </p:cSld>
  <p:transition>
    <p:wipe dir="r"/>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
          <p:cNvSpPr/>
          <p:nvPr/>
        </p:nvSpPr>
        <p:spPr>
          <a:xfrm>
            <a:off x="609480" y="1752480"/>
            <a:ext cx="8864640" cy="5080680"/>
          </a:xfrm>
          <a:prstGeom prst="rect">
            <a:avLst/>
          </a:prstGeom>
          <a:noFill/>
          <a:ln w="0">
            <a:noFill/>
          </a:ln>
        </p:spPr>
        <p:style>
          <a:lnRef idx="0"/>
          <a:fillRef idx="0"/>
          <a:effectRef idx="0"/>
          <a:fontRef idx="minor"/>
        </p:style>
        <p:txBody>
          <a:bodyPr lIns="101520" rIns="101520" tIns="50760" bIns="50760" anchor="t">
            <a:spAutoFit/>
          </a:bodyPr>
          <a:p>
            <a:pPr marL="503280" indent="-503280">
              <a:lnSpc>
                <a:spcPct val="110000"/>
              </a:lnSpc>
              <a:buClr>
                <a:srgbClr val="000099"/>
              </a:buClr>
              <a:buSzPct val="75000"/>
              <a:buFont typeface="Arial;Helvetica"/>
              <a:buAutoNum type="arabicPeriod"/>
              <a:tabLst>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Portfolio Selection - CAPM</a:t>
            </a:r>
            <a:endParaRPr b="0" lang="en-US" sz="3200" strike="noStrike" u="none">
              <a:solidFill>
                <a:srgbClr val="000000"/>
              </a:solidFill>
              <a:effectLst/>
              <a:uFillTx/>
              <a:latin typeface="Arial;Helvetica"/>
            </a:endParaRPr>
          </a:p>
          <a:p>
            <a:pPr marL="503280" indent="-503280">
              <a:lnSpc>
                <a:spcPct val="110000"/>
              </a:lnSpc>
              <a:buClr>
                <a:srgbClr val="000099"/>
              </a:buClr>
              <a:buSzPct val="75000"/>
              <a:buFont typeface="Arial;Helvetica"/>
              <a:buAutoNum type="arabicPeriod"/>
              <a:tabLst>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Options - Vanilla Options &amp; Exotic Options</a:t>
            </a:r>
            <a:endParaRPr b="0" lang="en-US" sz="3200" strike="noStrike" u="none">
              <a:solidFill>
                <a:srgbClr val="000000"/>
              </a:solidFill>
              <a:effectLst/>
              <a:uFillTx/>
              <a:latin typeface="Arial;Helvetica"/>
            </a:endParaRPr>
          </a:p>
          <a:p>
            <a:pPr marL="503280" indent="-503280">
              <a:lnSpc>
                <a:spcPct val="110000"/>
              </a:lnSpc>
              <a:buClr>
                <a:srgbClr val="000099"/>
              </a:buClr>
              <a:buSzPct val="75000"/>
              <a:buFont typeface="Arial;Helvetica"/>
              <a:buAutoNum type="arabicPeriod"/>
              <a:tabLst>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SDEs simulation</a:t>
            </a:r>
            <a:endParaRPr b="0" lang="en-US" sz="3200" strike="noStrike" u="none">
              <a:solidFill>
                <a:srgbClr val="000000"/>
              </a:solidFill>
              <a:effectLst/>
              <a:uFillTx/>
              <a:latin typeface="Arial;Helvetica"/>
            </a:endParaRPr>
          </a:p>
          <a:p>
            <a:pPr marL="503280" indent="-503280">
              <a:lnSpc>
                <a:spcPct val="110000"/>
              </a:lnSpc>
              <a:tabLst>
                <a:tab algn="l" pos="0"/>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     - Black-Scholes Model</a:t>
            </a:r>
            <a:endParaRPr b="0" lang="en-US" sz="3200" strike="noStrike" u="none">
              <a:solidFill>
                <a:srgbClr val="000000"/>
              </a:solidFill>
              <a:effectLst/>
              <a:uFillTx/>
              <a:latin typeface="Arial;Helvetica"/>
            </a:endParaRPr>
          </a:p>
          <a:p>
            <a:pPr marL="503280" indent="-503280">
              <a:lnSpc>
                <a:spcPct val="110000"/>
              </a:lnSpc>
              <a:tabLst>
                <a:tab algn="l" pos="0"/>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     - Merton’s jump-diffusion model</a:t>
            </a:r>
            <a:endParaRPr b="0" lang="en-US" sz="3200" strike="noStrike" u="none">
              <a:solidFill>
                <a:srgbClr val="000000"/>
              </a:solidFill>
              <a:effectLst/>
              <a:uFillTx/>
              <a:latin typeface="Arial;Helvetica"/>
            </a:endParaRPr>
          </a:p>
          <a:p>
            <a:pPr marL="503280" indent="-503280">
              <a:lnSpc>
                <a:spcPct val="110000"/>
              </a:lnSpc>
              <a:buClr>
                <a:srgbClr val="000099"/>
              </a:buClr>
              <a:buSzPct val="75000"/>
              <a:buFont typeface="Arial;Helvetica"/>
              <a:buAutoNum type="arabicPeriod"/>
              <a:tabLst>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Energy market applications</a:t>
            </a:r>
            <a:endParaRPr b="0" lang="en-US" sz="3200" strike="noStrike" u="none">
              <a:solidFill>
                <a:srgbClr val="000000"/>
              </a:solidFill>
              <a:effectLst/>
              <a:uFillTx/>
              <a:latin typeface="Arial;Helvetica"/>
            </a:endParaRPr>
          </a:p>
          <a:p>
            <a:pPr marL="503280" indent="-503280">
              <a:lnSpc>
                <a:spcPct val="110000"/>
              </a:lnSpc>
              <a:tabLst>
                <a:tab algn="l" pos="0"/>
                <a:tab algn="l" pos="1008000"/>
                <a:tab algn="l" pos="2016000"/>
                <a:tab algn="l" pos="3024360"/>
                <a:tab algn="l" pos="4032360"/>
                <a:tab algn="l" pos="5040360"/>
                <a:tab algn="l" pos="6048360"/>
                <a:tab algn="l" pos="7056360"/>
                <a:tab algn="l" pos="8064360"/>
                <a:tab algn="l" pos="9072720"/>
                <a:tab algn="l" pos="10080720"/>
              </a:tabLst>
            </a:pPr>
            <a:r>
              <a:rPr b="0" lang="en-US" sz="3500" strike="noStrike" u="none">
                <a:solidFill>
                  <a:srgbClr val="000099"/>
                </a:solidFill>
                <a:effectLst/>
                <a:uFillTx/>
                <a:latin typeface="Arial;Helvetica"/>
              </a:rPr>
              <a:t>     - Mean-reverting model’s simulation</a:t>
            </a:r>
            <a:r>
              <a:rPr b="0" lang="en-US" sz="3500" strike="noStrike" u="none">
                <a:solidFill>
                  <a:srgbClr val="000099"/>
                </a:solidFill>
                <a:effectLst/>
                <a:uFillTx/>
                <a:latin typeface="Arial;Helvetica"/>
              </a:rPr>
              <a:t>	</a:t>
            </a:r>
            <a:endParaRPr b="0" lang="en-US" sz="3500" strike="noStrike" u="none">
              <a:solidFill>
                <a:srgbClr val="000000"/>
              </a:solidFill>
              <a:effectLst/>
              <a:uFillTx/>
              <a:latin typeface="Arial;Helvetica"/>
            </a:endParaRPr>
          </a:p>
          <a:p>
            <a:pPr marL="503280" indent="-503280">
              <a:lnSpc>
                <a:spcPct val="110000"/>
              </a:lnSpc>
              <a:tabLst>
                <a:tab algn="l" pos="0"/>
                <a:tab algn="l" pos="1008000"/>
                <a:tab algn="l" pos="2016000"/>
                <a:tab algn="l" pos="3024360"/>
                <a:tab algn="l" pos="4032360"/>
                <a:tab algn="l" pos="5040360"/>
                <a:tab algn="l" pos="6048360"/>
                <a:tab algn="l" pos="7056360"/>
                <a:tab algn="l" pos="8064360"/>
                <a:tab algn="l" pos="9072720"/>
                <a:tab algn="l" pos="10080720"/>
              </a:tabLst>
            </a:pPr>
            <a:r>
              <a:rPr b="0" lang="en-US" sz="3500" strike="noStrike" u="none">
                <a:solidFill>
                  <a:srgbClr val="000099"/>
                </a:solidFill>
                <a:effectLst/>
                <a:uFillTx/>
                <a:latin typeface="Arial;Helvetica"/>
              </a:rPr>
              <a:t>     - Futures</a:t>
            </a:r>
            <a:endParaRPr b="0" lang="en-US" sz="3500" strike="noStrike" u="none">
              <a:solidFill>
                <a:srgbClr val="000000"/>
              </a:solidFill>
              <a:effectLst/>
              <a:uFillTx/>
              <a:latin typeface="Arial;Helvetica"/>
            </a:endParaRPr>
          </a:p>
          <a:p>
            <a:pPr marL="503280" indent="-503280">
              <a:lnSpc>
                <a:spcPct val="110000"/>
              </a:lnSpc>
              <a:tabLst>
                <a:tab algn="l" pos="0"/>
                <a:tab algn="l" pos="1008000"/>
                <a:tab algn="l" pos="2016000"/>
                <a:tab algn="l" pos="3024360"/>
                <a:tab algn="l" pos="4032360"/>
                <a:tab algn="l" pos="5040360"/>
                <a:tab algn="l" pos="6048360"/>
                <a:tab algn="l" pos="7056360"/>
                <a:tab algn="l" pos="8064360"/>
                <a:tab algn="l" pos="9072720"/>
                <a:tab algn="l" pos="10080720"/>
              </a:tabLst>
            </a:pPr>
            <a:r>
              <a:rPr b="0" lang="en-US" sz="3500" strike="noStrike" u="none">
                <a:solidFill>
                  <a:srgbClr val="000099"/>
                </a:solidFill>
                <a:effectLst/>
                <a:uFillTx/>
                <a:latin typeface="Arial;Helvetica"/>
              </a:rPr>
              <a:t>     - Options</a:t>
            </a:r>
            <a:endParaRPr b="0" lang="en-US" sz="3500" strike="noStrike" u="none">
              <a:solidFill>
                <a:srgbClr val="000000"/>
              </a:solidFill>
              <a:effectLst/>
              <a:uFillTx/>
              <a:latin typeface="Arial;Helvetica"/>
            </a:endParaRPr>
          </a:p>
        </p:txBody>
      </p:sp>
      <p:sp>
        <p:nvSpPr>
          <p:cNvPr id="88" name=""/>
          <p:cNvSpPr/>
          <p:nvPr/>
        </p:nvSpPr>
        <p:spPr>
          <a:xfrm>
            <a:off x="1905120" y="838080"/>
            <a:ext cx="6019560" cy="6706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Times New Roman"/>
              </a:rPr>
              <a:t>Functions in Matlab</a:t>
            </a:r>
            <a:endParaRPr b="0" lang="en-US" sz="4400" strike="noStrike" u="none">
              <a:solidFill>
                <a:srgbClr val="000000"/>
              </a:solidFill>
              <a:effectLst/>
              <a:uFillTx/>
              <a:latin typeface="Arial;Helvetica"/>
            </a:endParaRPr>
          </a:p>
        </p:txBody>
      </p:sp>
      <p:graphicFrame>
        <p:nvGraphicFramePr>
          <p:cNvPr id="89" name=""/>
          <p:cNvGraphicFramePr/>
          <p:nvPr/>
        </p:nvGraphicFramePr>
        <p:xfrm>
          <a:off x="8077320" y="6705720"/>
          <a:ext cx="1752480" cy="571320"/>
        </p:xfrm>
        <a:graphic>
          <a:graphicData uri="http://schemas.openxmlformats.org/presentationml/2006/ole">
            <p:oleObj r:id="rId1" spid="">
              <p:embed/>
              <p:pic>
                <p:nvPicPr>
                  <p:cNvPr id="90" name="" descr=""/>
                  <p:cNvPicPr/>
                  <p:nvPr/>
                </p:nvPicPr>
                <p:blipFill>
                  <a:blip r:embed="rId2"/>
                  <a:stretch/>
                </p:blipFill>
                <p:spPr>
                  <a:xfrm>
                    <a:off x="8077320" y="6705720"/>
                    <a:ext cx="1752480" cy="571320"/>
                  </a:xfrm>
                  <a:prstGeom prst="rect">
                    <a:avLst/>
                  </a:prstGeom>
                  <a:noFill/>
                  <a:ln w="0">
                    <a:noFill/>
                  </a:ln>
                </p:spPr>
              </p:pic>
            </p:oleObj>
          </a:graphicData>
        </a:graphic>
      </p:graphicFrame>
    </p:spTree>
  </p:cSld>
  <p:transition>
    <p:wipe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838080" y="1371600"/>
            <a:ext cx="8305920" cy="2362320"/>
          </a:xfrm>
          <a:prstGeom prst="rect">
            <a:avLst/>
          </a:prstGeom>
          <a:noFill/>
          <a:ln w="0">
            <a:noFill/>
          </a:ln>
        </p:spPr>
        <p:txBody>
          <a:bodyPr lIns="0" rIns="0" tIns="0" bIns="0" anchor="ctr">
            <a:noAutofit/>
          </a:bodyPr>
          <a:p>
            <a:pPr marL="343080" indent="-34308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Software Demonstration</a:t>
            </a:r>
            <a:endParaRPr b="1" lang="en-US" sz="4400" strike="noStrike" u="none">
              <a:solidFill>
                <a:srgbClr val="000080"/>
              </a:solidFill>
              <a:effectLst/>
              <a:uFillTx/>
              <a:latin typeface="Arial;Helvetica"/>
            </a:endParaRPr>
          </a:p>
        </p:txBody>
      </p:sp>
      <p:sp>
        <p:nvSpPr>
          <p:cNvPr id="92" name=""/>
          <p:cNvSpPr/>
          <p:nvPr/>
        </p:nvSpPr>
        <p:spPr>
          <a:xfrm>
            <a:off x="722160" y="3637080"/>
            <a:ext cx="8690040" cy="3000240"/>
          </a:xfrm>
          <a:prstGeom prst="rect">
            <a:avLst/>
          </a:prstGeom>
          <a:noFill/>
          <a:ln w="0">
            <a:noFill/>
          </a:ln>
        </p:spPr>
        <p:style>
          <a:lnRef idx="0"/>
          <a:fillRef idx="0"/>
          <a:effectRef idx="0"/>
          <a:fontRef idx="minor"/>
        </p:style>
        <p:txBody>
          <a:bodyPr lIns="0" rIns="0" tIns="0" bIns="0" anchor="ctr">
            <a:noAutofit/>
          </a:bodyPr>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r>
              <a:rPr b="0" lang="en-US" sz="3200" strike="noStrike" u="none">
                <a:solidFill>
                  <a:srgbClr val="000099"/>
                </a:solidFill>
                <a:effectLst/>
                <a:uFillTx/>
                <a:latin typeface="Times New Roman"/>
              </a:rPr>
              <a:t>Quentin Kerr</a:t>
            </a:r>
            <a:endParaRPr b="0" lang="en-US" sz="32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r>
              <a:rPr b="0" lang="en-US" sz="1300" strike="noStrike" u="none">
                <a:solidFill>
                  <a:srgbClr val="000099"/>
                </a:solidFill>
                <a:effectLst/>
                <a:uFillTx/>
                <a:latin typeface="Times New Roman"/>
              </a:rPr>
              <a:t>email:qkerr@maths.uq.edu.au</a:t>
            </a:r>
            <a:endParaRPr b="0" lang="en-US" sz="13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endParaRPr b="0" lang="en-US" sz="32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r>
              <a:rPr b="0" lang="en-US" sz="3200" strike="noStrike" u="none">
                <a:solidFill>
                  <a:srgbClr val="000099"/>
                </a:solidFill>
                <a:effectLst/>
                <a:uFillTx/>
                <a:latin typeface="Times New Roman"/>
              </a:rPr>
              <a:t>The Department of Mathematics</a:t>
            </a:r>
            <a:endParaRPr b="0" lang="en-US" sz="32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endParaRPr b="0" lang="en-US" sz="3200" strike="noStrike" u="none">
              <a:solidFill>
                <a:srgbClr val="000000"/>
              </a:solidFill>
              <a:effectLst/>
              <a:uFillTx/>
              <a:latin typeface="Arial;Helvetica"/>
            </a:endParaRPr>
          </a:p>
          <a:p>
            <a:pPr algn="ctr">
              <a:lnSpc>
                <a:spcPct val="85000"/>
              </a:lnSpc>
              <a:tabLst>
                <a:tab algn="l" pos="0"/>
                <a:tab algn="l" pos="723960"/>
                <a:tab algn="l" pos="1447920"/>
                <a:tab algn="l" pos="2171880"/>
                <a:tab algn="l" pos="2895480"/>
                <a:tab algn="l" pos="3619440"/>
                <a:tab algn="l" pos="4343400"/>
                <a:tab algn="l" pos="5067360"/>
                <a:tab algn="l" pos="5791320"/>
                <a:tab algn="l" pos="6515280"/>
                <a:tab algn="l" pos="7238880"/>
                <a:tab algn="l" pos="7962840"/>
                <a:tab algn="l" pos="8686800"/>
                <a:tab algn="l" pos="9144000"/>
                <a:tab algn="l" pos="10058400"/>
              </a:tabLst>
            </a:pPr>
            <a:r>
              <a:rPr b="0" lang="en-US" sz="3200" strike="noStrike" u="none">
                <a:solidFill>
                  <a:srgbClr val="000099"/>
                </a:solidFill>
                <a:effectLst/>
                <a:uFillTx/>
                <a:latin typeface="Times New Roman"/>
              </a:rPr>
              <a:t>The University of Queensland</a:t>
            </a:r>
            <a:endParaRPr b="0" lang="en-US" sz="3200" strike="noStrike" u="none">
              <a:solidFill>
                <a:srgbClr val="000000"/>
              </a:solidFill>
              <a:effectLst/>
              <a:uFillTx/>
              <a:latin typeface="Arial;Helvetica"/>
            </a:endParaRPr>
          </a:p>
        </p:txBody>
      </p:sp>
      <p:pic>
        <p:nvPicPr>
          <p:cNvPr id="93" name="uq-logo-new" descr=""/>
          <p:cNvPicPr/>
          <p:nvPr/>
        </p:nvPicPr>
        <p:blipFill>
          <a:blip r:embed="rId1"/>
          <a:stretch/>
        </p:blipFill>
        <p:spPr>
          <a:xfrm>
            <a:off x="8077320" y="6705720"/>
            <a:ext cx="1752480" cy="571320"/>
          </a:xfrm>
          <a:prstGeom prst="rect">
            <a:avLst/>
          </a:prstGeom>
          <a:noFill/>
          <a:ln w="0">
            <a:noFill/>
          </a:ln>
        </p:spPr>
      </p:pic>
      <p:sp>
        <p:nvSpPr>
          <p:cNvPr id="94" name=""/>
          <p:cNvSpPr txBox="1"/>
          <p:nvPr/>
        </p:nvSpPr>
        <p:spPr>
          <a:xfrm>
            <a:off x="2666880" y="1066680"/>
            <a:ext cx="4343400" cy="31428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pc="3" strike="noStrike" u="none">
                <a:ln w="12600">
                  <a:solidFill>
                    <a:srgbClr val="eaeaea"/>
                  </a:solidFill>
                  <a:miter/>
                </a:ln>
                <a:gradFill rotWithShape="0">
                  <a:gsLst>
                    <a:gs pos="0">
                      <a:srgbClr val="9400ed"/>
                    </a:gs>
                    <a:gs pos="100000">
                      <a:srgbClr val="0000ff"/>
                    </a:gs>
                  </a:gsLst>
                  <a:lin ang="10800000"/>
                </a:gradFill>
                <a:effectLst>
                  <a:outerShdw dist="153753" dir="2700000" blurRad="0" rotWithShape="0">
                    <a:srgbClr val="c0c0c0"/>
                  </a:outerShdw>
                </a:effectLst>
                <a:uFillTx/>
                <a:latin typeface="Arial Black"/>
              </a:rPr>
              <a:t>The 3rd Annual Energy Derivatives</a:t>
            </a:r>
            <a:endParaRPr b="0" lang="en-US" sz="1800" spc="3" strike="noStrike" u="none">
              <a:ln w="12600">
                <a:solidFill>
                  <a:srgbClr val="eaeaea"/>
                </a:solidFill>
                <a:miter/>
              </a:ln>
              <a:gradFill rotWithShape="0">
                <a:gsLst>
                  <a:gs pos="0">
                    <a:srgbClr val="9400ed"/>
                  </a:gs>
                  <a:gs pos="100000">
                    <a:srgbClr val="0000ff"/>
                  </a:gs>
                </a:gsLst>
                <a:lin ang="10800000"/>
              </a:gradFill>
              <a:effectLst>
                <a:outerShdw dist="153753" dir="2700000" blurRad="0" rotWithShape="0">
                  <a:srgbClr val="c0c0c0"/>
                </a:outerShdw>
              </a:effectLst>
              <a:uFillTx/>
              <a:latin typeface="Arial Black"/>
              <a:ea typeface="Arial Black"/>
            </a:endParaRPr>
          </a:p>
        </p:txBody>
      </p:sp>
    </p:spTree>
  </p:cSld>
  <p:transition>
    <p:wipe dir="r"/>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609480" y="1676520"/>
            <a:ext cx="8864640" cy="4247280"/>
          </a:xfrm>
          <a:prstGeom prst="rect">
            <a:avLst/>
          </a:prstGeom>
          <a:noFill/>
          <a:ln w="0">
            <a:noFill/>
          </a:ln>
        </p:spPr>
        <p:style>
          <a:lnRef idx="0"/>
          <a:fillRef idx="0"/>
          <a:effectRef idx="0"/>
          <a:fontRef idx="minor"/>
        </p:style>
        <p:txBody>
          <a:bodyPr lIns="101520" rIns="101520" tIns="50760" bIns="50760" anchor="t">
            <a:spAutoFit/>
          </a:bodyPr>
          <a:p>
            <a:pPr marL="503280" indent="-503280">
              <a:lnSpc>
                <a:spcPct val="170000"/>
              </a:lnSpc>
              <a:buClr>
                <a:srgbClr val="000099"/>
              </a:buClr>
              <a:buSzPct val="75000"/>
              <a:buFont typeface="Arial;Helvetica"/>
              <a:buAutoNum type="arabicPeriod"/>
              <a:tabLst>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Stochastic Differential Equation (SDE) Modeling</a:t>
            </a:r>
            <a:endParaRPr b="0" lang="en-US" sz="3200" strike="noStrike" u="none">
              <a:solidFill>
                <a:srgbClr val="000000"/>
              </a:solidFill>
              <a:effectLst/>
              <a:uFillTx/>
              <a:latin typeface="Arial;Helvetica"/>
            </a:endParaRPr>
          </a:p>
          <a:p>
            <a:pPr marL="503280" indent="-503280">
              <a:lnSpc>
                <a:spcPct val="170000"/>
              </a:lnSpc>
              <a:buClr>
                <a:srgbClr val="000099"/>
              </a:buClr>
              <a:buSzPct val="75000"/>
              <a:buFont typeface="Arial;Helvetica"/>
              <a:buAutoNum type="arabicPeriod"/>
              <a:tabLst>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Futures Curves</a:t>
            </a:r>
            <a:endParaRPr b="0" lang="en-US" sz="3200" strike="noStrike" u="none">
              <a:solidFill>
                <a:srgbClr val="000000"/>
              </a:solidFill>
              <a:effectLst/>
              <a:uFillTx/>
              <a:latin typeface="Arial;Helvetica"/>
            </a:endParaRPr>
          </a:p>
          <a:p>
            <a:pPr marL="503280" indent="-503280">
              <a:lnSpc>
                <a:spcPct val="170000"/>
              </a:lnSpc>
              <a:buClr>
                <a:srgbClr val="000099"/>
              </a:buClr>
              <a:buSzPct val="75000"/>
              <a:buFont typeface="Arial;Helvetica"/>
              <a:buAutoNum type="arabicPeriod"/>
              <a:tabLst>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Options Pricing</a:t>
            </a:r>
            <a:endParaRPr b="0" lang="en-US" sz="3200" strike="noStrike" u="none">
              <a:solidFill>
                <a:srgbClr val="000000"/>
              </a:solidFill>
              <a:effectLst/>
              <a:uFillTx/>
              <a:latin typeface="Arial;Helvetica"/>
            </a:endParaRPr>
          </a:p>
          <a:p>
            <a:pPr marL="503280" indent="-503280">
              <a:lnSpc>
                <a:spcPct val="170000"/>
              </a:lnSpc>
              <a:buClr>
                <a:srgbClr val="000099"/>
              </a:buClr>
              <a:buSzPct val="75000"/>
              <a:buFont typeface="Arial;Helvetica"/>
              <a:buAutoNum type="arabicPeriod"/>
              <a:tabLst>
                <a:tab algn="l" pos="1008000"/>
                <a:tab algn="l" pos="2016000"/>
                <a:tab algn="l" pos="3024360"/>
                <a:tab algn="l" pos="4032360"/>
                <a:tab algn="l" pos="5040360"/>
                <a:tab algn="l" pos="6048360"/>
                <a:tab algn="l" pos="7056360"/>
                <a:tab algn="l" pos="8064360"/>
                <a:tab algn="l" pos="9072720"/>
                <a:tab algn="l" pos="10080720"/>
              </a:tabLst>
            </a:pPr>
            <a:r>
              <a:rPr b="0" lang="en-US" sz="3200" strike="noStrike" u="none">
                <a:solidFill>
                  <a:srgbClr val="000099"/>
                </a:solidFill>
                <a:effectLst/>
                <a:uFillTx/>
                <a:latin typeface="Arial;Helvetica"/>
              </a:rPr>
              <a:t>Software Prototype in Matlab</a:t>
            </a:r>
            <a:endParaRPr b="0" lang="en-US" sz="3200" strike="noStrike" u="none">
              <a:solidFill>
                <a:srgbClr val="000000"/>
              </a:solidFill>
              <a:effectLst/>
              <a:uFillTx/>
              <a:latin typeface="Arial;Helvetica"/>
            </a:endParaRPr>
          </a:p>
        </p:txBody>
      </p:sp>
      <p:sp>
        <p:nvSpPr>
          <p:cNvPr id="17" name=""/>
          <p:cNvSpPr/>
          <p:nvPr/>
        </p:nvSpPr>
        <p:spPr>
          <a:xfrm>
            <a:off x="4038480" y="609480"/>
            <a:ext cx="2025720" cy="669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Helvetica"/>
            </a:endParaRPr>
          </a:p>
        </p:txBody>
      </p:sp>
      <p:sp>
        <p:nvSpPr>
          <p:cNvPr id="18" name=""/>
          <p:cNvSpPr/>
          <p:nvPr/>
        </p:nvSpPr>
        <p:spPr>
          <a:xfrm>
            <a:off x="3733920" y="838080"/>
            <a:ext cx="2266920" cy="6706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Times New Roman"/>
              </a:rPr>
              <a:t>Agenda</a:t>
            </a:r>
            <a:endParaRPr b="0" lang="en-US" sz="4400" strike="noStrike" u="none">
              <a:solidFill>
                <a:srgbClr val="000000"/>
              </a:solidFill>
              <a:effectLst/>
              <a:uFillTx/>
              <a:latin typeface="Arial;Helvetica"/>
            </a:endParaRPr>
          </a:p>
        </p:txBody>
      </p:sp>
      <p:graphicFrame>
        <p:nvGraphicFramePr>
          <p:cNvPr id="19" name=""/>
          <p:cNvGraphicFramePr/>
          <p:nvPr/>
        </p:nvGraphicFramePr>
        <p:xfrm>
          <a:off x="8077320" y="6705720"/>
          <a:ext cx="1752480" cy="571320"/>
        </p:xfrm>
        <a:graphic>
          <a:graphicData uri="http://schemas.openxmlformats.org/presentationml/2006/ole">
            <p:oleObj r:id="rId1" spid="">
              <p:embed/>
              <p:pic>
                <p:nvPicPr>
                  <p:cNvPr id="20" name="" descr=""/>
                  <p:cNvPicPr/>
                  <p:nvPr/>
                </p:nvPicPr>
                <p:blipFill>
                  <a:blip r:embed="rId2"/>
                  <a:stretch/>
                </p:blipFill>
                <p:spPr>
                  <a:xfrm>
                    <a:off x="8077320" y="6705720"/>
                    <a:ext cx="1752480" cy="571320"/>
                  </a:xfrm>
                  <a:prstGeom prst="rect">
                    <a:avLst/>
                  </a:prstGeom>
                  <a:noFill/>
                  <a:ln w="0">
                    <a:noFill/>
                  </a:ln>
                </p:spPr>
              </p:pic>
            </p:oleObj>
          </a:graphicData>
        </a:graphic>
      </p:graphicFrame>
    </p:spTree>
  </p:cSld>
  <p:transition>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741240" y="626760"/>
            <a:ext cx="86076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Spot Market Price Performance</a:t>
            </a:r>
            <a:endParaRPr b="1" lang="en-US" sz="4400" strike="noStrike" u="none">
              <a:solidFill>
                <a:srgbClr val="000080"/>
              </a:solidFill>
              <a:effectLst/>
              <a:uFillTx/>
              <a:latin typeface="Arial;Helvetica"/>
            </a:endParaRPr>
          </a:p>
        </p:txBody>
      </p:sp>
      <p:pic>
        <p:nvPicPr>
          <p:cNvPr id="22" name="" descr=""/>
          <p:cNvPicPr/>
          <p:nvPr/>
        </p:nvPicPr>
        <p:blipFill>
          <a:blip r:embed="rId1"/>
          <a:stretch/>
        </p:blipFill>
        <p:spPr>
          <a:xfrm>
            <a:off x="995400" y="1832040"/>
            <a:ext cx="8067600" cy="4749840"/>
          </a:xfrm>
          <a:prstGeom prst="rect">
            <a:avLst/>
          </a:prstGeom>
          <a:noFill/>
          <a:ln w="0">
            <a:noFill/>
          </a:ln>
        </p:spPr>
      </p:pic>
      <p:graphicFrame>
        <p:nvGraphicFramePr>
          <p:cNvPr id="23" name=""/>
          <p:cNvGraphicFramePr/>
          <p:nvPr/>
        </p:nvGraphicFramePr>
        <p:xfrm>
          <a:off x="8077320" y="6705720"/>
          <a:ext cx="1752480" cy="571320"/>
        </p:xfrm>
        <a:graphic>
          <a:graphicData uri="http://schemas.openxmlformats.org/presentationml/2006/ole">
            <p:oleObj r:id="rId2" spid="">
              <p:embed/>
              <p:pic>
                <p:nvPicPr>
                  <p:cNvPr id="24" name="" descr=""/>
                  <p:cNvPicPr/>
                  <p:nvPr/>
                </p:nvPicPr>
                <p:blipFill>
                  <a:blip r:embed="rId3"/>
                  <a:stretch/>
                </p:blipFill>
                <p:spPr>
                  <a:xfrm>
                    <a:off x="8077320" y="6705720"/>
                    <a:ext cx="1752480" cy="571320"/>
                  </a:xfrm>
                  <a:prstGeom prst="rect">
                    <a:avLst/>
                  </a:prstGeom>
                  <a:noFill/>
                  <a:ln w="0">
                    <a:noFill/>
                  </a:ln>
                </p:spPr>
              </p:pic>
            </p:oleObj>
          </a:graphicData>
        </a:graphic>
      </p:graphicFrame>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741240" y="626760"/>
            <a:ext cx="86076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Pure-Diffusion Models </a:t>
            </a:r>
            <a:endParaRPr b="1" lang="en-US" sz="4400" strike="noStrike" u="none">
              <a:solidFill>
                <a:srgbClr val="000080"/>
              </a:solidFill>
              <a:effectLst/>
              <a:uFillTx/>
              <a:latin typeface="Arial;Helvetica"/>
            </a:endParaRPr>
          </a:p>
        </p:txBody>
      </p:sp>
      <p:sp>
        <p:nvSpPr>
          <p:cNvPr id="26" name="PlaceHolder 2"/>
          <p:cNvSpPr>
            <a:spLocks noGrp="1"/>
          </p:cNvSpPr>
          <p:nvPr>
            <p:ph/>
          </p:nvPr>
        </p:nvSpPr>
        <p:spPr>
          <a:xfrm>
            <a:off x="685800" y="1752120"/>
            <a:ext cx="8607600" cy="4761000"/>
          </a:xfrm>
          <a:prstGeom prst="rect">
            <a:avLst/>
          </a:prstGeom>
          <a:noFill/>
          <a:ln w="0">
            <a:noFill/>
          </a:ln>
        </p:spPr>
        <p:txBody>
          <a:bodyPr lIns="90000" rIns="90000" tIns="46800" bIns="46800" anchor="t">
            <a:normAutofit/>
          </a:bodyPr>
          <a:p>
            <a:pPr marL="343080" indent="-34308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Black-Scholes Model (Geometric Brownian)</a:t>
            </a:r>
            <a:endParaRPr b="0" lang="en-US" sz="3200" strike="noStrike" u="none">
              <a:solidFill>
                <a:srgbClr val="000000"/>
              </a:solidFill>
              <a:effectLst/>
              <a:uFillTx/>
              <a:latin typeface="Arial;Helvetica"/>
            </a:endParaRPr>
          </a:p>
        </p:txBody>
      </p:sp>
      <p:graphicFrame>
        <p:nvGraphicFramePr>
          <p:cNvPr id="27" name=""/>
          <p:cNvGraphicFramePr/>
          <p:nvPr/>
        </p:nvGraphicFramePr>
        <p:xfrm>
          <a:off x="8077320" y="6705720"/>
          <a:ext cx="1752480" cy="571320"/>
        </p:xfrm>
        <a:graphic>
          <a:graphicData uri="http://schemas.openxmlformats.org/presentationml/2006/ole">
            <p:oleObj r:id="rId1" spid="">
              <p:embed/>
              <p:pic>
                <p:nvPicPr>
                  <p:cNvPr id="28"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29" name=""/>
              <p:cNvSpPr txBox="1"/>
              <p:nvPr/>
            </p:nvSpPr>
            <p:spPr>
              <a:xfrm>
                <a:off x="1162080" y="2590920"/>
                <a:ext cx="4278240" cy="4221000"/>
              </a:xfrm>
              <a:prstGeom prst="rect">
                <a:avLst/>
              </a:prstGeom>
            </p:spPr>
            <p:txBody>
              <a:bodyPr/>
              <a:p>
                <a14:m>
                  <m:oMath xmlns:m="http://schemas.openxmlformats.org/officeDocument/2006/math">
                    <m:eqArr>
                      <m:e>
                        <m:f>
                          <m:fPr>
                            <m:type m:val="lin"/>
                          </m:fPr>
                          <m:num>
                            <m:sSub>
                              <m:e>
                                <m:r>
                                  <m:rPr>
                                    <m:lit/>
                                    <m:nor/>
                                  </m:rPr>
                                  <m:t xml:space="preserve">dS</m:t>
                                </m:r>
                              </m:e>
                              <m:sub>
                                <m:r>
                                  <m:t xml:space="preserve">t</m:t>
                                </m:r>
                              </m:sub>
                            </m:sSub>
                          </m:num>
                          <m:den>
                            <m:sSub>
                              <m:e>
                                <m:r>
                                  <m:t xml:space="preserve">S</m:t>
                                </m:r>
                              </m:e>
                              <m:sub>
                                <m:r>
                                  <m:t xml:space="preserve">t</m:t>
                                </m:r>
                              </m:sub>
                            </m:sSub>
                          </m:den>
                        </m:f>
                        <m:r>
                          <m:t xml:space="preserve">=</m:t>
                        </m:r>
                        <m:sSub>
                          <m:e>
                            <m:r>
                              <m:t xml:space="preserve">μ</m:t>
                            </m:r>
                          </m:e>
                          <m:sub>
                            <m:r>
                              <m:t xml:space="preserve">t</m:t>
                            </m:r>
                          </m:sub>
                        </m:sSub>
                        <m:r>
                          <m:rPr>
                            <m:lit/>
                            <m:nor/>
                          </m:rPr>
                          <m:t xml:space="preserve">dt</m:t>
                        </m:r>
                        <m:r>
                          <m:t xml:space="preserve">+</m:t>
                        </m:r>
                        <m:sSub>
                          <m:e>
                            <m:r>
                              <m:t xml:space="preserve">σ</m:t>
                            </m:r>
                          </m:e>
                          <m:sub>
                            <m:r>
                              <m:t xml:space="preserve">t</m:t>
                            </m:r>
                          </m:sub>
                        </m:sSub>
                        <m:sSub>
                          <m:e>
                            <m:r>
                              <m:rPr>
                                <m:lit/>
                                <m:nor/>
                              </m:rPr>
                              <m:t xml:space="preserve">dW</m:t>
                            </m:r>
                          </m:e>
                          <m:sub>
                            <m:r>
                              <m:t xml:space="preserve">t</m:t>
                            </m:r>
                          </m:sub>
                        </m:sSub>
                      </m:e>
                      <m:e>
                        <m:r>
                          <m:rPr>
                            <m:lit/>
                            <m:nor/>
                          </m:rPr>
                          <m:t xml:space="preserve"> where</m:t>
                        </m:r>
                        <m:r>
                          <m:t xml:space="preserve"> </m:t>
                        </m:r>
                        <m:sSub>
                          <m:e>
                            <m:r>
                              <m:t xml:space="preserve">S</m:t>
                            </m:r>
                          </m:e>
                          <m:sub>
                            <m:r>
                              <m:t xml:space="preserve">t</m:t>
                            </m:r>
                          </m:sub>
                        </m:sSub>
                        <m:r>
                          <m:rPr>
                            <m:lit/>
                            <m:nor/>
                          </m:rPr>
                          <m:t xml:space="preserve">  Spot Price</m:t>
                        </m:r>
                      </m:e>
                      <m:e>
                        <m:r>
                          <m:rPr>
                            <m:lit/>
                            <m:nor/>
                          </m:rPr>
                          <m:t xml:space="preserve">            </m:t>
                        </m:r>
                        <m:r>
                          <m:t xml:space="preserve">t</m:t>
                        </m:r>
                        <m:r>
                          <m:rPr>
                            <m:lit/>
                            <m:nor/>
                          </m:rPr>
                          <m:t xml:space="preserve">    Time</m:t>
                        </m:r>
                      </m:e>
                      <m:e>
                        <m:r>
                          <m:rPr>
                            <m:lit/>
                            <m:nor/>
                          </m:rPr>
                          <m:t xml:space="preserve">           </m:t>
                        </m:r>
                        <m:sSub>
                          <m:e>
                            <m:r>
                              <m:t xml:space="preserve">μ</m:t>
                            </m:r>
                          </m:e>
                          <m:sub>
                            <m:r>
                              <m:t xml:space="preserve">t</m:t>
                            </m:r>
                          </m:sub>
                        </m:sSub>
                        <m:r>
                          <m:rPr>
                            <m:lit/>
                            <m:nor/>
                          </m:rPr>
                          <m:t xml:space="preserve">  Drift Rate</m:t>
                        </m:r>
                      </m:e>
                      <m:e>
                        <m:r>
                          <m:rPr>
                            <m:lit/>
                            <m:nor/>
                          </m:rPr>
                          <m:t xml:space="preserve">           </m:t>
                        </m:r>
                        <m:sSub>
                          <m:e>
                            <m:r>
                              <m:t xml:space="preserve">σ</m:t>
                            </m:r>
                          </m:e>
                          <m:sub>
                            <m:r>
                              <m:t xml:space="preserve">t</m:t>
                            </m:r>
                          </m:sub>
                        </m:sSub>
                        <m:r>
                          <m:rPr>
                            <m:lit/>
                            <m:nor/>
                          </m:rPr>
                          <m:t xml:space="preserve">  Volatility</m:t>
                        </m:r>
                      </m:e>
                      <m:e>
                        <m:r>
                          <m:rPr>
                            <m:lit/>
                            <m:nor/>
                          </m:rPr>
                          <m:t xml:space="preserve">           </m:t>
                        </m:r>
                        <m:sSub>
                          <m:e>
                            <m:r>
                              <m:t xml:space="preserve">W</m:t>
                            </m:r>
                          </m:e>
                          <m:sub>
                            <m:r>
                              <m:t xml:space="preserve">t</m:t>
                            </m:r>
                          </m:sub>
                        </m:sSub>
                        <m:r>
                          <m:rPr>
                            <m:lit/>
                            <m:nor/>
                          </m:rPr>
                          <m:t xml:space="preserve">  Wiener Process</m:t>
                        </m:r>
                      </m:e>
                      <m:e>
                        <m:r>
                          <m:t xml:space="preserve"> </m:t>
                        </m:r>
                      </m:e>
                    </m:eqArr>
                  </m:oMath>
                </a14:m>
              </a:p>
            </p:txBody>
          </p:sp>
        </mc:Choice>
        <mc:Fallback>
          <p:sp>
            <p:nvSpPr>
              <p:cNvPr id="29" name=""/>
              <p:cNvSpPr txBox="1"/>
              <p:nvPr/>
            </p:nvSpPr>
            <p:spPr>
              <a:xfrm>
                <a:off x="1162080" y="2590920"/>
                <a:ext cx="4278240" cy="4221000"/>
              </a:xfrm>
              <a:prstGeom prst="rect">
                <a:avLst/>
              </a:prstGeom>
              <a:blipFill>
                <a:blip r:embed="rId3"/>
                <a:stretch>
                  <a:fillRect/>
                </a:stretch>
              </a:blipFill>
            </p:spPr>
          </p:sp>
        </mc:Fallback>
      </mc:AlternateContent>
    </p:spTree>
  </p:cSld>
  <p:transition>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626760"/>
            <a:ext cx="873936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Pure-Diffusion Models - cont.</a:t>
            </a:r>
            <a:endParaRPr b="1" lang="en-US" sz="4400" strike="noStrike" u="none">
              <a:solidFill>
                <a:srgbClr val="000080"/>
              </a:solidFill>
              <a:effectLst/>
              <a:uFillTx/>
              <a:latin typeface="Arial;Helvetica"/>
            </a:endParaRPr>
          </a:p>
        </p:txBody>
      </p:sp>
      <p:sp>
        <p:nvSpPr>
          <p:cNvPr id="31" name="PlaceHolder 2"/>
          <p:cNvSpPr>
            <a:spLocks noGrp="1"/>
          </p:cNvSpPr>
          <p:nvPr>
            <p:ph/>
          </p:nvPr>
        </p:nvSpPr>
        <p:spPr>
          <a:xfrm>
            <a:off x="685800" y="1752120"/>
            <a:ext cx="8607600" cy="4761000"/>
          </a:xfrm>
          <a:prstGeom prst="rect">
            <a:avLst/>
          </a:prstGeom>
          <a:noFill/>
          <a:ln w="0">
            <a:noFill/>
          </a:ln>
        </p:spPr>
        <p:txBody>
          <a:bodyPr lIns="90000" rIns="90000" tIns="46800" bIns="46800" anchor="t">
            <a:normAutofit/>
          </a:bodyPr>
          <a:p>
            <a:pPr marL="343080" indent="-34308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Mean-Reverting Model in Price (Pilipovic)</a:t>
            </a:r>
            <a:endParaRPr b="0" lang="en-US" sz="3200" strike="noStrike" u="none">
              <a:solidFill>
                <a:srgbClr val="000000"/>
              </a:solidFill>
              <a:effectLst/>
              <a:uFillTx/>
              <a:latin typeface="Arial;Helvetica"/>
            </a:endParaRPr>
          </a:p>
        </p:txBody>
      </p:sp>
      <p:graphicFrame>
        <p:nvGraphicFramePr>
          <p:cNvPr id="32" name=""/>
          <p:cNvGraphicFramePr/>
          <p:nvPr/>
        </p:nvGraphicFramePr>
        <p:xfrm>
          <a:off x="8077320" y="6705720"/>
          <a:ext cx="1752480" cy="571320"/>
        </p:xfrm>
        <a:graphic>
          <a:graphicData uri="http://schemas.openxmlformats.org/presentationml/2006/ole">
            <p:oleObj r:id="rId1" spid="">
              <p:embed/>
              <p:pic>
                <p:nvPicPr>
                  <p:cNvPr id="33"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34" name=""/>
              <p:cNvSpPr txBox="1"/>
              <p:nvPr/>
            </p:nvSpPr>
            <p:spPr>
              <a:xfrm>
                <a:off x="1143000" y="2514600"/>
                <a:ext cx="5418000" cy="4780080"/>
              </a:xfrm>
              <a:prstGeom prst="rect">
                <a:avLst/>
              </a:prstGeom>
            </p:spPr>
            <p:txBody>
              <a:bodyPr/>
              <a:p>
                <a14:m>
                  <m:oMath xmlns:m="http://schemas.openxmlformats.org/officeDocument/2006/math">
                    <m:eqArr>
                      <m:e>
                        <m:sSub>
                          <m:e>
                            <m:r>
                              <m:rPr>
                                <m:lit/>
                                <m:nor/>
                              </m:rPr>
                              <m:t xml:space="preserve">dS</m:t>
                            </m:r>
                          </m:e>
                          <m:sub>
                            <m:r>
                              <m:t xml:space="preserve">t</m:t>
                            </m:r>
                          </m:sub>
                        </m:sSub>
                        <m:r>
                          <m:t xml:space="preserve">=</m:t>
                        </m:r>
                        <m:sSub>
                          <m:e>
                            <m:r>
                              <m:t xml:space="preserve">κ</m:t>
                            </m:r>
                          </m:e>
                          <m:sub>
                            <m:r>
                              <m:t xml:space="preserve">t</m:t>
                            </m:r>
                          </m:sub>
                        </m:sSub>
                        <m:d>
                          <m:dPr>
                            <m:begChr m:val="("/>
                            <m:endChr m:val=")"/>
                          </m:dPr>
                          <m:e>
                            <m:sSub>
                              <m:e>
                                <m:r>
                                  <m:t xml:space="preserve">μ</m:t>
                                </m:r>
                              </m:e>
                              <m:sub>
                                <m:r>
                                  <m:t xml:space="preserve">t</m:t>
                                </m:r>
                              </m:sub>
                            </m:sSub>
                            <m:r>
                              <m:t xml:space="preserve">−</m:t>
                            </m:r>
                            <m:sSub>
                              <m:e>
                                <m:r>
                                  <m:t xml:space="preserve">S</m:t>
                                </m:r>
                              </m:e>
                              <m:sub>
                                <m:r>
                                  <m:t xml:space="preserve">t</m:t>
                                </m:r>
                              </m:sub>
                            </m:sSub>
                          </m:e>
                        </m:d>
                        <m:r>
                          <m:rPr>
                            <m:lit/>
                            <m:nor/>
                          </m:rPr>
                          <m:t xml:space="preserve">dt</m:t>
                        </m:r>
                        <m:r>
                          <m:t xml:space="preserve">+</m:t>
                        </m:r>
                        <m:sSub>
                          <m:e>
                            <m:r>
                              <m:t xml:space="preserve">σ</m:t>
                            </m:r>
                          </m:e>
                          <m:sub>
                            <m:r>
                              <m:t xml:space="preserve">t</m:t>
                            </m:r>
                          </m:sub>
                        </m:sSub>
                        <m:sSub>
                          <m:e>
                            <m:r>
                              <m:t xml:space="preserve">S</m:t>
                            </m:r>
                          </m:e>
                          <m:sub>
                            <m:r>
                              <m:t xml:space="preserve">t</m:t>
                            </m:r>
                          </m:sub>
                        </m:sSub>
                        <m:sSub>
                          <m:e>
                            <m:r>
                              <m:rPr>
                                <m:lit/>
                                <m:nor/>
                              </m:rPr>
                              <m:t xml:space="preserve">dW</m:t>
                            </m:r>
                          </m:e>
                          <m:sub>
                            <m:r>
                              <m:t xml:space="preserve">t</m:t>
                            </m:r>
                          </m:sub>
                        </m:sSub>
                      </m:e>
                      <m:e>
                        <m:r>
                          <m:rPr>
                            <m:lit/>
                            <m:nor/>
                          </m:rPr>
                          <m:t xml:space="preserve"> where</m:t>
                        </m:r>
                        <m:r>
                          <m:t xml:space="preserve"> </m:t>
                        </m:r>
                        <m:sSub>
                          <m:e>
                            <m:r>
                              <m:t xml:space="preserve">S</m:t>
                            </m:r>
                          </m:e>
                          <m:sub>
                            <m:r>
                              <m:t xml:space="preserve">t</m:t>
                            </m:r>
                          </m:sub>
                        </m:sSub>
                        <m:r>
                          <m:rPr>
                            <m:lit/>
                            <m:nor/>
                          </m:rPr>
                          <m:t xml:space="preserve">  Spot Price</m:t>
                        </m:r>
                      </m:e>
                      <m:e>
                        <m:r>
                          <m:rPr>
                            <m:lit/>
                            <m:nor/>
                          </m:rPr>
                          <m:t xml:space="preserve">            </m:t>
                        </m:r>
                        <m:r>
                          <m:t xml:space="preserve">t</m:t>
                        </m:r>
                        <m:r>
                          <m:rPr>
                            <m:lit/>
                            <m:nor/>
                          </m:rPr>
                          <m:t xml:space="preserve">    Time</m:t>
                        </m:r>
                      </m:e>
                      <m:e>
                        <m:r>
                          <m:rPr>
                            <m:lit/>
                            <m:nor/>
                          </m:rPr>
                          <m:t xml:space="preserve">           </m:t>
                        </m:r>
                        <m:sSub>
                          <m:e>
                            <m:r>
                              <m:t xml:space="preserve">κ</m:t>
                            </m:r>
                          </m:e>
                          <m:sub>
                            <m:r>
                              <m:t xml:space="preserve">t</m:t>
                            </m:r>
                          </m:sub>
                        </m:sSub>
                        <m:r>
                          <m:rPr>
                            <m:lit/>
                            <m:nor/>
                          </m:rPr>
                          <m:t xml:space="preserve">   Mean-Reversion Rate</m:t>
                        </m:r>
                      </m:e>
                      <m:e>
                        <m:r>
                          <m:rPr>
                            <m:lit/>
                            <m:nor/>
                          </m:rPr>
                          <m:t xml:space="preserve">           </m:t>
                        </m:r>
                        <m:sSub>
                          <m:e>
                            <m:r>
                              <m:t xml:space="preserve">μ</m:t>
                            </m:r>
                          </m:e>
                          <m:sub>
                            <m:r>
                              <m:t xml:space="preserve">t</m:t>
                            </m:r>
                          </m:sub>
                        </m:sSub>
                        <m:r>
                          <m:rPr>
                            <m:lit/>
                            <m:nor/>
                          </m:rPr>
                          <m:t xml:space="preserve">  Drift Rate</m:t>
                        </m:r>
                      </m:e>
                      <m:e>
                        <m:r>
                          <m:rPr>
                            <m:lit/>
                            <m:nor/>
                          </m:rPr>
                          <m:t xml:space="preserve">           </m:t>
                        </m:r>
                        <m:sSub>
                          <m:e>
                            <m:r>
                              <m:t xml:space="preserve">σ</m:t>
                            </m:r>
                          </m:e>
                          <m:sub>
                            <m:r>
                              <m:t xml:space="preserve">t</m:t>
                            </m:r>
                          </m:sub>
                        </m:sSub>
                        <m:r>
                          <m:rPr>
                            <m:lit/>
                            <m:nor/>
                          </m:rPr>
                          <m:t xml:space="preserve">  Volatility</m:t>
                        </m:r>
                      </m:e>
                      <m:e>
                        <m:r>
                          <m:rPr>
                            <m:lit/>
                            <m:nor/>
                          </m:rPr>
                          <m:t xml:space="preserve">           </m:t>
                        </m:r>
                        <m:sSub>
                          <m:e>
                            <m:r>
                              <m:t xml:space="preserve">W</m:t>
                            </m:r>
                          </m:e>
                          <m:sub>
                            <m:r>
                              <m:t xml:space="preserve">t</m:t>
                            </m:r>
                          </m:sub>
                        </m:sSub>
                        <m:r>
                          <m:rPr>
                            <m:lit/>
                            <m:nor/>
                          </m:rPr>
                          <m:t xml:space="preserve">  Wiener Process</m:t>
                        </m:r>
                      </m:e>
                      <m:e>
                        <m:r>
                          <m:t xml:space="preserve"> </m:t>
                        </m:r>
                      </m:e>
                    </m:eqArr>
                  </m:oMath>
                </a14:m>
              </a:p>
            </p:txBody>
          </p:sp>
        </mc:Choice>
        <mc:Fallback>
          <p:sp>
            <p:nvSpPr>
              <p:cNvPr id="34" name=""/>
              <p:cNvSpPr txBox="1"/>
              <p:nvPr/>
            </p:nvSpPr>
            <p:spPr>
              <a:xfrm>
                <a:off x="1143000" y="2514600"/>
                <a:ext cx="5418000" cy="4780080"/>
              </a:xfrm>
              <a:prstGeom prst="rect">
                <a:avLst/>
              </a:prstGeom>
              <a:blipFill>
                <a:blip r:embed="rId3"/>
                <a:stretch>
                  <a:fillRect/>
                </a:stretch>
              </a:blipFill>
            </p:spPr>
          </p:sp>
        </mc:Fallback>
      </mc:AlternateContent>
    </p:spTree>
  </p:cSld>
  <p:transition>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09120" y="626760"/>
            <a:ext cx="89154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Pure-Diffusion Models - cont.</a:t>
            </a:r>
            <a:endParaRPr b="1" lang="en-US" sz="4400" strike="noStrike" u="none">
              <a:solidFill>
                <a:srgbClr val="000080"/>
              </a:solidFill>
              <a:effectLst/>
              <a:uFillTx/>
              <a:latin typeface="Arial;Helvetica"/>
            </a:endParaRPr>
          </a:p>
        </p:txBody>
      </p:sp>
      <p:sp>
        <p:nvSpPr>
          <p:cNvPr id="36" name="PlaceHolder 2"/>
          <p:cNvSpPr>
            <a:spLocks noGrp="1"/>
          </p:cNvSpPr>
          <p:nvPr>
            <p:ph/>
          </p:nvPr>
        </p:nvSpPr>
        <p:spPr>
          <a:xfrm>
            <a:off x="685800" y="1828440"/>
            <a:ext cx="8607600" cy="1066680"/>
          </a:xfrm>
          <a:prstGeom prst="rect">
            <a:avLst/>
          </a:prstGeom>
          <a:noFill/>
          <a:ln w="0">
            <a:noFill/>
          </a:ln>
        </p:spPr>
        <p:txBody>
          <a:bodyPr lIns="90000" rIns="90000" tIns="46800" bIns="46800" anchor="t">
            <a:normAutofit/>
          </a:bodyPr>
          <a:p>
            <a:pPr marL="343080" indent="-34308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Mean-Reverting Model in Log Price</a:t>
            </a:r>
            <a:r>
              <a:rPr b="0" lang="en-US" sz="3200" strike="noStrike" u="none">
                <a:solidFill>
                  <a:srgbClr val="000000"/>
                </a:solidFill>
                <a:effectLst/>
                <a:uFillTx/>
                <a:latin typeface="Arial;Helvetica"/>
              </a:rPr>
              <a:t> </a:t>
            </a:r>
            <a:endParaRPr b="0" lang="en-US" sz="3200" strike="noStrike" u="none">
              <a:solidFill>
                <a:srgbClr val="000000"/>
              </a:solidFill>
              <a:effectLst/>
              <a:uFillTx/>
              <a:latin typeface="Arial;Helvetica"/>
            </a:endParaRPr>
          </a:p>
        </p:txBody>
      </p:sp>
      <p:graphicFrame>
        <p:nvGraphicFramePr>
          <p:cNvPr id="37" name=""/>
          <p:cNvGraphicFramePr/>
          <p:nvPr/>
        </p:nvGraphicFramePr>
        <p:xfrm>
          <a:off x="8077320" y="6705720"/>
          <a:ext cx="1752480" cy="571320"/>
        </p:xfrm>
        <a:graphic>
          <a:graphicData uri="http://schemas.openxmlformats.org/presentationml/2006/ole">
            <p:oleObj r:id="rId1" spid="">
              <p:embed/>
              <p:pic>
                <p:nvPicPr>
                  <p:cNvPr id="38"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39" name=""/>
              <p:cNvSpPr txBox="1"/>
              <p:nvPr/>
            </p:nvSpPr>
            <p:spPr>
              <a:xfrm>
                <a:off x="1143000" y="2590920"/>
                <a:ext cx="6692760" cy="4295520"/>
              </a:xfrm>
              <a:prstGeom prst="rect">
                <a:avLst/>
              </a:prstGeom>
            </p:spPr>
            <p:txBody>
              <a:bodyPr/>
              <a:p>
                <a14:m>
                  <m:oMath xmlns:m="http://schemas.openxmlformats.org/officeDocument/2006/math">
                    <m:eqArr>
                      <m:e>
                        <m:r>
                          <m:rPr>
                            <m:lit/>
                            <m:nor/>
                          </m:rPr>
                          <m:t xml:space="preserve">If we suppose </m:t>
                        </m:r>
                        <m:sSub>
                          <m:e>
                            <m:r>
                              <m:t xml:space="preserve">X</m:t>
                            </m:r>
                          </m:e>
                          <m:sub>
                            <m:r>
                              <m:rPr>
                                <m:lit/>
                                <m:nor/>
                              </m:rPr>
                              <m:t xml:space="preserve">t </m:t>
                            </m:r>
                          </m:sub>
                        </m:sSub>
                        <m:r>
                          <m:t xml:space="preserve">=</m:t>
                        </m:r>
                        <m:r>
                          <m:rPr>
                            <m:lit/>
                            <m:nor/>
                          </m:rPr>
                          <m:t xml:space="preserve">ln</m:t>
                        </m:r>
                        <m:sSub>
                          <m:e>
                            <m:r>
                              <m:t xml:space="preserve">S</m:t>
                            </m:r>
                          </m:e>
                          <m:sub>
                            <m:r>
                              <m:t xml:space="preserve">t</m:t>
                            </m:r>
                          </m:sub>
                        </m:sSub>
                        <m:r>
                          <m:rPr>
                            <m:lit/>
                            <m:nor/>
                          </m:rPr>
                          <m:t xml:space="preserve"> and </m:t>
                        </m:r>
                        <m:sSub>
                          <m:e>
                            <m:r>
                              <m:t xml:space="preserve">X</m:t>
                            </m:r>
                          </m:e>
                          <m:sub>
                            <m:r>
                              <m:t xml:space="preserve">t</m:t>
                            </m:r>
                          </m:sub>
                        </m:sSub>
                        <m:r>
                          <m:rPr>
                            <m:lit/>
                            <m:nor/>
                          </m:rPr>
                          <m:t xml:space="preserve"> follows </m:t>
                        </m:r>
                      </m:e>
                      <m:e>
                        <m:r>
                          <m:rPr>
                            <m:lit/>
                            <m:nor/>
                          </m:rPr>
                          <m:t xml:space="preserve">    Ornstein Uhlenbeck process,</m:t>
                        </m:r>
                      </m:e>
                      <m:e>
                        <m:r>
                          <m:t xml:space="preserve"> </m:t>
                        </m:r>
                        <m:sSub>
                          <m:e>
                            <m:r>
                              <m:rPr>
                                <m:lit/>
                                <m:nor/>
                              </m:rPr>
                              <m:t xml:space="preserve">dX</m:t>
                            </m:r>
                          </m:e>
                          <m:sub>
                            <m:r>
                              <m:t xml:space="preserve">t</m:t>
                            </m:r>
                          </m:sub>
                        </m:sSub>
                        <m:r>
                          <m:t xml:space="preserve">=</m:t>
                        </m:r>
                        <m:sSub>
                          <m:e>
                            <m:r>
                              <m:t xml:space="preserve">κ</m:t>
                            </m:r>
                          </m:e>
                          <m:sub>
                            <m:r>
                              <m:t xml:space="preserve">t</m:t>
                            </m:r>
                          </m:sub>
                        </m:sSub>
                        <m:d>
                          <m:dPr>
                            <m:begChr m:val="("/>
                            <m:endChr m:val=")"/>
                          </m:dPr>
                          <m:e>
                            <m:sSub>
                              <m:e>
                                <m:r>
                                  <m:t xml:space="preserve">α</m:t>
                                </m:r>
                              </m:e>
                              <m:sub>
                                <m:r>
                                  <m:t xml:space="preserve">t</m:t>
                                </m:r>
                              </m:sub>
                            </m:sSub>
                            <m:r>
                              <m:t xml:space="preserve">−</m:t>
                            </m:r>
                            <m:sSub>
                              <m:e>
                                <m:r>
                                  <m:t xml:space="preserve">X</m:t>
                                </m:r>
                              </m:e>
                              <m:sub>
                                <m:r>
                                  <m:t xml:space="preserve">t</m:t>
                                </m:r>
                              </m:sub>
                            </m:sSub>
                          </m:e>
                        </m:d>
                        <m:r>
                          <m:rPr>
                            <m:lit/>
                            <m:nor/>
                          </m:rPr>
                          <m:t xml:space="preserve">dt</m:t>
                        </m:r>
                        <m:r>
                          <m:t xml:space="preserve">+</m:t>
                        </m:r>
                        <m:sSub>
                          <m:e>
                            <m:r>
                              <m:t xml:space="preserve">σ</m:t>
                            </m:r>
                          </m:e>
                          <m:sub>
                            <m:r>
                              <m:t xml:space="preserve">t</m:t>
                            </m:r>
                          </m:sub>
                        </m:sSub>
                        <m:sSub>
                          <m:e>
                            <m:r>
                              <m:rPr>
                                <m:lit/>
                                <m:nor/>
                              </m:rPr>
                              <m:t xml:space="preserve">dW</m:t>
                            </m:r>
                          </m:e>
                          <m:sub>
                            <m:r>
                              <m:t xml:space="preserve">t</m:t>
                            </m:r>
                          </m:sub>
                        </m:sSub>
                        <m:r>
                          <m:t xml:space="preserve"> </m:t>
                        </m:r>
                        <m:r>
                          <m:t xml:space="preserve">i</m:t>
                        </m:r>
                        <m:r>
                          <m:rPr>
                            <m:lit/>
                            <m:nor/>
                          </m:rPr>
                          <m:t xml:space="preserve">.</m:t>
                        </m:r>
                        <m:r>
                          <m:t xml:space="preserve">e</m:t>
                        </m:r>
                        <m:r>
                          <m:rPr>
                            <m:lit/>
                            <m:nor/>
                          </m:rPr>
                          <m:t xml:space="preserve">.</m:t>
                        </m:r>
                      </m:e>
                      <m:e>
                        <m:r>
                          <m:t xml:space="preserve"> </m:t>
                        </m:r>
                        <m:sSub>
                          <m:e>
                            <m:r>
                              <m:rPr>
                                <m:lit/>
                                <m:nor/>
                              </m:rPr>
                              <m:t xml:space="preserve">dS</m:t>
                            </m:r>
                          </m:e>
                          <m:sub>
                            <m:r>
                              <m:t xml:space="preserve">t</m:t>
                            </m:r>
                          </m:sub>
                        </m:sSub>
                        <m:r>
                          <m:t xml:space="preserve">=</m:t>
                        </m:r>
                        <m:sSub>
                          <m:e>
                            <m:r>
                              <m:t xml:space="preserve">κ</m:t>
                            </m:r>
                          </m:e>
                          <m:sub>
                            <m:r>
                              <m:t xml:space="preserve">t</m:t>
                            </m:r>
                          </m:sub>
                        </m:sSub>
                        <m:d>
                          <m:dPr>
                            <m:begChr m:val="("/>
                            <m:endChr m:val=")"/>
                          </m:dPr>
                          <m:e>
                            <m:sSub>
                              <m:e>
                                <m:r>
                                  <m:t xml:space="preserve">μ</m:t>
                                </m:r>
                              </m:e>
                              <m:sub>
                                <m:r>
                                  <m:t xml:space="preserve">t</m:t>
                                </m:r>
                              </m:sub>
                            </m:sSub>
                            <m:r>
                              <m:t xml:space="preserve">−</m:t>
                            </m:r>
                            <m:r>
                              <m:rPr>
                                <m:lit/>
                                <m:nor/>
                              </m:rPr>
                              <m:t xml:space="preserve">ln</m:t>
                            </m:r>
                            <m:sSub>
                              <m:e>
                                <m:r>
                                  <m:t xml:space="preserve">S</m:t>
                                </m:r>
                              </m:e>
                              <m:sub>
                                <m:r>
                                  <m:t xml:space="preserve">t</m:t>
                                </m:r>
                              </m:sub>
                            </m:sSub>
                          </m:e>
                        </m:d>
                        <m:sSub>
                          <m:e>
                            <m:r>
                              <m:t xml:space="preserve">S</m:t>
                            </m:r>
                          </m:e>
                          <m:sub>
                            <m:r>
                              <m:t xml:space="preserve">t</m:t>
                            </m:r>
                          </m:sub>
                        </m:sSub>
                        <m:r>
                          <m:rPr>
                            <m:lit/>
                            <m:nor/>
                          </m:rPr>
                          <m:t xml:space="preserve">dt</m:t>
                        </m:r>
                        <m:r>
                          <m:t xml:space="preserve">+</m:t>
                        </m:r>
                        <m:sSub>
                          <m:e>
                            <m:r>
                              <m:t xml:space="preserve">σ</m:t>
                            </m:r>
                          </m:e>
                          <m:sub>
                            <m:r>
                              <m:t xml:space="preserve">t</m:t>
                            </m:r>
                          </m:sub>
                        </m:sSub>
                        <m:sSub>
                          <m:e>
                            <m:r>
                              <m:t xml:space="preserve">S</m:t>
                            </m:r>
                          </m:e>
                          <m:sub>
                            <m:r>
                              <m:t xml:space="preserve">t</m:t>
                            </m:r>
                          </m:sub>
                        </m:sSub>
                        <m:sSub>
                          <m:e>
                            <m:r>
                              <m:rPr>
                                <m:lit/>
                                <m:nor/>
                              </m:rPr>
                              <m:t xml:space="preserve">dW</m:t>
                            </m:r>
                          </m:e>
                          <m:sub>
                            <m:r>
                              <m:t xml:space="preserve">t</m:t>
                            </m:r>
                          </m:sub>
                        </m:sSub>
                      </m:e>
                      <m:e>
                        <m:r>
                          <m:t xml:space="preserve"> </m:t>
                        </m:r>
                        <m:r>
                          <m:rPr>
                            <m:lit/>
                            <m:nor/>
                          </m:rPr>
                          <m:t xml:space="preserve">where </m:t>
                        </m:r>
                        <m:sSub>
                          <m:e>
                            <m:r>
                              <m:t xml:space="preserve">μ</m:t>
                            </m:r>
                          </m:e>
                          <m:sub>
                            <m:r>
                              <m:rPr>
                                <m:lit/>
                                <m:nor/>
                              </m:rPr>
                              <m:t xml:space="preserve">t </m:t>
                            </m:r>
                          </m:sub>
                        </m:sSub>
                        <m:r>
                          <m:t xml:space="preserve">=</m:t>
                        </m:r>
                        <m:sSub>
                          <m:e>
                            <m:r>
                              <m:t xml:space="preserve">α</m:t>
                            </m:r>
                          </m:e>
                          <m:sub>
                            <m:r>
                              <m:t xml:space="preserve">t</m:t>
                            </m:r>
                          </m:sub>
                        </m:sSub>
                        <m:r>
                          <m:t xml:space="preserve">+</m:t>
                        </m:r>
                        <m:f>
                          <m:fPr>
                            <m:type m:val="lin"/>
                          </m:fPr>
                          <m:num>
                            <m:sSup>
                              <m:e>
                                <m:r>
                                  <m:t xml:space="preserve">σ</m:t>
                                </m:r>
                              </m:e>
                              <m:sup>
                                <m:sSub>
                                  <m:e>
                                    <m:r>
                                      <m:t xml:space="preserve">2</m:t>
                                    </m:r>
                                  </m:e>
                                  <m:sub>
                                    <m:r>
                                      <m:t xml:space="preserve">t</m:t>
                                    </m:r>
                                  </m:sub>
                                </m:sSub>
                              </m:sup>
                            </m:sSup>
                          </m:num>
                          <m:den>
                            <m:d>
                              <m:dPr>
                                <m:begChr m:val="("/>
                                <m:endChr m:val=")"/>
                              </m:dPr>
                              <m:e>
                                <m:r>
                                  <m:t xml:space="preserve">2</m:t>
                                </m:r>
                                <m:sSub>
                                  <m:e>
                                    <m:r>
                                      <m:t xml:space="preserve">κ</m:t>
                                    </m:r>
                                  </m:e>
                                  <m:sub>
                                    <m:r>
                                      <m:t xml:space="preserve">t</m:t>
                                    </m:r>
                                  </m:sub>
                                </m:sSub>
                              </m:e>
                            </m:d>
                          </m:den>
                        </m:f>
                      </m:e>
                      <m:e>
                        <m:r>
                          <m:rPr>
                            <m:lit/>
                            <m:nor/>
                          </m:rPr>
                          <m:t xml:space="preserve">     and    </m:t>
                        </m:r>
                        <m:sSub>
                          <m:e>
                            <m:r>
                              <m:t xml:space="preserve">α</m:t>
                            </m:r>
                          </m:e>
                          <m:sub>
                            <m:r>
                              <m:t xml:space="preserve">t</m:t>
                            </m:r>
                          </m:sub>
                        </m:sSub>
                        <m:r>
                          <m:rPr>
                            <m:lit/>
                            <m:nor/>
                          </m:rPr>
                          <m:t xml:space="preserve"> is the drift rate for </m:t>
                        </m:r>
                        <m:sSub>
                          <m:e>
                            <m:r>
                              <m:t xml:space="preserve">X</m:t>
                            </m:r>
                          </m:e>
                          <m:sub>
                            <m:r>
                              <m:t xml:space="preserve">t</m:t>
                            </m:r>
                          </m:sub>
                        </m:sSub>
                        <m:r>
                          <m:t xml:space="preserve"> </m:t>
                        </m:r>
                        <m:r>
                          <m:rPr>
                            <m:lit/>
                            <m:nor/>
                          </m:rPr>
                          <m:t xml:space="preserve">.</m:t>
                        </m:r>
                      </m:e>
                      <m:e>
                        <m:r>
                          <m:t xml:space="preserve"> </m:t>
                        </m:r>
                      </m:e>
                    </m:eqArr>
                  </m:oMath>
                </a14:m>
              </a:p>
            </p:txBody>
          </p:sp>
        </mc:Choice>
        <mc:Fallback>
          <p:sp>
            <p:nvSpPr>
              <p:cNvPr id="39" name=""/>
              <p:cNvSpPr txBox="1"/>
              <p:nvPr/>
            </p:nvSpPr>
            <p:spPr>
              <a:xfrm>
                <a:off x="1143000" y="2590920"/>
                <a:ext cx="6692760" cy="4295520"/>
              </a:xfrm>
              <a:prstGeom prst="rect">
                <a:avLst/>
              </a:prstGeom>
              <a:blipFill>
                <a:blip r:embed="rId3"/>
                <a:stretch>
                  <a:fillRect/>
                </a:stretch>
              </a:blipFill>
            </p:spPr>
          </p:sp>
        </mc:Fallback>
      </mc:AlternateContent>
    </p:spTree>
  </p:cSld>
  <p:transition>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09120" y="626760"/>
            <a:ext cx="89154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Futures under Pure-Diffusion</a:t>
            </a:r>
            <a:endParaRPr b="1" lang="en-US" sz="4400" strike="noStrike" u="none">
              <a:solidFill>
                <a:srgbClr val="000080"/>
              </a:solidFill>
              <a:effectLst/>
              <a:uFillTx/>
              <a:latin typeface="Arial;Helvetica"/>
            </a:endParaRPr>
          </a:p>
        </p:txBody>
      </p:sp>
      <p:sp>
        <p:nvSpPr>
          <p:cNvPr id="41" name="PlaceHolder 2"/>
          <p:cNvSpPr>
            <a:spLocks noGrp="1"/>
          </p:cNvSpPr>
          <p:nvPr>
            <p:ph/>
          </p:nvPr>
        </p:nvSpPr>
        <p:spPr>
          <a:xfrm>
            <a:off x="685800" y="1828440"/>
            <a:ext cx="8607600" cy="1066680"/>
          </a:xfrm>
          <a:prstGeom prst="rect">
            <a:avLst/>
          </a:prstGeom>
          <a:noFill/>
          <a:ln w="0">
            <a:noFill/>
          </a:ln>
        </p:spPr>
        <p:txBody>
          <a:bodyPr lIns="90000" rIns="90000" tIns="46800" bIns="46800" anchor="t">
            <a:normAutofit/>
          </a:bodyPr>
          <a:p>
            <a:pPr marL="343080" indent="-34308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Traditional expectation theory for futures</a:t>
            </a:r>
            <a:r>
              <a:rPr b="0" lang="en-US" sz="3200" strike="noStrike" u="none">
                <a:solidFill>
                  <a:srgbClr val="000000"/>
                </a:solidFill>
                <a:effectLst/>
                <a:uFillTx/>
                <a:latin typeface="Arial;Helvetica"/>
              </a:rPr>
              <a:t> </a:t>
            </a:r>
            <a:endParaRPr b="0" lang="en-US" sz="3200" strike="noStrike" u="none">
              <a:solidFill>
                <a:srgbClr val="000000"/>
              </a:solidFill>
              <a:effectLst/>
              <a:uFillTx/>
              <a:latin typeface="Arial;Helvetica"/>
            </a:endParaRPr>
          </a:p>
        </p:txBody>
      </p:sp>
      <p:graphicFrame>
        <p:nvGraphicFramePr>
          <p:cNvPr id="42" name=""/>
          <p:cNvGraphicFramePr/>
          <p:nvPr/>
        </p:nvGraphicFramePr>
        <p:xfrm>
          <a:off x="8077320" y="6705720"/>
          <a:ext cx="1752480" cy="571320"/>
        </p:xfrm>
        <a:graphic>
          <a:graphicData uri="http://schemas.openxmlformats.org/presentationml/2006/ole">
            <p:oleObj r:id="rId1" spid="">
              <p:embed/>
              <p:pic>
                <p:nvPicPr>
                  <p:cNvPr id="43"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44" name=""/>
              <p:cNvSpPr txBox="1"/>
              <p:nvPr/>
            </p:nvSpPr>
            <p:spPr>
              <a:xfrm>
                <a:off x="1066680" y="2590920"/>
                <a:ext cx="7750440" cy="4219560"/>
              </a:xfrm>
              <a:prstGeom prst="rect">
                <a:avLst/>
              </a:prstGeom>
            </p:spPr>
            <p:txBody>
              <a:bodyPr/>
              <a:p>
                <a14:m>
                  <m:oMath xmlns:m="http://schemas.openxmlformats.org/officeDocument/2006/math">
                    <m:eqArr>
                      <m:e>
                        <m:r>
                          <m:t xml:space="preserve">F</m:t>
                        </m:r>
                        <m:r>
                          <m:t xml:space="preserve">(</m:t>
                        </m:r>
                        <m:r>
                          <m:t xml:space="preserve">t</m:t>
                        </m:r>
                        <m:r>
                          <m:t xml:space="preserve">,</m:t>
                        </m:r>
                        <m:r>
                          <m:t xml:space="preserve">T</m:t>
                        </m:r>
                        <m:r>
                          <m:t xml:space="preserve">)</m:t>
                        </m:r>
                        <m:r>
                          <m:t xml:space="preserve">=</m:t>
                        </m:r>
                        <m:sSub>
                          <m:e>
                            <m:r>
                              <m:t xml:space="preserve">E</m:t>
                            </m:r>
                          </m:e>
                          <m:sub>
                            <m:r>
                              <m:t xml:space="preserve">Q</m:t>
                            </m:r>
                          </m:sub>
                        </m:sSub>
                        <m:r>
                          <m:t xml:space="preserve">(</m:t>
                        </m:r>
                        <m:sSub>
                          <m:e>
                            <m:r>
                              <m:t xml:space="preserve">S</m:t>
                            </m:r>
                          </m:e>
                          <m:sub>
                            <m:r>
                              <m:t xml:space="preserve">T</m:t>
                            </m:r>
                          </m:sub>
                        </m:sSub>
                        <m:r>
                          <m:t xml:space="preserve">|</m:t>
                        </m:r>
                        <m:r>
                          <m:t xml:space="preserve"> </m:t>
                        </m:r>
                        <m:sSub>
                          <m:e>
                            <m:r>
                              <m:t xml:space="preserve">F</m:t>
                            </m:r>
                          </m:e>
                          <m:sub>
                            <m:r>
                              <m:t xml:space="preserve">t</m:t>
                            </m:r>
                          </m:sub>
                        </m:sSub>
                        <m:r>
                          <m:t xml:space="preserve"> </m:t>
                        </m:r>
                        <m:r>
                          <m:t xml:space="preserve">)</m:t>
                        </m:r>
                        <m:r>
                          <m:t xml:space="preserve">=</m:t>
                        </m:r>
                        <m:sSub>
                          <m:e>
                            <m:r>
                              <m:t xml:space="preserve">E</m:t>
                            </m:r>
                          </m:e>
                          <m:sub>
                            <m:r>
                              <m:t xml:space="preserve">Q</m:t>
                            </m:r>
                          </m:sub>
                        </m:sSub>
                        <m:r>
                          <m:t xml:space="preserve">(</m:t>
                        </m:r>
                        <m:r>
                          <m:rPr>
                            <m:lit/>
                            <m:nor/>
                          </m:rPr>
                          <m:t xml:space="preserve">exp</m:t>
                        </m:r>
                        <m:sSub>
                          <m:e>
                            <m:r>
                              <m:t xml:space="preserve">X</m:t>
                            </m:r>
                          </m:e>
                          <m:sub>
                            <m:r>
                              <m:t xml:space="preserve">t</m:t>
                            </m:r>
                          </m:sub>
                        </m:sSub>
                        <m:r>
                          <m:t xml:space="preserve">|</m:t>
                        </m:r>
                        <m:sSub>
                          <m:e>
                            <m:r>
                              <m:t xml:space="preserve">F</m:t>
                            </m:r>
                          </m:e>
                          <m:sub>
                            <m:r>
                              <m:t xml:space="preserve">t</m:t>
                            </m:r>
                          </m:sub>
                        </m:sSub>
                        <m:r>
                          <m:t xml:space="preserve">)</m:t>
                        </m:r>
                      </m:e>
                      <m:e>
                        <m:r>
                          <m:rPr>
                            <m:lit/>
                            <m:nor/>
                          </m:rPr>
                          <m:t xml:space="preserve">   </m:t>
                        </m:r>
                        <m:r>
                          <m:t xml:space="preserve"> </m:t>
                        </m:r>
                        <m:r>
                          <m:rPr>
                            <m:lit/>
                            <m:nor/>
                          </m:rPr>
                          <m:t xml:space="preserve">      </m:t>
                        </m:r>
                        <m:r>
                          <m:t xml:space="preserve">=</m:t>
                        </m:r>
                        <m:r>
                          <m:rPr>
                            <m:lit/>
                            <m:nor/>
                          </m:rPr>
                          <m:t xml:space="preserve"> exp</m:t>
                        </m:r>
                        <m:r>
                          <m:t xml:space="preserve">(</m:t>
                        </m:r>
                        <m:sSub>
                          <m:e>
                            <m:r>
                              <m:t xml:space="preserve">R</m:t>
                            </m:r>
                          </m:e>
                          <m:sub>
                            <m:r>
                              <m:t xml:space="preserve">1</m:t>
                            </m:r>
                          </m:sub>
                        </m:sSub>
                        <m:r>
                          <m:t xml:space="preserve">(</m:t>
                        </m:r>
                        <m:r>
                          <m:rPr>
                            <m:lit/>
                            <m:nor/>
                          </m:rPr>
                          <m:t xml:space="preserve">t,T</m:t>
                        </m:r>
                        <m:r>
                          <m:t xml:space="preserve">)</m:t>
                        </m:r>
                        <m:r>
                          <m:t xml:space="preserve">+</m:t>
                        </m:r>
                        <m:sSub>
                          <m:e>
                            <m:r>
                              <m:t xml:space="preserve">R</m:t>
                            </m:r>
                          </m:e>
                          <m:sub>
                            <m:r>
                              <m:t xml:space="preserve">2</m:t>
                            </m:r>
                          </m:sub>
                        </m:sSub>
                        <m:r>
                          <m:t xml:space="preserve">(</m:t>
                        </m:r>
                        <m:r>
                          <m:rPr>
                            <m:lit/>
                            <m:nor/>
                          </m:rPr>
                          <m:t xml:space="preserve">t,T</m:t>
                        </m:r>
                        <m:r>
                          <m:t xml:space="preserve">)</m:t>
                        </m:r>
                        <m:r>
                          <m:t xml:space="preserve">)</m:t>
                        </m:r>
                        <m:r>
                          <m:rPr>
                            <m:lit/>
                            <m:nor/>
                          </m:rPr>
                          <m:t xml:space="preserve">            </m:t>
                        </m:r>
                        <m:r>
                          <m:t xml:space="preserve">(</m:t>
                        </m:r>
                        <m:r>
                          <m:t xml:space="preserve">∗</m:t>
                        </m:r>
                        <m:r>
                          <m:t xml:space="preserve">)</m:t>
                        </m:r>
                      </m:e>
                      <m:e>
                        <m:r>
                          <m:t xml:space="preserve"> </m:t>
                        </m:r>
                        <m:r>
                          <m:rPr>
                            <m:lit/>
                            <m:nor/>
                          </m:rPr>
                          <m:t xml:space="preserve">where</m:t>
                        </m:r>
                        <m:r>
                          <m:t xml:space="preserve"> </m:t>
                        </m:r>
                        <m:sSub>
                          <m:e>
                            <m:r>
                              <m:t xml:space="preserve">R</m:t>
                            </m:r>
                          </m:e>
                          <m:sub>
                            <m:r>
                              <m:t xml:space="preserve">1</m:t>
                            </m:r>
                          </m:sub>
                        </m:sSub>
                        <m:r>
                          <m:t xml:space="preserve">(</m:t>
                        </m:r>
                        <m:r>
                          <m:rPr>
                            <m:lit/>
                            <m:nor/>
                          </m:rPr>
                          <m:t xml:space="preserve">t,T</m:t>
                        </m:r>
                        <m:r>
                          <m:t xml:space="preserve">)</m:t>
                        </m:r>
                        <m:r>
                          <m:t xml:space="preserve">=</m:t>
                        </m:r>
                        <m:r>
                          <m:rPr>
                            <m:lit/>
                            <m:nor/>
                          </m:rPr>
                          <m:t xml:space="preserve">exp</m:t>
                        </m:r>
                        <m:r>
                          <m:t xml:space="preserve">(</m:t>
                        </m:r>
                        <m:r>
                          <m:rPr>
                            <m:lit/>
                            <m:nor/>
                          </m:rPr>
                          <m:t xml:space="preserve"> -</m:t>
                        </m:r>
                        <m:nary>
                          <m:naryPr>
                            <m:chr m:val="∫"/>
                            <m:subHide m:val="1"/>
                            <m:supHide m:val="1"/>
                          </m:naryPr>
                          <m:sub/>
                          <m:sup/>
                          <m:e>
                            <m:sSub>
                              <m:e/>
                              <m:sub>
                                <m:sSup>
                                  <m:e>
                                    <m:r>
                                      <m:t xml:space="preserve">0</m:t>
                                    </m:r>
                                  </m:e>
                                  <m:sup>
                                    <m:r>
                                      <m:t xml:space="preserve">T</m:t>
                                    </m:r>
                                  </m:sup>
                                </m:sSup>
                              </m:sub>
                            </m:sSub>
                          </m:e>
                        </m:nary>
                        <m:sSub>
                          <m:e>
                            <m:r>
                              <m:t xml:space="preserve">κ</m:t>
                            </m:r>
                          </m:e>
                          <m:sub>
                            <m:r>
                              <m:t xml:space="preserve">s</m:t>
                            </m:r>
                          </m:sub>
                        </m:sSub>
                        <m:r>
                          <m:rPr>
                            <m:lit/>
                            <m:nor/>
                          </m:rPr>
                          <m:t xml:space="preserve">ds</m:t>
                        </m:r>
                        <m:r>
                          <m:t xml:space="preserve">)</m:t>
                        </m:r>
                        <m:r>
                          <m:rPr>
                            <m:lit/>
                            <m:nor/>
                          </m:rPr>
                          <m:t xml:space="preserve"> exp </m:t>
                        </m:r>
                        <m:r>
                          <m:t xml:space="preserve">(</m:t>
                        </m:r>
                        <m:nary>
                          <m:naryPr>
                            <m:chr m:val="∫"/>
                            <m:subHide m:val="1"/>
                            <m:supHide m:val="1"/>
                          </m:naryPr>
                          <m:sub/>
                          <m:sup/>
                          <m:e>
                            <m:sSup>
                              <m:e>
                                <m:sSub>
                                  <m:e/>
                                  <m:sub>
                                    <m:r>
                                      <m:t xml:space="preserve">0</m:t>
                                    </m:r>
                                  </m:sub>
                                </m:sSub>
                              </m:e>
                              <m:sup>
                                <m:r>
                                  <m:t xml:space="preserve">t</m:t>
                                </m:r>
                              </m:sup>
                            </m:sSup>
                          </m:e>
                        </m:nary>
                        <m:sSub>
                          <m:e>
                            <m:r>
                              <m:t xml:space="preserve">κ</m:t>
                            </m:r>
                          </m:e>
                          <m:sub>
                            <m:r>
                              <m:t xml:space="preserve">s</m:t>
                            </m:r>
                          </m:sub>
                        </m:sSub>
                        <m:r>
                          <m:rPr>
                            <m:lit/>
                            <m:nor/>
                          </m:rPr>
                          <m:t xml:space="preserve">ds</m:t>
                        </m:r>
                        <m:r>
                          <m:t xml:space="preserve">)</m:t>
                        </m:r>
                        <m:r>
                          <m:rPr>
                            <m:lit/>
                            <m:nor/>
                          </m:rPr>
                          <m:t xml:space="preserve">ln</m:t>
                        </m:r>
                        <m:sSub>
                          <m:e>
                            <m:r>
                              <m:t xml:space="preserve">S</m:t>
                            </m:r>
                          </m:e>
                          <m:sub>
                            <m:r>
                              <m:t xml:space="preserve">t</m:t>
                            </m:r>
                          </m:sub>
                        </m:sSub>
                      </m:e>
                      <m:e>
                        <m:r>
                          <m:rPr>
                            <m:lit/>
                            <m:nor/>
                          </m:rPr>
                          <m:t xml:space="preserve">     </m:t>
                        </m:r>
                        <m:sSub>
                          <m:e>
                            <m:r>
                              <m:t xml:space="preserve">R</m:t>
                            </m:r>
                          </m:e>
                          <m:sub>
                            <m:r>
                              <m:t xml:space="preserve">2</m:t>
                            </m:r>
                          </m:sub>
                        </m:sSub>
                        <m:r>
                          <m:t xml:space="preserve">(</m:t>
                        </m:r>
                        <m:r>
                          <m:rPr>
                            <m:lit/>
                            <m:nor/>
                          </m:rPr>
                          <m:t xml:space="preserve">t,T</m:t>
                        </m:r>
                        <m:r>
                          <m:t xml:space="preserve">)</m:t>
                        </m:r>
                        <m:r>
                          <m:t xml:space="preserve">=</m:t>
                        </m:r>
                        <m:r>
                          <m:rPr>
                            <m:lit/>
                            <m:nor/>
                          </m:rPr>
                          <m:t xml:space="preserve">exp</m:t>
                        </m:r>
                        <m:r>
                          <m:t xml:space="preserve">(</m:t>
                        </m:r>
                        <m:r>
                          <m:rPr>
                            <m:lit/>
                            <m:nor/>
                          </m:rPr>
                          <m:t xml:space="preserve"> -</m:t>
                        </m:r>
                        <m:nary>
                          <m:naryPr>
                            <m:chr m:val="∫"/>
                            <m:subHide m:val="1"/>
                            <m:supHide m:val="1"/>
                          </m:naryPr>
                          <m:sub/>
                          <m:sup/>
                          <m:e>
                            <m:sSub>
                              <m:e/>
                              <m:sub>
                                <m:sSup>
                                  <m:e>
                                    <m:r>
                                      <m:t xml:space="preserve">0</m:t>
                                    </m:r>
                                  </m:e>
                                  <m:sup>
                                    <m:r>
                                      <m:t xml:space="preserve">T</m:t>
                                    </m:r>
                                  </m:sup>
                                </m:sSup>
                              </m:sub>
                            </m:sSub>
                          </m:e>
                        </m:nary>
                        <m:sSub>
                          <m:e>
                            <m:r>
                              <m:t xml:space="preserve">κ</m:t>
                            </m:r>
                          </m:e>
                          <m:sub>
                            <m:r>
                              <m:t xml:space="preserve">s</m:t>
                            </m:r>
                          </m:sub>
                        </m:sSub>
                        <m:r>
                          <m:rPr>
                            <m:lit/>
                            <m:nor/>
                          </m:rPr>
                          <m:t xml:space="preserve">ds</m:t>
                        </m:r>
                        <m:r>
                          <m:t xml:space="preserve">)</m:t>
                        </m:r>
                        <m:nary>
                          <m:naryPr>
                            <m:chr m:val="∫"/>
                            <m:subHide m:val="1"/>
                            <m:supHide m:val="1"/>
                          </m:naryPr>
                          <m:sub/>
                          <m:sup/>
                          <m:e>
                            <m:sSub>
                              <m:e/>
                              <m:sub>
                                <m:sSup>
                                  <m:e>
                                    <m:r>
                                      <m:t xml:space="preserve">t</m:t>
                                    </m:r>
                                  </m:e>
                                  <m:sup>
                                    <m:r>
                                      <m:t xml:space="preserve">T</m:t>
                                    </m:r>
                                  </m:sup>
                                </m:sSup>
                              </m:sub>
                            </m:sSub>
                          </m:e>
                        </m:nary>
                        <m:r>
                          <m:rPr>
                            <m:lit/>
                            <m:nor/>
                          </m:rPr>
                          <m:t xml:space="preserve">exp</m:t>
                        </m:r>
                        <m:r>
                          <m:t xml:space="preserve">(</m:t>
                        </m:r>
                        <m:nary>
                          <m:naryPr>
                            <m:chr m:val="∫"/>
                            <m:subHide m:val="1"/>
                            <m:supHide m:val="1"/>
                          </m:naryPr>
                          <m:sub/>
                          <m:sup/>
                          <m:e>
                            <m:sSub>
                              <m:e/>
                              <m:sub>
                                <m:sSup>
                                  <m:e>
                                    <m:r>
                                      <m:t xml:space="preserve">0</m:t>
                                    </m:r>
                                  </m:e>
                                  <m:sup>
                                    <m:r>
                                      <m:t xml:space="preserve">s</m:t>
                                    </m:r>
                                  </m:sup>
                                </m:sSup>
                              </m:sub>
                            </m:sSub>
                            <m:sSub>
                              <m:e>
                                <m:r>
                                  <m:t xml:space="preserve">κ</m:t>
                                </m:r>
                              </m:e>
                              <m:sub>
                                <m:r>
                                  <m:t xml:space="preserve">τ</m:t>
                                </m:r>
                              </m:sub>
                            </m:sSub>
                          </m:e>
                        </m:nary>
                        <m:r>
                          <m:t xml:space="preserve">dτ</m:t>
                        </m:r>
                        <m:r>
                          <m:t xml:space="preserve">)</m:t>
                        </m:r>
                        <m:sSub>
                          <m:e>
                            <m:r>
                              <m:t xml:space="preserve">κ</m:t>
                            </m:r>
                          </m:e>
                          <m:sub>
                            <m:r>
                              <m:t xml:space="preserve">t</m:t>
                            </m:r>
                          </m:sub>
                        </m:sSub>
                        <m:r>
                          <m:t xml:space="preserve">(</m:t>
                        </m:r>
                        <m:sSub>
                          <m:e>
                            <m:r>
                              <m:t xml:space="preserve">α</m:t>
                            </m:r>
                          </m:e>
                          <m:sub>
                            <m:r>
                              <m:t xml:space="preserve">t</m:t>
                            </m:r>
                          </m:sub>
                        </m:sSub>
                        <m:r>
                          <m:t xml:space="preserve">+</m:t>
                        </m:r>
                        <m:f>
                          <m:num>
                            <m:sSub>
                              <m:e>
                                <m:r>
                                  <m:t xml:space="preserve">δ</m:t>
                                </m:r>
                              </m:e>
                              <m:sub>
                                <m:r>
                                  <m:t xml:space="preserve">t</m:t>
                                </m:r>
                              </m:sub>
                            </m:sSub>
                          </m:num>
                          <m:den>
                            <m:sSub>
                              <m:e>
                                <m:r>
                                  <m:t xml:space="preserve">κ</m:t>
                                </m:r>
                              </m:e>
                              <m:sub>
                                <m:r>
                                  <m:t xml:space="preserve">t</m:t>
                                </m:r>
                              </m:sub>
                            </m:sSub>
                          </m:den>
                        </m:f>
                        <m:r>
                          <m:t xml:space="preserve">)</m:t>
                        </m:r>
                        <m:r>
                          <m:rPr>
                            <m:lit/>
                            <m:nor/>
                          </m:rPr>
                          <m:t xml:space="preserve">ds </m:t>
                        </m:r>
                      </m:e>
                      <m:e>
                        <m:r>
                          <m:rPr>
                            <m:lit/>
                            <m:nor/>
                          </m:rPr>
                          <m:t xml:space="preserve">                    +</m:t>
                        </m:r>
                        <m:f>
                          <m:num>
                            <m:r>
                              <m:t xml:space="preserve">1</m:t>
                            </m:r>
                          </m:num>
                          <m:den>
                            <m:r>
                              <m:t xml:space="preserve">2</m:t>
                            </m:r>
                          </m:den>
                        </m:f>
                        <m:r>
                          <m:rPr>
                            <m:lit/>
                            <m:nor/>
                          </m:rPr>
                          <m:t xml:space="preserve">exp</m:t>
                        </m:r>
                        <m:r>
                          <m:t xml:space="preserve">(</m:t>
                        </m:r>
                        <m:r>
                          <m:rPr>
                            <m:lit/>
                            <m:nor/>
                          </m:rPr>
                          <m:t xml:space="preserve"> -2</m:t>
                        </m:r>
                        <m:nary>
                          <m:naryPr>
                            <m:chr m:val="∫"/>
                            <m:subHide m:val="1"/>
                            <m:supHide m:val="1"/>
                          </m:naryPr>
                          <m:sub/>
                          <m:sup/>
                          <m:e>
                            <m:sSub>
                              <m:e/>
                              <m:sub>
                                <m:sSup>
                                  <m:e>
                                    <m:r>
                                      <m:t xml:space="preserve">0</m:t>
                                    </m:r>
                                  </m:e>
                                  <m:sup>
                                    <m:r>
                                      <m:t xml:space="preserve">T</m:t>
                                    </m:r>
                                  </m:sup>
                                </m:sSup>
                              </m:sub>
                            </m:sSub>
                          </m:e>
                        </m:nary>
                        <m:sSub>
                          <m:e>
                            <m:r>
                              <m:t xml:space="preserve">κ</m:t>
                            </m:r>
                          </m:e>
                          <m:sub>
                            <m:r>
                              <m:t xml:space="preserve">s</m:t>
                            </m:r>
                          </m:sub>
                        </m:sSub>
                        <m:r>
                          <m:rPr>
                            <m:lit/>
                            <m:nor/>
                          </m:rPr>
                          <m:t xml:space="preserve">ds</m:t>
                        </m:r>
                        <m:r>
                          <m:t xml:space="preserve">)</m:t>
                        </m:r>
                        <m:nary>
                          <m:naryPr>
                            <m:chr m:val="∫"/>
                            <m:subHide m:val="1"/>
                            <m:supHide m:val="1"/>
                          </m:naryPr>
                          <m:sub/>
                          <m:sup/>
                          <m:e>
                            <m:sSub>
                              <m:e/>
                              <m:sub>
                                <m:sSup>
                                  <m:e>
                                    <m:r>
                                      <m:t xml:space="preserve">t</m:t>
                                    </m:r>
                                  </m:e>
                                  <m:sup>
                                    <m:r>
                                      <m:t xml:space="preserve">T</m:t>
                                    </m:r>
                                  </m:sup>
                                </m:sSup>
                              </m:sub>
                            </m:sSub>
                          </m:e>
                        </m:nary>
                        <m:r>
                          <m:rPr>
                            <m:lit/>
                            <m:nor/>
                          </m:rPr>
                          <m:t xml:space="preserve">exp</m:t>
                        </m:r>
                        <m:r>
                          <m:t xml:space="preserve">(</m:t>
                        </m:r>
                        <m:nary>
                          <m:naryPr>
                            <m:chr m:val="∫"/>
                            <m:subHide m:val="1"/>
                            <m:supHide m:val="1"/>
                          </m:naryPr>
                          <m:sub/>
                          <m:sup/>
                          <m:e>
                            <m:sSub>
                              <m:e/>
                              <m:sub>
                                <m:sSup>
                                  <m:e>
                                    <m:r>
                                      <m:t xml:space="preserve">0</m:t>
                                    </m:r>
                                  </m:e>
                                  <m:sup>
                                    <m:r>
                                      <m:t xml:space="preserve">s</m:t>
                                    </m:r>
                                  </m:sup>
                                </m:sSup>
                              </m:sub>
                            </m:sSub>
                          </m:e>
                        </m:nary>
                        <m:r>
                          <m:t xml:space="preserve">2</m:t>
                        </m:r>
                        <m:sSub>
                          <m:e>
                            <m:r>
                              <m:t xml:space="preserve">κ</m:t>
                            </m:r>
                          </m:e>
                          <m:sub>
                            <m:r>
                              <m:t xml:space="preserve">τ</m:t>
                            </m:r>
                          </m:sub>
                        </m:sSub>
                        <m:r>
                          <m:t xml:space="preserve">dτ</m:t>
                        </m:r>
                        <m:r>
                          <m:t xml:space="preserve">)</m:t>
                        </m:r>
                        <m:sSub>
                          <m:e>
                            <m:r>
                              <m:t xml:space="preserve">σ</m:t>
                            </m:r>
                          </m:e>
                          <m:sub>
                            <m:sSup>
                              <m:e>
                                <m:r>
                                  <m:t xml:space="preserve">s</m:t>
                                </m:r>
                              </m:e>
                              <m:sup>
                                <m:r>
                                  <m:t xml:space="preserve">2</m:t>
                                </m:r>
                              </m:sup>
                            </m:sSup>
                          </m:sub>
                        </m:sSub>
                        <m:r>
                          <m:rPr>
                            <m:lit/>
                            <m:nor/>
                          </m:rPr>
                          <m:t xml:space="preserve">ds</m:t>
                        </m:r>
                        <m:r>
                          <m:rPr>
                            <m:lit/>
                            <m:nor/>
                          </m:rPr>
                          <m:t xml:space="preserve">.</m:t>
                        </m:r>
                      </m:e>
                      <m:e>
                        <m:r>
                          <m:rPr>
                            <m:lit/>
                            <m:nor/>
                          </m:rPr>
                          <m:t xml:space="preserve">                     </m:t>
                        </m:r>
                        <m:r>
                          <m:t xml:space="preserve">(</m:t>
                        </m:r>
                        <m:sSub>
                          <m:e>
                            <m:r>
                              <m:t xml:space="preserve">δ</m:t>
                            </m:r>
                          </m:e>
                          <m:sub>
                            <m:r>
                              <m:t xml:space="preserve">t</m:t>
                            </m:r>
                          </m:sub>
                        </m:sSub>
                        <m:r>
                          <m:rPr>
                            <m:lit/>
                            <m:nor/>
                          </m:rPr>
                          <m:t xml:space="preserve"> is the market price of risk</m:t>
                        </m:r>
                        <m:r>
                          <m:t xml:space="preserve">)</m:t>
                        </m:r>
                      </m:e>
                    </m:eqArr>
                  </m:oMath>
                </a14:m>
              </a:p>
            </p:txBody>
          </p:sp>
        </mc:Choice>
        <mc:Fallback>
          <p:sp>
            <p:nvSpPr>
              <p:cNvPr id="44" name=""/>
              <p:cNvSpPr txBox="1"/>
              <p:nvPr/>
            </p:nvSpPr>
            <p:spPr>
              <a:xfrm>
                <a:off x="1066680" y="2590920"/>
                <a:ext cx="7750440" cy="4219560"/>
              </a:xfrm>
              <a:prstGeom prst="rect">
                <a:avLst/>
              </a:prstGeom>
              <a:blipFill>
                <a:blip r:embed="rId3"/>
                <a:stretch>
                  <a:fillRect/>
                </a:stretch>
              </a:blipFill>
            </p:spPr>
          </p:sp>
        </mc:Fallback>
      </mc:AlternateContent>
    </p:spTree>
  </p:cSld>
  <p:transition>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09120" y="626760"/>
            <a:ext cx="89154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Futures - cont.</a:t>
            </a:r>
            <a:endParaRPr b="1" lang="en-US" sz="4400" strike="noStrike" u="none">
              <a:solidFill>
                <a:srgbClr val="000080"/>
              </a:solidFill>
              <a:effectLst/>
              <a:uFillTx/>
              <a:latin typeface="Arial;Helvetica"/>
            </a:endParaRPr>
          </a:p>
        </p:txBody>
      </p:sp>
      <p:sp>
        <p:nvSpPr>
          <p:cNvPr id="46" name="PlaceHolder 2"/>
          <p:cNvSpPr>
            <a:spLocks noGrp="1"/>
          </p:cNvSpPr>
          <p:nvPr>
            <p:ph/>
          </p:nvPr>
        </p:nvSpPr>
        <p:spPr>
          <a:xfrm>
            <a:off x="685440" y="1828440"/>
            <a:ext cx="8839080" cy="1066680"/>
          </a:xfrm>
          <a:prstGeom prst="rect">
            <a:avLst/>
          </a:prstGeom>
          <a:noFill/>
          <a:ln w="0">
            <a:noFill/>
          </a:ln>
        </p:spPr>
        <p:txBody>
          <a:bodyPr lIns="90000" rIns="90000" tIns="46800" bIns="46800" anchor="t">
            <a:normAutofit/>
          </a:bodyPr>
          <a:p>
            <a:pPr marL="343080" indent="-343080">
              <a:lnSpc>
                <a:spcPct val="8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Merton’s rational option pricing theory for futures</a:t>
            </a:r>
            <a:endParaRPr b="0" lang="en-US" sz="3200" strike="noStrike" u="none">
              <a:solidFill>
                <a:srgbClr val="000000"/>
              </a:solidFill>
              <a:effectLst/>
              <a:uFillTx/>
              <a:latin typeface="Arial;Helvetica"/>
            </a:endParaRPr>
          </a:p>
        </p:txBody>
      </p:sp>
      <p:graphicFrame>
        <p:nvGraphicFramePr>
          <p:cNvPr id="47" name=""/>
          <p:cNvGraphicFramePr/>
          <p:nvPr/>
        </p:nvGraphicFramePr>
        <p:xfrm>
          <a:off x="8077320" y="6705720"/>
          <a:ext cx="1752480" cy="571320"/>
        </p:xfrm>
        <a:graphic>
          <a:graphicData uri="http://schemas.openxmlformats.org/presentationml/2006/ole">
            <p:oleObj r:id="rId1" spid="">
              <p:embed/>
              <p:pic>
                <p:nvPicPr>
                  <p:cNvPr id="48"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49" name=""/>
              <p:cNvSpPr txBox="1"/>
              <p:nvPr/>
            </p:nvSpPr>
            <p:spPr>
              <a:xfrm>
                <a:off x="1066680" y="2438280"/>
                <a:ext cx="8307360" cy="1692360"/>
              </a:xfrm>
              <a:prstGeom prst="rect">
                <a:avLst/>
              </a:prstGeom>
            </p:spPr>
            <p:txBody>
              <a:bodyPr/>
              <a:p>
                <a14:m>
                  <m:oMath xmlns:m="http://schemas.openxmlformats.org/officeDocument/2006/math">
                    <m:eqArr>
                      <m:e>
                        <m:f>
                          <m:num>
                            <m:r>
                              <m:t xml:space="preserve">1</m:t>
                            </m:r>
                          </m:num>
                          <m:den>
                            <m:r>
                              <m:t xml:space="preserve">2</m:t>
                            </m:r>
                          </m:den>
                        </m:f>
                        <m:sSub>
                          <m:e>
                            <m:r>
                              <m:t xml:space="preserve">σ</m:t>
                            </m:r>
                          </m:e>
                          <m:sub>
                            <m:sSup>
                              <m:e>
                                <m:r>
                                  <m:t xml:space="preserve">t</m:t>
                                </m:r>
                              </m:e>
                              <m:sup>
                                <m:r>
                                  <m:t xml:space="preserve">2</m:t>
                                </m:r>
                              </m:sup>
                            </m:sSup>
                          </m:sub>
                        </m:sSub>
                        <m:sSub>
                          <m:e>
                            <m:r>
                              <m:t xml:space="preserve">S</m:t>
                            </m:r>
                          </m:e>
                          <m:sub>
                            <m:sSup>
                              <m:e>
                                <m:r>
                                  <m:t xml:space="preserve">t</m:t>
                                </m:r>
                              </m:e>
                              <m:sup>
                                <m:r>
                                  <m:t xml:space="preserve">2</m:t>
                                </m:r>
                              </m:sup>
                            </m:sSup>
                          </m:sub>
                        </m:sSub>
                        <m:sSub>
                          <m:e>
                            <m:r>
                              <m:t xml:space="preserve">F</m:t>
                            </m:r>
                          </m:e>
                          <m:sub>
                            <m:r>
                              <m:rPr>
                                <m:lit/>
                                <m:nor/>
                              </m:rPr>
                              <m:t xml:space="preserve">SS</m:t>
                            </m:r>
                          </m:sub>
                        </m:sSub>
                        <m:r>
                          <m:t xml:space="preserve">+</m:t>
                        </m:r>
                        <m:sSub>
                          <m:e>
                            <m:r>
                              <m:t xml:space="preserve">κ</m:t>
                            </m:r>
                          </m:e>
                          <m:sub>
                            <m:r>
                              <m:t xml:space="preserve">t</m:t>
                            </m:r>
                          </m:sub>
                        </m:sSub>
                        <m:r>
                          <m:t xml:space="preserve">(</m:t>
                        </m:r>
                        <m:sSub>
                          <m:e>
                            <m:r>
                              <m:t xml:space="preserve">μ</m:t>
                            </m:r>
                          </m:e>
                          <m:sub>
                            <m:r>
                              <m:t xml:space="preserve">t</m:t>
                            </m:r>
                          </m:sub>
                        </m:sSub>
                        <m:r>
                          <m:t xml:space="preserve">−</m:t>
                        </m:r>
                        <m:sSub>
                          <m:e>
                            <m:r>
                              <m:t xml:space="preserve">δ</m:t>
                            </m:r>
                          </m:e>
                          <m:sub>
                            <m:r>
                              <m:t xml:space="preserve">t</m:t>
                            </m:r>
                          </m:sub>
                        </m:sSub>
                        <m:r>
                          <m:t xml:space="preserve">−</m:t>
                        </m:r>
                        <m:r>
                          <m:rPr>
                            <m:lit/>
                            <m:nor/>
                          </m:rPr>
                          <m:t xml:space="preserve">ln</m:t>
                        </m:r>
                        <m:sSub>
                          <m:e>
                            <m:r>
                              <m:t xml:space="preserve">S</m:t>
                            </m:r>
                          </m:e>
                          <m:sub>
                            <m:r>
                              <m:t xml:space="preserve">t</m:t>
                            </m:r>
                          </m:sub>
                        </m:sSub>
                        <m:r>
                          <m:t xml:space="preserve">)</m:t>
                        </m:r>
                        <m:sSub>
                          <m:e>
                            <m:r>
                              <m:t xml:space="preserve">S</m:t>
                            </m:r>
                          </m:e>
                          <m:sub>
                            <m:r>
                              <m:t xml:space="preserve">t</m:t>
                            </m:r>
                          </m:sub>
                        </m:sSub>
                        <m:sSub>
                          <m:e>
                            <m:r>
                              <m:t xml:space="preserve">F</m:t>
                            </m:r>
                          </m:e>
                          <m:sub>
                            <m:r>
                              <m:t xml:space="preserve">S</m:t>
                            </m:r>
                          </m:sub>
                        </m:sSub>
                        <m:r>
                          <m:t xml:space="preserve">+</m:t>
                        </m:r>
                        <m:sSub>
                          <m:e>
                            <m:r>
                              <m:t xml:space="preserve">F</m:t>
                            </m:r>
                          </m:e>
                          <m:sub>
                            <m:r>
                              <m:t xml:space="preserve">t</m:t>
                            </m:r>
                          </m:sub>
                        </m:sSub>
                        <m:r>
                          <m:t xml:space="preserve">=</m:t>
                        </m:r>
                        <m:r>
                          <m:t xml:space="preserve">0</m:t>
                        </m:r>
                        <m:r>
                          <m:rPr>
                            <m:lit/>
                            <m:nor/>
                          </m:rPr>
                          <m:t xml:space="preserve">  </m:t>
                        </m:r>
                        <m:r>
                          <m:t xml:space="preserve">(</m:t>
                        </m:r>
                        <m:r>
                          <m:rPr>
                            <m:lit/>
                            <m:nor/>
                          </m:rPr>
                          <m:t xml:space="preserve">**</m:t>
                        </m:r>
                        <m:r>
                          <m:t xml:space="preserve">)</m:t>
                        </m:r>
                      </m:e>
                      <m:e>
                        <m:r>
                          <m:rPr>
                            <m:lit/>
                            <m:nor/>
                          </m:rPr>
                          <m:t xml:space="preserve">where </m:t>
                        </m:r>
                        <m:sSub>
                          <m:e>
                            <m:r>
                              <m:t xml:space="preserve">δ</m:t>
                            </m:r>
                          </m:e>
                          <m:sub>
                            <m:r>
                              <m:t xml:space="preserve">t</m:t>
                            </m:r>
                          </m:sub>
                        </m:sSub>
                        <m:r>
                          <m:rPr>
                            <m:lit/>
                            <m:nor/>
                          </m:rPr>
                          <m:t xml:space="preserve"> is the market price of risk</m:t>
                        </m:r>
                        <m:r>
                          <m:rPr>
                            <m:lit/>
                            <m:nor/>
                          </m:rPr>
                          <m:t xml:space="preserve">.</m:t>
                        </m:r>
                      </m:e>
                    </m:eqArr>
                  </m:oMath>
                </a14:m>
              </a:p>
            </p:txBody>
          </p:sp>
        </mc:Choice>
        <mc:Fallback>
          <p:sp>
            <p:nvSpPr>
              <p:cNvPr id="49" name=""/>
              <p:cNvSpPr txBox="1"/>
              <p:nvPr/>
            </p:nvSpPr>
            <p:spPr>
              <a:xfrm>
                <a:off x="1066680" y="2438280"/>
                <a:ext cx="8307360" cy="1692360"/>
              </a:xfrm>
              <a:prstGeom prst="rect">
                <a:avLst/>
              </a:prstGeom>
              <a:blipFill>
                <a:blip r:embed="rId3"/>
                <a:stretch>
                  <a:fillRect/>
                </a:stretch>
              </a:blipFill>
            </p:spPr>
          </p:sp>
        </mc:Fallback>
      </mc:AlternateContent>
      <p:sp>
        <p:nvSpPr>
          <p:cNvPr id="50" name=""/>
          <p:cNvSpPr/>
          <p:nvPr/>
        </p:nvSpPr>
        <p:spPr>
          <a:xfrm>
            <a:off x="1066680" y="4267080"/>
            <a:ext cx="8305920" cy="2514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300" strike="noStrike" u="none">
                <a:solidFill>
                  <a:srgbClr val="ff0000"/>
                </a:solidFill>
                <a:effectLst/>
                <a:uFillTx/>
                <a:latin typeface="Times New Roman"/>
              </a:rPr>
              <a:t>Remarks: </a:t>
            </a:r>
            <a:endParaRPr b="0" lang="en-US" sz="3300" strike="noStrike" u="none">
              <a:solidFill>
                <a:srgbClr val="000000"/>
              </a:solidFill>
              <a:effectLst/>
              <a:uFillTx/>
              <a:latin typeface="Arial;Helvetica"/>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300" strike="noStrike" u="none">
                <a:solidFill>
                  <a:srgbClr val="ff0000"/>
                </a:solidFill>
                <a:effectLst/>
                <a:uFillTx/>
                <a:latin typeface="Times New Roman"/>
              </a:rPr>
              <a:t>   It is easy to verified that (*) satisfies  (**), so</a:t>
            </a:r>
            <a:endParaRPr b="0" lang="en-US" sz="3300" strike="noStrike" u="none">
              <a:solidFill>
                <a:srgbClr val="000000"/>
              </a:solidFill>
              <a:effectLst/>
              <a:uFillTx/>
              <a:latin typeface="Arial;Helvetica"/>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300" strike="noStrike" u="none">
                <a:solidFill>
                  <a:srgbClr val="ff0000"/>
                </a:solidFill>
                <a:effectLst/>
                <a:uFillTx/>
                <a:latin typeface="Times New Roman"/>
              </a:rPr>
              <a:t>   the traditional expectation theory is consistent</a:t>
            </a:r>
            <a:endParaRPr b="0" lang="en-US" sz="3300" strike="noStrike" u="none">
              <a:solidFill>
                <a:srgbClr val="000000"/>
              </a:solidFill>
              <a:effectLst/>
              <a:uFillTx/>
              <a:latin typeface="Arial;Helvetica"/>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300" strike="noStrike" u="none">
                <a:solidFill>
                  <a:srgbClr val="ff0000"/>
                </a:solidFill>
                <a:effectLst/>
                <a:uFillTx/>
                <a:latin typeface="Times New Roman"/>
              </a:rPr>
              <a:t>   with the rational option pricing theory under</a:t>
            </a:r>
            <a:endParaRPr b="0" lang="en-US" sz="3300" strike="noStrike" u="none">
              <a:solidFill>
                <a:srgbClr val="000000"/>
              </a:solidFill>
              <a:effectLst/>
              <a:uFillTx/>
              <a:latin typeface="Arial;Helvetica"/>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300" strike="noStrike" u="none">
                <a:solidFill>
                  <a:srgbClr val="ff0000"/>
                </a:solidFill>
                <a:effectLst/>
                <a:uFillTx/>
                <a:latin typeface="Times New Roman"/>
              </a:rPr>
              <a:t>   pure-diffusion models.  </a:t>
            </a:r>
            <a:endParaRPr b="0" lang="en-US" sz="3300" strike="noStrike" u="none">
              <a:solidFill>
                <a:srgbClr val="000000"/>
              </a:solidFill>
              <a:effectLst/>
              <a:uFillTx/>
              <a:latin typeface="Arial;Helvetica"/>
            </a:endParaRPr>
          </a:p>
        </p:txBody>
      </p:sp>
    </p:spTree>
  </p:cSld>
  <p:transition>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09120" y="626760"/>
            <a:ext cx="8915400" cy="1260360"/>
          </a:xfrm>
          <a:prstGeom prst="rect">
            <a:avLst/>
          </a:prstGeom>
          <a:noFill/>
          <a:ln w="0">
            <a:noFill/>
          </a:ln>
        </p:spPr>
        <p:txBody>
          <a:bodyPr lIns="90000" rIns="90000" tIns="46800" bIns="46800" anchor="ctr">
            <a:noAutofit/>
          </a:bodyPr>
          <a:p>
            <a:pPr marL="343080" indent="-343080" algn="ctr">
              <a:lnSpc>
                <a:spcPct val="85000"/>
              </a:lnSpc>
              <a:spcBef>
                <a:spcPts val="11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80"/>
                </a:solidFill>
                <a:effectLst/>
                <a:uFillTx/>
                <a:latin typeface="Arial;Helvetica"/>
              </a:rPr>
              <a:t>Options under Pure-Diffusion </a:t>
            </a:r>
            <a:endParaRPr b="1" lang="en-US" sz="4400" strike="noStrike" u="none">
              <a:solidFill>
                <a:srgbClr val="000080"/>
              </a:solidFill>
              <a:effectLst/>
              <a:uFillTx/>
              <a:latin typeface="Arial;Helvetica"/>
            </a:endParaRPr>
          </a:p>
        </p:txBody>
      </p:sp>
      <p:sp>
        <p:nvSpPr>
          <p:cNvPr id="52" name="PlaceHolder 2"/>
          <p:cNvSpPr>
            <a:spLocks noGrp="1"/>
          </p:cNvSpPr>
          <p:nvPr>
            <p:ph/>
          </p:nvPr>
        </p:nvSpPr>
        <p:spPr>
          <a:xfrm>
            <a:off x="685800" y="1828440"/>
            <a:ext cx="8607600" cy="1066680"/>
          </a:xfrm>
          <a:prstGeom prst="rect">
            <a:avLst/>
          </a:prstGeom>
          <a:noFill/>
          <a:ln w="0">
            <a:noFill/>
          </a:ln>
        </p:spPr>
        <p:txBody>
          <a:bodyPr lIns="90000" rIns="90000" tIns="46800" bIns="46800" anchor="t">
            <a:normAutofit fontScale="92500" lnSpcReduction="19999"/>
          </a:bodyPr>
          <a:p>
            <a:pPr marL="343080" indent="-343080">
              <a:lnSpc>
                <a:spcPct val="125000"/>
              </a:lnSpc>
              <a:spcBef>
                <a:spcPts val="799"/>
              </a:spcBef>
              <a:buClr>
                <a:srgbClr val="000080"/>
              </a:buClr>
              <a:buSzPct val="75000"/>
              <a:buFont typeface="Star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Helvetica"/>
              </a:rPr>
              <a:t>Merton’s rational option pricing theory for European option</a:t>
            </a:r>
            <a:r>
              <a:rPr b="0" lang="en-US" sz="3200" strike="noStrike" u="none">
                <a:solidFill>
                  <a:srgbClr val="000000"/>
                </a:solidFill>
                <a:effectLst/>
                <a:uFillTx/>
                <a:latin typeface="Arial;Helvetica"/>
              </a:rPr>
              <a:t> </a:t>
            </a:r>
            <a:endParaRPr b="0" lang="en-US" sz="3200" strike="noStrike" u="none">
              <a:solidFill>
                <a:srgbClr val="000000"/>
              </a:solidFill>
              <a:effectLst/>
              <a:uFillTx/>
              <a:latin typeface="Arial;Helvetica"/>
            </a:endParaRPr>
          </a:p>
        </p:txBody>
      </p:sp>
      <p:graphicFrame>
        <p:nvGraphicFramePr>
          <p:cNvPr id="53" name=""/>
          <p:cNvGraphicFramePr/>
          <p:nvPr/>
        </p:nvGraphicFramePr>
        <p:xfrm>
          <a:off x="8077320" y="6705720"/>
          <a:ext cx="1752480" cy="571320"/>
        </p:xfrm>
        <a:graphic>
          <a:graphicData uri="http://schemas.openxmlformats.org/presentationml/2006/ole">
            <p:oleObj r:id="rId1" spid="">
              <p:embed/>
              <p:pic>
                <p:nvPicPr>
                  <p:cNvPr id="54" name="" descr=""/>
                  <p:cNvPicPr/>
                  <p:nvPr/>
                </p:nvPicPr>
                <p:blipFill>
                  <a:blip r:embed="rId2"/>
                  <a:stretch/>
                </p:blipFill>
                <p:spPr>
                  <a:xfrm>
                    <a:off x="8077320" y="6705720"/>
                    <a:ext cx="1752480" cy="571320"/>
                  </a:xfrm>
                  <a:prstGeom prst="rect">
                    <a:avLst/>
                  </a:prstGeom>
                  <a:noFill/>
                  <a:ln w="0">
                    <a:noFill/>
                  </a:ln>
                </p:spPr>
              </p:pic>
            </p:oleObj>
          </a:graphicData>
        </a:graphic>
      </p:graphicFrame>
      <mc:AlternateContent>
        <mc:Choice xmlns:a14="http://schemas.microsoft.com/office/drawing/2010/main" Requires="a14">
          <p:sp>
            <p:nvSpPr>
              <p:cNvPr id="55" name=""/>
              <p:cNvSpPr txBox="1"/>
              <p:nvPr/>
            </p:nvSpPr>
            <p:spPr>
              <a:xfrm>
                <a:off x="1066680" y="3429000"/>
                <a:ext cx="7272360" cy="2241720"/>
              </a:xfrm>
              <a:prstGeom prst="rect">
                <a:avLst/>
              </a:prstGeom>
            </p:spPr>
            <p:txBody>
              <a:bodyPr/>
              <a:p>
                <a14:m>
                  <m:oMath xmlns:m="http://schemas.openxmlformats.org/officeDocument/2006/math">
                    <m:eqArr>
                      <m:e>
                        <m:f>
                          <m:num>
                            <m:r>
                              <m:t xml:space="preserve">1</m:t>
                            </m:r>
                          </m:num>
                          <m:den>
                            <m:r>
                              <m:t xml:space="preserve">2</m:t>
                            </m:r>
                          </m:den>
                        </m:f>
                        <m:sSub>
                          <m:e>
                            <m:r>
                              <m:t xml:space="preserve">σ</m:t>
                            </m:r>
                          </m:e>
                          <m:sub>
                            <m:sSup>
                              <m:e>
                                <m:r>
                                  <m:t xml:space="preserve">t</m:t>
                                </m:r>
                              </m:e>
                              <m:sup>
                                <m:r>
                                  <m:t xml:space="preserve">2</m:t>
                                </m:r>
                              </m:sup>
                            </m:sSup>
                          </m:sub>
                        </m:sSub>
                        <m:sSub>
                          <m:e>
                            <m:r>
                              <m:t xml:space="preserve">S</m:t>
                            </m:r>
                          </m:e>
                          <m:sub>
                            <m:sSup>
                              <m:e>
                                <m:r>
                                  <m:t xml:space="preserve">t</m:t>
                                </m:r>
                              </m:e>
                              <m:sup>
                                <m:r>
                                  <m:t xml:space="preserve">2</m:t>
                                </m:r>
                              </m:sup>
                            </m:sSup>
                          </m:sub>
                        </m:sSub>
                        <m:sSub>
                          <m:e>
                            <m:r>
                              <m:t xml:space="preserve">V</m:t>
                            </m:r>
                          </m:e>
                          <m:sub>
                            <m:r>
                              <m:rPr>
                                <m:lit/>
                                <m:nor/>
                              </m:rPr>
                              <m:t xml:space="preserve">SS</m:t>
                            </m:r>
                          </m:sub>
                        </m:sSub>
                        <m:r>
                          <m:t xml:space="preserve">+</m:t>
                        </m:r>
                        <m:sSub>
                          <m:e>
                            <m:r>
                              <m:t xml:space="preserve">κ</m:t>
                            </m:r>
                          </m:e>
                          <m:sub>
                            <m:r>
                              <m:t xml:space="preserve">t</m:t>
                            </m:r>
                          </m:sub>
                        </m:sSub>
                        <m:r>
                          <m:t xml:space="preserve">(</m:t>
                        </m:r>
                        <m:sSub>
                          <m:e>
                            <m:r>
                              <m:t xml:space="preserve">μ</m:t>
                            </m:r>
                          </m:e>
                          <m:sub>
                            <m:r>
                              <m:t xml:space="preserve">t</m:t>
                            </m:r>
                          </m:sub>
                        </m:sSub>
                        <m:r>
                          <m:t xml:space="preserve">−</m:t>
                        </m:r>
                        <m:sSub>
                          <m:e>
                            <m:r>
                              <m:t xml:space="preserve">δ</m:t>
                            </m:r>
                          </m:e>
                          <m:sub>
                            <m:r>
                              <m:t xml:space="preserve">t</m:t>
                            </m:r>
                          </m:sub>
                        </m:sSub>
                        <m:r>
                          <m:t xml:space="preserve">−</m:t>
                        </m:r>
                        <m:r>
                          <m:rPr>
                            <m:lit/>
                            <m:nor/>
                          </m:rPr>
                          <m:t xml:space="preserve">ln</m:t>
                        </m:r>
                        <m:sSub>
                          <m:e>
                            <m:r>
                              <m:t xml:space="preserve">S</m:t>
                            </m:r>
                          </m:e>
                          <m:sub>
                            <m:r>
                              <m:t xml:space="preserve">t</m:t>
                            </m:r>
                          </m:sub>
                        </m:sSub>
                        <m:r>
                          <m:t xml:space="preserve">)</m:t>
                        </m:r>
                        <m:sSub>
                          <m:e>
                            <m:r>
                              <m:t xml:space="preserve">S</m:t>
                            </m:r>
                          </m:e>
                          <m:sub>
                            <m:r>
                              <m:t xml:space="preserve">t</m:t>
                            </m:r>
                          </m:sub>
                        </m:sSub>
                        <m:sSub>
                          <m:e>
                            <m:r>
                              <m:t xml:space="preserve">V</m:t>
                            </m:r>
                          </m:e>
                          <m:sub>
                            <m:r>
                              <m:t xml:space="preserve">S</m:t>
                            </m:r>
                          </m:sub>
                        </m:sSub>
                        <m:r>
                          <m:t xml:space="preserve">−</m:t>
                        </m:r>
                        <m:sSub>
                          <m:e>
                            <m:r>
                              <m:t xml:space="preserve">V</m:t>
                            </m:r>
                          </m:e>
                          <m:sub>
                            <m:r>
                              <m:t xml:space="preserve">t</m:t>
                            </m:r>
                          </m:sub>
                        </m:sSub>
                      </m:e>
                      <m:e>
                        <m:r>
                          <m:rPr>
                            <m:lit/>
                            <m:nor/>
                          </m:rPr>
                          <m:t xml:space="preserve">                                                          </m:t>
                        </m:r>
                        <m:r>
                          <m:t xml:space="preserve">−</m:t>
                        </m:r>
                        <m:r>
                          <m:rPr>
                            <m:lit/>
                            <m:nor/>
                          </m:rPr>
                          <m:t xml:space="preserve">rV</m:t>
                        </m:r>
                        <m:r>
                          <m:t xml:space="preserve">=</m:t>
                        </m:r>
                        <m:r>
                          <m:t xml:space="preserve">0</m:t>
                        </m:r>
                      </m:e>
                      <m:e>
                        <m:r>
                          <m:rPr>
                            <m:lit/>
                            <m:nor/>
                          </m:rPr>
                          <m:t xml:space="preserve">where </m:t>
                        </m:r>
                        <m:sSub>
                          <m:e>
                            <m:r>
                              <m:t xml:space="preserve">δ</m:t>
                            </m:r>
                          </m:e>
                          <m:sub>
                            <m:r>
                              <m:t xml:space="preserve">t</m:t>
                            </m:r>
                          </m:sub>
                        </m:sSub>
                        <m:r>
                          <m:rPr>
                            <m:lit/>
                            <m:nor/>
                          </m:rPr>
                          <m:t xml:space="preserve"> is the market price of risk</m:t>
                        </m:r>
                        <m:r>
                          <m:rPr>
                            <m:lit/>
                            <m:nor/>
                          </m:rPr>
                          <m:t xml:space="preserve">.</m:t>
                        </m:r>
                      </m:e>
                    </m:eqArr>
                  </m:oMath>
                </a14:m>
              </a:p>
            </p:txBody>
          </p:sp>
        </mc:Choice>
        <mc:Fallback>
          <p:sp>
            <p:nvSpPr>
              <p:cNvPr id="55" name=""/>
              <p:cNvSpPr txBox="1"/>
              <p:nvPr/>
            </p:nvSpPr>
            <p:spPr>
              <a:xfrm>
                <a:off x="1066680" y="3429000"/>
                <a:ext cx="7272360" cy="2241720"/>
              </a:xfrm>
              <a:prstGeom prst="rect">
                <a:avLst/>
              </a:prstGeom>
              <a:blipFill>
                <a:blip r:embed="rId3"/>
                <a:stretch>
                  <a:fillRect/>
                </a:stretch>
              </a:blipFill>
            </p:spPr>
          </p:sp>
        </mc:Fallback>
      </mc:AlternateContent>
    </p:spTree>
  </p:cSld>
  <p:transition>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19831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2000-06-18T21:27:49Z</dcterms:created>
  <dc:creator/>
  <dc:description/>
  <dc:language>en-US</dc:language>
  <cp:lastModifiedBy>qkerr</cp:lastModifiedBy>
  <dcterms:modified xsi:type="dcterms:W3CDTF">2000-07-30T21:28:21Z</dcterms:modified>
  <cp:revision>82</cp:revision>
  <dc:subject/>
  <dc:title>Jump-Diffusion Modeling &amp; Option Pricing</dc:title>
</cp:coreProperties>
</file>