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" name=""/>
            <p:cNvGrpSpPr/>
            <p:nvPr/>
          </p:nvGrpSpPr>
          <p:grpSpPr>
            <a:xfrm>
              <a:off x="76320" y="162000"/>
              <a:ext cx="152280" cy="6553080"/>
              <a:chOff x="76320" y="162000"/>
              <a:chExt cx="152280" cy="6553080"/>
            </a:xfrm>
          </p:grpSpPr>
          <p:sp>
            <p:nvSpPr>
              <p:cNvPr id="3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76320" y="1984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76320" y="24415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6320" y="28987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6320" y="3357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76320" y="38149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76320" y="404496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6320" y="42735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6320" y="47307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6320" y="564660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6320" y="65610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76320" y="1620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76320" y="10778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6699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dt" idx="1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A246E0-E013-4C49-819F-482440A610F1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38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9" name=""/>
            <p:cNvGrpSpPr/>
            <p:nvPr/>
          </p:nvGrpSpPr>
          <p:grpSpPr>
            <a:xfrm>
              <a:off x="76320" y="163440"/>
              <a:ext cx="152280" cy="6550200"/>
              <a:chOff x="76320" y="163440"/>
              <a:chExt cx="152280" cy="6550200"/>
            </a:xfrm>
          </p:grpSpPr>
          <p:sp>
            <p:nvSpPr>
              <p:cNvPr id="40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76320" y="19843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76320" y="24415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76320" y="2898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76320" y="3359160"/>
                <a:ext cx="152280" cy="1490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76320" y="38163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76320" y="4046400"/>
                <a:ext cx="152280" cy="14940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76320" y="42721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76320" y="47293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76320" y="56466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76320" y="65628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76320" y="163440"/>
                <a:ext cx="152280" cy="14940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76320" y="10764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430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dt" idx="4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8E8317-544A-4F35-A94E-7AE08320C903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ffff"/>
              </a:buClr>
              <a:buSzPct val="65000"/>
              <a:buFont typeface="Monotype Sorts" charset="2"/>
              <a:buChar char="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06668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FERC Meeting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1523880" y="3276720"/>
            <a:ext cx="6477120" cy="3047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Colleen Sullivan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Becky Cantrell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Leslie Lawner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May 1, 2000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Possible solutions to increase transportation capacity trading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1066680" y="1981080"/>
            <a:ext cx="7848720" cy="4648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Creation of free or economically feasible market area pools for all pipelines where shipper imbalances would reside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Create appropriate cash-out mechanisms for market area imbalances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Improve timing of capacity release process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Possible solutions to increase transportation capacity trading</a:t>
            </a:r>
            <a:br>
              <a:rPr sz="2400"/>
            </a:b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(Continued)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1066680" y="2209680"/>
            <a:ext cx="7848720" cy="4648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Lift restriction on one month or less capacity “rolling over” with same counterparty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Eliminate right to match restriction for all one month or less transactions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Encourage creation of market based solution for nomination services currently performed by pipelines (systems solutions)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Summary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major framework set up by FERC is generally acceptable and conducive to active trading in the gas market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Only minor modifications will encourage a much more liquid transportation market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Understanding the risk of a shipper and balancing that with the risk of the pipelines’ operations is crucial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State of US Wholesale Gas Market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Robust competition of gas commodity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Increasing use of technology and e-commerce in gas trading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Wholesale gas market is fundamentally competitive and sound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Continued transactional complexity in gas transportation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 forward market in gas transportation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Little reliable transportation price information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Issues to discuss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causes transportation complexity?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How can transportation transparency be improved?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Potential for e-commerce for transportation capacity trading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Possible solutions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ENA Participants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Colleen Sullivan-Managing Director, ENA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Becky Cantrell-Sr. Director, Federal Regulatory Affairs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Leslie Lawner-Director, Regulatory Affairs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143000" y="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What causes lack of transportation complexity? </a:t>
            </a:r>
            <a:br>
              <a:rPr sz="2400"/>
            </a:b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10666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High risk of losses for nomination errors--real loss of demand charges, not just lost opportunity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Tight tolerances, cash-outs discourage some players from buying transport with high demand charges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LDC penalties increase risk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Even with GISB nomination timelines, process is not real time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143000" y="380520"/>
            <a:ext cx="7696080" cy="1676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How can transportation complexity be removed? 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990720" y="2362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Foster development of market area pools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Allow unlimited pool to pool transfers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Encourage pipelines or third-parties to develop enhanced nomination systems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What causes lack of transportation transparency?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Too many transportation-like transactions occur in the gray market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Inefficient capacity release on pipeline bulletin boards encourages alternate arrangements like exchanges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Customers often release capacity at max rates then reimburse marketer for demand charges, masking the true transaction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What causes lack of transportation transparency?</a:t>
            </a:r>
            <a:br>
              <a:rPr sz="2400"/>
            </a:b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(Continued)</a:t>
            </a:r>
            <a:endParaRPr b="0" lang="en-US" sz="2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1430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Companies find ways around rule of not having to post one month or less capacity that has “rolled over”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Potential for e-commerce transportation capacity trading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Once timing of capacity release is improved, we envision adding capacity trading on EOL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Common source of data and ability to trade capacity on multiple pipelines will enhance transparency of transportation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Development of retail market encourages need for citygate pricing and thus transportation capacity trading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2000-04-28T11:22:08Z</dcterms:created>
  <dc:creator>ECT</dc:creator>
  <dc:description/>
  <dc:language>en-US</dc:language>
  <cp:lastModifiedBy>scorman</cp:lastModifiedBy>
  <cp:lastPrinted>2000-04-28T12:51:48Z</cp:lastPrinted>
  <dcterms:modified xsi:type="dcterms:W3CDTF">2000-04-28T16:25:02Z</dcterms:modified>
  <cp:revision>4</cp:revision>
  <dc:subject/>
  <dc:title>FERC Meeting</dc:title>
</cp:coreProperties>
</file>