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9197975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spcAft>
                <a:spcPts val="68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3D5F8C1-10FB-4E5B-B34C-B925BB36B740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5D9DBFC-10FA-45E4-9BF4-2738E969483A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D1DBE3E-F340-48F3-BBE1-E5D56405868B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689"/>
              </a:spcAft>
              <a:buClr>
                <a:srgbClr val="ff0000"/>
              </a:buClr>
              <a:buSzPct val="9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0" y="6629040"/>
            <a:ext cx="9144000" cy="15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A11605C-2FF5-421E-90E4-01B49D93301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 flipH="1">
            <a:off x="609120" y="9144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8381880" y="6248520"/>
            <a:ext cx="603360" cy="59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 flipH="1">
            <a:off x="761760" y="985680"/>
            <a:ext cx="838188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 flipH="1">
            <a:off x="-360" y="6477120"/>
            <a:ext cx="8280360" cy="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 flipH="1">
            <a:off x="0" y="6548400"/>
            <a:ext cx="8175600" cy="0"/>
          </a:xfrm>
          <a:prstGeom prst="line">
            <a:avLst/>
          </a:prstGeom>
          <a:ln w="2844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2362320"/>
            <a:ext cx="9144000" cy="39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Project Doorstep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Chicago-Metals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Office Visit October 2-3,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Follow-up visit November 2,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sng">
                <a:solidFill>
                  <a:srgbClr val="9d9de7"/>
                </a:solidFill>
                <a:effectLst/>
                <a:uFillTx/>
                <a:latin typeface="Arial"/>
              </a:rPr>
              <a:t>Attendees Oct. 2-3</a:t>
            </a:r>
            <a:r>
              <a:rPr b="1" i="1" lang="en-US" sz="1600" strike="noStrike" u="sng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sng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sng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sng">
                <a:solidFill>
                  <a:srgbClr val="9d9de7"/>
                </a:solidFill>
                <a:effectLst/>
                <a:uFillTx/>
                <a:latin typeface="Arial"/>
              </a:rPr>
              <a:t>Attendees Nov. 2</a:t>
            </a:r>
            <a:r>
              <a:rPr b="1" i="1" lang="en-US" sz="16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Rick Bittner-RAC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David Port - MRM RAC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Sonya Gasdia-RAC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Bjorn Hagelmann - MRM RAC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Frank Hayden- MRM RAC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Shona Wilson - Global Risk Energy Operations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	</a:t>
            </a:r>
            <a:r>
              <a:rPr b="1" i="1" lang="en-US" sz="1400" strike="noStrike" u="none">
                <a:solidFill>
                  <a:srgbClr val="9d9de7"/>
                </a:solidFill>
                <a:effectLst/>
                <a:uFillTx/>
                <a:latin typeface="Arial"/>
              </a:rPr>
              <a:t>Mike Moscoso- Global Risk Energy Operations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0" y="1371600"/>
            <a:ext cx="914400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E_RGB_R" descr=""/>
          <p:cNvPicPr/>
          <p:nvPr/>
        </p:nvPicPr>
        <p:blipFill>
          <a:blip r:embed="rId1"/>
          <a:stretch/>
        </p:blipFill>
        <p:spPr>
          <a:xfrm>
            <a:off x="3780000" y="533520"/>
            <a:ext cx="1398600" cy="1380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 flipH="1">
            <a:off x="609120" y="3222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 flipH="1" flipV="1">
            <a:off x="761760" y="393480"/>
            <a:ext cx="8381880" cy="1404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-360" y="6566040"/>
            <a:ext cx="83818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flipH="1">
            <a:off x="-360" y="6637320"/>
            <a:ext cx="853452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1D3DD69-DDE6-48E3-B3DD-310DFAED4ECD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279000" y="0"/>
            <a:ext cx="86360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Follow up on Findings / New Findings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6" name=""/>
          <p:cNvGraphicFramePr/>
          <p:nvPr/>
        </p:nvGraphicFramePr>
        <p:xfrm>
          <a:off x="-108000" y="2322360"/>
          <a:ext cx="9014040" cy="2845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108000" y="2322360"/>
                    <a:ext cx="9014040" cy="284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DC5ECED-0596-4318-AE85-6CB2F6BEEF28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Process flow to be implemented* - Scrap - St. Louis, Chicago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419040" y="6006960"/>
            <a:ext cx="1155600" cy="276840"/>
          </a:xfrm>
          <a:prstGeom prst="rect">
            <a:avLst/>
          </a:prstGeom>
          <a:solidFill>
            <a:srgbClr val="66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2897280" y="5873760"/>
            <a:ext cx="1536480" cy="4597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 or Montreal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1778040" y="6029280"/>
            <a:ext cx="1104840" cy="276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190440" y="5321160"/>
            <a:ext cx="581652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152280" y="1469880"/>
            <a:ext cx="1016280" cy="6426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set within a band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254160" y="4813200"/>
            <a:ext cx="115560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55" name=""/>
          <p:cNvCxnSpPr/>
          <p:nvPr/>
        </p:nvCxnSpPr>
        <p:spPr>
          <a:xfrm>
            <a:off x="622440" y="2131920"/>
            <a:ext cx="172080" cy="269496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156" name=""/>
          <p:cNvSpPr/>
          <p:nvPr/>
        </p:nvSpPr>
        <p:spPr>
          <a:xfrm>
            <a:off x="2070000" y="1638360"/>
            <a:ext cx="1397160" cy="469800"/>
          </a:xfrm>
          <a:prstGeom prst="flowChartDocumen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2057400" y="1701720"/>
            <a:ext cx="1765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Write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1193760" y="1778040"/>
            <a:ext cx="863640" cy="25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2336760" y="2870280"/>
            <a:ext cx="1117800" cy="850680"/>
          </a:xfrm>
          <a:prstGeom prst="flowChartManualOperation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2433600" y="2832120"/>
            <a:ext cx="94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4368960" y="3860640"/>
            <a:ext cx="130788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4432320" y="3987720"/>
            <a:ext cx="1308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 confirm/contract, 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4584600" y="20066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4368960" y="483876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 flipV="1">
            <a:off x="3492360" y="1625400"/>
            <a:ext cx="723960" cy="177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3467160" y="1803240"/>
            <a:ext cx="888840" cy="2641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6095880" y="2260440"/>
            <a:ext cx="130824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6083280" y="2425680"/>
            <a:ext cx="1308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Capture secondary service movements in system, invoicing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6121440" y="3162240"/>
            <a:ext cx="13334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Coordination/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3505320" y="1803240"/>
            <a:ext cx="2539800" cy="965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 flipV="1">
            <a:off x="3378240" y="2793960"/>
            <a:ext cx="25909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4229280" y="1130400"/>
            <a:ext cx="2006280" cy="838080"/>
          </a:xfrm>
          <a:prstGeom prst="flowChartOnlineStorag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4317840" y="1257480"/>
            <a:ext cx="1689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Breakdown positions, input into RM system, calculate 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2654280" y="3848040"/>
            <a:ext cx="676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2209680" y="217188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333360" y="220032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6219720" y="5083200"/>
            <a:ext cx="115596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78" name=""/>
          <p:cNvCxnSpPr>
            <a:stCxn id="162" idx="3"/>
            <a:endCxn id="177" idx="0"/>
          </p:cNvCxnSpPr>
          <p:nvPr/>
        </p:nvCxnSpPr>
        <p:spPr>
          <a:xfrm>
            <a:off x="5740560" y="4308480"/>
            <a:ext cx="1057680" cy="7754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179" name=""/>
          <p:cNvSpPr/>
          <p:nvPr/>
        </p:nvSpPr>
        <p:spPr>
          <a:xfrm>
            <a:off x="7527960" y="3990960"/>
            <a:ext cx="1155600" cy="45972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80" name=""/>
          <p:cNvCxnSpPr>
            <a:stCxn id="167" idx="3"/>
            <a:endCxn id="179" idx="0"/>
          </p:cNvCxnSpPr>
          <p:nvPr/>
        </p:nvCxnSpPr>
        <p:spPr>
          <a:xfrm>
            <a:off x="7403760" y="2705040"/>
            <a:ext cx="702360" cy="12866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181" name=""/>
          <p:cNvSpPr/>
          <p:nvPr/>
        </p:nvSpPr>
        <p:spPr>
          <a:xfrm flipV="1">
            <a:off x="3365640" y="1650960"/>
            <a:ext cx="876240" cy="1587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5334120" y="1981080"/>
            <a:ext cx="137160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4559400" y="5952960"/>
            <a:ext cx="1346040" cy="45972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London middle office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7537320" y="5334120"/>
            <a:ext cx="1333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excerpt from MG NA implementation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107A88A-85DF-4E81-AC16-18F0AEF6CF42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Process flow* - Primary Aluminum - Chicago, Montreal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419040" y="6006960"/>
            <a:ext cx="1155600" cy="276840"/>
          </a:xfrm>
          <a:prstGeom prst="rect">
            <a:avLst/>
          </a:prstGeom>
          <a:solidFill>
            <a:srgbClr val="66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2793960" y="6004080"/>
            <a:ext cx="1359000" cy="2768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1778040" y="6016680"/>
            <a:ext cx="863640" cy="276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190440" y="5511960"/>
            <a:ext cx="637056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152280" y="1469880"/>
            <a:ext cx="1016280" cy="6426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set within a band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254160" y="4813200"/>
            <a:ext cx="115560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92" name=""/>
          <p:cNvCxnSpPr/>
          <p:nvPr/>
        </p:nvCxnSpPr>
        <p:spPr>
          <a:xfrm>
            <a:off x="622440" y="2131920"/>
            <a:ext cx="172080" cy="269496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193" name=""/>
          <p:cNvSpPr/>
          <p:nvPr/>
        </p:nvSpPr>
        <p:spPr>
          <a:xfrm>
            <a:off x="2070000" y="1638360"/>
            <a:ext cx="1397160" cy="469800"/>
          </a:xfrm>
          <a:prstGeom prst="flowChartDocumen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2057400" y="1701720"/>
            <a:ext cx="1765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Write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1193760" y="1778040"/>
            <a:ext cx="863640" cy="25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2336760" y="2870280"/>
            <a:ext cx="1117800" cy="850680"/>
          </a:xfrm>
          <a:prstGeom prst="flowChartManualOperation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2552760" y="2832120"/>
            <a:ext cx="822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4368960" y="3860640"/>
            <a:ext cx="130788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4432320" y="3987720"/>
            <a:ext cx="1308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 confirm/contract, 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4584600" y="20066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4368960" y="483876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 flipV="1">
            <a:off x="3492360" y="1625400"/>
            <a:ext cx="723960" cy="177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3467160" y="1803240"/>
            <a:ext cx="888840" cy="2641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6095880" y="2260440"/>
            <a:ext cx="130824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6083280" y="2425680"/>
            <a:ext cx="1308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Capture secondary service movements in system, invoicing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6121440" y="3162240"/>
            <a:ext cx="13334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Coordination/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3505320" y="1803240"/>
            <a:ext cx="2539800" cy="965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 flipV="1">
            <a:off x="3378240" y="2793960"/>
            <a:ext cx="25909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4229280" y="1130400"/>
            <a:ext cx="2006280" cy="838080"/>
          </a:xfrm>
          <a:prstGeom prst="flowChartOnlineStorag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4317840" y="1257480"/>
            <a:ext cx="1689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Breakdown positions, input into RM system, calculate 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2654280" y="3848040"/>
            <a:ext cx="676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2209680" y="217188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333360" y="220032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6219720" y="5083200"/>
            <a:ext cx="1155960" cy="27684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215" name=""/>
          <p:cNvCxnSpPr>
            <a:stCxn id="199" idx="3"/>
            <a:endCxn id="214" idx="0"/>
          </p:cNvCxnSpPr>
          <p:nvPr/>
        </p:nvCxnSpPr>
        <p:spPr>
          <a:xfrm>
            <a:off x="5740560" y="4308480"/>
            <a:ext cx="1057680" cy="7754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216" name=""/>
          <p:cNvSpPr/>
          <p:nvPr/>
        </p:nvSpPr>
        <p:spPr>
          <a:xfrm>
            <a:off x="7527960" y="3990960"/>
            <a:ext cx="1155600" cy="45972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217" name=""/>
          <p:cNvCxnSpPr>
            <a:stCxn id="204" idx="3"/>
            <a:endCxn id="216" idx="0"/>
          </p:cNvCxnSpPr>
          <p:nvPr/>
        </p:nvCxnSpPr>
        <p:spPr>
          <a:xfrm>
            <a:off x="7403760" y="2705040"/>
            <a:ext cx="702360" cy="12866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218" name=""/>
          <p:cNvSpPr/>
          <p:nvPr/>
        </p:nvSpPr>
        <p:spPr>
          <a:xfrm flipV="1">
            <a:off x="3365640" y="1650960"/>
            <a:ext cx="876240" cy="1587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5283360" y="1968480"/>
            <a:ext cx="1422360" cy="368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7469280" y="5119560"/>
            <a:ext cx="1155600" cy="27684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5670720" y="4141800"/>
            <a:ext cx="2366640" cy="895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4559400" y="5952960"/>
            <a:ext cx="1346040" cy="27684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7002360" y="5500800"/>
            <a:ext cx="13334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excerpt from MG NA implementation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9650617-5DCE-4419-B03A-6420383D5F81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685800" y="1295280"/>
            <a:ext cx="8077320" cy="453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spcAft>
                <a:spcPts val="8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Topic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Number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Overview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 Personnel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Original Findings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6 - 7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 on second review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Findings (follow-up as a result Nov. 2 visit)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9-11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Appendices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Index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60F84E8-862F-4655-9EE4-F0E14AEB631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Arial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Executive Summary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440" y="990720"/>
            <a:ext cx="8077320" cy="5148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0">
              <a:spcBef>
                <a:spcPts val="550"/>
              </a:spcBef>
              <a:spcAft>
                <a:spcPts val="123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spcAft>
                <a:spcPts val="1125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control weaknesses were noted including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spcAft>
                <a:spcPts val="1012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Master Agreements with major suppliers and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spcAft>
                <a:spcPts val="1012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Improper segregation of duties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spcAft>
                <a:spcPts val="1012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an appropriate DPR reporting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spcAft>
                <a:spcPts val="624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Original recommendation: Follow-up review for the Chicago office is recommended within 90 days to ensure findings have been addressed and Enron systems and standards are implemented.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spcAft>
                <a:spcPts val="624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Follow-up comments:  Some middle office functions moved away from the logistics functions, but further progress still needs to be made.  Follow-up review in NY recommended by year-end.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7DBEE16-177E-4B0F-9E84-23245550A1F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Chicago-MG office personnel 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282320" y="1587240"/>
            <a:ext cx="3073320" cy="339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11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Name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Rosenblum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Uxa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Derek Van Deusen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Rita Burrcate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Stephanie Tucker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Jennifer Cornfield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ctr">
              <a:spcBef>
                <a:spcPts val="400"/>
              </a:spcBef>
              <a:spcAft>
                <a:spcPts val="9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4978440" y="1143000"/>
            <a:ext cx="3619440" cy="29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spcAft>
                <a:spcPts val="788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596880" y="3378240"/>
            <a:ext cx="3619440" cy="311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spcAft>
                <a:spcPts val="123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spcAft>
                <a:spcPts val="788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788"/>
              </a:spcAft>
              <a:buClr>
                <a:srgbClr val="ff0000"/>
              </a:buClr>
              <a:buSzPct val="9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spcAft>
                <a:spcPts val="788"/>
              </a:spcAft>
              <a:buClr>
                <a:srgbClr val="ff0000"/>
              </a:buClr>
              <a:buSzPct val="9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4952880" y="3340080"/>
            <a:ext cx="3619800" cy="48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spcAft>
                <a:spcPts val="788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4889520" y="1587600"/>
            <a:ext cx="3619440" cy="369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Title/Function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(although currently reporting to Derek)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0563844-B6C2-4B74-AFBB-5335967FF0F2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79000" y="0"/>
            <a:ext cx="86360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Original Findings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977760" y="1400040"/>
            <a:ext cx="7164360" cy="21600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1549800" y="1413000"/>
            <a:ext cx="9612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Observation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3586680" y="1413000"/>
            <a:ext cx="915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Action Step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5288040" y="1413000"/>
            <a:ext cx="906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Date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6692040" y="1413000"/>
            <a:ext cx="14367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Responsible Party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1029600" y="1798560"/>
            <a:ext cx="1769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Master Agreements with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1001880" y="1971720"/>
            <a:ext cx="928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counterparties.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3150720" y="1798560"/>
            <a:ext cx="1715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Master Agreements should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3151080" y="1971720"/>
            <a:ext cx="1481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executed with major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3151800" y="2144880"/>
            <a:ext cx="15591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suppliers and customers.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5059800" y="1798560"/>
            <a:ext cx="1232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 31,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6520680" y="1798560"/>
            <a:ext cx="122436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Derek Van Deusen,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Alan Aronowitz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1028520" y="2662200"/>
            <a:ext cx="1590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responsible for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1029240" y="2835360"/>
            <a:ext cx="19101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invoicing and traffic function is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1028160" y="3008160"/>
            <a:ext cx="1544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also authorized to trade.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3118680" y="2662200"/>
            <a:ext cx="157464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MG roles and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responsibilities plan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5029200" y="2662200"/>
            <a:ext cx="122436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accordance with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integration plan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6522120" y="2662200"/>
            <a:ext cx="110736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Marcelo Parra,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Rosenblum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1029240" y="3527280"/>
            <a:ext cx="15829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Sales agents are used in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1029960" y="3700440"/>
            <a:ext cx="1551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foreign locations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1028520" y="3873600"/>
            <a:ext cx="1496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without written contacts.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3149280" y="3527280"/>
            <a:ext cx="17229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Formalize agreements with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3145320" y="3700440"/>
            <a:ext cx="17388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agents by executing written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3147480" y="3873600"/>
            <a:ext cx="1699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contacts.  Legal to review ,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3151800" y="4046400"/>
            <a:ext cx="787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necessary.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5059080" y="3527280"/>
            <a:ext cx="1232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30,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6522120" y="3527280"/>
            <a:ext cx="110736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Naomi Connell,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Rosenblum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1028880" y="4392720"/>
            <a:ext cx="19411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position limits and trader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1031400" y="4565520"/>
            <a:ext cx="16452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limits are not documented.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3120120" y="4386240"/>
            <a:ext cx="1738440" cy="5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limits as per the MG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integration plan should be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communicated immediately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5059440" y="4392720"/>
            <a:ext cx="10843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30,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6520320" y="4392720"/>
            <a:ext cx="92016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Lloyd Fleming,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Marcelo Parra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1029240" y="5083200"/>
            <a:ext cx="1902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credit function is weak.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3146040" y="5083200"/>
            <a:ext cx="15829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policy needs to be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3150360" y="5256360"/>
            <a:ext cx="1582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formalized. Limits should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3150360" y="5429160"/>
            <a:ext cx="1349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monitored against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3119040" y="5602320"/>
            <a:ext cx="1473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 exposure.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5060520" y="5083200"/>
            <a:ext cx="7563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Immediately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6519960" y="5083200"/>
            <a:ext cx="95904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Marcelo Parra,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 Davies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971640" y="1393920"/>
            <a:ext cx="1440" cy="226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971640" y="1393920"/>
            <a:ext cx="12600" cy="226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8134200" y="1406520"/>
            <a:ext cx="1800" cy="2142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8134200" y="1406520"/>
            <a:ext cx="12960" cy="2142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984240" y="1393920"/>
            <a:ext cx="71629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984240" y="1393920"/>
            <a:ext cx="716292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984240" y="1606680"/>
            <a:ext cx="71629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984240" y="1606680"/>
            <a:ext cx="7162920" cy="14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C37C61B-C4A7-4391-93B8-5FF71EDC17AD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279360" y="0"/>
            <a:ext cx="86360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Original Findings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977760" y="1295280"/>
            <a:ext cx="7155000" cy="2145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1549800" y="1308240"/>
            <a:ext cx="9612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Observation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3582360" y="1308240"/>
            <a:ext cx="915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Action Step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5283360" y="1308240"/>
            <a:ext cx="906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Date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6683400" y="1308240"/>
            <a:ext cx="14367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Responsible Party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1026360" y="1692360"/>
            <a:ext cx="1895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Telephone lines are not taped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1028520" y="1865160"/>
            <a:ext cx="16920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traders  execute deals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1036440" y="2038320"/>
            <a:ext cx="7099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home.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3144240" y="1692360"/>
            <a:ext cx="1731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 telephones should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3145320" y="1865160"/>
            <a:ext cx="1325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taped  and trades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3145320" y="2038320"/>
            <a:ext cx="14817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to these phones.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5055120" y="1692360"/>
            <a:ext cx="7563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Immediately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6513480" y="1692360"/>
            <a:ext cx="9748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Barry Sangster,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Marcelo Parra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1030680" y="2556000"/>
            <a:ext cx="15674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backup personnel for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1027440" y="2728800"/>
            <a:ext cx="16452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certain key personnel and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1033560" y="2901960"/>
            <a:ext cx="678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functions. 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3145320" y="2556000"/>
            <a:ext cx="1559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Cross-training should be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3146400" y="2728800"/>
            <a:ext cx="149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implemented to provide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3149280" y="2901960"/>
            <a:ext cx="11307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backup for critical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3150000" y="3073320"/>
            <a:ext cx="600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5055120" y="2556000"/>
            <a:ext cx="7563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Immediately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6514560" y="2556000"/>
            <a:ext cx="11854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Marcelo Parra,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Derek Van Deusen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1027440" y="3419640"/>
            <a:ext cx="1918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and risk reporting do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1026360" y="3592440"/>
            <a:ext cx="1949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provide Chicago office with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1028520" y="3763800"/>
            <a:ext cx="1684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sufficient detail of position,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1031040" y="3936960"/>
            <a:ext cx="1177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 and loss, etc.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3146400" y="3419640"/>
            <a:ext cx="1232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Reports need to be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3142440" y="3592440"/>
            <a:ext cx="15206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reviewed and revised to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3143520" y="3763800"/>
            <a:ext cx="1715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Chicago office with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3148560" y="3936960"/>
            <a:ext cx="12164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risk reporting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3150360" y="4110120"/>
            <a:ext cx="7333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5053680" y="3419640"/>
            <a:ext cx="1232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30,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6514200" y="3419640"/>
            <a:ext cx="1224360" cy="5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Cornfield,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Derek Van Deusen,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 Colarusso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1028160" y="4454640"/>
            <a:ext cx="16916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systems are in place to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1027800" y="4627440"/>
            <a:ext cx="1684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for open  positions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1032840" y="4800600"/>
            <a:ext cx="6944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monitoring.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3144960" y="4454640"/>
            <a:ext cx="15048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Modifications should be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3148560" y="4627440"/>
            <a:ext cx="9673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made so that a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3147840" y="4800600"/>
            <a:ext cx="1644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comprehensive  summary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3146400" y="4973760"/>
            <a:ext cx="1239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open positions is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3140280" y="5145120"/>
            <a:ext cx="1598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 on a daily basis.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5053680" y="4454640"/>
            <a:ext cx="1232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30,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1031040" y="5491080"/>
            <a:ext cx="1917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Verification of confirmation fax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1031040" y="5664240"/>
            <a:ext cx="920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not retained.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3149280" y="5491080"/>
            <a:ext cx="1551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 confirmations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3144960" y="5664240"/>
            <a:ext cx="14508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been faxed using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3148200" y="5835600"/>
            <a:ext cx="858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header sheet.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5055120" y="5491080"/>
            <a:ext cx="7563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Immediately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6515280" y="5491080"/>
            <a:ext cx="904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 Colarusso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971640" y="1289160"/>
            <a:ext cx="1440" cy="226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971640" y="1289160"/>
            <a:ext cx="12600" cy="226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8124840" y="1301760"/>
            <a:ext cx="1440" cy="2142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8124840" y="1301760"/>
            <a:ext cx="12600" cy="2142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984240" y="1289160"/>
            <a:ext cx="71532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984240" y="1289160"/>
            <a:ext cx="71532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984240" y="1501920"/>
            <a:ext cx="71532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984240" y="1501920"/>
            <a:ext cx="7153200" cy="14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6690240" y="4416480"/>
            <a:ext cx="1224360" cy="5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Cornfield,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Derek Van Deusen,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 Colarusso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BCF9622-1931-4F40-8885-B90BB8229571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Arial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Notes on Nov. 2 visit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520200" y="1168560"/>
            <a:ext cx="8077320" cy="5148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just">
              <a:spcBef>
                <a:spcPts val="476"/>
              </a:spcBef>
              <a:spcAft>
                <a:spcPts val="58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purpose of the follow up visit was to determine which findings had been implemented by the October 31st deadline (sited by metals integration team lead - Mike Jordan)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>
              <a:spcBef>
                <a:spcPts val="476"/>
              </a:spcBef>
              <a:spcAft>
                <a:spcPts val="58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set forth the action plan to implement Doorstep findings and metals integration plan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>
              <a:spcBef>
                <a:spcPts val="476"/>
              </a:spcBef>
              <a:spcAft>
                <a:spcPts val="58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our review, we noted two additional findings which are noted in the following slides.  Additionally, we have determined that certain findings documented during the October review are irrelevant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>
              <a:spcBef>
                <a:spcPts val="476"/>
              </a:spcBef>
              <a:spcAft>
                <a:spcPts val="58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summary, we noted that the majority of the findings have not yet been completed.  As such, we recommend that continual follow up is performed and a visit to the New York and London offices is performed in the upcoming months to ensure findings are fully implemented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0668933-40A4-4202-8AE5-C074DAE8CD3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279000" y="0"/>
            <a:ext cx="86360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Follow up on Findings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0" name=""/>
          <p:cNvGraphicFramePr/>
          <p:nvPr/>
        </p:nvGraphicFramePr>
        <p:xfrm>
          <a:off x="380880" y="1190520"/>
          <a:ext cx="8191800" cy="3846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190520"/>
                    <a:ext cx="8191800" cy="384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417E5FF-988B-4F34-8483-8C3AB799808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279000" y="0"/>
            <a:ext cx="86360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Follow up on Findings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3" name=""/>
          <p:cNvGraphicFramePr/>
          <p:nvPr/>
        </p:nvGraphicFramePr>
        <p:xfrm>
          <a:off x="36360" y="1762200"/>
          <a:ext cx="9012240" cy="33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360" y="1762200"/>
                    <a:ext cx="9012240" cy="33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E98BE30-57B0-4E62-A27A-7E421B31B48A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2000-01-26T12:50:12Z</dcterms:created>
  <dc:creator>Dawn D. Rodriguez</dc:creator>
  <dc:description/>
  <dc:language>en-US</dc:language>
  <cp:lastModifiedBy>swilson5</cp:lastModifiedBy>
  <cp:lastPrinted>2000-11-03T12:30:35Z</cp:lastPrinted>
  <dcterms:modified xsi:type="dcterms:W3CDTF">2000-11-07T14:16:19Z</dcterms:modified>
  <cp:revision>376</cp:revision>
  <dc:subject/>
  <dc:title>No Slide Title</dc:title>
</cp:coreProperties>
</file>