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media/image10.wmf" ContentType="image/x-wmf"/>
  <Override PartName="/ppt/media/image4.jpeg" ContentType="image/jpeg"/>
  <Override PartName="/ppt/media/image9.wmf" ContentType="image/x-wmf"/>
  <Override PartName="/ppt/media/image16.png" ContentType="image/png"/>
  <Override PartName="/ppt/media/image1.png" ContentType="image/png"/>
  <Override PartName="/ppt/media/image14.png" ContentType="image/png"/>
  <Override PartName="/ppt/media/image5.png" ContentType="image/png"/>
  <Override PartName="/ppt/media/image15.png" ContentType="image/png"/>
  <Override PartName="/ppt/media/image3.jpeg" ContentType="image/jpeg"/>
  <Override PartName="/ppt/media/image6.png" ContentType="image/png"/>
  <Override PartName="/ppt/media/image7.wmf" ContentType="image/x-wmf"/>
  <Override PartName="/ppt/media/image11.wmf" ContentType="image/x-wmf"/>
  <Override PartName="/ppt/media/image2.wmf" ContentType="image/x-wmf"/>
  <Override PartName="/ppt/media/image8.wmf" ContentType="image/x-wmf"/>
  <Override PartName="/ppt/media/image12.wmf" ContentType="image/x-wmf"/>
  <Override PartName="/ppt/media/image13.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1.xlsx" ContentType="application/vnd.openxmlformats-officedocument.spreadsheetml.sheet"/>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_rels/notesSlide15.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6.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3.xml.rels" ContentType="application/vnd.openxmlformats-package.relationships+xml"/>
  <Override PartName="/ppt/notesSlides/_rels/notesSlide16.xml.rels" ContentType="application/vnd.openxmlformats-package.relationships+xml"/>
  <Override PartName="/ppt/notesSlides/_rels/notesSlide14.xml.rels" ContentType="application/vnd.openxmlformats-package.relationship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p:notesSz cx="6991350"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
          <p:cNvSpPr/>
          <p:nvPr/>
        </p:nvSpPr>
        <p:spPr>
          <a:xfrm>
            <a:off x="0" y="0"/>
            <a:ext cx="6991200" cy="92808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Arial"/>
            </a:endParaRPr>
          </a:p>
        </p:txBody>
      </p:sp>
      <p:sp>
        <p:nvSpPr>
          <p:cNvPr id="30" name="PlaceHolder 1"/>
          <p:cNvSpPr>
            <a:spLocks noGrp="1"/>
          </p:cNvSpPr>
          <p:nvPr>
            <p:ph type="hdr"/>
          </p:nvPr>
        </p:nvSpPr>
        <p:spPr>
          <a:xfrm>
            <a:off x="0" y="0"/>
            <a:ext cx="3030480" cy="463680"/>
          </a:xfrm>
          <a:prstGeom prst="rect">
            <a:avLst/>
          </a:prstGeom>
          <a:noFill/>
          <a:ln w="0">
            <a:noFill/>
          </a:ln>
        </p:spPr>
        <p:txBody>
          <a:bodyPr lIns="92880" rIns="92880" tIns="46440" bIns="46440" anchor="t">
            <a:noAutofit/>
          </a:bodyPr>
          <a:p>
            <a:pPr indent="0">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31" name="PlaceHolder 2"/>
          <p:cNvSpPr>
            <a:spLocks noGrp="1"/>
          </p:cNvSpPr>
          <p:nvPr>
            <p:ph type="dt" idx="4"/>
          </p:nvPr>
        </p:nvSpPr>
        <p:spPr>
          <a:xfrm>
            <a:off x="3960720" y="0"/>
            <a:ext cx="3030480" cy="463680"/>
          </a:xfrm>
          <a:prstGeom prst="rect">
            <a:avLst/>
          </a:prstGeom>
          <a:noFill/>
          <a:ln w="0">
            <a:noFill/>
          </a:ln>
        </p:spPr>
        <p:txBody>
          <a:bodyPr lIns="92880" rIns="92880" tIns="46440" bIns="46440" anchor="t">
            <a:noAutofit/>
          </a:bodyPr>
          <a:lstStyle>
            <a:lvl1pPr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0" lang="en-US" sz="1200" strike="noStrike" u="none">
                <a:solidFill>
                  <a:srgbClr val="000000"/>
                </a:solidFill>
                <a:effectLst/>
                <a:uFillTx/>
                <a:latin typeface="Arial"/>
              </a:defRPr>
            </a:lvl1pPr>
          </a:lstStyle>
          <a:p>
            <a:pPr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32" name="PlaceHolder 3"/>
          <p:cNvSpPr>
            <a:spLocks noGrp="1"/>
          </p:cNvSpPr>
          <p:nvPr>
            <p:ph type="sldImg"/>
          </p:nvPr>
        </p:nvSpPr>
        <p:spPr>
          <a:xfrm>
            <a:off x="1174680" y="696960"/>
            <a:ext cx="4641840" cy="3481200"/>
          </a:xfrm>
          <a:prstGeom prst="rect">
            <a:avLst/>
          </a:prstGeom>
          <a:solidFill>
            <a:srgbClr val="ffffff"/>
          </a:solidFill>
          <a:ln w="9360">
            <a:solidFill>
              <a:srgbClr val="000000"/>
            </a:solidFill>
            <a:miter/>
          </a:ln>
        </p:spPr>
        <p:txBody>
          <a:bodyPr lIns="90000" rIns="90000" tIns="46800" bIns="4680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move the slide</a:t>
            </a:r>
            <a:endParaRPr b="0" lang="en-US" sz="2800" strike="noStrike" u="none">
              <a:solidFill>
                <a:srgbClr val="003399"/>
              </a:solidFill>
              <a:effectLst/>
              <a:uFillTx/>
              <a:latin typeface="Arial Black"/>
            </a:endParaRPr>
          </a:p>
        </p:txBody>
      </p:sp>
      <p:sp>
        <p:nvSpPr>
          <p:cNvPr id="33" name="PlaceHolder 4"/>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34" name="PlaceHolder 5"/>
          <p:cNvSpPr>
            <a:spLocks noGrp="1"/>
          </p:cNvSpPr>
          <p:nvPr>
            <p:ph type="ftr" idx="5"/>
          </p:nvPr>
        </p:nvSpPr>
        <p:spPr>
          <a:xfrm>
            <a:off x="0" y="8818560"/>
            <a:ext cx="3030480" cy="463680"/>
          </a:xfrm>
          <a:prstGeom prst="rect">
            <a:avLst/>
          </a:prstGeom>
          <a:noFill/>
          <a:ln w="0">
            <a:noFill/>
          </a:ln>
        </p:spPr>
        <p:txBody>
          <a:bodyPr lIns="92880" rIns="92880" tIns="46440" bIns="46440" anchor="b">
            <a:noAutofit/>
          </a:bodyPr>
          <a:lstStyle>
            <a:lvl1pPr indent="0">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0" lang="en-US" sz="1200" strike="noStrike" u="none">
                <a:solidFill>
                  <a:srgbClr val="000000"/>
                </a:solidFill>
                <a:effectLst/>
                <a:uFillTx/>
                <a:latin typeface="Arial"/>
              </a:defRPr>
            </a:lvl1pPr>
          </a:lstStyle>
          <a:p>
            <a:pPr indent="0">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35" name="PlaceHolder 6"/>
          <p:cNvSpPr>
            <a:spLocks noGrp="1"/>
          </p:cNvSpPr>
          <p:nvPr>
            <p:ph type="sldNum" idx="6"/>
          </p:nvPr>
        </p:nvSpPr>
        <p:spPr>
          <a:xfrm>
            <a:off x="3960720" y="8818560"/>
            <a:ext cx="3030480" cy="463680"/>
          </a:xfrm>
          <a:prstGeom prst="rect">
            <a:avLst/>
          </a:prstGeom>
          <a:noFill/>
          <a:ln w="0">
            <a:noFill/>
          </a:ln>
        </p:spPr>
        <p:txBody>
          <a:bodyPr lIns="92880" rIns="92880" tIns="46440" bIns="46440" anchor="b">
            <a:noAutofit/>
          </a:bodyPr>
          <a:lstStyle>
            <a:lvl1pPr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0" lang="en-US" sz="1200" strike="noStrike" u="none">
                <a:solidFill>
                  <a:srgbClr val="000000"/>
                </a:solidFill>
                <a:effectLst/>
                <a:uFillTx/>
                <a:latin typeface="Arial"/>
              </a:defRPr>
            </a:lvl1pPr>
          </a:lstStyle>
          <a:p>
            <a:pPr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fld id="{C2596DA0-CDC2-4EC4-845F-8F1A3479C7E3}"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sldImg"/>
          </p:nvPr>
        </p:nvSpPr>
        <p:spPr>
          <a:xfrm>
            <a:off x="1174680" y="696960"/>
            <a:ext cx="4641840" cy="3481200"/>
          </a:xfrm>
          <a:prstGeom prst="rect">
            <a:avLst/>
          </a:prstGeom>
          <a:ln w="0">
            <a:noFill/>
          </a:ln>
        </p:spPr>
      </p:sp>
      <p:sp>
        <p:nvSpPr>
          <p:cNvPr id="485"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Majority of wholesale transactions currently online</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Volatility and need to transact real time will drive many retail transactions online (Eg - Nymex swaps).</a:t>
            </a:r>
            <a:endParaRPr b="0" lang="en-US" sz="1200" strike="noStrike" u="none">
              <a:solidFill>
                <a:srgbClr val="000000"/>
              </a:solidFill>
              <a:effectLst/>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1174680" y="696960"/>
            <a:ext cx="4641840" cy="3481200"/>
          </a:xfrm>
          <a:prstGeom prst="rect">
            <a:avLst/>
          </a:prstGeom>
          <a:ln w="0">
            <a:noFill/>
          </a:ln>
        </p:spPr>
      </p:sp>
      <p:sp>
        <p:nvSpPr>
          <p:cNvPr id="487"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a:rPr>
              <a:t>Something looks wrong with this slide?</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Product types: Underlying commodity, physical, financial, delivery point, term, etc.</a:t>
            </a:r>
            <a:endParaRPr b="0" lang="en-US" sz="1200" strike="noStrike" u="none">
              <a:solidFill>
                <a:srgbClr val="000000"/>
              </a:solidFill>
              <a:effectLst/>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sldImg"/>
          </p:nvPr>
        </p:nvSpPr>
        <p:spPr>
          <a:xfrm>
            <a:off x="1174680" y="696960"/>
            <a:ext cx="4641840" cy="3481200"/>
          </a:xfrm>
          <a:prstGeom prst="rect">
            <a:avLst/>
          </a:prstGeom>
          <a:ln w="0">
            <a:noFill/>
          </a:ln>
        </p:spPr>
      </p:sp>
      <p:sp>
        <p:nvSpPr>
          <p:cNvPr id="489"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range of retail products and services provided to EES customers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Many products are provided in combination or bundled (?)</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Go down list and briefly comment/describe each product component</a:t>
            </a:r>
            <a:endParaRPr b="0" lang="en-US" sz="12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sldImg"/>
          </p:nvPr>
        </p:nvSpPr>
        <p:spPr>
          <a:xfrm>
            <a:off x="1174680" y="696960"/>
            <a:ext cx="4641840" cy="3481200"/>
          </a:xfrm>
          <a:prstGeom prst="rect">
            <a:avLst/>
          </a:prstGeom>
          <a:ln w="0">
            <a:noFill/>
          </a:ln>
        </p:spPr>
      </p:sp>
      <p:sp>
        <p:nvSpPr>
          <p:cNvPr id="491"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EES market segmentation and energy spend</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Broad range of customers face and manage energy decisions differently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Demand different products, however, price risk management is becoming more common among all segments.</a:t>
            </a:r>
            <a:endParaRPr b="0" lang="en-US" sz="12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
          <p:cNvSpPr txBox="1"/>
          <p:nvPr/>
        </p:nvSpPr>
        <p:spPr>
          <a:xfrm>
            <a:off x="3960720" y="8818560"/>
            <a:ext cx="3030480" cy="463680"/>
          </a:xfrm>
          <a:prstGeom prst="rect">
            <a:avLst/>
          </a:prstGeom>
          <a:noFill/>
          <a:ln w="0">
            <a:noFill/>
          </a:ln>
        </p:spPr>
        <p:txBody>
          <a:bodyPr lIns="92880" rIns="92880" tIns="46440" bIns="46440" anchor="b">
            <a:noAutofit/>
          </a:bodyPr>
          <a:p>
            <a:pPr algn="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fld id="{779BA40F-95DA-4D38-AB46-2982BBD03B63}"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
        <p:nvSpPr>
          <p:cNvPr id="493" name=""/>
          <p:cNvSpPr txBox="1"/>
          <p:nvPr/>
        </p:nvSpPr>
        <p:spPr>
          <a:xfrm>
            <a:off x="0" y="8818560"/>
            <a:ext cx="3030480" cy="463680"/>
          </a:xfrm>
          <a:prstGeom prst="rect">
            <a:avLst/>
          </a:prstGeom>
          <a:noFill/>
          <a:ln w="0">
            <a:noFill/>
          </a:ln>
        </p:spPr>
        <p:txBody>
          <a:bodyPr lIns="92880" rIns="92880" tIns="46440" bIns="46440" anchor="b">
            <a:noAutofit/>
          </a:bodyPr>
          <a:p>
            <a:pP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494" name=""/>
          <p:cNvSpPr txBox="1"/>
          <p:nvPr/>
        </p:nvSpPr>
        <p:spPr>
          <a:xfrm>
            <a:off x="0" y="0"/>
            <a:ext cx="3030480" cy="463680"/>
          </a:xfrm>
          <a:prstGeom prst="rect">
            <a:avLst/>
          </a:prstGeom>
          <a:noFill/>
          <a:ln w="0">
            <a:noFill/>
          </a:ln>
        </p:spPr>
        <p:txBody>
          <a:bodyPr lIns="92880" rIns="92880" tIns="46440" bIns="46440" anchor="t">
            <a:noAutofit/>
          </a:bodyPr>
          <a:p>
            <a:pP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495" name=""/>
          <p:cNvSpPr txBox="1"/>
          <p:nvPr/>
        </p:nvSpPr>
        <p:spPr>
          <a:xfrm>
            <a:off x="3960720" y="0"/>
            <a:ext cx="3030480" cy="463680"/>
          </a:xfrm>
          <a:prstGeom prst="rect">
            <a:avLst/>
          </a:prstGeom>
          <a:noFill/>
          <a:ln w="0">
            <a:noFill/>
          </a:ln>
        </p:spPr>
        <p:txBody>
          <a:bodyPr lIns="92880" rIns="92880" tIns="46440" bIns="46440" anchor="t">
            <a:noAutofit/>
          </a:bodyPr>
          <a:p>
            <a:pPr algn="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496" name="PlaceHolder 1"/>
          <p:cNvSpPr>
            <a:spLocks noGrp="1"/>
          </p:cNvSpPr>
          <p:nvPr>
            <p:ph type="sldImg"/>
          </p:nvPr>
        </p:nvSpPr>
        <p:spPr>
          <a:xfrm>
            <a:off x="1184400" y="701640"/>
            <a:ext cx="4624200" cy="3468600"/>
          </a:xfrm>
          <a:prstGeom prst="rect">
            <a:avLst/>
          </a:prstGeom>
          <a:ln w="0">
            <a:noFill/>
          </a:ln>
        </p:spPr>
      </p:sp>
      <p:sp>
        <p:nvSpPr>
          <p:cNvPr id="497" name="PlaceHolder 2"/>
          <p:cNvSpPr>
            <a:spLocks noGrp="1"/>
          </p:cNvSpPr>
          <p:nvPr>
            <p:ph type="body"/>
          </p:nvPr>
        </p:nvSpPr>
        <p:spPr>
          <a:xfrm>
            <a:off x="931680" y="4410000"/>
            <a:ext cx="5127480" cy="4176720"/>
          </a:xfrm>
          <a:prstGeom prst="rect">
            <a:avLst/>
          </a:prstGeom>
          <a:noFill/>
          <a:ln w="0">
            <a:noFill/>
          </a:ln>
        </p:spPr>
        <p:txBody>
          <a:bodyPr lIns="95040" rIns="95040" tIns="48960" bIns="4896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Deregulation status by state</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Highly fragmented market - physical and regulatory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Often requires separation of physical from financial markets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Most deregulation moving from wholesale to retail and large customer (C&amp;I) to small customers (homeowners) </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Img"/>
          </p:nvPr>
        </p:nvSpPr>
        <p:spPr>
          <a:xfrm>
            <a:off x="1174680" y="696960"/>
            <a:ext cx="4641840" cy="3481200"/>
          </a:xfrm>
          <a:prstGeom prst="rect">
            <a:avLst/>
          </a:prstGeom>
          <a:ln w="0">
            <a:noFill/>
          </a:ln>
        </p:spPr>
      </p:sp>
      <p:sp>
        <p:nvSpPr>
          <p:cNvPr id="499"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Deregulation is increasingly exposing customers to price volatility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Customers want choice, not volatility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Price volatility in energy markets (electricity and natural gas) require prices to float in order to adequately allocate resources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Real-time electricity markets have naturally volatile spot markets as supply must continuously follow load without storage or inventories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Wholesale markets separated financial from physical - as price volatility becomes a retail phenomenon the same separation will likely be needed</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Customer demands for more tailored risk management solutions prevent wholesale management of financial price risk.</a:t>
            </a:r>
            <a:endParaRPr b="0" lang="en-US" sz="12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PlaceHolder 1"/>
          <p:cNvSpPr>
            <a:spLocks noGrp="1"/>
          </p:cNvSpPr>
          <p:nvPr>
            <p:ph type="sldImg"/>
          </p:nvPr>
        </p:nvSpPr>
        <p:spPr>
          <a:xfrm>
            <a:off x="1174680" y="696960"/>
            <a:ext cx="4641840" cy="3481200"/>
          </a:xfrm>
          <a:prstGeom prst="rect">
            <a:avLst/>
          </a:prstGeom>
          <a:ln w="0">
            <a:noFill/>
          </a:ln>
        </p:spPr>
      </p:sp>
      <p:sp>
        <p:nvSpPr>
          <p:cNvPr id="501"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Two examples of customer need for financially settled swaps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Both reflect an immature developing physical market, but also indicate a need for longer term availability of financial price risk management tools to deal with natural separations in physical and financial markets</a:t>
            </a:r>
            <a:endParaRPr b="0" lang="en-US" sz="1200" strike="noStrike" u="none">
              <a:solidFill>
                <a:srgbClr val="000000"/>
              </a:solidFill>
              <a:effectLst/>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type="sldImg"/>
          </p:nvPr>
        </p:nvSpPr>
        <p:spPr>
          <a:xfrm>
            <a:off x="1174680" y="696960"/>
            <a:ext cx="4641840" cy="3481200"/>
          </a:xfrm>
          <a:prstGeom prst="rect">
            <a:avLst/>
          </a:prstGeom>
          <a:ln w="0">
            <a:noFill/>
          </a:ln>
        </p:spPr>
      </p:sp>
      <p:sp>
        <p:nvSpPr>
          <p:cNvPr id="503"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This product is currently being provided to qualified parties in each one of EES’ markets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complexity of physical delivery in electricity markets due to real time management requirements is driving the need to develop financial products to satisfy customer needs for price risk management.</a:t>
            </a:r>
            <a:endParaRPr b="0" lang="en-US" sz="1200" strike="noStrike" u="none">
              <a:solidFill>
                <a:srgbClr val="000000"/>
              </a:solidFill>
              <a:effectLst/>
              <a:uFillTx/>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sldImg"/>
          </p:nvPr>
        </p:nvSpPr>
        <p:spPr>
          <a:xfrm>
            <a:off x="1174680" y="696960"/>
            <a:ext cx="4641840" cy="3481200"/>
          </a:xfrm>
          <a:prstGeom prst="rect">
            <a:avLst/>
          </a:prstGeom>
          <a:ln w="0">
            <a:noFill/>
          </a:ln>
        </p:spPr>
      </p:sp>
      <p:sp>
        <p:nvSpPr>
          <p:cNvPr id="505"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Indeed these products are already being provided to qualified parties in EES retail markets.</a:t>
            </a:r>
            <a:endParaRPr b="0" lang="en-US" sz="1200" strike="noStrike" u="none">
              <a:solidFill>
                <a:srgbClr val="000000"/>
              </a:solidFill>
              <a:effectLst/>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1174680" y="696960"/>
            <a:ext cx="4641840" cy="3481200"/>
          </a:xfrm>
          <a:prstGeom prst="rect">
            <a:avLst/>
          </a:prstGeom>
          <a:ln w="0">
            <a:noFill/>
          </a:ln>
        </p:spPr>
      </p:sp>
      <p:sp>
        <p:nvSpPr>
          <p:cNvPr id="475"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These are Enron’s core businesses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Highlighted among them is Enron Energy Services (EES)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EES is Enron’s retail business providing energy services to commercial and industrial customers, including among other things financially settled natural gas and electricity swaps to qualified parties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Affiliated businesses (TNPC) provide retail energy services to residential homeowners.</a:t>
            </a:r>
            <a:endParaRPr b="0" lang="en-US" sz="1200" strike="noStrike" u="none">
              <a:solidFill>
                <a:srgbClr val="000000"/>
              </a:solidFill>
              <a:effectLst/>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sldImg"/>
          </p:nvPr>
        </p:nvSpPr>
        <p:spPr>
          <a:xfrm>
            <a:off x="1174680" y="696960"/>
            <a:ext cx="4641840" cy="3481200"/>
          </a:xfrm>
          <a:prstGeom prst="rect">
            <a:avLst/>
          </a:prstGeom>
          <a:ln w="0">
            <a:noFill/>
          </a:ln>
        </p:spPr>
      </p:sp>
      <p:sp>
        <p:nvSpPr>
          <p:cNvPr id="477"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Timeline reflecting the broadening scope of Enron products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majority of these products are provided to wholesale customers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Liberalizing retail markets are creating needs and opportunities for new retail parties to use such products (Eg - power, gas, weather, etc.). </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sldImg"/>
          </p:nvPr>
        </p:nvSpPr>
        <p:spPr>
          <a:xfrm>
            <a:off x="1174680" y="696960"/>
            <a:ext cx="4641840" cy="3481200"/>
          </a:xfrm>
          <a:prstGeom prst="rect">
            <a:avLst/>
          </a:prstGeom>
          <a:ln w="0">
            <a:noFill/>
          </a:ln>
        </p:spPr>
      </p:sp>
      <p:sp>
        <p:nvSpPr>
          <p:cNvPr id="479"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Reflects growth in business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Timeline coincides with deregulation and liberalization (?)</a:t>
            </a:r>
            <a:endParaRPr b="0" lang="en-US" sz="12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1174680" y="696960"/>
            <a:ext cx="4641840" cy="3481200"/>
          </a:xfrm>
          <a:prstGeom prst="rect">
            <a:avLst/>
          </a:prstGeom>
          <a:ln w="0">
            <a:noFill/>
          </a:ln>
        </p:spPr>
      </p:sp>
      <p:sp>
        <p:nvSpPr>
          <p:cNvPr id="481"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is highly rated as a provider of financially settled products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Consistently in top 3 over last _____ years.</a:t>
            </a:r>
            <a:endParaRPr b="0" lang="en-US" sz="12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sldImg"/>
          </p:nvPr>
        </p:nvSpPr>
        <p:spPr>
          <a:xfrm>
            <a:off x="1174680" y="696960"/>
            <a:ext cx="4641840" cy="3481200"/>
          </a:xfrm>
          <a:prstGeom prst="rect">
            <a:avLst/>
          </a:prstGeom>
          <a:ln w="0">
            <a:noFill/>
          </a:ln>
        </p:spPr>
      </p:sp>
      <p:sp>
        <p:nvSpPr>
          <p:cNvPr id="483" name="PlaceHolder 2"/>
          <p:cNvSpPr>
            <a:spLocks noGrp="1"/>
          </p:cNvSpPr>
          <p:nvPr>
            <p:ph type="body"/>
          </p:nvPr>
        </p:nvSpPr>
        <p:spPr>
          <a:xfrm>
            <a:off x="933120" y="4408560"/>
            <a:ext cx="5124600" cy="417672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Tremendous growth in physical and financial products in wholesale markets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business model requires strength in both physical and financial markets</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2.wmf"/>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721800" y="165060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0052ca"/>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2" name="PlaceHolder 3"/>
          <p:cNvSpPr>
            <a:spLocks noGrp="1"/>
          </p:cNvSpPr>
          <p:nvPr>
            <p:ph type="sldNum" idx="1"/>
          </p:nvPr>
        </p:nvSpPr>
        <p:spPr>
          <a:xfrm>
            <a:off x="3394080" y="6531120"/>
            <a:ext cx="2463840" cy="296640"/>
          </a:xfrm>
          <a:prstGeom prst="rect">
            <a:avLst/>
          </a:prstGeom>
          <a:noFill/>
          <a:ln w="0">
            <a:noFill/>
          </a:ln>
        </p:spPr>
        <p:txBody>
          <a:bodyPr lIns="82080" rIns="82080" tIns="41040" bIns="41040" anchor="t">
            <a:noAutofit/>
          </a:bodyPr>
          <a:lstStyle>
            <a:lvl1pPr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Arial"/>
              </a:defRPr>
            </a:lvl1pPr>
          </a:lstStyle>
          <a:p>
            <a:pPr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88F3E59B-93B1-4AD1-840E-AFCAC2A56BBA}" type="slidenum">
              <a:rPr b="0" lang="en-US" sz="900" strike="noStrike" u="none">
                <a:solidFill>
                  <a:srgbClr val="000000"/>
                </a:solidFill>
                <a:effectLst/>
                <a:uFillTx/>
                <a:latin typeface="Arial"/>
              </a:rPr>
              <a:t>&lt;number&gt;</a:t>
            </a:fld>
            <a:br>
              <a:rPr sz="900"/>
            </a:br>
            <a:r>
              <a:rPr b="0" lang="en-US" sz="900" strike="noStrike" u="none">
                <a:solidFill>
                  <a:srgbClr val="000000"/>
                </a:solidFill>
                <a:effectLst/>
                <a:uFillTx/>
                <a:latin typeface="Arial"/>
              </a:rPr>
              <a:t> </a:t>
            </a:r>
            <a:r>
              <a:rPr b="0" i="1" lang="en-US" sz="900" strike="noStrike" u="none">
                <a:solidFill>
                  <a:srgbClr val="000000"/>
                </a:solidFill>
                <a:effectLst/>
                <a:uFillTx/>
                <a:latin typeface="Arial"/>
              </a:rPr>
              <a:t>Confidential and Proprietary Data</a:t>
            </a:r>
            <a:endParaRPr b="0" lang="en-US" sz="900" strike="noStrike" u="none">
              <a:solidFill>
                <a:srgbClr val="000000"/>
              </a:solidFill>
              <a:effectLst/>
              <a:uFillTx/>
              <a:latin typeface="Arial"/>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4" name="E_RGB_R" descr=""/>
          <p:cNvPicPr/>
          <p:nvPr/>
        </p:nvPicPr>
        <p:blipFill>
          <a:blip r:embed="rId2"/>
          <a:stretch/>
        </p:blipFill>
        <p:spPr>
          <a:xfrm>
            <a:off x="8296200" y="6105600"/>
            <a:ext cx="736560" cy="726840"/>
          </a:xfrm>
          <a:prstGeom prst="rect">
            <a:avLst/>
          </a:prstGeom>
          <a:noFill/>
          <a:ln w="0">
            <a:noFill/>
          </a:ln>
        </p:spPr>
      </p:pic>
      <p:sp>
        <p:nvSpPr>
          <p:cNvPr id="5"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6"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body"/>
          </p:nvPr>
        </p:nvSpPr>
        <p:spPr>
          <a:xfrm>
            <a:off x="721800" y="165060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0052ca"/>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8"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9" name="PlaceHolder 3"/>
          <p:cNvSpPr>
            <a:spLocks noGrp="1"/>
          </p:cNvSpPr>
          <p:nvPr>
            <p:ph type="sldNum" idx="2"/>
          </p:nvPr>
        </p:nvSpPr>
        <p:spPr>
          <a:xfrm>
            <a:off x="3394080" y="6531120"/>
            <a:ext cx="2463840" cy="296640"/>
          </a:xfrm>
          <a:prstGeom prst="rect">
            <a:avLst/>
          </a:prstGeom>
          <a:noFill/>
          <a:ln w="0">
            <a:noFill/>
          </a:ln>
        </p:spPr>
        <p:txBody>
          <a:bodyPr lIns="82080" rIns="82080" tIns="41040" bIns="41040" anchor="t">
            <a:noAutofit/>
          </a:bodyPr>
          <a:lstStyle>
            <a:lvl1pPr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Arial"/>
              </a:defRPr>
            </a:lvl1pPr>
          </a:lstStyle>
          <a:p>
            <a:pPr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876E11DE-A163-4028-846A-EDD18C1469EF}" type="slidenum">
              <a:rPr b="0" lang="en-US" sz="900" strike="noStrike" u="none">
                <a:solidFill>
                  <a:srgbClr val="000000"/>
                </a:solidFill>
                <a:effectLst/>
                <a:uFillTx/>
                <a:latin typeface="Arial"/>
              </a:rPr>
              <a:t>&lt;number&gt;</a:t>
            </a:fld>
            <a:br>
              <a:rPr sz="900"/>
            </a:br>
            <a:r>
              <a:rPr b="0" lang="en-US" sz="900" strike="noStrike" u="none">
                <a:solidFill>
                  <a:srgbClr val="000000"/>
                </a:solidFill>
                <a:effectLst/>
                <a:uFillTx/>
                <a:latin typeface="Arial"/>
              </a:rPr>
              <a:t> </a:t>
            </a:r>
            <a:r>
              <a:rPr b="0" i="1" lang="en-US" sz="900" strike="noStrike" u="none">
                <a:solidFill>
                  <a:srgbClr val="000000"/>
                </a:solidFill>
                <a:effectLst/>
                <a:uFillTx/>
                <a:latin typeface="Arial"/>
              </a:rPr>
              <a:t>Confidential and Proprietary Data</a:t>
            </a:r>
            <a:endParaRPr b="0" lang="en-US" sz="900" strike="noStrike" u="none">
              <a:solidFill>
                <a:srgbClr val="000000"/>
              </a:solidFill>
              <a:effectLst/>
              <a:uFillTx/>
              <a:latin typeface="Arial"/>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0" name="E_RGB_R" descr=""/>
          <p:cNvPicPr/>
          <p:nvPr/>
        </p:nvPicPr>
        <p:blipFill>
          <a:blip r:embed="rId2"/>
          <a:stretch/>
        </p:blipFill>
        <p:spPr>
          <a:xfrm>
            <a:off x="8296200" y="6105600"/>
            <a:ext cx="736560" cy="726840"/>
          </a:xfrm>
          <a:prstGeom prst="rect">
            <a:avLst/>
          </a:prstGeom>
          <a:noFill/>
          <a:ln w="0">
            <a:noFill/>
          </a:ln>
        </p:spPr>
      </p:pic>
      <p:sp>
        <p:nvSpPr>
          <p:cNvPr id="11"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12"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13" name="PlaceHolder 1"/>
          <p:cNvSpPr>
            <a:spLocks noGrp="1"/>
          </p:cNvSpPr>
          <p:nvPr>
            <p:ph type="body"/>
          </p:nvPr>
        </p:nvSpPr>
        <p:spPr>
          <a:xfrm>
            <a:off x="721800" y="165060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0052ca"/>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4" name="PlaceHolder 2"/>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15" name="PlaceHolder 3"/>
          <p:cNvSpPr>
            <a:spLocks noGrp="1"/>
          </p:cNvSpPr>
          <p:nvPr>
            <p:ph type="sldNum" idx="3"/>
          </p:nvPr>
        </p:nvSpPr>
        <p:spPr>
          <a:xfrm>
            <a:off x="3394080" y="6531120"/>
            <a:ext cx="2463840" cy="296640"/>
          </a:xfrm>
          <a:prstGeom prst="rect">
            <a:avLst/>
          </a:prstGeom>
          <a:noFill/>
          <a:ln w="0">
            <a:noFill/>
          </a:ln>
        </p:spPr>
        <p:txBody>
          <a:bodyPr lIns="82080" rIns="82080" tIns="41040" bIns="41040" anchor="t">
            <a:noAutofit/>
          </a:bodyPr>
          <a:lstStyle>
            <a:lvl1pPr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Arial"/>
              </a:defRPr>
            </a:lvl1pPr>
          </a:lstStyle>
          <a:p>
            <a:pPr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0D11FBE2-DBA2-48E1-B32D-2DA6C848AB12}" type="slidenum">
              <a:rPr b="0" lang="en-US" sz="900" strike="noStrike" u="none">
                <a:solidFill>
                  <a:srgbClr val="000000"/>
                </a:solidFill>
                <a:effectLst/>
                <a:uFillTx/>
                <a:latin typeface="Arial"/>
              </a:rPr>
              <a:t>&lt;number&gt;</a:t>
            </a:fld>
            <a:br>
              <a:rPr sz="900"/>
            </a:br>
            <a:r>
              <a:rPr b="0" lang="en-US" sz="900" strike="noStrike" u="none">
                <a:solidFill>
                  <a:srgbClr val="000000"/>
                </a:solidFill>
                <a:effectLst/>
                <a:uFillTx/>
                <a:latin typeface="Arial"/>
              </a:rPr>
              <a:t> </a:t>
            </a:r>
            <a:r>
              <a:rPr b="0" i="1" lang="en-US" sz="900" strike="noStrike" u="none">
                <a:solidFill>
                  <a:srgbClr val="000000"/>
                </a:solidFill>
                <a:effectLst/>
                <a:uFillTx/>
                <a:latin typeface="Arial"/>
              </a:rPr>
              <a:t>Confidential and Proprietary Data</a:t>
            </a:r>
            <a:endParaRPr b="0" lang="en-US" sz="900" strike="noStrike" u="none">
              <a:solidFill>
                <a:srgbClr val="000000"/>
              </a:solidFill>
              <a:effectLst/>
              <a:uFillTx/>
              <a:latin typeface="Arial"/>
            </a:endParaRPr>
          </a:p>
        </p:txBody>
      </p:sp>
      <p:sp>
        <p:nvSpPr>
          <p:cNvPr id="3" name=""/>
          <p:cNvSpPr/>
          <p:nvPr/>
        </p:nvSpPr>
        <p:spPr>
          <a:xfrm>
            <a:off x="3646440" y="6643800"/>
            <a:ext cx="1873440" cy="125280"/>
          </a:xfrm>
          <a:prstGeom prst="rect">
            <a:avLst/>
          </a:prstGeom>
          <a:noFill/>
          <a:ln w="0">
            <a:noFill/>
          </a:ln>
        </p:spPr>
        <p:style>
          <a:lnRef idx="0"/>
          <a:fillRef idx="0"/>
          <a:effectRef idx="0"/>
          <a:fontRef idx="minor"/>
        </p:style>
        <p:txBody>
          <a:bodyPr lIns="90000" rIns="90000" tIns="46800" bIns="4680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pic>
        <p:nvPicPr>
          <p:cNvPr id="16" name="E_RGB_R" descr=""/>
          <p:cNvPicPr/>
          <p:nvPr/>
        </p:nvPicPr>
        <p:blipFill>
          <a:blip r:embed="rId2"/>
          <a:stretch/>
        </p:blipFill>
        <p:spPr>
          <a:xfrm>
            <a:off x="8296200" y="6105600"/>
            <a:ext cx="736560" cy="726840"/>
          </a:xfrm>
          <a:prstGeom prst="rect">
            <a:avLst/>
          </a:prstGeom>
          <a:noFill/>
          <a:ln w="0">
            <a:noFill/>
          </a:ln>
        </p:spPr>
      </p:pic>
      <p:sp>
        <p:nvSpPr>
          <p:cNvPr id="17"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18"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9" name=""/>
          <p:cNvSpPr/>
          <p:nvPr/>
        </p:nvSpPr>
        <p:spPr>
          <a:xfrm>
            <a:off x="304920" y="291960"/>
            <a:ext cx="1904760" cy="1447920"/>
          </a:xfrm>
          <a:prstGeom prst="roundRect">
            <a:avLst>
              <a:gd name="adj" fmla="val 16667"/>
            </a:avLst>
          </a:prstGeom>
          <a:blipFill rotWithShape="0">
            <a:blip r:embed="rId2"/>
            <a:srcRect/>
            <a:stretch/>
          </a:blip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0" name="PlaceHolder 1"/>
          <p:cNvSpPr>
            <a:spLocks noGrp="1"/>
          </p:cNvSpPr>
          <p:nvPr>
            <p:ph type="title"/>
          </p:nvPr>
        </p:nvSpPr>
        <p:spPr>
          <a:xfrm>
            <a:off x="3238200" y="305928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Click to edit the title text format</a:t>
            </a:r>
            <a:endParaRPr b="0" lang="en-US" sz="3000" strike="noStrike" u="none">
              <a:solidFill>
                <a:srgbClr val="003399"/>
              </a:solidFill>
              <a:effectLst/>
              <a:uFillTx/>
              <a:latin typeface="Arial Black"/>
            </a:endParaRPr>
          </a:p>
        </p:txBody>
      </p:sp>
      <p:sp>
        <p:nvSpPr>
          <p:cNvPr id="21" name=""/>
          <p:cNvSpPr/>
          <p:nvPr/>
        </p:nvSpPr>
        <p:spPr>
          <a:xfrm>
            <a:off x="3289320" y="6394320"/>
            <a:ext cx="1873080" cy="125640"/>
          </a:xfrm>
          <a:prstGeom prst="rect">
            <a:avLst/>
          </a:prstGeom>
          <a:noFill/>
          <a:ln w="0">
            <a:noFill/>
          </a:ln>
        </p:spPr>
        <p:style>
          <a:lnRef idx="0"/>
          <a:fillRef idx="0"/>
          <a:effectRef idx="0"/>
          <a:fontRef idx="minor"/>
        </p:style>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Confidential and Proprietary Data</a:t>
            </a:r>
            <a:endParaRPr b="0" lang="en-US" sz="900" strike="noStrike" u="none">
              <a:solidFill>
                <a:srgbClr val="000000"/>
              </a:solidFill>
              <a:effectLst/>
              <a:uFillTx/>
              <a:latin typeface="Arial"/>
            </a:endParaRPr>
          </a:p>
        </p:txBody>
      </p:sp>
      <p:pic>
        <p:nvPicPr>
          <p:cNvPr id="22" name="E_RGB_R" descr=""/>
          <p:cNvPicPr/>
          <p:nvPr/>
        </p:nvPicPr>
        <p:blipFill>
          <a:blip r:embed="rId3"/>
          <a:stretch/>
        </p:blipFill>
        <p:spPr>
          <a:xfrm>
            <a:off x="8082000" y="5838840"/>
            <a:ext cx="736560" cy="727200"/>
          </a:xfrm>
          <a:prstGeom prst="rect">
            <a:avLst/>
          </a:prstGeom>
          <a:noFill/>
          <a:ln w="0">
            <a:noFill/>
          </a:ln>
        </p:spPr>
      </p:pic>
      <p:sp>
        <p:nvSpPr>
          <p:cNvPr id="23" name=""/>
          <p:cNvSpPr/>
          <p:nvPr/>
        </p:nvSpPr>
        <p:spPr>
          <a:xfrm>
            <a:off x="2387520" y="2324160"/>
            <a:ext cx="62737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4" name=""/>
          <p:cNvSpPr/>
          <p:nvPr/>
        </p:nvSpPr>
        <p:spPr>
          <a:xfrm>
            <a:off x="304920" y="1892160"/>
            <a:ext cx="1904760" cy="1447920"/>
          </a:xfrm>
          <a:prstGeom prst="roundRect">
            <a:avLst>
              <a:gd name="adj" fmla="val 16667"/>
            </a:avLst>
          </a:prstGeom>
          <a:solidFill>
            <a:srgbClr val="ffffff"/>
          </a:solidFill>
          <a:ln w="12600">
            <a:solidFill>
              <a:srgbClr val="ec8721"/>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5" name=""/>
          <p:cNvSpPr/>
          <p:nvPr/>
        </p:nvSpPr>
        <p:spPr>
          <a:xfrm>
            <a:off x="304920" y="5092560"/>
            <a:ext cx="1904760" cy="1447920"/>
          </a:xfrm>
          <a:prstGeom prst="roundRect">
            <a:avLst>
              <a:gd name="adj" fmla="val 16667"/>
            </a:avLst>
          </a:prstGeom>
          <a:blipFill rotWithShape="0">
            <a:blip r:embed="rId4"/>
            <a:srcRect/>
            <a:stretch/>
          </a:blip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pic>
        <p:nvPicPr>
          <p:cNvPr id="26" name="" descr=""/>
          <p:cNvPicPr/>
          <p:nvPr/>
        </p:nvPicPr>
        <p:blipFill>
          <a:blip r:embed="rId5"/>
          <a:stretch/>
        </p:blipFill>
        <p:spPr>
          <a:xfrm flipH="1" rot="10800000">
            <a:off x="812880" y="2133720"/>
            <a:ext cx="1601640" cy="707760"/>
          </a:xfrm>
          <a:prstGeom prst="rect">
            <a:avLst/>
          </a:prstGeom>
          <a:noFill/>
          <a:ln w="0">
            <a:noFill/>
          </a:ln>
        </p:spPr>
      </p:pic>
      <p:sp>
        <p:nvSpPr>
          <p:cNvPr id="27" name=""/>
          <p:cNvSpPr/>
          <p:nvPr/>
        </p:nvSpPr>
        <p:spPr>
          <a:xfrm>
            <a:off x="304920" y="3492360"/>
            <a:ext cx="1904760" cy="1447920"/>
          </a:xfrm>
          <a:prstGeom prst="roundRect">
            <a:avLst>
              <a:gd name="adj" fmla="val 16667"/>
            </a:avLst>
          </a:prstGeom>
          <a:solidFill>
            <a:srgbClr val="ffb20d"/>
          </a:solidFill>
          <a:ln w="1260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spcBef>
                <a:spcPts val="689"/>
              </a:spcBef>
              <a:spcAft>
                <a:spcPts val="41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Click to edit the outline text format</a:t>
            </a:r>
            <a:endParaRPr b="1" i="1" lang="en-US" sz="2200" strike="noStrike" u="none">
              <a:solidFill>
                <a:srgbClr val="000000"/>
              </a:solidFill>
              <a:effectLst/>
              <a:uFillTx/>
              <a:latin typeface="Arial"/>
            </a:endParaRPr>
          </a:p>
          <a:p>
            <a:pPr lvl="1" marL="409680" indent="36360" algn="ctr">
              <a:spcBef>
                <a:spcPts val="689"/>
              </a:spcBef>
              <a:spcAft>
                <a:spcPts val="41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770040" indent="63360" algn="ctr">
              <a:spcBef>
                <a:spcPts val="689"/>
              </a:spcBef>
              <a:spcAft>
                <a:spcPts val="414"/>
              </a:spcAft>
              <a:buClr>
                <a:srgbClr val="0052ca"/>
              </a:buClr>
              <a:buSzPct val="150000"/>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082520" indent="88920" algn="ctr">
              <a:spcBef>
                <a:spcPts val="689"/>
              </a:spcBef>
              <a:spcAft>
                <a:spcPts val="414"/>
              </a:spcAft>
              <a:buClr>
                <a:srgbClr val="0052ca"/>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436760" indent="115920" algn="ctr">
              <a:spcBef>
                <a:spcPts val="689"/>
              </a:spcBef>
              <a:spcAft>
                <a:spcPts val="414"/>
              </a:spcAft>
              <a:buClr>
                <a:srgbClr val="0052ca"/>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436760" indent="11592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436760" indent="11592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wmf"/><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png"/><Relationship Id="rId3" Type="http://schemas.openxmlformats.org/officeDocument/2006/relationships/oleObject" Target="../embeddings/oleObject2.bin"/><Relationship Id="rId4" Type="http://schemas.openxmlformats.org/officeDocument/2006/relationships/image" Target="../media/image15.png"/><Relationship Id="rId5" Type="http://schemas.openxmlformats.org/officeDocument/2006/relationships/slideLayout" Target="../slideLayouts/slideLayout2.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6.png"/><Relationship Id="rId3" Type="http://schemas.openxmlformats.org/officeDocument/2006/relationships/slideLayout" Target="../slideLayouts/slideLayout2.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wmf"/><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oleObject" Target="../embeddings/oleObject3.bin"/><Relationship Id="rId6" Type="http://schemas.openxmlformats.org/officeDocument/2006/relationships/image" Target="../media/image11.wmf"/><Relationship Id="rId7" Type="http://schemas.openxmlformats.org/officeDocument/2006/relationships/slideLayout" Target="../slideLayouts/slideLayout2.xml"/><Relationship Id="rId8"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wmf"/><Relationship Id="rId3" Type="http://schemas.openxmlformats.org/officeDocument/2006/relationships/oleObject" Target="../embeddings/oleObject2.bin"/><Relationship Id="rId4" Type="http://schemas.openxmlformats.org/officeDocument/2006/relationships/image" Target="../media/image13.png"/><Relationship Id="rId5" Type="http://schemas.openxmlformats.org/officeDocument/2006/relationships/slideLayout" Target="../slideLayouts/slideLayout2.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36" name=""/>
          <p:cNvSpPr/>
          <p:nvPr/>
        </p:nvSpPr>
        <p:spPr>
          <a:xfrm>
            <a:off x="1798560" y="366840"/>
            <a:ext cx="5581800" cy="58230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 </a:t>
            </a:r>
            <a:endParaRPr b="0" lang="en-US" sz="3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Retail Swaps</a:t>
            </a:r>
            <a:endParaRPr b="0" lang="en-US" sz="3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R. Scott Gahn</a:t>
            </a:r>
            <a:endParaRPr b="0" lang="en-US" sz="2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Managing Director</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CFTC Study relating to </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Section 105(c) of CFMA</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August 2, 2001</a:t>
            </a:r>
            <a:endParaRPr b="0" lang="en-US" sz="2200" strike="noStrike" u="none">
              <a:solidFill>
                <a:srgbClr val="000000"/>
              </a:solidFill>
              <a:effectLst/>
              <a:uFillTx/>
              <a:latin typeface="Arial"/>
            </a:endParaRPr>
          </a:p>
        </p:txBody>
      </p:sp>
      <p:grpSp>
        <p:nvGrpSpPr>
          <p:cNvPr id="37" name=""/>
          <p:cNvGrpSpPr/>
          <p:nvPr/>
        </p:nvGrpSpPr>
        <p:grpSpPr>
          <a:xfrm>
            <a:off x="3935520" y="3025800"/>
            <a:ext cx="1258200" cy="1355760"/>
            <a:chOff x="3935520" y="3025800"/>
            <a:chExt cx="1258200" cy="1355760"/>
          </a:xfrm>
        </p:grpSpPr>
        <p:pic>
          <p:nvPicPr>
            <p:cNvPr id="38" name="WC-Elogo-N" descr=""/>
            <p:cNvPicPr/>
            <p:nvPr/>
          </p:nvPicPr>
          <p:blipFill>
            <a:blip r:embed="rId1"/>
            <a:stretch/>
          </p:blipFill>
          <p:spPr>
            <a:xfrm>
              <a:off x="3935520" y="3025800"/>
              <a:ext cx="1236600" cy="1355760"/>
            </a:xfrm>
            <a:prstGeom prst="rect">
              <a:avLst/>
            </a:prstGeom>
            <a:noFill/>
            <a:ln w="0">
              <a:noFill/>
            </a:ln>
          </p:spPr>
        </p:pic>
        <p:sp>
          <p:nvSpPr>
            <p:cNvPr id="39" name=""/>
            <p:cNvSpPr/>
            <p:nvPr/>
          </p:nvSpPr>
          <p:spPr>
            <a:xfrm>
              <a:off x="5061600" y="3876120"/>
              <a:ext cx="13212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66cc"/>
                  </a:solidFill>
                  <a:effectLst/>
                  <a:uFillTx/>
                  <a:latin typeface="Arial"/>
                </a:rPr>
                <a:t>®</a:t>
              </a:r>
              <a:endParaRPr b="0" lang="en-US" sz="1400" strike="noStrike" u="none">
                <a:solidFill>
                  <a:srgbClr val="000000"/>
                </a:solidFill>
                <a:effectLst/>
                <a:uFillTx/>
                <a:latin typeface="Arial"/>
              </a:endParaRPr>
            </a:p>
          </p:txBody>
        </p:sp>
      </p:grpSp>
      <p:pic>
        <p:nvPicPr>
          <p:cNvPr id="40" name="Enron%20Building%20Daylight%20wf%20" descr=""/>
          <p:cNvPicPr/>
          <p:nvPr/>
        </p:nvPicPr>
        <p:blipFill>
          <a:blip r:embed="rId2"/>
          <a:srcRect l="7301" t="0" r="0" b="0"/>
          <a:stretch/>
        </p:blipFill>
        <p:spPr>
          <a:xfrm>
            <a:off x="312840" y="550800"/>
            <a:ext cx="1517400" cy="2806920"/>
          </a:xfrm>
          <a:prstGeom prst="rect">
            <a:avLst/>
          </a:prstGeom>
          <a:noFill/>
          <a:ln w="0">
            <a:noFill/>
          </a:ln>
          <a:effectLst>
            <a:outerShdw dist="99192" dir="2381944" blurRad="0" rotWithShape="0">
              <a:srgbClr val="000000"/>
            </a:outerShdw>
          </a:effectLst>
        </p:spPr>
      </p:pic>
      <p:pic>
        <p:nvPicPr>
          <p:cNvPr id="41" name="" descr=""/>
          <p:cNvPicPr/>
          <p:nvPr/>
        </p:nvPicPr>
        <p:blipFill>
          <a:blip r:embed="rId3"/>
          <a:stretch/>
        </p:blipFill>
        <p:spPr>
          <a:xfrm>
            <a:off x="7147080" y="550800"/>
            <a:ext cx="1522080" cy="2811600"/>
          </a:xfrm>
          <a:prstGeom prst="rect">
            <a:avLst/>
          </a:prstGeom>
          <a:noFill/>
          <a:ln w="0">
            <a:noFill/>
          </a:ln>
          <a:effectLst>
            <a:outerShdw dist="99192" dir="2381944" blurRad="0" rotWithShape="0">
              <a:srgbClr val="000000"/>
            </a:outerShdw>
          </a:effectLst>
        </p:spPr>
      </p:pic>
      <p:sp>
        <p:nvSpPr>
          <p:cNvPr id="42" name=""/>
          <p:cNvSpPr/>
          <p:nvPr/>
        </p:nvSpPr>
        <p:spPr>
          <a:xfrm>
            <a:off x="2142360" y="3543840"/>
            <a:ext cx="4348080" cy="1191240"/>
          </a:xfrm>
          <a:prstGeom prst="rect">
            <a:avLst/>
          </a:prstGeom>
          <a:solidFill>
            <a:srgbClr val="ffffff">
              <a:alpha val="50000"/>
            </a:srgbClr>
          </a:solidFill>
          <a:ln w="0">
            <a:noFill/>
          </a:ln>
        </p:spPr>
        <p:style>
          <a:lnRef idx="0"/>
          <a:fillRef idx="0"/>
          <a:effectRef idx="0"/>
          <a:fontRef idx="minor"/>
        </p:style>
        <p:txBody>
          <a:bodyPr wrap="none" lIns="90000" rIns="90000" tIns="46800" bIns="46800" anchor="ctr">
            <a:spAutoFit/>
          </a:bodyPr>
          <a:p>
            <a:pPr algn="ctr">
              <a:spcBef>
                <a:spcPts val="45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200" strike="noStrike" u="none">
                <a:solidFill>
                  <a:srgbClr val="fe000c"/>
                </a:solidFill>
                <a:effectLst/>
                <a:uFillTx/>
                <a:latin typeface="Arial"/>
              </a:rPr>
              <a:t>Draft 7/30</a:t>
            </a:r>
            <a:endParaRPr b="0" lang="en-US" sz="7200" strike="noStrike" u="none">
              <a:solidFill>
                <a:srgbClr val="000000"/>
              </a:solidFill>
              <a:effectLst/>
              <a:uFillTx/>
              <a:latin typeface="Arial"/>
            </a:endParaRPr>
          </a:p>
        </p:txBody>
      </p:sp>
      <p:sp>
        <p:nvSpPr>
          <p:cNvPr id="2" name="PlaceHolder 1"/>
          <p:cNvSpPr>
            <a:spLocks noGrp="1"/>
          </p:cNvSpPr>
          <p:nvPr>
            <p:ph type="sldNum" idx="1"/>
          </p:nvPr>
        </p:nvSpPr>
        <p:spPr/>
        <p:txBody>
          <a:bodyPr/>
          <a:p>
            <a:fld id="{2847B3B1-1313-485B-B437-2D1A2A2C2CF5}"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8" name=""/>
          <p:cNvSpPr/>
          <p:nvPr/>
        </p:nvSpPr>
        <p:spPr>
          <a:xfrm>
            <a:off x="5567400" y="1228680"/>
            <a:ext cx="2935080" cy="1401840"/>
          </a:xfrm>
          <a:prstGeom prst="rect">
            <a:avLst/>
          </a:prstGeom>
          <a:noFill/>
          <a:ln w="0">
            <a:noFill/>
          </a:ln>
        </p:spPr>
        <p:style>
          <a:lnRef idx="0"/>
          <a:fillRef idx="0"/>
          <a:effectRef idx="0"/>
          <a:fontRef idx="minor"/>
        </p:style>
        <p:txBody>
          <a:bodyPr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World’s Largest</a:t>
            </a:r>
            <a:br>
              <a:rPr sz="2200"/>
            </a:br>
            <a:r>
              <a:rPr b="1" lang="en-US" sz="2200" strike="noStrike" u="none">
                <a:solidFill>
                  <a:srgbClr val="000000"/>
                </a:solidFill>
                <a:effectLst/>
                <a:uFillTx/>
                <a:latin typeface="Arial"/>
              </a:rPr>
              <a:t>Web-Based eCommerce Site</a:t>
            </a:r>
            <a:endParaRPr b="0" lang="en-US" sz="2200" strike="noStrike" u="none">
              <a:solidFill>
                <a:srgbClr val="000000"/>
              </a:solidFill>
              <a:effectLst/>
              <a:uFillTx/>
              <a:latin typeface="Arial"/>
            </a:endParaRPr>
          </a:p>
        </p:txBody>
      </p:sp>
      <p:graphicFrame>
        <p:nvGraphicFramePr>
          <p:cNvPr id="239" name=""/>
          <p:cNvGraphicFramePr/>
          <p:nvPr/>
        </p:nvGraphicFramePr>
        <p:xfrm>
          <a:off x="677880" y="1335240"/>
          <a:ext cx="4552920" cy="4127400"/>
        </p:xfrm>
        <a:graphic>
          <a:graphicData uri="http://schemas.openxmlformats.org/presentationml/2006/ole">
            <p:oleObj r:id="rId1" spid="">
              <p:embed/>
              <p:pic>
                <p:nvPicPr>
                  <p:cNvPr id="240" name="" descr=""/>
                  <p:cNvPicPr/>
                  <p:nvPr/>
                </p:nvPicPr>
                <p:blipFill>
                  <a:blip r:embed="rId2"/>
                  <a:stretch/>
                </p:blipFill>
                <p:spPr>
                  <a:xfrm>
                    <a:off x="677880" y="1335240"/>
                    <a:ext cx="4552920" cy="4127400"/>
                  </a:xfrm>
                  <a:prstGeom prst="rect">
                    <a:avLst/>
                  </a:prstGeom>
                  <a:noFill/>
                  <a:ln w="0">
                    <a:noFill/>
                  </a:ln>
                </p:spPr>
              </p:pic>
            </p:oleObj>
          </a:graphicData>
        </a:graphic>
      </p:graphicFrame>
      <p:graphicFrame>
        <p:nvGraphicFramePr>
          <p:cNvPr id="241" name=""/>
          <p:cNvGraphicFramePr/>
          <p:nvPr/>
        </p:nvGraphicFramePr>
        <p:xfrm>
          <a:off x="2944800" y="3054240"/>
          <a:ext cx="5824440" cy="3024360"/>
        </p:xfrm>
        <a:graphic>
          <a:graphicData uri="http://schemas.openxmlformats.org/presentationml/2006/ole">
            <p:oleObj r:id="rId3" spid="">
              <p:embed/>
              <p:pic>
                <p:nvPicPr>
                  <p:cNvPr id="242" name="" descr=""/>
                  <p:cNvPicPr/>
                  <p:nvPr/>
                </p:nvPicPr>
                <p:blipFill>
                  <a:blip r:embed="rId4"/>
                  <a:stretch/>
                </p:blipFill>
                <p:spPr>
                  <a:xfrm>
                    <a:off x="2944800" y="3054240"/>
                    <a:ext cx="5824440" cy="3024360"/>
                  </a:xfrm>
                  <a:prstGeom prst="rect">
                    <a:avLst/>
                  </a:prstGeom>
                  <a:noFill/>
                  <a:ln w="0">
                    <a:noFill/>
                  </a:ln>
                </p:spPr>
              </p:pic>
            </p:oleObj>
          </a:graphicData>
        </a:graphic>
      </p:graphicFrame>
      <p:sp>
        <p:nvSpPr>
          <p:cNvPr id="243" name="PlaceHolder 1"/>
          <p:cNvSpPr>
            <a:spLocks noGrp="1"/>
          </p:cNvSpPr>
          <p:nvPr>
            <p:ph type="title"/>
          </p:nvPr>
        </p:nvSpPr>
        <p:spPr>
          <a:xfrm>
            <a:off x="353880" y="151920"/>
            <a:ext cx="8377200" cy="777960"/>
          </a:xfrm>
          <a:prstGeom prst="rect">
            <a:avLst/>
          </a:prstGeom>
          <a:noFill/>
          <a:ln w="0">
            <a:noFill/>
          </a:ln>
        </p:spPr>
        <p:txBody>
          <a:bodyPr lIns="91440" rIns="91440" tIns="45720" bIns="4572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EnronOnline</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EFB5310F-CEE0-4F60-A0AA-CBD5B8878101}"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44" name=""/>
          <p:cNvGraphicFramePr/>
          <p:nvPr/>
        </p:nvGraphicFramePr>
        <p:xfrm>
          <a:off x="-71280" y="1173240"/>
          <a:ext cx="9537480" cy="4857840"/>
        </p:xfrm>
        <a:graphic>
          <a:graphicData uri="http://schemas.openxmlformats.org/presentationml/2006/ole">
            <p:oleObj progId="Excel.Sheet.12" r:id="rId1" spid="">
              <p:embed/>
              <p:pic>
                <p:nvPicPr>
                  <p:cNvPr id="245" name="" descr=""/>
                  <p:cNvPicPr/>
                  <p:nvPr/>
                </p:nvPicPr>
                <p:blipFill>
                  <a:blip r:embed="rId2"/>
                  <a:stretch/>
                </p:blipFill>
                <p:spPr>
                  <a:xfrm>
                    <a:off x="-71280" y="1173240"/>
                    <a:ext cx="9537480" cy="4857840"/>
                  </a:xfrm>
                  <a:prstGeom prst="rect">
                    <a:avLst/>
                  </a:prstGeom>
                  <a:noFill/>
                  <a:ln w="0">
                    <a:noFill/>
                  </a:ln>
                </p:spPr>
              </p:pic>
            </p:oleObj>
          </a:graphicData>
        </a:graphic>
      </p:graphicFrame>
      <p:sp>
        <p:nvSpPr>
          <p:cNvPr id="246" name=""/>
          <p:cNvSpPr/>
          <p:nvPr/>
        </p:nvSpPr>
        <p:spPr>
          <a:xfrm>
            <a:off x="687600" y="5738760"/>
            <a:ext cx="84996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Nov 1999</a:t>
            </a:r>
            <a:endParaRPr b="0" lang="en-US" sz="1200" strike="noStrike" u="none">
              <a:solidFill>
                <a:srgbClr val="000000"/>
              </a:solidFill>
              <a:effectLst/>
              <a:uFillTx/>
              <a:latin typeface="Arial"/>
            </a:endParaRPr>
          </a:p>
        </p:txBody>
      </p:sp>
      <p:sp>
        <p:nvSpPr>
          <p:cNvPr id="247" name=""/>
          <p:cNvSpPr/>
          <p:nvPr/>
        </p:nvSpPr>
        <p:spPr>
          <a:xfrm>
            <a:off x="8121600" y="5738760"/>
            <a:ext cx="85860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May 2001</a:t>
            </a:r>
            <a:endParaRPr b="0" lang="en-US" sz="1200" strike="noStrike" u="none">
              <a:solidFill>
                <a:srgbClr val="000000"/>
              </a:solidFill>
              <a:effectLst/>
              <a:uFillTx/>
              <a:latin typeface="Arial"/>
            </a:endParaRPr>
          </a:p>
        </p:txBody>
      </p:sp>
      <p:sp>
        <p:nvSpPr>
          <p:cNvPr id="248" name=""/>
          <p:cNvSpPr/>
          <p:nvPr/>
        </p:nvSpPr>
        <p:spPr>
          <a:xfrm>
            <a:off x="2328840" y="5745240"/>
            <a:ext cx="8330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 2000</a:t>
            </a:r>
            <a:endParaRPr b="0" lang="en-US" sz="1200" strike="noStrike" u="none">
              <a:solidFill>
                <a:srgbClr val="000000"/>
              </a:solidFill>
              <a:effectLst/>
              <a:uFillTx/>
              <a:latin typeface="Arial"/>
            </a:endParaRPr>
          </a:p>
        </p:txBody>
      </p:sp>
      <p:sp>
        <p:nvSpPr>
          <p:cNvPr id="249" name=""/>
          <p:cNvSpPr/>
          <p:nvPr/>
        </p:nvSpPr>
        <p:spPr>
          <a:xfrm>
            <a:off x="4131720" y="5745240"/>
            <a:ext cx="7822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Jul 2000</a:t>
            </a:r>
            <a:endParaRPr b="0" lang="en-US" sz="1200" strike="noStrike" u="none">
              <a:solidFill>
                <a:srgbClr val="000000"/>
              </a:solidFill>
              <a:effectLst/>
              <a:uFillTx/>
              <a:latin typeface="Arial"/>
            </a:endParaRPr>
          </a:p>
        </p:txBody>
      </p:sp>
      <p:sp>
        <p:nvSpPr>
          <p:cNvPr id="250" name=""/>
          <p:cNvSpPr/>
          <p:nvPr/>
        </p:nvSpPr>
        <p:spPr>
          <a:xfrm>
            <a:off x="6164280" y="5748480"/>
            <a:ext cx="8416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 2000</a:t>
            </a:r>
            <a:endParaRPr b="0" lang="en-US" sz="1200" strike="noStrike" u="none">
              <a:solidFill>
                <a:srgbClr val="000000"/>
              </a:solidFill>
              <a:effectLst/>
              <a:uFillTx/>
              <a:latin typeface="Arial"/>
            </a:endParaRPr>
          </a:p>
        </p:txBody>
      </p:sp>
      <p:grpSp>
        <p:nvGrpSpPr>
          <p:cNvPr id="251" name=""/>
          <p:cNvGrpSpPr/>
          <p:nvPr/>
        </p:nvGrpSpPr>
        <p:grpSpPr>
          <a:xfrm>
            <a:off x="1063800" y="1771560"/>
            <a:ext cx="2625120" cy="1498320"/>
            <a:chOff x="1063800" y="1771560"/>
            <a:chExt cx="2625120" cy="1498320"/>
          </a:xfrm>
        </p:grpSpPr>
        <p:grpSp>
          <p:nvGrpSpPr>
            <p:cNvPr id="252" name=""/>
            <p:cNvGrpSpPr/>
            <p:nvPr/>
          </p:nvGrpSpPr>
          <p:grpSpPr>
            <a:xfrm>
              <a:off x="1063800" y="1771560"/>
              <a:ext cx="2625120" cy="1275840"/>
              <a:chOff x="1063800" y="1771560"/>
              <a:chExt cx="2625120" cy="1275840"/>
            </a:xfrm>
          </p:grpSpPr>
          <p:sp>
            <p:nvSpPr>
              <p:cNvPr id="253" name=""/>
              <p:cNvSpPr/>
              <p:nvPr/>
            </p:nvSpPr>
            <p:spPr>
              <a:xfrm>
                <a:off x="1075680" y="2029320"/>
                <a:ext cx="2613240" cy="956880"/>
              </a:xfrm>
              <a:prstGeom prst="rect">
                <a:avLst/>
              </a:prstGeom>
              <a:noFill/>
              <a:ln w="0">
                <a:noFill/>
              </a:ln>
            </p:spPr>
            <p:style>
              <a:lnRef idx="0"/>
              <a:fillRef idx="0"/>
              <a:effectRef idx="0"/>
              <a:fontRef idx="minor"/>
            </p:style>
            <p:txBody>
              <a:bodyPr lIns="90000" rIns="90000" tIns="46800" bIns="46800" anchor="t">
                <a:spAutoFit/>
              </a:bodyPr>
              <a:p>
                <a:pPr marL="177840" indent="-177840">
                  <a:spcAft>
                    <a:spcPts val="876"/>
                  </a:spcAft>
                  <a:buClr>
                    <a:srgbClr val="00000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1,030,000 Transactions</a:t>
                </a:r>
                <a:endParaRPr b="0" lang="en-US" sz="1400" strike="noStrike" u="none">
                  <a:solidFill>
                    <a:srgbClr val="000000"/>
                  </a:solidFill>
                  <a:effectLst/>
                  <a:uFillTx/>
                  <a:latin typeface="Arial"/>
                </a:endParaRPr>
              </a:p>
              <a:p>
                <a:pPr marL="177840" indent="-177840">
                  <a:spcAft>
                    <a:spcPts val="876"/>
                  </a:spcAft>
                  <a:buClr>
                    <a:srgbClr val="00000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$620 Billion Gross Value</a:t>
                </a:r>
                <a:endParaRPr b="0" lang="en-US" sz="1400" strike="noStrike" u="none">
                  <a:solidFill>
                    <a:srgbClr val="000000"/>
                  </a:solidFill>
                  <a:effectLst/>
                  <a:uFillTx/>
                  <a:latin typeface="Arial"/>
                </a:endParaRPr>
              </a:p>
              <a:p>
                <a:pPr marL="177840" indent="-177840">
                  <a:spcAft>
                    <a:spcPts val="876"/>
                  </a:spcAft>
                  <a:buClr>
                    <a:srgbClr val="00000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&gt;1,600 Products Offered</a:t>
                </a:r>
                <a:endParaRPr b="0" lang="en-US" sz="1400" strike="noStrike" u="none">
                  <a:solidFill>
                    <a:srgbClr val="000000"/>
                  </a:solidFill>
                  <a:effectLst/>
                  <a:uFillTx/>
                  <a:latin typeface="Arial"/>
                </a:endParaRPr>
              </a:p>
            </p:txBody>
          </p:sp>
          <p:sp>
            <p:nvSpPr>
              <p:cNvPr id="254" name=""/>
              <p:cNvSpPr/>
              <p:nvPr/>
            </p:nvSpPr>
            <p:spPr>
              <a:xfrm>
                <a:off x="1638720" y="1794240"/>
                <a:ext cx="14983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Since Inception</a:t>
                </a:r>
                <a:endParaRPr b="0" lang="en-US" sz="1400" strike="noStrike" u="none">
                  <a:solidFill>
                    <a:srgbClr val="000000"/>
                  </a:solidFill>
                  <a:effectLst/>
                  <a:uFillTx/>
                  <a:latin typeface="Arial"/>
                </a:endParaRPr>
              </a:p>
            </p:txBody>
          </p:sp>
          <p:sp>
            <p:nvSpPr>
              <p:cNvPr id="255" name=""/>
              <p:cNvSpPr/>
              <p:nvPr/>
            </p:nvSpPr>
            <p:spPr>
              <a:xfrm>
                <a:off x="1063800" y="1771560"/>
                <a:ext cx="2576880" cy="1275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256" name=""/>
            <p:cNvSpPr/>
            <p:nvPr/>
          </p:nvSpPr>
          <p:spPr>
            <a:xfrm>
              <a:off x="1499040" y="2843640"/>
              <a:ext cx="2106720" cy="426240"/>
            </a:xfrm>
            <a:prstGeom prst="rect">
              <a:avLst/>
            </a:prstGeom>
            <a:noFill/>
            <a:ln w="0">
              <a:noFill/>
            </a:ln>
          </p:spPr>
          <p:style>
            <a:lnRef idx="0"/>
            <a:fillRef idx="0"/>
            <a:effectRef idx="0"/>
            <a:fontRef idx="minor"/>
          </p:style>
          <p:txBody>
            <a:bodyPr lIns="90000" rIns="90000" tIns="46800" bIns="46800" anchor="t">
              <a:spAutoFit/>
            </a:bodyPr>
            <a:p>
              <a:pPr>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grpSp>
      <p:sp>
        <p:nvSpPr>
          <p:cNvPr id="257" name="PlaceHolder 1"/>
          <p:cNvSpPr>
            <a:spLocks noGrp="1"/>
          </p:cNvSpPr>
          <p:nvPr>
            <p:ph type="title"/>
          </p:nvPr>
        </p:nvSpPr>
        <p:spPr>
          <a:xfrm>
            <a:off x="353880" y="151920"/>
            <a:ext cx="8377200" cy="777960"/>
          </a:xfrm>
          <a:prstGeom prst="rect">
            <a:avLst/>
          </a:prstGeom>
          <a:noFill/>
          <a:ln w="0">
            <a:noFill/>
          </a:ln>
        </p:spPr>
        <p:txBody>
          <a:bodyPr lIns="91440" rIns="91440" tIns="45720" bIns="45720" anchor="t" anchorCtr="1">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EnronOnline</a:t>
            </a:r>
            <a:br>
              <a:rPr sz="2000"/>
            </a:br>
            <a:r>
              <a:rPr b="1" lang="en-US" sz="2800" strike="noStrike" u="none">
                <a:solidFill>
                  <a:srgbClr val="000000"/>
                </a:solidFill>
                <a:effectLst/>
                <a:uFillTx/>
                <a:latin typeface="Arial Black"/>
              </a:rPr>
              <a:t>Average Daily Transactions</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0EC18463-F977-4421-8C70-042C71A99481}"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3238200" y="305928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EES Overview</a:t>
            </a:r>
            <a:endParaRPr b="0" lang="en-US" sz="3000" strike="noStrike" u="none">
              <a:solidFill>
                <a:srgbClr val="003399"/>
              </a:solidFill>
              <a:effectLst/>
              <a:uFillTx/>
              <a:latin typeface="Arial Black"/>
            </a:endParaRPr>
          </a:p>
        </p:txBody>
      </p:sp>
      <p:sp>
        <p:nvSpPr>
          <p:cNvPr id="259" name="PlaceHolder 2"/>
          <p:cNvSpPr>
            <a:spLocks noGrp="1"/>
          </p:cNvSpPr>
          <p:nvPr>
            <p:ph type="subTitle"/>
          </p:nvPr>
        </p:nvSpPr>
        <p:spPr>
          <a:xfrm>
            <a:off x="3200400" y="4278240"/>
            <a:ext cx="5143680" cy="935280"/>
          </a:xfrm>
          <a:prstGeom prst="rect">
            <a:avLst/>
          </a:prstGeom>
          <a:noFill/>
          <a:ln w="0">
            <a:noFill/>
          </a:ln>
        </p:spPr>
        <p:txBody>
          <a:bodyPr lIns="92160" rIns="92160" tIns="46080" bIns="46080" anchor="t">
            <a:noAutofit/>
          </a:bodyPr>
          <a:p>
            <a:pPr indent="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i="1"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9E1CB91-9874-40B7-B502-A0B8281FEF97}"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EES Products &amp; Services</a:t>
            </a:r>
            <a:endParaRPr b="0" lang="en-US" sz="2800" strike="noStrike" u="none">
              <a:solidFill>
                <a:srgbClr val="003399"/>
              </a:solidFill>
              <a:effectLst/>
              <a:uFillTx/>
              <a:latin typeface="Arial Black"/>
            </a:endParaRPr>
          </a:p>
        </p:txBody>
      </p:sp>
      <p:sp>
        <p:nvSpPr>
          <p:cNvPr id="261" name="PlaceHolder 2"/>
          <p:cNvSpPr>
            <a:spLocks noGrp="1"/>
          </p:cNvSpPr>
          <p:nvPr>
            <p:ph/>
          </p:nvPr>
        </p:nvSpPr>
        <p:spPr>
          <a:xfrm>
            <a:off x="721800" y="1650600"/>
            <a:ext cx="8069400" cy="4443480"/>
          </a:xfrm>
          <a:prstGeom prst="rect">
            <a:avLst/>
          </a:prstGeom>
          <a:noFill/>
          <a:ln w="0">
            <a:noFill/>
          </a:ln>
        </p:spPr>
        <p:txBody>
          <a:bodyPr lIns="90000" rIns="90000" tIns="46800" bIns="46800" anchor="t">
            <a:normAutofit fontScale="92500" lnSpcReduction="9999"/>
          </a:bodyPr>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Physical Supply of electricity and natural gas to retail customers in deregulated markets</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Demand Side Management</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Price Risk Management</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Credit Risk Management</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Well trained sales force providing products appropriate to the Customer’s needs</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Reliable service</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Savings as compared to Utility</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Protection from market volatility and price risk </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Service from an experienced market player with well established Risk Management controls</a:t>
            </a:r>
            <a:endParaRPr b="0" lang="en-US" sz="1800" strike="noStrike" u="none">
              <a:solidFill>
                <a:srgbClr val="000000"/>
              </a:solidFill>
              <a:effectLst/>
              <a:uFillTx/>
              <a:latin typeface="Arial"/>
            </a:endParaRPr>
          </a:p>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Retail Swaps</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10CFC6F-63C8-415F-B726-56CC786479E8}"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2" name="PlaceHolder 1"/>
          <p:cNvSpPr>
            <a:spLocks noGrp="1"/>
          </p:cNvSpPr>
          <p:nvPr>
            <p:ph type="title"/>
          </p:nvPr>
        </p:nvSpPr>
        <p:spPr>
          <a:xfrm>
            <a:off x="304920" y="216000"/>
            <a:ext cx="8534160" cy="7617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3399"/>
                </a:solidFill>
                <a:effectLst/>
                <a:uFillTx/>
                <a:latin typeface="Arial Black"/>
              </a:rPr>
              <a:t>Enron’s Value Proposition Extending</a:t>
            </a:r>
            <a:br>
              <a:rPr sz="2800"/>
            </a:br>
            <a:r>
              <a:rPr b="1" lang="en-US" sz="2800" strike="noStrike" u="none">
                <a:solidFill>
                  <a:srgbClr val="003399"/>
                </a:solidFill>
                <a:effectLst/>
                <a:uFillTx/>
                <a:latin typeface="Arial Black"/>
              </a:rPr>
              <a:t>To More Electricity Customers</a:t>
            </a:r>
            <a:endParaRPr b="0" lang="en-US" sz="2800" strike="noStrike" u="none">
              <a:solidFill>
                <a:srgbClr val="003399"/>
              </a:solidFill>
              <a:effectLst/>
              <a:uFillTx/>
              <a:latin typeface="Arial Black"/>
            </a:endParaRPr>
          </a:p>
        </p:txBody>
      </p:sp>
      <p:sp>
        <p:nvSpPr>
          <p:cNvPr id="263" name=""/>
          <p:cNvSpPr/>
          <p:nvPr/>
        </p:nvSpPr>
        <p:spPr>
          <a:xfrm>
            <a:off x="6818400" y="2241720"/>
            <a:ext cx="474480" cy="320400"/>
          </a:xfrm>
          <a:prstGeom prst="rect">
            <a:avLst/>
          </a:prstGeom>
          <a:solidFill>
            <a:srgbClr val="3333cc"/>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4" name=""/>
          <p:cNvSpPr/>
          <p:nvPr/>
        </p:nvSpPr>
        <p:spPr>
          <a:xfrm>
            <a:off x="7289640" y="2290680"/>
            <a:ext cx="352440" cy="228600"/>
          </a:xfrm>
          <a:prstGeom prst="rect">
            <a:avLst/>
          </a:prstGeom>
          <a:no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a:t>
            </a:r>
            <a:endParaRPr b="0" lang="en-US" sz="1200" strike="noStrike" u="none">
              <a:solidFill>
                <a:srgbClr val="000000"/>
              </a:solidFill>
              <a:effectLst/>
              <a:uFillTx/>
              <a:latin typeface="Arial"/>
            </a:endParaRPr>
          </a:p>
        </p:txBody>
      </p:sp>
      <p:sp>
        <p:nvSpPr>
          <p:cNvPr id="265" name=""/>
          <p:cNvSpPr/>
          <p:nvPr/>
        </p:nvSpPr>
        <p:spPr>
          <a:xfrm>
            <a:off x="6818400" y="3052800"/>
            <a:ext cx="1974600" cy="320760"/>
          </a:xfrm>
          <a:prstGeom prst="rect">
            <a:avLst/>
          </a:prstGeom>
          <a:solidFill>
            <a:srgbClr val="3333cc"/>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6" name=""/>
          <p:cNvSpPr/>
          <p:nvPr/>
        </p:nvSpPr>
        <p:spPr>
          <a:xfrm>
            <a:off x="8749440" y="308340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$56</a:t>
            </a:r>
            <a:endParaRPr b="0" lang="en-US" sz="1200" strike="noStrike" u="none">
              <a:solidFill>
                <a:srgbClr val="000000"/>
              </a:solidFill>
              <a:effectLst/>
              <a:uFillTx/>
              <a:latin typeface="Arial"/>
            </a:endParaRPr>
          </a:p>
        </p:txBody>
      </p:sp>
      <p:sp>
        <p:nvSpPr>
          <p:cNvPr id="267" name=""/>
          <p:cNvSpPr/>
          <p:nvPr/>
        </p:nvSpPr>
        <p:spPr>
          <a:xfrm>
            <a:off x="6818400" y="3852720"/>
            <a:ext cx="1279440" cy="320760"/>
          </a:xfrm>
          <a:prstGeom prst="rect">
            <a:avLst/>
          </a:prstGeom>
          <a:solidFill>
            <a:srgbClr val="00cc99"/>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8" name=""/>
          <p:cNvSpPr/>
          <p:nvPr/>
        </p:nvSpPr>
        <p:spPr>
          <a:xfrm>
            <a:off x="8092080" y="390096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$33</a:t>
            </a:r>
            <a:endParaRPr b="0" lang="en-US" sz="1200" strike="noStrike" u="none">
              <a:solidFill>
                <a:srgbClr val="000000"/>
              </a:solidFill>
              <a:effectLst/>
              <a:uFillTx/>
              <a:latin typeface="Arial"/>
            </a:endParaRPr>
          </a:p>
        </p:txBody>
      </p:sp>
      <p:sp>
        <p:nvSpPr>
          <p:cNvPr id="269" name=""/>
          <p:cNvSpPr/>
          <p:nvPr/>
        </p:nvSpPr>
        <p:spPr>
          <a:xfrm>
            <a:off x="6818400" y="4727520"/>
            <a:ext cx="1717560" cy="320760"/>
          </a:xfrm>
          <a:prstGeom prst="rect">
            <a:avLst/>
          </a:prstGeom>
          <a:solidFill>
            <a:srgbClr val="00cc99"/>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0" name=""/>
          <p:cNvSpPr/>
          <p:nvPr/>
        </p:nvSpPr>
        <p:spPr>
          <a:xfrm>
            <a:off x="8519400" y="476784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$49</a:t>
            </a:r>
            <a:endParaRPr b="0" lang="en-US" sz="1200" strike="noStrike" u="none">
              <a:solidFill>
                <a:srgbClr val="000000"/>
              </a:solidFill>
              <a:effectLst/>
              <a:uFillTx/>
              <a:latin typeface="Arial"/>
            </a:endParaRPr>
          </a:p>
        </p:txBody>
      </p:sp>
      <p:sp>
        <p:nvSpPr>
          <p:cNvPr id="271" name=""/>
          <p:cNvSpPr/>
          <p:nvPr/>
        </p:nvSpPr>
        <p:spPr>
          <a:xfrm>
            <a:off x="6805440" y="5527800"/>
            <a:ext cx="665280" cy="320400"/>
          </a:xfrm>
          <a:prstGeom prst="rect">
            <a:avLst/>
          </a:prstGeom>
          <a:solidFill>
            <a:srgbClr val="00cc99"/>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2" name=""/>
          <p:cNvSpPr/>
          <p:nvPr/>
        </p:nvSpPr>
        <p:spPr>
          <a:xfrm>
            <a:off x="7470000" y="555840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$18</a:t>
            </a:r>
            <a:endParaRPr b="0" lang="en-US" sz="1200" strike="noStrike" u="none">
              <a:solidFill>
                <a:srgbClr val="000000"/>
              </a:solidFill>
              <a:effectLst/>
              <a:uFillTx/>
              <a:latin typeface="Arial"/>
            </a:endParaRPr>
          </a:p>
        </p:txBody>
      </p:sp>
      <p:sp>
        <p:nvSpPr>
          <p:cNvPr id="273" name=""/>
          <p:cNvSpPr/>
          <p:nvPr/>
        </p:nvSpPr>
        <p:spPr>
          <a:xfrm>
            <a:off x="480960" y="2182680"/>
            <a:ext cx="1519200" cy="447840"/>
          </a:xfrm>
          <a:prstGeom prst="rect">
            <a:avLst/>
          </a:prstGeom>
          <a:solidFill>
            <a:srgbClr val="3333cc"/>
          </a:solidFill>
          <a:ln w="6480">
            <a:solidFill>
              <a:srgbClr val="00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Fortune 100</a:t>
            </a:r>
            <a:endParaRPr b="0" lang="en-US" sz="1400" strike="noStrike" u="none">
              <a:solidFill>
                <a:srgbClr val="000000"/>
              </a:solidFill>
              <a:effectLst/>
              <a:uFillTx/>
              <a:latin typeface="Arial"/>
            </a:endParaRPr>
          </a:p>
        </p:txBody>
      </p:sp>
      <p:sp>
        <p:nvSpPr>
          <p:cNvPr id="274" name=""/>
          <p:cNvSpPr/>
          <p:nvPr/>
        </p:nvSpPr>
        <p:spPr>
          <a:xfrm>
            <a:off x="480960" y="2994120"/>
            <a:ext cx="1519200" cy="447480"/>
          </a:xfrm>
          <a:prstGeom prst="rect">
            <a:avLst/>
          </a:prstGeom>
          <a:solidFill>
            <a:srgbClr val="3333cc"/>
          </a:solidFill>
          <a:ln w="6480">
            <a:solidFill>
              <a:srgbClr val="00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Fortune 1,000</a:t>
            </a:r>
            <a:endParaRPr b="0" lang="en-US" sz="1400" strike="noStrike" u="none">
              <a:solidFill>
                <a:srgbClr val="000000"/>
              </a:solidFill>
              <a:effectLst/>
              <a:uFillTx/>
              <a:latin typeface="Arial"/>
            </a:endParaRPr>
          </a:p>
        </p:txBody>
      </p:sp>
      <p:sp>
        <p:nvSpPr>
          <p:cNvPr id="275" name=""/>
          <p:cNvSpPr/>
          <p:nvPr/>
        </p:nvSpPr>
        <p:spPr>
          <a:xfrm>
            <a:off x="477720" y="3798720"/>
            <a:ext cx="1519200" cy="447840"/>
          </a:xfrm>
          <a:prstGeom prst="rect">
            <a:avLst/>
          </a:prstGeom>
          <a:solidFill>
            <a:srgbClr val="00cc99"/>
          </a:solidFill>
          <a:ln w="6480">
            <a:solidFill>
              <a:srgbClr val="00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Fortune 10,000</a:t>
            </a:r>
            <a:endParaRPr b="0" lang="en-US" sz="1400" strike="noStrike" u="none">
              <a:solidFill>
                <a:srgbClr val="000000"/>
              </a:solidFill>
              <a:effectLst/>
              <a:uFillTx/>
              <a:latin typeface="Arial"/>
            </a:endParaRPr>
          </a:p>
        </p:txBody>
      </p:sp>
      <p:sp>
        <p:nvSpPr>
          <p:cNvPr id="276" name=""/>
          <p:cNvSpPr/>
          <p:nvPr/>
        </p:nvSpPr>
        <p:spPr>
          <a:xfrm>
            <a:off x="461880" y="4630680"/>
            <a:ext cx="1519200" cy="447840"/>
          </a:xfrm>
          <a:prstGeom prst="rect">
            <a:avLst/>
          </a:prstGeom>
          <a:solidFill>
            <a:srgbClr val="00cc99"/>
          </a:solidFill>
          <a:ln w="6480">
            <a:solidFill>
              <a:srgbClr val="00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Mass Market</a:t>
            </a:r>
            <a:endParaRPr b="0" lang="en-US" sz="1400" strike="noStrike" u="none">
              <a:solidFill>
                <a:srgbClr val="000000"/>
              </a:solidFill>
              <a:effectLst/>
              <a:uFillTx/>
              <a:latin typeface="Arial"/>
            </a:endParaRPr>
          </a:p>
        </p:txBody>
      </p:sp>
      <p:sp>
        <p:nvSpPr>
          <p:cNvPr id="277" name=""/>
          <p:cNvSpPr/>
          <p:nvPr/>
        </p:nvSpPr>
        <p:spPr>
          <a:xfrm>
            <a:off x="450720" y="5459400"/>
            <a:ext cx="1519200" cy="447840"/>
          </a:xfrm>
          <a:prstGeom prst="rect">
            <a:avLst/>
          </a:prstGeom>
          <a:solidFill>
            <a:srgbClr val="00cc99"/>
          </a:solidFill>
          <a:ln w="6480">
            <a:solidFill>
              <a:srgbClr val="00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Small Mass Market</a:t>
            </a:r>
            <a:endParaRPr b="0" lang="en-US" sz="1400" strike="noStrike" u="none">
              <a:solidFill>
                <a:srgbClr val="000000"/>
              </a:solidFill>
              <a:effectLst/>
              <a:uFillTx/>
              <a:latin typeface="Arial"/>
            </a:endParaRPr>
          </a:p>
        </p:txBody>
      </p:sp>
      <p:sp>
        <p:nvSpPr>
          <p:cNvPr id="278" name=""/>
          <p:cNvSpPr/>
          <p:nvPr/>
        </p:nvSpPr>
        <p:spPr>
          <a:xfrm>
            <a:off x="2062080" y="1359000"/>
            <a:ext cx="1438200" cy="95076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Annual Electricity Expense</a:t>
            </a:r>
            <a:endParaRPr b="0" lang="en-US" sz="1200" strike="noStrike" u="none">
              <a:solidFill>
                <a:srgbClr val="000000"/>
              </a:solidFill>
              <a:effectLst/>
              <a:uFillTx/>
              <a:latin typeface="Arial"/>
            </a:endParaRPr>
          </a:p>
        </p:txBody>
      </p:sp>
      <p:sp>
        <p:nvSpPr>
          <p:cNvPr id="279" name=""/>
          <p:cNvSpPr/>
          <p:nvPr/>
        </p:nvSpPr>
        <p:spPr>
          <a:xfrm>
            <a:off x="3625920" y="1371600"/>
            <a:ext cx="1001520" cy="95076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Average Number of Sites</a:t>
            </a:r>
            <a:endParaRPr b="0" lang="en-US" sz="1200" strike="noStrike" u="none">
              <a:solidFill>
                <a:srgbClr val="000000"/>
              </a:solidFill>
              <a:effectLst/>
              <a:uFillTx/>
              <a:latin typeface="Arial"/>
            </a:endParaRPr>
          </a:p>
        </p:txBody>
      </p:sp>
      <p:sp>
        <p:nvSpPr>
          <p:cNvPr id="280" name=""/>
          <p:cNvSpPr/>
          <p:nvPr/>
        </p:nvSpPr>
        <p:spPr>
          <a:xfrm>
            <a:off x="2049480" y="2279520"/>
            <a:ext cx="5870520" cy="361620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$100,000,000+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$120,000,000</a:t>
            </a: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70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$56,000,000</a:t>
            </a: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50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$3,300,000</a:t>
            </a: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$20,000 to $2,000,000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1.2</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1,100,000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$44,000</a:t>
            </a: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08304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&gt;$20,000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7,000,000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$3,500</a:t>
            </a:r>
            <a:endParaRPr b="0" lang="en-US" sz="1200" strike="noStrike" u="none">
              <a:solidFill>
                <a:srgbClr val="000000"/>
              </a:solidFill>
              <a:effectLst/>
              <a:uFillTx/>
              <a:latin typeface="Arial"/>
            </a:endParaRPr>
          </a:p>
        </p:txBody>
      </p:sp>
      <p:sp>
        <p:nvSpPr>
          <p:cNvPr id="281" name=""/>
          <p:cNvSpPr/>
          <p:nvPr/>
        </p:nvSpPr>
        <p:spPr>
          <a:xfrm>
            <a:off x="4519440" y="1562040"/>
            <a:ext cx="1067040" cy="95112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Number of Companies</a:t>
            </a:r>
            <a:endParaRPr b="0" lang="en-US" sz="1200" strike="noStrike" u="none">
              <a:solidFill>
                <a:srgbClr val="000000"/>
              </a:solidFill>
              <a:effectLst/>
              <a:uFillTx/>
              <a:latin typeface="Arial"/>
            </a:endParaRPr>
          </a:p>
        </p:txBody>
      </p:sp>
      <p:sp>
        <p:nvSpPr>
          <p:cNvPr id="282" name=""/>
          <p:cNvSpPr/>
          <p:nvPr/>
        </p:nvSpPr>
        <p:spPr>
          <a:xfrm>
            <a:off x="5519880" y="1208160"/>
            <a:ext cx="1147680" cy="95076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Average Spend Per Company (Annual)</a:t>
            </a:r>
            <a:endParaRPr b="0" lang="en-US" sz="1200" strike="noStrike" u="none">
              <a:solidFill>
                <a:srgbClr val="000000"/>
              </a:solidFill>
              <a:effectLst/>
              <a:uFillTx/>
              <a:latin typeface="Arial"/>
            </a:endParaRPr>
          </a:p>
        </p:txBody>
      </p:sp>
      <p:sp>
        <p:nvSpPr>
          <p:cNvPr id="283" name=""/>
          <p:cNvSpPr/>
          <p:nvPr/>
        </p:nvSpPr>
        <p:spPr>
          <a:xfrm>
            <a:off x="2120760" y="2084400"/>
            <a:ext cx="156384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4" name=""/>
          <p:cNvSpPr/>
          <p:nvPr/>
        </p:nvSpPr>
        <p:spPr>
          <a:xfrm>
            <a:off x="3882960" y="2084400"/>
            <a:ext cx="5428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5" name=""/>
          <p:cNvSpPr/>
          <p:nvPr/>
        </p:nvSpPr>
        <p:spPr>
          <a:xfrm>
            <a:off x="4651200" y="2084400"/>
            <a:ext cx="8352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6" name=""/>
          <p:cNvSpPr/>
          <p:nvPr/>
        </p:nvSpPr>
        <p:spPr>
          <a:xfrm>
            <a:off x="5645160" y="2084400"/>
            <a:ext cx="9288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7" name=""/>
          <p:cNvSpPr/>
          <p:nvPr/>
        </p:nvSpPr>
        <p:spPr>
          <a:xfrm>
            <a:off x="6805440" y="1544760"/>
            <a:ext cx="1778040" cy="51732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Segment Spend (Billions/Year)</a:t>
            </a:r>
            <a:endParaRPr b="0" lang="en-US" sz="1200" strike="noStrike" u="none">
              <a:solidFill>
                <a:srgbClr val="000000"/>
              </a:solidFill>
              <a:effectLst/>
              <a:uFillTx/>
              <a:latin typeface="Arial"/>
            </a:endParaRPr>
          </a:p>
        </p:txBody>
      </p:sp>
      <p:sp>
        <p:nvSpPr>
          <p:cNvPr id="288" name=""/>
          <p:cNvSpPr/>
          <p:nvPr/>
        </p:nvSpPr>
        <p:spPr>
          <a:xfrm>
            <a:off x="6826320" y="2084400"/>
            <a:ext cx="19828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9" name=""/>
          <p:cNvSpPr/>
          <p:nvPr/>
        </p:nvSpPr>
        <p:spPr>
          <a:xfrm>
            <a:off x="266760" y="2184480"/>
            <a:ext cx="0" cy="3759120"/>
          </a:xfrm>
          <a:prstGeom prst="line">
            <a:avLst/>
          </a:prstGeom>
          <a:ln w="572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90" name=""/>
          <p:cNvSpPr/>
          <p:nvPr/>
        </p:nvSpPr>
        <p:spPr>
          <a:xfrm>
            <a:off x="368280" y="4483080"/>
            <a:ext cx="8585280" cy="1536840"/>
          </a:xfrm>
          <a:prstGeom prst="rect">
            <a:avLst/>
          </a:prstGeom>
          <a:noFill/>
          <a:ln w="28440">
            <a:solidFill>
              <a:srgbClr val="000000"/>
            </a:solidFill>
            <a:prstDash val="sysDot"/>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37D3B9FE-3E94-4B13-B645-843B2502525F}" type="slidenum">
              <a:t>14</a:t>
            </a:fld>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1" name=""/>
          <p:cNvSpPr/>
          <p:nvPr/>
        </p:nvSpPr>
        <p:spPr>
          <a:xfrm>
            <a:off x="1627920" y="49320"/>
            <a:ext cx="6004080" cy="97668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Electric Restructuring Update</a:t>
            </a:r>
            <a:endParaRPr b="0" lang="en-US" sz="2800" strike="noStrike" u="none">
              <a:solidFill>
                <a:srgbClr val="000000"/>
              </a:solidFill>
              <a:effectLst/>
              <a:uFillTx/>
              <a:latin typeface="Arial"/>
            </a:endParaRPr>
          </a:p>
        </p:txBody>
      </p:sp>
      <p:grpSp>
        <p:nvGrpSpPr>
          <p:cNvPr id="292" name=""/>
          <p:cNvGrpSpPr/>
          <p:nvPr/>
        </p:nvGrpSpPr>
        <p:grpSpPr>
          <a:xfrm>
            <a:off x="1297080" y="1168560"/>
            <a:ext cx="6418080" cy="3914640"/>
            <a:chOff x="1297080" y="1168560"/>
            <a:chExt cx="6418080" cy="3914640"/>
          </a:xfrm>
        </p:grpSpPr>
        <p:sp>
          <p:nvSpPr>
            <p:cNvPr id="293" name=""/>
            <p:cNvSpPr/>
            <p:nvPr/>
          </p:nvSpPr>
          <p:spPr>
            <a:xfrm>
              <a:off x="6647040" y="2563920"/>
              <a:ext cx="607680" cy="261720"/>
            </a:xfrm>
            <a:custGeom>
              <a:avLst/>
              <a:gdLst/>
              <a:ahLst/>
              <a:rect l="l" t="t" r="r" b="b"/>
              <a:pathLst>
                <a:path w="383" h="165">
                  <a:moveTo>
                    <a:pt x="0" y="58"/>
                  </a:moveTo>
                  <a:lnTo>
                    <a:pt x="290" y="0"/>
                  </a:lnTo>
                  <a:lnTo>
                    <a:pt x="336" y="116"/>
                  </a:lnTo>
                  <a:lnTo>
                    <a:pt x="382" y="105"/>
                  </a:lnTo>
                  <a:lnTo>
                    <a:pt x="382" y="164"/>
                  </a:lnTo>
                  <a:lnTo>
                    <a:pt x="347" y="164"/>
                  </a:lnTo>
                  <a:lnTo>
                    <a:pt x="313" y="129"/>
                  </a:lnTo>
                  <a:lnTo>
                    <a:pt x="290" y="82"/>
                  </a:lnTo>
                  <a:lnTo>
                    <a:pt x="278" y="23"/>
                  </a:lnTo>
                  <a:lnTo>
                    <a:pt x="266" y="58"/>
                  </a:lnTo>
                  <a:lnTo>
                    <a:pt x="278" y="152"/>
                  </a:lnTo>
                  <a:lnTo>
                    <a:pt x="197" y="164"/>
                  </a:lnTo>
                  <a:lnTo>
                    <a:pt x="197" y="93"/>
                  </a:lnTo>
                  <a:lnTo>
                    <a:pt x="139" y="70"/>
                  </a:lnTo>
                  <a:lnTo>
                    <a:pt x="93" y="58"/>
                  </a:lnTo>
                  <a:lnTo>
                    <a:pt x="12" y="105"/>
                  </a:lnTo>
                  <a:lnTo>
                    <a:pt x="0" y="58"/>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4" name=""/>
            <p:cNvSpPr/>
            <p:nvPr/>
          </p:nvSpPr>
          <p:spPr>
            <a:xfrm>
              <a:off x="1571760" y="1168560"/>
              <a:ext cx="830160" cy="607680"/>
            </a:xfrm>
            <a:custGeom>
              <a:avLst/>
              <a:gdLst/>
              <a:ahLst/>
              <a:rect l="l" t="t" r="r" b="b"/>
              <a:pathLst>
                <a:path w="523" h="383">
                  <a:moveTo>
                    <a:pt x="139" y="0"/>
                  </a:moveTo>
                  <a:lnTo>
                    <a:pt x="243" y="34"/>
                  </a:lnTo>
                  <a:lnTo>
                    <a:pt x="325" y="58"/>
                  </a:lnTo>
                  <a:lnTo>
                    <a:pt x="360" y="58"/>
                  </a:lnTo>
                  <a:lnTo>
                    <a:pt x="406" y="69"/>
                  </a:lnTo>
                  <a:lnTo>
                    <a:pt x="452" y="81"/>
                  </a:lnTo>
                  <a:lnTo>
                    <a:pt x="522" y="92"/>
                  </a:lnTo>
                  <a:lnTo>
                    <a:pt x="475" y="382"/>
                  </a:lnTo>
                  <a:lnTo>
                    <a:pt x="279" y="336"/>
                  </a:lnTo>
                  <a:lnTo>
                    <a:pt x="254" y="359"/>
                  </a:lnTo>
                  <a:lnTo>
                    <a:pt x="220" y="336"/>
                  </a:lnTo>
                  <a:lnTo>
                    <a:pt x="185" y="359"/>
                  </a:lnTo>
                  <a:lnTo>
                    <a:pt x="150" y="336"/>
                  </a:lnTo>
                  <a:lnTo>
                    <a:pt x="69" y="336"/>
                  </a:lnTo>
                  <a:lnTo>
                    <a:pt x="81" y="278"/>
                  </a:lnTo>
                  <a:lnTo>
                    <a:pt x="23" y="278"/>
                  </a:lnTo>
                  <a:lnTo>
                    <a:pt x="23" y="255"/>
                  </a:lnTo>
                  <a:lnTo>
                    <a:pt x="35" y="220"/>
                  </a:lnTo>
                  <a:lnTo>
                    <a:pt x="11" y="196"/>
                  </a:lnTo>
                  <a:lnTo>
                    <a:pt x="11" y="127"/>
                  </a:lnTo>
                  <a:lnTo>
                    <a:pt x="0" y="69"/>
                  </a:lnTo>
                  <a:lnTo>
                    <a:pt x="11" y="46"/>
                  </a:lnTo>
                  <a:lnTo>
                    <a:pt x="35" y="58"/>
                  </a:lnTo>
                  <a:lnTo>
                    <a:pt x="69" y="81"/>
                  </a:lnTo>
                  <a:lnTo>
                    <a:pt x="116" y="92"/>
                  </a:lnTo>
                  <a:lnTo>
                    <a:pt x="127" y="115"/>
                  </a:lnTo>
                  <a:lnTo>
                    <a:pt x="104" y="115"/>
                  </a:lnTo>
                  <a:lnTo>
                    <a:pt x="104" y="138"/>
                  </a:lnTo>
                  <a:lnTo>
                    <a:pt x="116" y="150"/>
                  </a:lnTo>
                  <a:lnTo>
                    <a:pt x="127" y="173"/>
                  </a:lnTo>
                  <a:lnTo>
                    <a:pt x="92" y="186"/>
                  </a:lnTo>
                  <a:lnTo>
                    <a:pt x="92" y="209"/>
                  </a:lnTo>
                  <a:lnTo>
                    <a:pt x="127" y="209"/>
                  </a:lnTo>
                  <a:lnTo>
                    <a:pt x="139" y="162"/>
                  </a:lnTo>
                  <a:lnTo>
                    <a:pt x="162" y="138"/>
                  </a:lnTo>
                  <a:lnTo>
                    <a:pt x="127" y="69"/>
                  </a:lnTo>
                  <a:lnTo>
                    <a:pt x="150" y="58"/>
                  </a:lnTo>
                  <a:lnTo>
                    <a:pt x="13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5" name=""/>
            <p:cNvSpPr/>
            <p:nvPr/>
          </p:nvSpPr>
          <p:spPr>
            <a:xfrm>
              <a:off x="1387440" y="1609560"/>
              <a:ext cx="1014480" cy="773280"/>
            </a:xfrm>
            <a:custGeom>
              <a:avLst/>
              <a:gdLst/>
              <a:ahLst/>
              <a:rect l="l" t="t" r="r" b="b"/>
              <a:pathLst>
                <a:path w="639" h="487">
                  <a:moveTo>
                    <a:pt x="139" y="0"/>
                  </a:moveTo>
                  <a:lnTo>
                    <a:pt x="116" y="12"/>
                  </a:lnTo>
                  <a:lnTo>
                    <a:pt x="104" y="58"/>
                  </a:lnTo>
                  <a:lnTo>
                    <a:pt x="93" y="93"/>
                  </a:lnTo>
                  <a:lnTo>
                    <a:pt x="93" y="116"/>
                  </a:lnTo>
                  <a:lnTo>
                    <a:pt x="81" y="151"/>
                  </a:lnTo>
                  <a:lnTo>
                    <a:pt x="70" y="185"/>
                  </a:lnTo>
                  <a:lnTo>
                    <a:pt x="46" y="220"/>
                  </a:lnTo>
                  <a:lnTo>
                    <a:pt x="23" y="255"/>
                  </a:lnTo>
                  <a:lnTo>
                    <a:pt x="0" y="301"/>
                  </a:lnTo>
                  <a:lnTo>
                    <a:pt x="0" y="382"/>
                  </a:lnTo>
                  <a:lnTo>
                    <a:pt x="360" y="451"/>
                  </a:lnTo>
                  <a:lnTo>
                    <a:pt x="522" y="486"/>
                  </a:lnTo>
                  <a:lnTo>
                    <a:pt x="557" y="324"/>
                  </a:lnTo>
                  <a:lnTo>
                    <a:pt x="580" y="301"/>
                  </a:lnTo>
                  <a:lnTo>
                    <a:pt x="568" y="266"/>
                  </a:lnTo>
                  <a:lnTo>
                    <a:pt x="568" y="232"/>
                  </a:lnTo>
                  <a:lnTo>
                    <a:pt x="638" y="162"/>
                  </a:lnTo>
                  <a:lnTo>
                    <a:pt x="591" y="104"/>
                  </a:lnTo>
                  <a:lnTo>
                    <a:pt x="395" y="58"/>
                  </a:lnTo>
                  <a:lnTo>
                    <a:pt x="371" y="81"/>
                  </a:lnTo>
                  <a:lnTo>
                    <a:pt x="337" y="47"/>
                  </a:lnTo>
                  <a:lnTo>
                    <a:pt x="301" y="81"/>
                  </a:lnTo>
                  <a:lnTo>
                    <a:pt x="266" y="47"/>
                  </a:lnTo>
                  <a:lnTo>
                    <a:pt x="185" y="58"/>
                  </a:lnTo>
                  <a:lnTo>
                    <a:pt x="197" y="0"/>
                  </a:lnTo>
                  <a:lnTo>
                    <a:pt x="13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6" name=""/>
            <p:cNvSpPr/>
            <p:nvPr/>
          </p:nvSpPr>
          <p:spPr>
            <a:xfrm>
              <a:off x="1297080" y="2214720"/>
              <a:ext cx="1085760" cy="1655640"/>
            </a:xfrm>
            <a:custGeom>
              <a:avLst/>
              <a:gdLst/>
              <a:ahLst/>
              <a:rect l="l" t="t" r="r" b="b"/>
              <a:pathLst>
                <a:path w="684" h="1043">
                  <a:moveTo>
                    <a:pt x="58" y="0"/>
                  </a:moveTo>
                  <a:lnTo>
                    <a:pt x="371" y="58"/>
                  </a:lnTo>
                  <a:lnTo>
                    <a:pt x="301" y="370"/>
                  </a:lnTo>
                  <a:lnTo>
                    <a:pt x="648" y="834"/>
                  </a:lnTo>
                  <a:lnTo>
                    <a:pt x="683" y="891"/>
                  </a:lnTo>
                  <a:lnTo>
                    <a:pt x="648" y="926"/>
                  </a:lnTo>
                  <a:lnTo>
                    <a:pt x="625" y="972"/>
                  </a:lnTo>
                  <a:lnTo>
                    <a:pt x="602" y="1007"/>
                  </a:lnTo>
                  <a:lnTo>
                    <a:pt x="625" y="1030"/>
                  </a:lnTo>
                  <a:lnTo>
                    <a:pt x="590" y="1042"/>
                  </a:lnTo>
                  <a:lnTo>
                    <a:pt x="382" y="1030"/>
                  </a:lnTo>
                  <a:lnTo>
                    <a:pt x="371" y="972"/>
                  </a:lnTo>
                  <a:lnTo>
                    <a:pt x="336" y="926"/>
                  </a:lnTo>
                  <a:lnTo>
                    <a:pt x="313" y="915"/>
                  </a:lnTo>
                  <a:lnTo>
                    <a:pt x="301" y="880"/>
                  </a:lnTo>
                  <a:lnTo>
                    <a:pt x="278" y="857"/>
                  </a:lnTo>
                  <a:lnTo>
                    <a:pt x="266" y="845"/>
                  </a:lnTo>
                  <a:lnTo>
                    <a:pt x="255" y="810"/>
                  </a:lnTo>
                  <a:lnTo>
                    <a:pt x="232" y="799"/>
                  </a:lnTo>
                  <a:lnTo>
                    <a:pt x="197" y="810"/>
                  </a:lnTo>
                  <a:lnTo>
                    <a:pt x="162" y="799"/>
                  </a:lnTo>
                  <a:lnTo>
                    <a:pt x="162" y="787"/>
                  </a:lnTo>
                  <a:lnTo>
                    <a:pt x="162" y="753"/>
                  </a:lnTo>
                  <a:lnTo>
                    <a:pt x="151" y="718"/>
                  </a:lnTo>
                  <a:lnTo>
                    <a:pt x="151" y="695"/>
                  </a:lnTo>
                  <a:lnTo>
                    <a:pt x="128" y="672"/>
                  </a:lnTo>
                  <a:lnTo>
                    <a:pt x="139" y="649"/>
                  </a:lnTo>
                  <a:lnTo>
                    <a:pt x="93" y="602"/>
                  </a:lnTo>
                  <a:lnTo>
                    <a:pt x="93" y="568"/>
                  </a:lnTo>
                  <a:lnTo>
                    <a:pt x="116" y="556"/>
                  </a:lnTo>
                  <a:lnTo>
                    <a:pt x="116" y="533"/>
                  </a:lnTo>
                  <a:lnTo>
                    <a:pt x="93" y="533"/>
                  </a:lnTo>
                  <a:lnTo>
                    <a:pt x="81" y="497"/>
                  </a:lnTo>
                  <a:lnTo>
                    <a:pt x="70" y="451"/>
                  </a:lnTo>
                  <a:lnTo>
                    <a:pt x="104" y="474"/>
                  </a:lnTo>
                  <a:lnTo>
                    <a:pt x="93" y="439"/>
                  </a:lnTo>
                  <a:lnTo>
                    <a:pt x="116" y="439"/>
                  </a:lnTo>
                  <a:lnTo>
                    <a:pt x="116" y="416"/>
                  </a:lnTo>
                  <a:lnTo>
                    <a:pt x="93" y="405"/>
                  </a:lnTo>
                  <a:lnTo>
                    <a:pt x="81" y="428"/>
                  </a:lnTo>
                  <a:lnTo>
                    <a:pt x="58" y="416"/>
                  </a:lnTo>
                  <a:lnTo>
                    <a:pt x="12" y="301"/>
                  </a:lnTo>
                  <a:lnTo>
                    <a:pt x="23" y="220"/>
                  </a:lnTo>
                  <a:lnTo>
                    <a:pt x="0" y="173"/>
                  </a:lnTo>
                  <a:lnTo>
                    <a:pt x="12" y="127"/>
                  </a:lnTo>
                  <a:lnTo>
                    <a:pt x="35" y="127"/>
                  </a:lnTo>
                  <a:lnTo>
                    <a:pt x="58" y="69"/>
                  </a:lnTo>
                  <a:lnTo>
                    <a:pt x="58"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7" name=""/>
            <p:cNvSpPr/>
            <p:nvPr/>
          </p:nvSpPr>
          <p:spPr>
            <a:xfrm>
              <a:off x="1773360" y="2308320"/>
              <a:ext cx="811080" cy="1233360"/>
            </a:xfrm>
            <a:custGeom>
              <a:avLst/>
              <a:gdLst/>
              <a:ahLst/>
              <a:rect l="l" t="t" r="r" b="b"/>
              <a:pathLst>
                <a:path w="511" h="777">
                  <a:moveTo>
                    <a:pt x="70" y="0"/>
                  </a:moveTo>
                  <a:lnTo>
                    <a:pt x="0" y="312"/>
                  </a:lnTo>
                  <a:lnTo>
                    <a:pt x="348" y="776"/>
                  </a:lnTo>
                  <a:lnTo>
                    <a:pt x="371" y="752"/>
                  </a:lnTo>
                  <a:lnTo>
                    <a:pt x="371" y="660"/>
                  </a:lnTo>
                  <a:lnTo>
                    <a:pt x="406" y="672"/>
                  </a:lnTo>
                  <a:lnTo>
                    <a:pt x="452" y="381"/>
                  </a:lnTo>
                  <a:lnTo>
                    <a:pt x="487" y="196"/>
                  </a:lnTo>
                  <a:lnTo>
                    <a:pt x="499" y="139"/>
                  </a:lnTo>
                  <a:lnTo>
                    <a:pt x="510" y="81"/>
                  </a:lnTo>
                  <a:lnTo>
                    <a:pt x="279" y="46"/>
                  </a:lnTo>
                  <a:lnTo>
                    <a:pt x="7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8" name=""/>
            <p:cNvSpPr/>
            <p:nvPr/>
          </p:nvSpPr>
          <p:spPr>
            <a:xfrm>
              <a:off x="2216160" y="1314360"/>
              <a:ext cx="738000" cy="1177920"/>
            </a:xfrm>
            <a:custGeom>
              <a:avLst/>
              <a:gdLst/>
              <a:ahLst/>
              <a:rect l="l" t="t" r="r" b="b"/>
              <a:pathLst>
                <a:path w="465" h="742">
                  <a:moveTo>
                    <a:pt x="116" y="0"/>
                  </a:moveTo>
                  <a:lnTo>
                    <a:pt x="69" y="289"/>
                  </a:lnTo>
                  <a:lnTo>
                    <a:pt x="116" y="347"/>
                  </a:lnTo>
                  <a:lnTo>
                    <a:pt x="46" y="418"/>
                  </a:lnTo>
                  <a:lnTo>
                    <a:pt x="35" y="464"/>
                  </a:lnTo>
                  <a:lnTo>
                    <a:pt x="58" y="487"/>
                  </a:lnTo>
                  <a:lnTo>
                    <a:pt x="35" y="510"/>
                  </a:lnTo>
                  <a:lnTo>
                    <a:pt x="0" y="672"/>
                  </a:lnTo>
                  <a:lnTo>
                    <a:pt x="220" y="718"/>
                  </a:lnTo>
                  <a:lnTo>
                    <a:pt x="429" y="741"/>
                  </a:lnTo>
                  <a:lnTo>
                    <a:pt x="452" y="591"/>
                  </a:lnTo>
                  <a:lnTo>
                    <a:pt x="464" y="499"/>
                  </a:lnTo>
                  <a:lnTo>
                    <a:pt x="441" y="475"/>
                  </a:lnTo>
                  <a:lnTo>
                    <a:pt x="394" y="475"/>
                  </a:lnTo>
                  <a:lnTo>
                    <a:pt x="336" y="487"/>
                  </a:lnTo>
                  <a:lnTo>
                    <a:pt x="325" y="418"/>
                  </a:lnTo>
                  <a:lnTo>
                    <a:pt x="244" y="360"/>
                  </a:lnTo>
                  <a:lnTo>
                    <a:pt x="254" y="324"/>
                  </a:lnTo>
                  <a:lnTo>
                    <a:pt x="267" y="266"/>
                  </a:lnTo>
                  <a:lnTo>
                    <a:pt x="162" y="127"/>
                  </a:lnTo>
                  <a:lnTo>
                    <a:pt x="185" y="0"/>
                  </a:lnTo>
                  <a:lnTo>
                    <a:pt x="116"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9" name=""/>
            <p:cNvSpPr/>
            <p:nvPr/>
          </p:nvSpPr>
          <p:spPr>
            <a:xfrm>
              <a:off x="2436840" y="2454120"/>
              <a:ext cx="681120" cy="866880"/>
            </a:xfrm>
            <a:custGeom>
              <a:avLst/>
              <a:gdLst/>
              <a:ahLst/>
              <a:rect l="l" t="t" r="r" b="b"/>
              <a:pathLst>
                <a:path w="429" h="546">
                  <a:moveTo>
                    <a:pt x="81" y="0"/>
                  </a:moveTo>
                  <a:lnTo>
                    <a:pt x="289" y="23"/>
                  </a:lnTo>
                  <a:lnTo>
                    <a:pt x="277" y="127"/>
                  </a:lnTo>
                  <a:lnTo>
                    <a:pt x="428" y="139"/>
                  </a:lnTo>
                  <a:lnTo>
                    <a:pt x="393" y="545"/>
                  </a:lnTo>
                  <a:lnTo>
                    <a:pt x="0" y="510"/>
                  </a:lnTo>
                  <a:lnTo>
                    <a:pt x="46" y="243"/>
                  </a:lnTo>
                  <a:lnTo>
                    <a:pt x="81"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0" name=""/>
            <p:cNvSpPr/>
            <p:nvPr/>
          </p:nvSpPr>
          <p:spPr>
            <a:xfrm>
              <a:off x="2473200" y="1314360"/>
              <a:ext cx="1270080" cy="793800"/>
            </a:xfrm>
            <a:custGeom>
              <a:avLst/>
              <a:gdLst/>
              <a:ahLst/>
              <a:rect l="l" t="t" r="r" b="b"/>
              <a:pathLst>
                <a:path w="800" h="500">
                  <a:moveTo>
                    <a:pt x="11" y="0"/>
                  </a:moveTo>
                  <a:lnTo>
                    <a:pt x="173" y="23"/>
                  </a:lnTo>
                  <a:lnTo>
                    <a:pt x="266" y="35"/>
                  </a:lnTo>
                  <a:lnTo>
                    <a:pt x="393" y="46"/>
                  </a:lnTo>
                  <a:lnTo>
                    <a:pt x="510" y="58"/>
                  </a:lnTo>
                  <a:lnTo>
                    <a:pt x="707" y="70"/>
                  </a:lnTo>
                  <a:lnTo>
                    <a:pt x="799" y="81"/>
                  </a:lnTo>
                  <a:lnTo>
                    <a:pt x="799" y="487"/>
                  </a:lnTo>
                  <a:lnTo>
                    <a:pt x="312" y="452"/>
                  </a:lnTo>
                  <a:lnTo>
                    <a:pt x="301" y="499"/>
                  </a:lnTo>
                  <a:lnTo>
                    <a:pt x="278" y="475"/>
                  </a:lnTo>
                  <a:lnTo>
                    <a:pt x="231" y="475"/>
                  </a:lnTo>
                  <a:lnTo>
                    <a:pt x="173" y="487"/>
                  </a:lnTo>
                  <a:lnTo>
                    <a:pt x="162" y="418"/>
                  </a:lnTo>
                  <a:lnTo>
                    <a:pt x="81" y="360"/>
                  </a:lnTo>
                  <a:lnTo>
                    <a:pt x="92" y="313"/>
                  </a:lnTo>
                  <a:lnTo>
                    <a:pt x="104" y="266"/>
                  </a:lnTo>
                  <a:lnTo>
                    <a:pt x="0" y="127"/>
                  </a:lnTo>
                  <a:lnTo>
                    <a:pt x="11"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1" name=""/>
            <p:cNvSpPr/>
            <p:nvPr/>
          </p:nvSpPr>
          <p:spPr>
            <a:xfrm>
              <a:off x="2876400" y="2013120"/>
              <a:ext cx="866880" cy="717480"/>
            </a:xfrm>
            <a:custGeom>
              <a:avLst/>
              <a:gdLst/>
              <a:ahLst/>
              <a:rect l="l" t="t" r="r" b="b"/>
              <a:pathLst>
                <a:path w="546" h="452">
                  <a:moveTo>
                    <a:pt x="47" y="0"/>
                  </a:moveTo>
                  <a:lnTo>
                    <a:pt x="35" y="173"/>
                  </a:lnTo>
                  <a:lnTo>
                    <a:pt x="0" y="404"/>
                  </a:lnTo>
                  <a:lnTo>
                    <a:pt x="162" y="416"/>
                  </a:lnTo>
                  <a:lnTo>
                    <a:pt x="534" y="451"/>
                  </a:lnTo>
                  <a:lnTo>
                    <a:pt x="545" y="46"/>
                  </a:lnTo>
                  <a:lnTo>
                    <a:pt x="47"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2" name=""/>
            <p:cNvSpPr/>
            <p:nvPr/>
          </p:nvSpPr>
          <p:spPr>
            <a:xfrm>
              <a:off x="3044880" y="2673360"/>
              <a:ext cx="919080" cy="684360"/>
            </a:xfrm>
            <a:custGeom>
              <a:avLst/>
              <a:gdLst/>
              <a:ahLst/>
              <a:rect l="l" t="t" r="r" b="b"/>
              <a:pathLst>
                <a:path w="579" h="431">
                  <a:moveTo>
                    <a:pt x="57" y="0"/>
                  </a:moveTo>
                  <a:lnTo>
                    <a:pt x="23" y="255"/>
                  </a:lnTo>
                  <a:lnTo>
                    <a:pt x="0" y="407"/>
                  </a:lnTo>
                  <a:lnTo>
                    <a:pt x="289" y="418"/>
                  </a:lnTo>
                  <a:lnTo>
                    <a:pt x="566" y="430"/>
                  </a:lnTo>
                  <a:lnTo>
                    <a:pt x="566" y="232"/>
                  </a:lnTo>
                  <a:lnTo>
                    <a:pt x="578" y="35"/>
                  </a:lnTo>
                  <a:lnTo>
                    <a:pt x="416" y="35"/>
                  </a:lnTo>
                  <a:lnTo>
                    <a:pt x="57"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3" name=""/>
            <p:cNvSpPr/>
            <p:nvPr/>
          </p:nvSpPr>
          <p:spPr>
            <a:xfrm>
              <a:off x="2233440" y="3243240"/>
              <a:ext cx="831960" cy="922320"/>
            </a:xfrm>
            <a:custGeom>
              <a:avLst/>
              <a:gdLst/>
              <a:ahLst/>
              <a:rect l="l" t="t" r="r" b="b"/>
              <a:pathLst>
                <a:path w="524" h="581">
                  <a:moveTo>
                    <a:pt x="129" y="0"/>
                  </a:moveTo>
                  <a:lnTo>
                    <a:pt x="116" y="81"/>
                  </a:lnTo>
                  <a:lnTo>
                    <a:pt x="81" y="69"/>
                  </a:lnTo>
                  <a:lnTo>
                    <a:pt x="81" y="161"/>
                  </a:lnTo>
                  <a:lnTo>
                    <a:pt x="58" y="186"/>
                  </a:lnTo>
                  <a:lnTo>
                    <a:pt x="93" y="243"/>
                  </a:lnTo>
                  <a:lnTo>
                    <a:pt x="58" y="267"/>
                  </a:lnTo>
                  <a:lnTo>
                    <a:pt x="47" y="313"/>
                  </a:lnTo>
                  <a:lnTo>
                    <a:pt x="12" y="359"/>
                  </a:lnTo>
                  <a:lnTo>
                    <a:pt x="35" y="382"/>
                  </a:lnTo>
                  <a:lnTo>
                    <a:pt x="0" y="394"/>
                  </a:lnTo>
                  <a:lnTo>
                    <a:pt x="0" y="430"/>
                  </a:lnTo>
                  <a:lnTo>
                    <a:pt x="291" y="580"/>
                  </a:lnTo>
                  <a:lnTo>
                    <a:pt x="454" y="580"/>
                  </a:lnTo>
                  <a:lnTo>
                    <a:pt x="523" y="46"/>
                  </a:lnTo>
                  <a:lnTo>
                    <a:pt x="12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4" name=""/>
            <p:cNvSpPr/>
            <p:nvPr/>
          </p:nvSpPr>
          <p:spPr>
            <a:xfrm>
              <a:off x="2952720" y="3319560"/>
              <a:ext cx="884160" cy="863640"/>
            </a:xfrm>
            <a:custGeom>
              <a:avLst/>
              <a:gdLst/>
              <a:ahLst/>
              <a:rect l="l" t="t" r="r" b="b"/>
              <a:pathLst>
                <a:path w="557" h="544">
                  <a:moveTo>
                    <a:pt x="69" y="0"/>
                  </a:moveTo>
                  <a:lnTo>
                    <a:pt x="556" y="23"/>
                  </a:lnTo>
                  <a:lnTo>
                    <a:pt x="533" y="497"/>
                  </a:lnTo>
                  <a:lnTo>
                    <a:pt x="371" y="486"/>
                  </a:lnTo>
                  <a:lnTo>
                    <a:pt x="220" y="486"/>
                  </a:lnTo>
                  <a:lnTo>
                    <a:pt x="220" y="509"/>
                  </a:lnTo>
                  <a:lnTo>
                    <a:pt x="104" y="509"/>
                  </a:lnTo>
                  <a:lnTo>
                    <a:pt x="92" y="543"/>
                  </a:lnTo>
                  <a:lnTo>
                    <a:pt x="0" y="532"/>
                  </a:lnTo>
                  <a:lnTo>
                    <a:pt x="58" y="127"/>
                  </a:lnTo>
                  <a:lnTo>
                    <a:pt x="6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 name=""/>
            <p:cNvSpPr/>
            <p:nvPr/>
          </p:nvSpPr>
          <p:spPr>
            <a:xfrm>
              <a:off x="3301920" y="3446640"/>
              <a:ext cx="1763640" cy="1636560"/>
            </a:xfrm>
            <a:custGeom>
              <a:avLst/>
              <a:gdLst/>
              <a:ahLst/>
              <a:rect l="l" t="t" r="r" b="b"/>
              <a:pathLst>
                <a:path w="1111" h="1031">
                  <a:moveTo>
                    <a:pt x="323" y="0"/>
                  </a:moveTo>
                  <a:lnTo>
                    <a:pt x="566" y="0"/>
                  </a:lnTo>
                  <a:lnTo>
                    <a:pt x="566" y="196"/>
                  </a:lnTo>
                  <a:lnTo>
                    <a:pt x="694" y="243"/>
                  </a:lnTo>
                  <a:lnTo>
                    <a:pt x="728" y="231"/>
                  </a:lnTo>
                  <a:lnTo>
                    <a:pt x="809" y="266"/>
                  </a:lnTo>
                  <a:lnTo>
                    <a:pt x="856" y="266"/>
                  </a:lnTo>
                  <a:lnTo>
                    <a:pt x="960" y="220"/>
                  </a:lnTo>
                  <a:lnTo>
                    <a:pt x="1006" y="266"/>
                  </a:lnTo>
                  <a:lnTo>
                    <a:pt x="1052" y="277"/>
                  </a:lnTo>
                  <a:lnTo>
                    <a:pt x="1052" y="428"/>
                  </a:lnTo>
                  <a:lnTo>
                    <a:pt x="1110" y="520"/>
                  </a:lnTo>
                  <a:lnTo>
                    <a:pt x="1099" y="648"/>
                  </a:lnTo>
                  <a:lnTo>
                    <a:pt x="1041" y="706"/>
                  </a:lnTo>
                  <a:lnTo>
                    <a:pt x="1029" y="660"/>
                  </a:lnTo>
                  <a:lnTo>
                    <a:pt x="1006" y="683"/>
                  </a:lnTo>
                  <a:lnTo>
                    <a:pt x="1018" y="706"/>
                  </a:lnTo>
                  <a:lnTo>
                    <a:pt x="914" y="787"/>
                  </a:lnTo>
                  <a:lnTo>
                    <a:pt x="890" y="787"/>
                  </a:lnTo>
                  <a:lnTo>
                    <a:pt x="833" y="834"/>
                  </a:lnTo>
                  <a:lnTo>
                    <a:pt x="833" y="845"/>
                  </a:lnTo>
                  <a:lnTo>
                    <a:pt x="809" y="857"/>
                  </a:lnTo>
                  <a:lnTo>
                    <a:pt x="833" y="880"/>
                  </a:lnTo>
                  <a:lnTo>
                    <a:pt x="798" y="914"/>
                  </a:lnTo>
                  <a:lnTo>
                    <a:pt x="809" y="972"/>
                  </a:lnTo>
                  <a:lnTo>
                    <a:pt x="833" y="995"/>
                  </a:lnTo>
                  <a:lnTo>
                    <a:pt x="833" y="1030"/>
                  </a:lnTo>
                  <a:lnTo>
                    <a:pt x="786" y="1030"/>
                  </a:lnTo>
                  <a:lnTo>
                    <a:pt x="752" y="1007"/>
                  </a:lnTo>
                  <a:lnTo>
                    <a:pt x="717" y="1019"/>
                  </a:lnTo>
                  <a:lnTo>
                    <a:pt x="636" y="984"/>
                  </a:lnTo>
                  <a:lnTo>
                    <a:pt x="590" y="868"/>
                  </a:lnTo>
                  <a:lnTo>
                    <a:pt x="532" y="810"/>
                  </a:lnTo>
                  <a:lnTo>
                    <a:pt x="485" y="706"/>
                  </a:lnTo>
                  <a:lnTo>
                    <a:pt x="451" y="695"/>
                  </a:lnTo>
                  <a:lnTo>
                    <a:pt x="428" y="672"/>
                  </a:lnTo>
                  <a:lnTo>
                    <a:pt x="404" y="672"/>
                  </a:lnTo>
                  <a:lnTo>
                    <a:pt x="358" y="660"/>
                  </a:lnTo>
                  <a:lnTo>
                    <a:pt x="323" y="672"/>
                  </a:lnTo>
                  <a:lnTo>
                    <a:pt x="300" y="729"/>
                  </a:lnTo>
                  <a:lnTo>
                    <a:pt x="266" y="729"/>
                  </a:lnTo>
                  <a:lnTo>
                    <a:pt x="196" y="695"/>
                  </a:lnTo>
                  <a:lnTo>
                    <a:pt x="161" y="648"/>
                  </a:lnTo>
                  <a:lnTo>
                    <a:pt x="150" y="579"/>
                  </a:lnTo>
                  <a:lnTo>
                    <a:pt x="115" y="543"/>
                  </a:lnTo>
                  <a:lnTo>
                    <a:pt x="46" y="487"/>
                  </a:lnTo>
                  <a:lnTo>
                    <a:pt x="0" y="428"/>
                  </a:lnTo>
                  <a:lnTo>
                    <a:pt x="0" y="405"/>
                  </a:lnTo>
                  <a:lnTo>
                    <a:pt x="161" y="405"/>
                  </a:lnTo>
                  <a:lnTo>
                    <a:pt x="300" y="416"/>
                  </a:lnTo>
                  <a:lnTo>
                    <a:pt x="323"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 name=""/>
            <p:cNvSpPr/>
            <p:nvPr/>
          </p:nvSpPr>
          <p:spPr>
            <a:xfrm>
              <a:off x="3741840" y="1442880"/>
              <a:ext cx="866520" cy="498600"/>
            </a:xfrm>
            <a:custGeom>
              <a:avLst/>
              <a:gdLst/>
              <a:ahLst/>
              <a:rect l="l" t="t" r="r" b="b"/>
              <a:pathLst>
                <a:path w="546" h="314">
                  <a:moveTo>
                    <a:pt x="0" y="0"/>
                  </a:moveTo>
                  <a:lnTo>
                    <a:pt x="452" y="12"/>
                  </a:lnTo>
                  <a:lnTo>
                    <a:pt x="487" y="104"/>
                  </a:lnTo>
                  <a:lnTo>
                    <a:pt x="522" y="175"/>
                  </a:lnTo>
                  <a:lnTo>
                    <a:pt x="545" y="290"/>
                  </a:lnTo>
                  <a:lnTo>
                    <a:pt x="533" y="313"/>
                  </a:lnTo>
                  <a:lnTo>
                    <a:pt x="360" y="313"/>
                  </a:lnTo>
                  <a:lnTo>
                    <a:pt x="0" y="302"/>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 name=""/>
            <p:cNvSpPr/>
            <p:nvPr/>
          </p:nvSpPr>
          <p:spPr>
            <a:xfrm>
              <a:off x="3724200" y="1920960"/>
              <a:ext cx="903240" cy="590400"/>
            </a:xfrm>
            <a:custGeom>
              <a:avLst/>
              <a:gdLst/>
              <a:ahLst/>
              <a:rect l="l" t="t" r="r" b="b"/>
              <a:pathLst>
                <a:path w="569" h="372">
                  <a:moveTo>
                    <a:pt x="11" y="0"/>
                  </a:moveTo>
                  <a:lnTo>
                    <a:pt x="11" y="150"/>
                  </a:lnTo>
                  <a:lnTo>
                    <a:pt x="0" y="313"/>
                  </a:lnTo>
                  <a:lnTo>
                    <a:pt x="417" y="325"/>
                  </a:lnTo>
                  <a:lnTo>
                    <a:pt x="452" y="348"/>
                  </a:lnTo>
                  <a:lnTo>
                    <a:pt x="487" y="313"/>
                  </a:lnTo>
                  <a:lnTo>
                    <a:pt x="568" y="371"/>
                  </a:lnTo>
                  <a:lnTo>
                    <a:pt x="556" y="313"/>
                  </a:lnTo>
                  <a:lnTo>
                    <a:pt x="556" y="255"/>
                  </a:lnTo>
                  <a:lnTo>
                    <a:pt x="568" y="92"/>
                  </a:lnTo>
                  <a:lnTo>
                    <a:pt x="533" y="58"/>
                  </a:lnTo>
                  <a:lnTo>
                    <a:pt x="544" y="11"/>
                  </a:lnTo>
                  <a:lnTo>
                    <a:pt x="277" y="11"/>
                  </a:lnTo>
                  <a:lnTo>
                    <a:pt x="11"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 name=""/>
            <p:cNvSpPr/>
            <p:nvPr/>
          </p:nvSpPr>
          <p:spPr>
            <a:xfrm>
              <a:off x="3705120" y="2417760"/>
              <a:ext cx="1068480" cy="477720"/>
            </a:xfrm>
            <a:custGeom>
              <a:avLst/>
              <a:gdLst/>
              <a:ahLst/>
              <a:rect l="l" t="t" r="r" b="b"/>
              <a:pathLst>
                <a:path w="673" h="301">
                  <a:moveTo>
                    <a:pt x="12" y="0"/>
                  </a:moveTo>
                  <a:lnTo>
                    <a:pt x="0" y="196"/>
                  </a:lnTo>
                  <a:lnTo>
                    <a:pt x="150" y="196"/>
                  </a:lnTo>
                  <a:lnTo>
                    <a:pt x="150" y="300"/>
                  </a:lnTo>
                  <a:lnTo>
                    <a:pt x="360" y="300"/>
                  </a:lnTo>
                  <a:lnTo>
                    <a:pt x="545" y="288"/>
                  </a:lnTo>
                  <a:lnTo>
                    <a:pt x="672" y="300"/>
                  </a:lnTo>
                  <a:lnTo>
                    <a:pt x="637" y="207"/>
                  </a:lnTo>
                  <a:lnTo>
                    <a:pt x="603" y="127"/>
                  </a:lnTo>
                  <a:lnTo>
                    <a:pt x="580" y="46"/>
                  </a:lnTo>
                  <a:lnTo>
                    <a:pt x="499" y="0"/>
                  </a:lnTo>
                  <a:lnTo>
                    <a:pt x="464" y="23"/>
                  </a:lnTo>
                  <a:lnTo>
                    <a:pt x="418" y="12"/>
                  </a:lnTo>
                  <a:lnTo>
                    <a:pt x="243" y="0"/>
                  </a:lnTo>
                  <a:lnTo>
                    <a:pt x="12"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 name=""/>
            <p:cNvSpPr/>
            <p:nvPr/>
          </p:nvSpPr>
          <p:spPr>
            <a:xfrm>
              <a:off x="3943440" y="2874960"/>
              <a:ext cx="941400" cy="482760"/>
            </a:xfrm>
            <a:custGeom>
              <a:avLst/>
              <a:gdLst/>
              <a:ahLst/>
              <a:rect l="l" t="t" r="r" b="b"/>
              <a:pathLst>
                <a:path w="593" h="304">
                  <a:moveTo>
                    <a:pt x="0" y="0"/>
                  </a:moveTo>
                  <a:lnTo>
                    <a:pt x="0" y="175"/>
                  </a:lnTo>
                  <a:lnTo>
                    <a:pt x="0" y="303"/>
                  </a:lnTo>
                  <a:lnTo>
                    <a:pt x="592" y="303"/>
                  </a:lnTo>
                  <a:lnTo>
                    <a:pt x="580" y="152"/>
                  </a:lnTo>
                  <a:lnTo>
                    <a:pt x="580" y="94"/>
                  </a:lnTo>
                  <a:lnTo>
                    <a:pt x="534" y="47"/>
                  </a:lnTo>
                  <a:lnTo>
                    <a:pt x="545" y="23"/>
                  </a:lnTo>
                  <a:lnTo>
                    <a:pt x="522" y="0"/>
                  </a:lnTo>
                  <a:lnTo>
                    <a:pt x="255" y="0"/>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 name=""/>
            <p:cNvSpPr/>
            <p:nvPr/>
          </p:nvSpPr>
          <p:spPr>
            <a:xfrm>
              <a:off x="3814920" y="3355920"/>
              <a:ext cx="1085760" cy="514440"/>
            </a:xfrm>
            <a:custGeom>
              <a:avLst/>
              <a:gdLst/>
              <a:ahLst/>
              <a:rect l="l" t="t" r="r" b="b"/>
              <a:pathLst>
                <a:path w="684" h="324">
                  <a:moveTo>
                    <a:pt x="0" y="0"/>
                  </a:moveTo>
                  <a:lnTo>
                    <a:pt x="0" y="58"/>
                  </a:lnTo>
                  <a:lnTo>
                    <a:pt x="243" y="58"/>
                  </a:lnTo>
                  <a:lnTo>
                    <a:pt x="243" y="253"/>
                  </a:lnTo>
                  <a:lnTo>
                    <a:pt x="371" y="300"/>
                  </a:lnTo>
                  <a:lnTo>
                    <a:pt x="405" y="288"/>
                  </a:lnTo>
                  <a:lnTo>
                    <a:pt x="486" y="323"/>
                  </a:lnTo>
                  <a:lnTo>
                    <a:pt x="533" y="323"/>
                  </a:lnTo>
                  <a:lnTo>
                    <a:pt x="637" y="288"/>
                  </a:lnTo>
                  <a:lnTo>
                    <a:pt x="683" y="323"/>
                  </a:lnTo>
                  <a:lnTo>
                    <a:pt x="683" y="116"/>
                  </a:lnTo>
                  <a:lnTo>
                    <a:pt x="672" y="0"/>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 name=""/>
            <p:cNvSpPr/>
            <p:nvPr/>
          </p:nvSpPr>
          <p:spPr>
            <a:xfrm>
              <a:off x="4883040" y="3375000"/>
              <a:ext cx="625680" cy="568440"/>
            </a:xfrm>
            <a:custGeom>
              <a:avLst/>
              <a:gdLst/>
              <a:ahLst/>
              <a:rect l="l" t="t" r="r" b="b"/>
              <a:pathLst>
                <a:path w="394" h="358">
                  <a:moveTo>
                    <a:pt x="0" y="34"/>
                  </a:moveTo>
                  <a:lnTo>
                    <a:pt x="162" y="11"/>
                  </a:lnTo>
                  <a:lnTo>
                    <a:pt x="347" y="0"/>
                  </a:lnTo>
                  <a:lnTo>
                    <a:pt x="335" y="46"/>
                  </a:lnTo>
                  <a:lnTo>
                    <a:pt x="381" y="34"/>
                  </a:lnTo>
                  <a:lnTo>
                    <a:pt x="393" y="69"/>
                  </a:lnTo>
                  <a:lnTo>
                    <a:pt x="347" y="92"/>
                  </a:lnTo>
                  <a:lnTo>
                    <a:pt x="358" y="150"/>
                  </a:lnTo>
                  <a:lnTo>
                    <a:pt x="312" y="230"/>
                  </a:lnTo>
                  <a:lnTo>
                    <a:pt x="277" y="288"/>
                  </a:lnTo>
                  <a:lnTo>
                    <a:pt x="300" y="346"/>
                  </a:lnTo>
                  <a:lnTo>
                    <a:pt x="57" y="357"/>
                  </a:lnTo>
                  <a:lnTo>
                    <a:pt x="57" y="322"/>
                  </a:lnTo>
                  <a:lnTo>
                    <a:pt x="11" y="311"/>
                  </a:lnTo>
                  <a:lnTo>
                    <a:pt x="11" y="92"/>
                  </a:lnTo>
                  <a:lnTo>
                    <a:pt x="0" y="3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 name=""/>
            <p:cNvSpPr/>
            <p:nvPr/>
          </p:nvSpPr>
          <p:spPr>
            <a:xfrm>
              <a:off x="4975200" y="3925800"/>
              <a:ext cx="755640" cy="608040"/>
            </a:xfrm>
            <a:custGeom>
              <a:avLst/>
              <a:gdLst/>
              <a:ahLst/>
              <a:rect l="l" t="t" r="r" b="b"/>
              <a:pathLst>
                <a:path w="476" h="383">
                  <a:moveTo>
                    <a:pt x="0" y="11"/>
                  </a:moveTo>
                  <a:lnTo>
                    <a:pt x="243" y="0"/>
                  </a:lnTo>
                  <a:lnTo>
                    <a:pt x="278" y="80"/>
                  </a:lnTo>
                  <a:lnTo>
                    <a:pt x="243" y="173"/>
                  </a:lnTo>
                  <a:lnTo>
                    <a:pt x="232" y="209"/>
                  </a:lnTo>
                  <a:lnTo>
                    <a:pt x="394" y="196"/>
                  </a:lnTo>
                  <a:lnTo>
                    <a:pt x="405" y="255"/>
                  </a:lnTo>
                  <a:lnTo>
                    <a:pt x="359" y="255"/>
                  </a:lnTo>
                  <a:lnTo>
                    <a:pt x="336" y="278"/>
                  </a:lnTo>
                  <a:lnTo>
                    <a:pt x="359" y="290"/>
                  </a:lnTo>
                  <a:lnTo>
                    <a:pt x="405" y="278"/>
                  </a:lnTo>
                  <a:lnTo>
                    <a:pt x="405" y="301"/>
                  </a:lnTo>
                  <a:lnTo>
                    <a:pt x="429" y="278"/>
                  </a:lnTo>
                  <a:lnTo>
                    <a:pt x="440" y="278"/>
                  </a:lnTo>
                  <a:lnTo>
                    <a:pt x="429" y="324"/>
                  </a:lnTo>
                  <a:lnTo>
                    <a:pt x="463" y="336"/>
                  </a:lnTo>
                  <a:lnTo>
                    <a:pt x="475" y="371"/>
                  </a:lnTo>
                  <a:lnTo>
                    <a:pt x="463" y="371"/>
                  </a:lnTo>
                  <a:lnTo>
                    <a:pt x="429" y="359"/>
                  </a:lnTo>
                  <a:lnTo>
                    <a:pt x="394" y="347"/>
                  </a:lnTo>
                  <a:lnTo>
                    <a:pt x="394" y="382"/>
                  </a:lnTo>
                  <a:lnTo>
                    <a:pt x="371" y="382"/>
                  </a:lnTo>
                  <a:lnTo>
                    <a:pt x="359" y="347"/>
                  </a:lnTo>
                  <a:lnTo>
                    <a:pt x="348" y="371"/>
                  </a:lnTo>
                  <a:lnTo>
                    <a:pt x="278" y="371"/>
                  </a:lnTo>
                  <a:lnTo>
                    <a:pt x="278" y="347"/>
                  </a:lnTo>
                  <a:lnTo>
                    <a:pt x="255" y="324"/>
                  </a:lnTo>
                  <a:lnTo>
                    <a:pt x="197" y="324"/>
                  </a:lnTo>
                  <a:lnTo>
                    <a:pt x="243" y="347"/>
                  </a:lnTo>
                  <a:lnTo>
                    <a:pt x="186" y="359"/>
                  </a:lnTo>
                  <a:lnTo>
                    <a:pt x="81" y="347"/>
                  </a:lnTo>
                  <a:lnTo>
                    <a:pt x="47" y="347"/>
                  </a:lnTo>
                  <a:lnTo>
                    <a:pt x="58" y="220"/>
                  </a:lnTo>
                  <a:lnTo>
                    <a:pt x="0" y="127"/>
                  </a:lnTo>
                  <a:lnTo>
                    <a:pt x="0" y="1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3" name=""/>
            <p:cNvSpPr/>
            <p:nvPr/>
          </p:nvSpPr>
          <p:spPr>
            <a:xfrm>
              <a:off x="4457880" y="1387440"/>
              <a:ext cx="849240" cy="939960"/>
            </a:xfrm>
            <a:custGeom>
              <a:avLst/>
              <a:gdLst/>
              <a:ahLst/>
              <a:rect l="l" t="t" r="r" b="b"/>
              <a:pathLst>
                <a:path w="535" h="592">
                  <a:moveTo>
                    <a:pt x="0" y="47"/>
                  </a:moveTo>
                  <a:lnTo>
                    <a:pt x="139" y="47"/>
                  </a:lnTo>
                  <a:lnTo>
                    <a:pt x="139" y="0"/>
                  </a:lnTo>
                  <a:lnTo>
                    <a:pt x="174" y="12"/>
                  </a:lnTo>
                  <a:lnTo>
                    <a:pt x="174" y="47"/>
                  </a:lnTo>
                  <a:lnTo>
                    <a:pt x="243" y="81"/>
                  </a:lnTo>
                  <a:lnTo>
                    <a:pt x="268" y="70"/>
                  </a:lnTo>
                  <a:lnTo>
                    <a:pt x="302" y="70"/>
                  </a:lnTo>
                  <a:lnTo>
                    <a:pt x="337" y="105"/>
                  </a:lnTo>
                  <a:lnTo>
                    <a:pt x="349" y="93"/>
                  </a:lnTo>
                  <a:lnTo>
                    <a:pt x="406" y="105"/>
                  </a:lnTo>
                  <a:lnTo>
                    <a:pt x="430" y="81"/>
                  </a:lnTo>
                  <a:lnTo>
                    <a:pt x="464" y="105"/>
                  </a:lnTo>
                  <a:lnTo>
                    <a:pt x="534" y="93"/>
                  </a:lnTo>
                  <a:lnTo>
                    <a:pt x="430" y="174"/>
                  </a:lnTo>
                  <a:lnTo>
                    <a:pt x="372" y="232"/>
                  </a:lnTo>
                  <a:lnTo>
                    <a:pt x="383" y="325"/>
                  </a:lnTo>
                  <a:lnTo>
                    <a:pt x="349" y="372"/>
                  </a:lnTo>
                  <a:lnTo>
                    <a:pt x="360" y="395"/>
                  </a:lnTo>
                  <a:lnTo>
                    <a:pt x="360" y="464"/>
                  </a:lnTo>
                  <a:lnTo>
                    <a:pt x="395" y="464"/>
                  </a:lnTo>
                  <a:lnTo>
                    <a:pt x="453" y="510"/>
                  </a:lnTo>
                  <a:lnTo>
                    <a:pt x="476" y="580"/>
                  </a:lnTo>
                  <a:lnTo>
                    <a:pt x="93" y="591"/>
                  </a:lnTo>
                  <a:lnTo>
                    <a:pt x="105" y="429"/>
                  </a:lnTo>
                  <a:lnTo>
                    <a:pt x="70" y="395"/>
                  </a:lnTo>
                  <a:lnTo>
                    <a:pt x="81" y="348"/>
                  </a:lnTo>
                  <a:lnTo>
                    <a:pt x="93" y="325"/>
                  </a:lnTo>
                  <a:lnTo>
                    <a:pt x="70" y="209"/>
                  </a:lnTo>
                  <a:lnTo>
                    <a:pt x="35" y="139"/>
                  </a:lnTo>
                  <a:lnTo>
                    <a:pt x="0" y="47"/>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4" name=""/>
            <p:cNvSpPr/>
            <p:nvPr/>
          </p:nvSpPr>
          <p:spPr>
            <a:xfrm>
              <a:off x="5013360" y="1719360"/>
              <a:ext cx="623880" cy="736560"/>
            </a:xfrm>
            <a:custGeom>
              <a:avLst/>
              <a:gdLst/>
              <a:ahLst/>
              <a:rect l="l" t="t" r="r" b="b"/>
              <a:pathLst>
                <a:path w="393" h="464">
                  <a:moveTo>
                    <a:pt x="23" y="23"/>
                  </a:moveTo>
                  <a:lnTo>
                    <a:pt x="57" y="23"/>
                  </a:lnTo>
                  <a:lnTo>
                    <a:pt x="81" y="23"/>
                  </a:lnTo>
                  <a:lnTo>
                    <a:pt x="104" y="0"/>
                  </a:lnTo>
                  <a:lnTo>
                    <a:pt x="115" y="34"/>
                  </a:lnTo>
                  <a:lnTo>
                    <a:pt x="162" y="34"/>
                  </a:lnTo>
                  <a:lnTo>
                    <a:pt x="185" y="57"/>
                  </a:lnTo>
                  <a:lnTo>
                    <a:pt x="218" y="57"/>
                  </a:lnTo>
                  <a:lnTo>
                    <a:pt x="253" y="69"/>
                  </a:lnTo>
                  <a:lnTo>
                    <a:pt x="311" y="81"/>
                  </a:lnTo>
                  <a:lnTo>
                    <a:pt x="323" y="115"/>
                  </a:lnTo>
                  <a:lnTo>
                    <a:pt x="346" y="115"/>
                  </a:lnTo>
                  <a:lnTo>
                    <a:pt x="346" y="138"/>
                  </a:lnTo>
                  <a:lnTo>
                    <a:pt x="346" y="162"/>
                  </a:lnTo>
                  <a:lnTo>
                    <a:pt x="334" y="196"/>
                  </a:lnTo>
                  <a:lnTo>
                    <a:pt x="346" y="208"/>
                  </a:lnTo>
                  <a:lnTo>
                    <a:pt x="380" y="173"/>
                  </a:lnTo>
                  <a:lnTo>
                    <a:pt x="380" y="150"/>
                  </a:lnTo>
                  <a:lnTo>
                    <a:pt x="392" y="150"/>
                  </a:lnTo>
                  <a:lnTo>
                    <a:pt x="392" y="173"/>
                  </a:lnTo>
                  <a:lnTo>
                    <a:pt x="369" y="196"/>
                  </a:lnTo>
                  <a:lnTo>
                    <a:pt x="357" y="255"/>
                  </a:lnTo>
                  <a:lnTo>
                    <a:pt x="357" y="359"/>
                  </a:lnTo>
                  <a:lnTo>
                    <a:pt x="380" y="371"/>
                  </a:lnTo>
                  <a:lnTo>
                    <a:pt x="369" y="429"/>
                  </a:lnTo>
                  <a:lnTo>
                    <a:pt x="185" y="463"/>
                  </a:lnTo>
                  <a:lnTo>
                    <a:pt x="138" y="440"/>
                  </a:lnTo>
                  <a:lnTo>
                    <a:pt x="138" y="394"/>
                  </a:lnTo>
                  <a:lnTo>
                    <a:pt x="115" y="359"/>
                  </a:lnTo>
                  <a:lnTo>
                    <a:pt x="104" y="301"/>
                  </a:lnTo>
                  <a:lnTo>
                    <a:pt x="46" y="255"/>
                  </a:lnTo>
                  <a:lnTo>
                    <a:pt x="11" y="255"/>
                  </a:lnTo>
                  <a:lnTo>
                    <a:pt x="11" y="185"/>
                  </a:lnTo>
                  <a:lnTo>
                    <a:pt x="0" y="162"/>
                  </a:lnTo>
                  <a:lnTo>
                    <a:pt x="34" y="115"/>
                  </a:lnTo>
                  <a:lnTo>
                    <a:pt x="23"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5" name=""/>
            <p:cNvSpPr/>
            <p:nvPr/>
          </p:nvSpPr>
          <p:spPr>
            <a:xfrm>
              <a:off x="4606920" y="2308320"/>
              <a:ext cx="738360" cy="479160"/>
            </a:xfrm>
            <a:custGeom>
              <a:avLst/>
              <a:gdLst/>
              <a:ahLst/>
              <a:rect l="l" t="t" r="r" b="b"/>
              <a:pathLst>
                <a:path w="465" h="302">
                  <a:moveTo>
                    <a:pt x="0" y="11"/>
                  </a:moveTo>
                  <a:lnTo>
                    <a:pt x="0" y="69"/>
                  </a:lnTo>
                  <a:lnTo>
                    <a:pt x="12" y="115"/>
                  </a:lnTo>
                  <a:lnTo>
                    <a:pt x="46" y="232"/>
                  </a:lnTo>
                  <a:lnTo>
                    <a:pt x="69" y="301"/>
                  </a:lnTo>
                  <a:lnTo>
                    <a:pt x="348" y="278"/>
                  </a:lnTo>
                  <a:lnTo>
                    <a:pt x="394" y="301"/>
                  </a:lnTo>
                  <a:lnTo>
                    <a:pt x="418" y="244"/>
                  </a:lnTo>
                  <a:lnTo>
                    <a:pt x="418" y="197"/>
                  </a:lnTo>
                  <a:lnTo>
                    <a:pt x="464" y="186"/>
                  </a:lnTo>
                  <a:lnTo>
                    <a:pt x="464" y="127"/>
                  </a:lnTo>
                  <a:lnTo>
                    <a:pt x="441" y="92"/>
                  </a:lnTo>
                  <a:lnTo>
                    <a:pt x="394" y="69"/>
                  </a:lnTo>
                  <a:lnTo>
                    <a:pt x="394" y="23"/>
                  </a:lnTo>
                  <a:lnTo>
                    <a:pt x="383" y="0"/>
                  </a:lnTo>
                  <a:lnTo>
                    <a:pt x="279" y="0"/>
                  </a:lnTo>
                  <a:lnTo>
                    <a:pt x="174" y="0"/>
                  </a:lnTo>
                  <a:lnTo>
                    <a:pt x="0" y="1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6" name=""/>
            <p:cNvSpPr/>
            <p:nvPr/>
          </p:nvSpPr>
          <p:spPr>
            <a:xfrm>
              <a:off x="5249880" y="1609560"/>
              <a:ext cx="701640" cy="293760"/>
            </a:xfrm>
            <a:custGeom>
              <a:avLst/>
              <a:gdLst/>
              <a:ahLst/>
              <a:rect l="l" t="t" r="r" b="b"/>
              <a:pathLst>
                <a:path w="442" h="185">
                  <a:moveTo>
                    <a:pt x="0" y="103"/>
                  </a:moveTo>
                  <a:lnTo>
                    <a:pt x="104" y="0"/>
                  </a:lnTo>
                  <a:lnTo>
                    <a:pt x="81" y="35"/>
                  </a:lnTo>
                  <a:lnTo>
                    <a:pt x="93" y="58"/>
                  </a:lnTo>
                  <a:lnTo>
                    <a:pt x="127" y="35"/>
                  </a:lnTo>
                  <a:lnTo>
                    <a:pt x="197" y="58"/>
                  </a:lnTo>
                  <a:lnTo>
                    <a:pt x="221" y="35"/>
                  </a:lnTo>
                  <a:lnTo>
                    <a:pt x="313" y="23"/>
                  </a:lnTo>
                  <a:lnTo>
                    <a:pt x="325" y="58"/>
                  </a:lnTo>
                  <a:lnTo>
                    <a:pt x="360" y="47"/>
                  </a:lnTo>
                  <a:lnTo>
                    <a:pt x="429" y="81"/>
                  </a:lnTo>
                  <a:lnTo>
                    <a:pt x="441" y="93"/>
                  </a:lnTo>
                  <a:lnTo>
                    <a:pt x="360" y="115"/>
                  </a:lnTo>
                  <a:lnTo>
                    <a:pt x="337" y="103"/>
                  </a:lnTo>
                  <a:lnTo>
                    <a:pt x="302" y="103"/>
                  </a:lnTo>
                  <a:lnTo>
                    <a:pt x="256" y="126"/>
                  </a:lnTo>
                  <a:lnTo>
                    <a:pt x="244" y="126"/>
                  </a:lnTo>
                  <a:lnTo>
                    <a:pt x="221" y="115"/>
                  </a:lnTo>
                  <a:lnTo>
                    <a:pt x="197" y="184"/>
                  </a:lnTo>
                  <a:lnTo>
                    <a:pt x="174" y="184"/>
                  </a:lnTo>
                  <a:lnTo>
                    <a:pt x="162" y="150"/>
                  </a:lnTo>
                  <a:lnTo>
                    <a:pt x="104" y="138"/>
                  </a:lnTo>
                  <a:lnTo>
                    <a:pt x="69" y="126"/>
                  </a:lnTo>
                  <a:lnTo>
                    <a:pt x="23" y="126"/>
                  </a:lnTo>
                  <a:lnTo>
                    <a:pt x="0" y="10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7" name=""/>
            <p:cNvSpPr/>
            <p:nvPr/>
          </p:nvSpPr>
          <p:spPr>
            <a:xfrm>
              <a:off x="5729400" y="1808280"/>
              <a:ext cx="495360" cy="664920"/>
            </a:xfrm>
            <a:custGeom>
              <a:avLst/>
              <a:gdLst/>
              <a:ahLst/>
              <a:rect l="l" t="t" r="r" b="b"/>
              <a:pathLst>
                <a:path w="312" h="419">
                  <a:moveTo>
                    <a:pt x="81" y="24"/>
                  </a:moveTo>
                  <a:lnTo>
                    <a:pt x="92" y="47"/>
                  </a:lnTo>
                  <a:lnTo>
                    <a:pt x="69" y="58"/>
                  </a:lnTo>
                  <a:lnTo>
                    <a:pt x="69" y="128"/>
                  </a:lnTo>
                  <a:lnTo>
                    <a:pt x="58" y="81"/>
                  </a:lnTo>
                  <a:lnTo>
                    <a:pt x="11" y="128"/>
                  </a:lnTo>
                  <a:lnTo>
                    <a:pt x="0" y="244"/>
                  </a:lnTo>
                  <a:lnTo>
                    <a:pt x="35" y="302"/>
                  </a:lnTo>
                  <a:lnTo>
                    <a:pt x="35" y="337"/>
                  </a:lnTo>
                  <a:lnTo>
                    <a:pt x="35" y="360"/>
                  </a:lnTo>
                  <a:lnTo>
                    <a:pt x="35" y="383"/>
                  </a:lnTo>
                  <a:lnTo>
                    <a:pt x="23" y="418"/>
                  </a:lnTo>
                  <a:lnTo>
                    <a:pt x="149" y="418"/>
                  </a:lnTo>
                  <a:lnTo>
                    <a:pt x="311" y="395"/>
                  </a:lnTo>
                  <a:lnTo>
                    <a:pt x="277" y="395"/>
                  </a:lnTo>
                  <a:lnTo>
                    <a:pt x="265" y="372"/>
                  </a:lnTo>
                  <a:lnTo>
                    <a:pt x="288" y="348"/>
                  </a:lnTo>
                  <a:lnTo>
                    <a:pt x="288" y="325"/>
                  </a:lnTo>
                  <a:lnTo>
                    <a:pt x="277" y="302"/>
                  </a:lnTo>
                  <a:lnTo>
                    <a:pt x="288" y="291"/>
                  </a:lnTo>
                  <a:lnTo>
                    <a:pt x="311" y="291"/>
                  </a:lnTo>
                  <a:lnTo>
                    <a:pt x="300" y="233"/>
                  </a:lnTo>
                  <a:lnTo>
                    <a:pt x="300" y="197"/>
                  </a:lnTo>
                  <a:lnTo>
                    <a:pt x="288" y="174"/>
                  </a:lnTo>
                  <a:lnTo>
                    <a:pt x="277" y="162"/>
                  </a:lnTo>
                  <a:lnTo>
                    <a:pt x="253" y="162"/>
                  </a:lnTo>
                  <a:lnTo>
                    <a:pt x="230" y="162"/>
                  </a:lnTo>
                  <a:lnTo>
                    <a:pt x="219" y="187"/>
                  </a:lnTo>
                  <a:lnTo>
                    <a:pt x="196" y="197"/>
                  </a:lnTo>
                  <a:lnTo>
                    <a:pt x="184" y="197"/>
                  </a:lnTo>
                  <a:lnTo>
                    <a:pt x="184" y="187"/>
                  </a:lnTo>
                  <a:lnTo>
                    <a:pt x="184" y="174"/>
                  </a:lnTo>
                  <a:lnTo>
                    <a:pt x="196" y="162"/>
                  </a:lnTo>
                  <a:lnTo>
                    <a:pt x="207" y="162"/>
                  </a:lnTo>
                  <a:lnTo>
                    <a:pt x="207" y="139"/>
                  </a:lnTo>
                  <a:lnTo>
                    <a:pt x="230" y="128"/>
                  </a:lnTo>
                  <a:lnTo>
                    <a:pt x="207" y="70"/>
                  </a:lnTo>
                  <a:lnTo>
                    <a:pt x="207" y="47"/>
                  </a:lnTo>
                  <a:lnTo>
                    <a:pt x="172" y="35"/>
                  </a:lnTo>
                  <a:lnTo>
                    <a:pt x="116" y="0"/>
                  </a:lnTo>
                  <a:lnTo>
                    <a:pt x="81" y="2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8" name=""/>
            <p:cNvSpPr/>
            <p:nvPr/>
          </p:nvSpPr>
          <p:spPr>
            <a:xfrm>
              <a:off x="5195880" y="2400480"/>
              <a:ext cx="534960" cy="880920"/>
            </a:xfrm>
            <a:custGeom>
              <a:avLst/>
              <a:gdLst/>
              <a:ahLst/>
              <a:rect l="l" t="t" r="r" b="b"/>
              <a:pathLst>
                <a:path w="337" h="555">
                  <a:moveTo>
                    <a:pt x="58" y="34"/>
                  </a:moveTo>
                  <a:lnTo>
                    <a:pt x="255" y="0"/>
                  </a:lnTo>
                  <a:lnTo>
                    <a:pt x="290" y="69"/>
                  </a:lnTo>
                  <a:lnTo>
                    <a:pt x="324" y="346"/>
                  </a:lnTo>
                  <a:lnTo>
                    <a:pt x="336" y="392"/>
                  </a:lnTo>
                  <a:lnTo>
                    <a:pt x="301" y="461"/>
                  </a:lnTo>
                  <a:lnTo>
                    <a:pt x="301" y="519"/>
                  </a:lnTo>
                  <a:lnTo>
                    <a:pt x="266" y="507"/>
                  </a:lnTo>
                  <a:lnTo>
                    <a:pt x="278" y="554"/>
                  </a:lnTo>
                  <a:lnTo>
                    <a:pt x="232" y="531"/>
                  </a:lnTo>
                  <a:lnTo>
                    <a:pt x="220" y="542"/>
                  </a:lnTo>
                  <a:lnTo>
                    <a:pt x="185" y="542"/>
                  </a:lnTo>
                  <a:lnTo>
                    <a:pt x="174" y="473"/>
                  </a:lnTo>
                  <a:lnTo>
                    <a:pt x="128" y="450"/>
                  </a:lnTo>
                  <a:lnTo>
                    <a:pt x="128" y="380"/>
                  </a:lnTo>
                  <a:lnTo>
                    <a:pt x="93" y="392"/>
                  </a:lnTo>
                  <a:lnTo>
                    <a:pt x="70" y="334"/>
                  </a:lnTo>
                  <a:lnTo>
                    <a:pt x="0" y="276"/>
                  </a:lnTo>
                  <a:lnTo>
                    <a:pt x="47" y="185"/>
                  </a:lnTo>
                  <a:lnTo>
                    <a:pt x="35" y="138"/>
                  </a:lnTo>
                  <a:lnTo>
                    <a:pt x="93" y="127"/>
                  </a:lnTo>
                  <a:lnTo>
                    <a:pt x="93" y="69"/>
                  </a:lnTo>
                  <a:lnTo>
                    <a:pt x="58" y="3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9" name=""/>
            <p:cNvSpPr/>
            <p:nvPr/>
          </p:nvSpPr>
          <p:spPr>
            <a:xfrm>
              <a:off x="4714920" y="2747880"/>
              <a:ext cx="850680" cy="700200"/>
            </a:xfrm>
            <a:custGeom>
              <a:avLst/>
              <a:gdLst/>
              <a:ahLst/>
              <a:rect l="l" t="t" r="r" b="b"/>
              <a:pathLst>
                <a:path w="536" h="441">
                  <a:moveTo>
                    <a:pt x="0" y="23"/>
                  </a:moveTo>
                  <a:lnTo>
                    <a:pt x="233" y="0"/>
                  </a:lnTo>
                  <a:lnTo>
                    <a:pt x="291" y="0"/>
                  </a:lnTo>
                  <a:lnTo>
                    <a:pt x="325" y="23"/>
                  </a:lnTo>
                  <a:lnTo>
                    <a:pt x="302" y="58"/>
                  </a:lnTo>
                  <a:lnTo>
                    <a:pt x="372" y="116"/>
                  </a:lnTo>
                  <a:lnTo>
                    <a:pt x="395" y="174"/>
                  </a:lnTo>
                  <a:lnTo>
                    <a:pt x="431" y="162"/>
                  </a:lnTo>
                  <a:lnTo>
                    <a:pt x="431" y="232"/>
                  </a:lnTo>
                  <a:lnTo>
                    <a:pt x="477" y="255"/>
                  </a:lnTo>
                  <a:lnTo>
                    <a:pt x="488" y="313"/>
                  </a:lnTo>
                  <a:lnTo>
                    <a:pt x="523" y="324"/>
                  </a:lnTo>
                  <a:lnTo>
                    <a:pt x="535" y="347"/>
                  </a:lnTo>
                  <a:lnTo>
                    <a:pt x="500" y="382"/>
                  </a:lnTo>
                  <a:lnTo>
                    <a:pt x="488" y="428"/>
                  </a:lnTo>
                  <a:lnTo>
                    <a:pt x="442" y="440"/>
                  </a:lnTo>
                  <a:lnTo>
                    <a:pt x="454" y="394"/>
                  </a:lnTo>
                  <a:lnTo>
                    <a:pt x="256" y="417"/>
                  </a:lnTo>
                  <a:lnTo>
                    <a:pt x="105" y="428"/>
                  </a:lnTo>
                  <a:lnTo>
                    <a:pt x="105" y="382"/>
                  </a:lnTo>
                  <a:lnTo>
                    <a:pt x="93" y="243"/>
                  </a:lnTo>
                  <a:lnTo>
                    <a:pt x="93" y="162"/>
                  </a:lnTo>
                  <a:lnTo>
                    <a:pt x="35" y="128"/>
                  </a:lnTo>
                  <a:lnTo>
                    <a:pt x="58" y="104"/>
                  </a:lnTo>
                  <a:lnTo>
                    <a:pt x="35" y="81"/>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0" name=""/>
            <p:cNvSpPr/>
            <p:nvPr/>
          </p:nvSpPr>
          <p:spPr>
            <a:xfrm>
              <a:off x="5654520" y="2471760"/>
              <a:ext cx="406440" cy="663480"/>
            </a:xfrm>
            <a:custGeom>
              <a:avLst/>
              <a:gdLst/>
              <a:ahLst/>
              <a:rect l="l" t="t" r="r" b="b"/>
              <a:pathLst>
                <a:path w="256" h="418">
                  <a:moveTo>
                    <a:pt x="0" y="23"/>
                  </a:moveTo>
                  <a:lnTo>
                    <a:pt x="23" y="46"/>
                  </a:lnTo>
                  <a:lnTo>
                    <a:pt x="57" y="35"/>
                  </a:lnTo>
                  <a:lnTo>
                    <a:pt x="69" y="35"/>
                  </a:lnTo>
                  <a:lnTo>
                    <a:pt x="69" y="0"/>
                  </a:lnTo>
                  <a:lnTo>
                    <a:pt x="197" y="0"/>
                  </a:lnTo>
                  <a:lnTo>
                    <a:pt x="255" y="302"/>
                  </a:lnTo>
                  <a:lnTo>
                    <a:pt x="255" y="290"/>
                  </a:lnTo>
                  <a:lnTo>
                    <a:pt x="209" y="313"/>
                  </a:lnTo>
                  <a:lnTo>
                    <a:pt x="174" y="394"/>
                  </a:lnTo>
                  <a:lnTo>
                    <a:pt x="128" y="382"/>
                  </a:lnTo>
                  <a:lnTo>
                    <a:pt x="81" y="406"/>
                  </a:lnTo>
                  <a:lnTo>
                    <a:pt x="11" y="417"/>
                  </a:lnTo>
                  <a:lnTo>
                    <a:pt x="46" y="348"/>
                  </a:lnTo>
                  <a:lnTo>
                    <a:pt x="34" y="302"/>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1" name=""/>
            <p:cNvSpPr/>
            <p:nvPr/>
          </p:nvSpPr>
          <p:spPr>
            <a:xfrm>
              <a:off x="5965920" y="2325600"/>
              <a:ext cx="536400" cy="608040"/>
            </a:xfrm>
            <a:custGeom>
              <a:avLst/>
              <a:gdLst/>
              <a:ahLst/>
              <a:rect l="l" t="t" r="r" b="b"/>
              <a:pathLst>
                <a:path w="338" h="383">
                  <a:moveTo>
                    <a:pt x="0" y="93"/>
                  </a:moveTo>
                  <a:lnTo>
                    <a:pt x="151" y="70"/>
                  </a:lnTo>
                  <a:lnTo>
                    <a:pt x="186" y="81"/>
                  </a:lnTo>
                  <a:lnTo>
                    <a:pt x="256" y="47"/>
                  </a:lnTo>
                  <a:lnTo>
                    <a:pt x="267" y="12"/>
                  </a:lnTo>
                  <a:lnTo>
                    <a:pt x="314" y="0"/>
                  </a:lnTo>
                  <a:lnTo>
                    <a:pt x="337" y="151"/>
                  </a:lnTo>
                  <a:lnTo>
                    <a:pt x="314" y="162"/>
                  </a:lnTo>
                  <a:lnTo>
                    <a:pt x="325" y="266"/>
                  </a:lnTo>
                  <a:lnTo>
                    <a:pt x="290" y="266"/>
                  </a:lnTo>
                  <a:lnTo>
                    <a:pt x="267" y="324"/>
                  </a:lnTo>
                  <a:lnTo>
                    <a:pt x="244" y="324"/>
                  </a:lnTo>
                  <a:lnTo>
                    <a:pt x="233" y="382"/>
                  </a:lnTo>
                  <a:lnTo>
                    <a:pt x="198" y="359"/>
                  </a:lnTo>
                  <a:lnTo>
                    <a:pt x="128" y="370"/>
                  </a:lnTo>
                  <a:lnTo>
                    <a:pt x="93" y="347"/>
                  </a:lnTo>
                  <a:lnTo>
                    <a:pt x="47" y="347"/>
                  </a:lnTo>
                  <a:lnTo>
                    <a:pt x="23" y="243"/>
                  </a:lnTo>
                  <a:lnTo>
                    <a:pt x="0" y="9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 name=""/>
            <p:cNvSpPr/>
            <p:nvPr/>
          </p:nvSpPr>
          <p:spPr>
            <a:xfrm>
              <a:off x="5489640" y="2874960"/>
              <a:ext cx="938160" cy="519120"/>
            </a:xfrm>
            <a:custGeom>
              <a:avLst/>
              <a:gdLst/>
              <a:ahLst/>
              <a:rect l="l" t="t" r="r" b="b"/>
              <a:pathLst>
                <a:path w="591" h="327">
                  <a:moveTo>
                    <a:pt x="0" y="326"/>
                  </a:moveTo>
                  <a:lnTo>
                    <a:pt x="151" y="303"/>
                  </a:lnTo>
                  <a:lnTo>
                    <a:pt x="151" y="291"/>
                  </a:lnTo>
                  <a:lnTo>
                    <a:pt x="498" y="245"/>
                  </a:lnTo>
                  <a:lnTo>
                    <a:pt x="498" y="221"/>
                  </a:lnTo>
                  <a:lnTo>
                    <a:pt x="544" y="198"/>
                  </a:lnTo>
                  <a:lnTo>
                    <a:pt x="556" y="175"/>
                  </a:lnTo>
                  <a:lnTo>
                    <a:pt x="579" y="163"/>
                  </a:lnTo>
                  <a:lnTo>
                    <a:pt x="590" y="128"/>
                  </a:lnTo>
                  <a:lnTo>
                    <a:pt x="544" y="94"/>
                  </a:lnTo>
                  <a:lnTo>
                    <a:pt x="533" y="35"/>
                  </a:lnTo>
                  <a:lnTo>
                    <a:pt x="498" y="12"/>
                  </a:lnTo>
                  <a:lnTo>
                    <a:pt x="417" y="23"/>
                  </a:lnTo>
                  <a:lnTo>
                    <a:pt x="382" y="0"/>
                  </a:lnTo>
                  <a:lnTo>
                    <a:pt x="348" y="0"/>
                  </a:lnTo>
                  <a:lnTo>
                    <a:pt x="359" y="35"/>
                  </a:lnTo>
                  <a:lnTo>
                    <a:pt x="313" y="58"/>
                  </a:lnTo>
                  <a:lnTo>
                    <a:pt x="278" y="140"/>
                  </a:lnTo>
                  <a:lnTo>
                    <a:pt x="232" y="128"/>
                  </a:lnTo>
                  <a:lnTo>
                    <a:pt x="186" y="152"/>
                  </a:lnTo>
                  <a:lnTo>
                    <a:pt x="116" y="163"/>
                  </a:lnTo>
                  <a:lnTo>
                    <a:pt x="116" y="209"/>
                  </a:lnTo>
                  <a:lnTo>
                    <a:pt x="81" y="209"/>
                  </a:lnTo>
                  <a:lnTo>
                    <a:pt x="81" y="257"/>
                  </a:lnTo>
                  <a:lnTo>
                    <a:pt x="47" y="233"/>
                  </a:lnTo>
                  <a:lnTo>
                    <a:pt x="35" y="245"/>
                  </a:lnTo>
                  <a:lnTo>
                    <a:pt x="47" y="268"/>
                  </a:lnTo>
                  <a:lnTo>
                    <a:pt x="12" y="303"/>
                  </a:lnTo>
                  <a:lnTo>
                    <a:pt x="0" y="32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 name=""/>
            <p:cNvSpPr/>
            <p:nvPr/>
          </p:nvSpPr>
          <p:spPr>
            <a:xfrm>
              <a:off x="5433840" y="3205080"/>
              <a:ext cx="1087560" cy="408240"/>
            </a:xfrm>
            <a:custGeom>
              <a:avLst/>
              <a:gdLst/>
              <a:ahLst/>
              <a:rect l="l" t="t" r="r" b="b"/>
              <a:pathLst>
                <a:path w="685" h="257">
                  <a:moveTo>
                    <a:pt x="46" y="116"/>
                  </a:moveTo>
                  <a:lnTo>
                    <a:pt x="34" y="140"/>
                  </a:lnTo>
                  <a:lnTo>
                    <a:pt x="46" y="175"/>
                  </a:lnTo>
                  <a:lnTo>
                    <a:pt x="0" y="198"/>
                  </a:lnTo>
                  <a:lnTo>
                    <a:pt x="11" y="256"/>
                  </a:lnTo>
                  <a:lnTo>
                    <a:pt x="186" y="233"/>
                  </a:lnTo>
                  <a:lnTo>
                    <a:pt x="394" y="210"/>
                  </a:lnTo>
                  <a:lnTo>
                    <a:pt x="498" y="198"/>
                  </a:lnTo>
                  <a:lnTo>
                    <a:pt x="522" y="129"/>
                  </a:lnTo>
                  <a:lnTo>
                    <a:pt x="569" y="129"/>
                  </a:lnTo>
                  <a:lnTo>
                    <a:pt x="684" y="0"/>
                  </a:lnTo>
                  <a:lnTo>
                    <a:pt x="534" y="35"/>
                  </a:lnTo>
                  <a:lnTo>
                    <a:pt x="173" y="81"/>
                  </a:lnTo>
                  <a:lnTo>
                    <a:pt x="186" y="93"/>
                  </a:lnTo>
                  <a:lnTo>
                    <a:pt x="46" y="11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 name=""/>
            <p:cNvSpPr/>
            <p:nvPr/>
          </p:nvSpPr>
          <p:spPr>
            <a:xfrm>
              <a:off x="5324400" y="3575160"/>
              <a:ext cx="443160" cy="774720"/>
            </a:xfrm>
            <a:custGeom>
              <a:avLst/>
              <a:gdLst/>
              <a:ahLst/>
              <a:rect l="l" t="t" r="r" b="b"/>
              <a:pathLst>
                <a:path w="279" h="488">
                  <a:moveTo>
                    <a:pt x="81" y="11"/>
                  </a:moveTo>
                  <a:lnTo>
                    <a:pt x="35" y="92"/>
                  </a:lnTo>
                  <a:lnTo>
                    <a:pt x="0" y="150"/>
                  </a:lnTo>
                  <a:lnTo>
                    <a:pt x="12" y="220"/>
                  </a:lnTo>
                  <a:lnTo>
                    <a:pt x="58" y="301"/>
                  </a:lnTo>
                  <a:lnTo>
                    <a:pt x="23" y="394"/>
                  </a:lnTo>
                  <a:lnTo>
                    <a:pt x="12" y="440"/>
                  </a:lnTo>
                  <a:lnTo>
                    <a:pt x="174" y="417"/>
                  </a:lnTo>
                  <a:lnTo>
                    <a:pt x="185" y="475"/>
                  </a:lnTo>
                  <a:lnTo>
                    <a:pt x="209" y="487"/>
                  </a:lnTo>
                  <a:lnTo>
                    <a:pt x="220" y="452"/>
                  </a:lnTo>
                  <a:lnTo>
                    <a:pt x="278" y="440"/>
                  </a:lnTo>
                  <a:lnTo>
                    <a:pt x="266" y="348"/>
                  </a:lnTo>
                  <a:lnTo>
                    <a:pt x="266" y="0"/>
                  </a:lnTo>
                  <a:lnTo>
                    <a:pt x="81" y="1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5" name=""/>
            <p:cNvSpPr/>
            <p:nvPr/>
          </p:nvSpPr>
          <p:spPr>
            <a:xfrm>
              <a:off x="5746680" y="3540240"/>
              <a:ext cx="498600" cy="771480"/>
            </a:xfrm>
            <a:custGeom>
              <a:avLst/>
              <a:gdLst/>
              <a:ahLst/>
              <a:rect l="l" t="t" r="r" b="b"/>
              <a:pathLst>
                <a:path w="314" h="486">
                  <a:moveTo>
                    <a:pt x="0" y="23"/>
                  </a:moveTo>
                  <a:lnTo>
                    <a:pt x="197" y="0"/>
                  </a:lnTo>
                  <a:lnTo>
                    <a:pt x="267" y="219"/>
                  </a:lnTo>
                  <a:lnTo>
                    <a:pt x="313" y="266"/>
                  </a:lnTo>
                  <a:lnTo>
                    <a:pt x="278" y="323"/>
                  </a:lnTo>
                  <a:lnTo>
                    <a:pt x="313" y="393"/>
                  </a:lnTo>
                  <a:lnTo>
                    <a:pt x="105" y="416"/>
                  </a:lnTo>
                  <a:lnTo>
                    <a:pt x="105" y="462"/>
                  </a:lnTo>
                  <a:lnTo>
                    <a:pt x="81" y="485"/>
                  </a:lnTo>
                  <a:lnTo>
                    <a:pt x="58" y="416"/>
                  </a:lnTo>
                  <a:lnTo>
                    <a:pt x="35" y="474"/>
                  </a:lnTo>
                  <a:lnTo>
                    <a:pt x="12" y="462"/>
                  </a:lnTo>
                  <a:lnTo>
                    <a:pt x="0" y="416"/>
                  </a:lnTo>
                  <a:lnTo>
                    <a:pt x="0" y="358"/>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6" name=""/>
            <p:cNvSpPr/>
            <p:nvPr/>
          </p:nvSpPr>
          <p:spPr>
            <a:xfrm>
              <a:off x="6059520" y="3502080"/>
              <a:ext cx="701640" cy="717480"/>
            </a:xfrm>
            <a:custGeom>
              <a:avLst/>
              <a:gdLst/>
              <a:ahLst/>
              <a:rect l="l" t="t" r="r" b="b"/>
              <a:pathLst>
                <a:path w="442" h="452">
                  <a:moveTo>
                    <a:pt x="0" y="24"/>
                  </a:moveTo>
                  <a:lnTo>
                    <a:pt x="12" y="24"/>
                  </a:lnTo>
                  <a:lnTo>
                    <a:pt x="104" y="12"/>
                  </a:lnTo>
                  <a:lnTo>
                    <a:pt x="197" y="0"/>
                  </a:lnTo>
                  <a:lnTo>
                    <a:pt x="185" y="24"/>
                  </a:lnTo>
                  <a:lnTo>
                    <a:pt x="208" y="24"/>
                  </a:lnTo>
                  <a:lnTo>
                    <a:pt x="371" y="162"/>
                  </a:lnTo>
                  <a:lnTo>
                    <a:pt x="429" y="254"/>
                  </a:lnTo>
                  <a:lnTo>
                    <a:pt x="441" y="312"/>
                  </a:lnTo>
                  <a:lnTo>
                    <a:pt x="418" y="323"/>
                  </a:lnTo>
                  <a:lnTo>
                    <a:pt x="429" y="381"/>
                  </a:lnTo>
                  <a:lnTo>
                    <a:pt x="383" y="381"/>
                  </a:lnTo>
                  <a:lnTo>
                    <a:pt x="383" y="439"/>
                  </a:lnTo>
                  <a:lnTo>
                    <a:pt x="348" y="416"/>
                  </a:lnTo>
                  <a:lnTo>
                    <a:pt x="127" y="451"/>
                  </a:lnTo>
                  <a:lnTo>
                    <a:pt x="81" y="346"/>
                  </a:lnTo>
                  <a:lnTo>
                    <a:pt x="116" y="289"/>
                  </a:lnTo>
                  <a:lnTo>
                    <a:pt x="70" y="254"/>
                  </a:lnTo>
                  <a:lnTo>
                    <a:pt x="0" y="2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7" name=""/>
            <p:cNvSpPr/>
            <p:nvPr/>
          </p:nvSpPr>
          <p:spPr>
            <a:xfrm>
              <a:off x="6354720" y="3408480"/>
              <a:ext cx="627120" cy="498240"/>
            </a:xfrm>
            <a:custGeom>
              <a:avLst/>
              <a:gdLst/>
              <a:ahLst/>
              <a:rect l="l" t="t" r="r" b="b"/>
              <a:pathLst>
                <a:path w="395" h="314">
                  <a:moveTo>
                    <a:pt x="12" y="46"/>
                  </a:moveTo>
                  <a:lnTo>
                    <a:pt x="46" y="23"/>
                  </a:lnTo>
                  <a:lnTo>
                    <a:pt x="162" y="0"/>
                  </a:lnTo>
                  <a:lnTo>
                    <a:pt x="197" y="11"/>
                  </a:lnTo>
                  <a:lnTo>
                    <a:pt x="278" y="0"/>
                  </a:lnTo>
                  <a:lnTo>
                    <a:pt x="336" y="46"/>
                  </a:lnTo>
                  <a:lnTo>
                    <a:pt x="394" y="81"/>
                  </a:lnTo>
                  <a:lnTo>
                    <a:pt x="359" y="174"/>
                  </a:lnTo>
                  <a:lnTo>
                    <a:pt x="313" y="220"/>
                  </a:lnTo>
                  <a:lnTo>
                    <a:pt x="266" y="232"/>
                  </a:lnTo>
                  <a:lnTo>
                    <a:pt x="278" y="278"/>
                  </a:lnTo>
                  <a:lnTo>
                    <a:pt x="243" y="313"/>
                  </a:lnTo>
                  <a:lnTo>
                    <a:pt x="185" y="220"/>
                  </a:lnTo>
                  <a:lnTo>
                    <a:pt x="23" y="81"/>
                  </a:lnTo>
                  <a:lnTo>
                    <a:pt x="0" y="81"/>
                  </a:lnTo>
                  <a:lnTo>
                    <a:pt x="12" y="4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 name=""/>
            <p:cNvSpPr/>
            <p:nvPr/>
          </p:nvSpPr>
          <p:spPr>
            <a:xfrm>
              <a:off x="5913360" y="4106880"/>
              <a:ext cx="1177920" cy="811080"/>
            </a:xfrm>
            <a:custGeom>
              <a:avLst/>
              <a:gdLst/>
              <a:ahLst/>
              <a:rect l="l" t="t" r="r" b="b"/>
              <a:pathLst>
                <a:path w="742" h="511">
                  <a:moveTo>
                    <a:pt x="0" y="46"/>
                  </a:moveTo>
                  <a:lnTo>
                    <a:pt x="196" y="35"/>
                  </a:lnTo>
                  <a:lnTo>
                    <a:pt x="219" y="70"/>
                  </a:lnTo>
                  <a:lnTo>
                    <a:pt x="440" y="35"/>
                  </a:lnTo>
                  <a:lnTo>
                    <a:pt x="475" y="58"/>
                  </a:lnTo>
                  <a:lnTo>
                    <a:pt x="475" y="12"/>
                  </a:lnTo>
                  <a:lnTo>
                    <a:pt x="475" y="0"/>
                  </a:lnTo>
                  <a:lnTo>
                    <a:pt x="521" y="0"/>
                  </a:lnTo>
                  <a:lnTo>
                    <a:pt x="567" y="81"/>
                  </a:lnTo>
                  <a:lnTo>
                    <a:pt x="637" y="185"/>
                  </a:lnTo>
                  <a:lnTo>
                    <a:pt x="672" y="279"/>
                  </a:lnTo>
                  <a:lnTo>
                    <a:pt x="729" y="348"/>
                  </a:lnTo>
                  <a:lnTo>
                    <a:pt x="741" y="441"/>
                  </a:lnTo>
                  <a:lnTo>
                    <a:pt x="718" y="487"/>
                  </a:lnTo>
                  <a:lnTo>
                    <a:pt x="637" y="510"/>
                  </a:lnTo>
                  <a:lnTo>
                    <a:pt x="625" y="487"/>
                  </a:lnTo>
                  <a:lnTo>
                    <a:pt x="579" y="452"/>
                  </a:lnTo>
                  <a:lnTo>
                    <a:pt x="556" y="418"/>
                  </a:lnTo>
                  <a:lnTo>
                    <a:pt x="544" y="406"/>
                  </a:lnTo>
                  <a:lnTo>
                    <a:pt x="533" y="371"/>
                  </a:lnTo>
                  <a:lnTo>
                    <a:pt x="521" y="383"/>
                  </a:lnTo>
                  <a:lnTo>
                    <a:pt x="475" y="337"/>
                  </a:lnTo>
                  <a:lnTo>
                    <a:pt x="486" y="302"/>
                  </a:lnTo>
                  <a:lnTo>
                    <a:pt x="475" y="279"/>
                  </a:lnTo>
                  <a:lnTo>
                    <a:pt x="463" y="279"/>
                  </a:lnTo>
                  <a:lnTo>
                    <a:pt x="463" y="302"/>
                  </a:lnTo>
                  <a:lnTo>
                    <a:pt x="452" y="279"/>
                  </a:lnTo>
                  <a:lnTo>
                    <a:pt x="452" y="208"/>
                  </a:lnTo>
                  <a:lnTo>
                    <a:pt x="429" y="162"/>
                  </a:lnTo>
                  <a:lnTo>
                    <a:pt x="358" y="127"/>
                  </a:lnTo>
                  <a:lnTo>
                    <a:pt x="323" y="93"/>
                  </a:lnTo>
                  <a:lnTo>
                    <a:pt x="277" y="81"/>
                  </a:lnTo>
                  <a:lnTo>
                    <a:pt x="266" y="104"/>
                  </a:lnTo>
                  <a:lnTo>
                    <a:pt x="208" y="127"/>
                  </a:lnTo>
                  <a:lnTo>
                    <a:pt x="173" y="104"/>
                  </a:lnTo>
                  <a:lnTo>
                    <a:pt x="162" y="81"/>
                  </a:lnTo>
                  <a:lnTo>
                    <a:pt x="46" y="104"/>
                  </a:lnTo>
                  <a:lnTo>
                    <a:pt x="23" y="93"/>
                  </a:lnTo>
                  <a:lnTo>
                    <a:pt x="0" y="104"/>
                  </a:lnTo>
                  <a:lnTo>
                    <a:pt x="0" y="4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9" name=""/>
            <p:cNvSpPr/>
            <p:nvPr/>
          </p:nvSpPr>
          <p:spPr>
            <a:xfrm>
              <a:off x="6222960" y="3059280"/>
              <a:ext cx="1089000" cy="482400"/>
            </a:xfrm>
            <a:custGeom>
              <a:avLst/>
              <a:gdLst/>
              <a:ahLst/>
              <a:rect l="l" t="t" r="r" b="b"/>
              <a:pathLst>
                <a:path w="686" h="304">
                  <a:moveTo>
                    <a:pt x="23" y="221"/>
                  </a:moveTo>
                  <a:lnTo>
                    <a:pt x="0" y="291"/>
                  </a:lnTo>
                  <a:lnTo>
                    <a:pt x="93" y="279"/>
                  </a:lnTo>
                  <a:lnTo>
                    <a:pt x="127" y="245"/>
                  </a:lnTo>
                  <a:lnTo>
                    <a:pt x="244" y="221"/>
                  </a:lnTo>
                  <a:lnTo>
                    <a:pt x="279" y="232"/>
                  </a:lnTo>
                  <a:lnTo>
                    <a:pt x="360" y="221"/>
                  </a:lnTo>
                  <a:lnTo>
                    <a:pt x="476" y="303"/>
                  </a:lnTo>
                  <a:lnTo>
                    <a:pt x="546" y="279"/>
                  </a:lnTo>
                  <a:lnTo>
                    <a:pt x="592" y="198"/>
                  </a:lnTo>
                  <a:lnTo>
                    <a:pt x="650" y="174"/>
                  </a:lnTo>
                  <a:lnTo>
                    <a:pt x="685" y="117"/>
                  </a:lnTo>
                  <a:lnTo>
                    <a:pt x="685" y="35"/>
                  </a:lnTo>
                  <a:lnTo>
                    <a:pt x="673" y="105"/>
                  </a:lnTo>
                  <a:lnTo>
                    <a:pt x="639" y="151"/>
                  </a:lnTo>
                  <a:lnTo>
                    <a:pt x="627" y="151"/>
                  </a:lnTo>
                  <a:lnTo>
                    <a:pt x="569" y="163"/>
                  </a:lnTo>
                  <a:lnTo>
                    <a:pt x="569" y="140"/>
                  </a:lnTo>
                  <a:lnTo>
                    <a:pt x="627" y="128"/>
                  </a:lnTo>
                  <a:lnTo>
                    <a:pt x="581" y="117"/>
                  </a:lnTo>
                  <a:lnTo>
                    <a:pt x="627" y="105"/>
                  </a:lnTo>
                  <a:lnTo>
                    <a:pt x="650" y="117"/>
                  </a:lnTo>
                  <a:lnTo>
                    <a:pt x="662" y="58"/>
                  </a:lnTo>
                  <a:lnTo>
                    <a:pt x="650" y="46"/>
                  </a:lnTo>
                  <a:lnTo>
                    <a:pt x="581" y="69"/>
                  </a:lnTo>
                  <a:lnTo>
                    <a:pt x="592" y="35"/>
                  </a:lnTo>
                  <a:lnTo>
                    <a:pt x="615" y="35"/>
                  </a:lnTo>
                  <a:lnTo>
                    <a:pt x="650" y="11"/>
                  </a:lnTo>
                  <a:lnTo>
                    <a:pt x="627" y="0"/>
                  </a:lnTo>
                  <a:lnTo>
                    <a:pt x="429" y="46"/>
                  </a:lnTo>
                  <a:lnTo>
                    <a:pt x="175" y="93"/>
                  </a:lnTo>
                  <a:lnTo>
                    <a:pt x="58" y="221"/>
                  </a:lnTo>
                  <a:lnTo>
                    <a:pt x="23" y="22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0" name=""/>
            <p:cNvSpPr/>
            <p:nvPr/>
          </p:nvSpPr>
          <p:spPr>
            <a:xfrm>
              <a:off x="6280200" y="2673360"/>
              <a:ext cx="938160" cy="590400"/>
            </a:xfrm>
            <a:custGeom>
              <a:avLst/>
              <a:gdLst/>
              <a:ahLst/>
              <a:rect l="l" t="t" r="r" b="b"/>
              <a:pathLst>
                <a:path w="591" h="372">
                  <a:moveTo>
                    <a:pt x="92" y="255"/>
                  </a:moveTo>
                  <a:lnTo>
                    <a:pt x="81" y="290"/>
                  </a:lnTo>
                  <a:lnTo>
                    <a:pt x="58" y="302"/>
                  </a:lnTo>
                  <a:lnTo>
                    <a:pt x="46" y="325"/>
                  </a:lnTo>
                  <a:lnTo>
                    <a:pt x="0" y="348"/>
                  </a:lnTo>
                  <a:lnTo>
                    <a:pt x="0" y="371"/>
                  </a:lnTo>
                  <a:lnTo>
                    <a:pt x="139" y="348"/>
                  </a:lnTo>
                  <a:lnTo>
                    <a:pt x="393" y="290"/>
                  </a:lnTo>
                  <a:lnTo>
                    <a:pt x="590" y="244"/>
                  </a:lnTo>
                  <a:lnTo>
                    <a:pt x="590" y="209"/>
                  </a:lnTo>
                  <a:lnTo>
                    <a:pt x="567" y="198"/>
                  </a:lnTo>
                  <a:lnTo>
                    <a:pt x="555" y="209"/>
                  </a:lnTo>
                  <a:lnTo>
                    <a:pt x="544" y="162"/>
                  </a:lnTo>
                  <a:lnTo>
                    <a:pt x="555" y="116"/>
                  </a:lnTo>
                  <a:lnTo>
                    <a:pt x="474" y="81"/>
                  </a:lnTo>
                  <a:lnTo>
                    <a:pt x="428" y="93"/>
                  </a:lnTo>
                  <a:lnTo>
                    <a:pt x="428" y="23"/>
                  </a:lnTo>
                  <a:lnTo>
                    <a:pt x="370" y="0"/>
                  </a:lnTo>
                  <a:lnTo>
                    <a:pt x="335" y="12"/>
                  </a:lnTo>
                  <a:lnTo>
                    <a:pt x="312" y="81"/>
                  </a:lnTo>
                  <a:lnTo>
                    <a:pt x="266" y="104"/>
                  </a:lnTo>
                  <a:lnTo>
                    <a:pt x="243" y="209"/>
                  </a:lnTo>
                  <a:lnTo>
                    <a:pt x="173" y="255"/>
                  </a:lnTo>
                  <a:lnTo>
                    <a:pt x="116" y="279"/>
                  </a:lnTo>
                  <a:lnTo>
                    <a:pt x="92" y="255"/>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1" name=""/>
            <p:cNvSpPr/>
            <p:nvPr/>
          </p:nvSpPr>
          <p:spPr>
            <a:xfrm>
              <a:off x="6335640" y="2546280"/>
              <a:ext cx="534960" cy="571680"/>
            </a:xfrm>
            <a:custGeom>
              <a:avLst/>
              <a:gdLst/>
              <a:ahLst/>
              <a:rect l="l" t="t" r="r" b="b"/>
              <a:pathLst>
                <a:path w="337" h="360">
                  <a:moveTo>
                    <a:pt x="34" y="185"/>
                  </a:moveTo>
                  <a:lnTo>
                    <a:pt x="11" y="185"/>
                  </a:lnTo>
                  <a:lnTo>
                    <a:pt x="0" y="243"/>
                  </a:lnTo>
                  <a:lnTo>
                    <a:pt x="11" y="301"/>
                  </a:lnTo>
                  <a:lnTo>
                    <a:pt x="57" y="335"/>
                  </a:lnTo>
                  <a:lnTo>
                    <a:pt x="69" y="359"/>
                  </a:lnTo>
                  <a:lnTo>
                    <a:pt x="138" y="335"/>
                  </a:lnTo>
                  <a:lnTo>
                    <a:pt x="209" y="289"/>
                  </a:lnTo>
                  <a:lnTo>
                    <a:pt x="232" y="185"/>
                  </a:lnTo>
                  <a:lnTo>
                    <a:pt x="278" y="162"/>
                  </a:lnTo>
                  <a:lnTo>
                    <a:pt x="301" y="93"/>
                  </a:lnTo>
                  <a:lnTo>
                    <a:pt x="336" y="81"/>
                  </a:lnTo>
                  <a:lnTo>
                    <a:pt x="290" y="69"/>
                  </a:lnTo>
                  <a:lnTo>
                    <a:pt x="209" y="116"/>
                  </a:lnTo>
                  <a:lnTo>
                    <a:pt x="197" y="69"/>
                  </a:lnTo>
                  <a:lnTo>
                    <a:pt x="115" y="69"/>
                  </a:lnTo>
                  <a:lnTo>
                    <a:pt x="104" y="0"/>
                  </a:lnTo>
                  <a:lnTo>
                    <a:pt x="81" y="23"/>
                  </a:lnTo>
                  <a:lnTo>
                    <a:pt x="92" y="127"/>
                  </a:lnTo>
                  <a:lnTo>
                    <a:pt x="57" y="127"/>
                  </a:lnTo>
                  <a:lnTo>
                    <a:pt x="34" y="185"/>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2" name=""/>
            <p:cNvSpPr/>
            <p:nvPr/>
          </p:nvSpPr>
          <p:spPr>
            <a:xfrm>
              <a:off x="7108920" y="2563920"/>
              <a:ext cx="145800" cy="185760"/>
            </a:xfrm>
            <a:custGeom>
              <a:avLst/>
              <a:gdLst/>
              <a:ahLst/>
              <a:rect l="l" t="t" r="r" b="b"/>
              <a:pathLst>
                <a:path w="92" h="117">
                  <a:moveTo>
                    <a:pt x="0" y="0"/>
                  </a:moveTo>
                  <a:lnTo>
                    <a:pt x="23" y="0"/>
                  </a:lnTo>
                  <a:lnTo>
                    <a:pt x="56" y="23"/>
                  </a:lnTo>
                  <a:lnTo>
                    <a:pt x="56" y="46"/>
                  </a:lnTo>
                  <a:lnTo>
                    <a:pt x="91" y="70"/>
                  </a:lnTo>
                  <a:lnTo>
                    <a:pt x="91" y="105"/>
                  </a:lnTo>
                  <a:lnTo>
                    <a:pt x="46" y="116"/>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3" name=""/>
            <p:cNvSpPr/>
            <p:nvPr/>
          </p:nvSpPr>
          <p:spPr>
            <a:xfrm>
              <a:off x="6464160" y="2195640"/>
              <a:ext cx="717840" cy="479160"/>
            </a:xfrm>
            <a:custGeom>
              <a:avLst/>
              <a:gdLst/>
              <a:ahLst/>
              <a:rect l="l" t="t" r="r" b="b"/>
              <a:pathLst>
                <a:path w="452" h="302">
                  <a:moveTo>
                    <a:pt x="34" y="47"/>
                  </a:moveTo>
                  <a:lnTo>
                    <a:pt x="0" y="81"/>
                  </a:lnTo>
                  <a:lnTo>
                    <a:pt x="23" y="232"/>
                  </a:lnTo>
                  <a:lnTo>
                    <a:pt x="34" y="301"/>
                  </a:lnTo>
                  <a:lnTo>
                    <a:pt x="115" y="289"/>
                  </a:lnTo>
                  <a:lnTo>
                    <a:pt x="405" y="232"/>
                  </a:lnTo>
                  <a:lnTo>
                    <a:pt x="428" y="232"/>
                  </a:lnTo>
                  <a:lnTo>
                    <a:pt x="451" y="162"/>
                  </a:lnTo>
                  <a:lnTo>
                    <a:pt x="416" y="128"/>
                  </a:lnTo>
                  <a:lnTo>
                    <a:pt x="439" y="35"/>
                  </a:lnTo>
                  <a:lnTo>
                    <a:pt x="405" y="23"/>
                  </a:lnTo>
                  <a:lnTo>
                    <a:pt x="405" y="12"/>
                  </a:lnTo>
                  <a:lnTo>
                    <a:pt x="381" y="0"/>
                  </a:lnTo>
                  <a:lnTo>
                    <a:pt x="57" y="58"/>
                  </a:lnTo>
                  <a:lnTo>
                    <a:pt x="34" y="47"/>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4" name=""/>
            <p:cNvSpPr/>
            <p:nvPr/>
          </p:nvSpPr>
          <p:spPr>
            <a:xfrm>
              <a:off x="7126200" y="2252520"/>
              <a:ext cx="185760" cy="368280"/>
            </a:xfrm>
            <a:custGeom>
              <a:avLst/>
              <a:gdLst/>
              <a:ahLst/>
              <a:rect l="l" t="t" r="r" b="b"/>
              <a:pathLst>
                <a:path w="117" h="232">
                  <a:moveTo>
                    <a:pt x="12" y="0"/>
                  </a:moveTo>
                  <a:lnTo>
                    <a:pt x="46" y="0"/>
                  </a:lnTo>
                  <a:lnTo>
                    <a:pt x="104" y="35"/>
                  </a:lnTo>
                  <a:lnTo>
                    <a:pt x="93" y="58"/>
                  </a:lnTo>
                  <a:lnTo>
                    <a:pt x="116" y="81"/>
                  </a:lnTo>
                  <a:lnTo>
                    <a:pt x="116" y="197"/>
                  </a:lnTo>
                  <a:lnTo>
                    <a:pt x="93" y="231"/>
                  </a:lnTo>
                  <a:lnTo>
                    <a:pt x="70" y="220"/>
                  </a:lnTo>
                  <a:lnTo>
                    <a:pt x="46" y="220"/>
                  </a:lnTo>
                  <a:lnTo>
                    <a:pt x="12" y="197"/>
                  </a:lnTo>
                  <a:lnTo>
                    <a:pt x="35" y="127"/>
                  </a:lnTo>
                  <a:lnTo>
                    <a:pt x="0" y="93"/>
                  </a:lnTo>
                  <a:lnTo>
                    <a:pt x="12"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5" name=""/>
            <p:cNvSpPr/>
            <p:nvPr/>
          </p:nvSpPr>
          <p:spPr>
            <a:xfrm>
              <a:off x="6519960" y="1662120"/>
              <a:ext cx="811080" cy="647640"/>
            </a:xfrm>
            <a:custGeom>
              <a:avLst/>
              <a:gdLst/>
              <a:ahLst/>
              <a:rect l="l" t="t" r="r" b="b"/>
              <a:pathLst>
                <a:path w="511" h="408">
                  <a:moveTo>
                    <a:pt x="47" y="267"/>
                  </a:moveTo>
                  <a:lnTo>
                    <a:pt x="93" y="244"/>
                  </a:lnTo>
                  <a:lnTo>
                    <a:pt x="151" y="244"/>
                  </a:lnTo>
                  <a:lnTo>
                    <a:pt x="174" y="221"/>
                  </a:lnTo>
                  <a:lnTo>
                    <a:pt x="197" y="221"/>
                  </a:lnTo>
                  <a:lnTo>
                    <a:pt x="209" y="198"/>
                  </a:lnTo>
                  <a:lnTo>
                    <a:pt x="233" y="186"/>
                  </a:lnTo>
                  <a:lnTo>
                    <a:pt x="220" y="140"/>
                  </a:lnTo>
                  <a:lnTo>
                    <a:pt x="209" y="128"/>
                  </a:lnTo>
                  <a:lnTo>
                    <a:pt x="233" y="92"/>
                  </a:lnTo>
                  <a:lnTo>
                    <a:pt x="243" y="92"/>
                  </a:lnTo>
                  <a:lnTo>
                    <a:pt x="314" y="23"/>
                  </a:lnTo>
                  <a:lnTo>
                    <a:pt x="395" y="0"/>
                  </a:lnTo>
                  <a:lnTo>
                    <a:pt x="406" y="69"/>
                  </a:lnTo>
                  <a:lnTo>
                    <a:pt x="418" y="58"/>
                  </a:lnTo>
                  <a:lnTo>
                    <a:pt x="441" y="81"/>
                  </a:lnTo>
                  <a:lnTo>
                    <a:pt x="441" y="151"/>
                  </a:lnTo>
                  <a:lnTo>
                    <a:pt x="464" y="209"/>
                  </a:lnTo>
                  <a:lnTo>
                    <a:pt x="476" y="290"/>
                  </a:lnTo>
                  <a:lnTo>
                    <a:pt x="476" y="360"/>
                  </a:lnTo>
                  <a:lnTo>
                    <a:pt x="510" y="372"/>
                  </a:lnTo>
                  <a:lnTo>
                    <a:pt x="487" y="407"/>
                  </a:lnTo>
                  <a:lnTo>
                    <a:pt x="429" y="372"/>
                  </a:lnTo>
                  <a:lnTo>
                    <a:pt x="395" y="372"/>
                  </a:lnTo>
                  <a:lnTo>
                    <a:pt x="372" y="360"/>
                  </a:lnTo>
                  <a:lnTo>
                    <a:pt x="372" y="349"/>
                  </a:lnTo>
                  <a:lnTo>
                    <a:pt x="348" y="337"/>
                  </a:lnTo>
                  <a:lnTo>
                    <a:pt x="12" y="395"/>
                  </a:lnTo>
                  <a:lnTo>
                    <a:pt x="0" y="384"/>
                  </a:lnTo>
                  <a:lnTo>
                    <a:pt x="58" y="303"/>
                  </a:lnTo>
                  <a:lnTo>
                    <a:pt x="47" y="267"/>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6" name=""/>
            <p:cNvSpPr/>
            <p:nvPr/>
          </p:nvSpPr>
          <p:spPr>
            <a:xfrm>
              <a:off x="7143840" y="1625760"/>
              <a:ext cx="225360" cy="388800"/>
            </a:xfrm>
            <a:custGeom>
              <a:avLst/>
              <a:gdLst/>
              <a:ahLst/>
              <a:rect l="l" t="t" r="r" b="b"/>
              <a:pathLst>
                <a:path w="142" h="245">
                  <a:moveTo>
                    <a:pt x="0" y="23"/>
                  </a:moveTo>
                  <a:lnTo>
                    <a:pt x="105" y="0"/>
                  </a:lnTo>
                  <a:lnTo>
                    <a:pt x="141" y="58"/>
                  </a:lnTo>
                  <a:lnTo>
                    <a:pt x="117" y="81"/>
                  </a:lnTo>
                  <a:lnTo>
                    <a:pt x="129" y="232"/>
                  </a:lnTo>
                  <a:lnTo>
                    <a:pt x="70" y="244"/>
                  </a:lnTo>
                  <a:lnTo>
                    <a:pt x="47" y="186"/>
                  </a:lnTo>
                  <a:lnTo>
                    <a:pt x="34" y="104"/>
                  </a:lnTo>
                  <a:lnTo>
                    <a:pt x="11" y="81"/>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 name=""/>
            <p:cNvSpPr/>
            <p:nvPr/>
          </p:nvSpPr>
          <p:spPr>
            <a:xfrm>
              <a:off x="7253280" y="1920960"/>
              <a:ext cx="461880" cy="203040"/>
            </a:xfrm>
            <a:custGeom>
              <a:avLst/>
              <a:gdLst/>
              <a:ahLst/>
              <a:rect l="l" t="t" r="r" b="b"/>
              <a:pathLst>
                <a:path w="291" h="128">
                  <a:moveTo>
                    <a:pt x="0" y="58"/>
                  </a:moveTo>
                  <a:lnTo>
                    <a:pt x="140" y="23"/>
                  </a:lnTo>
                  <a:lnTo>
                    <a:pt x="163" y="23"/>
                  </a:lnTo>
                  <a:lnTo>
                    <a:pt x="175" y="0"/>
                  </a:lnTo>
                  <a:lnTo>
                    <a:pt x="198" y="11"/>
                  </a:lnTo>
                  <a:lnTo>
                    <a:pt x="175" y="46"/>
                  </a:lnTo>
                  <a:lnTo>
                    <a:pt x="209" y="46"/>
                  </a:lnTo>
                  <a:lnTo>
                    <a:pt x="221" y="69"/>
                  </a:lnTo>
                  <a:lnTo>
                    <a:pt x="244" y="81"/>
                  </a:lnTo>
                  <a:lnTo>
                    <a:pt x="256" y="69"/>
                  </a:lnTo>
                  <a:lnTo>
                    <a:pt x="256" y="58"/>
                  </a:lnTo>
                  <a:lnTo>
                    <a:pt x="233" y="35"/>
                  </a:lnTo>
                  <a:lnTo>
                    <a:pt x="256" y="35"/>
                  </a:lnTo>
                  <a:lnTo>
                    <a:pt x="290" y="81"/>
                  </a:lnTo>
                  <a:lnTo>
                    <a:pt x="256" y="104"/>
                  </a:lnTo>
                  <a:lnTo>
                    <a:pt x="221" y="92"/>
                  </a:lnTo>
                  <a:lnTo>
                    <a:pt x="198" y="127"/>
                  </a:lnTo>
                  <a:lnTo>
                    <a:pt x="152" y="92"/>
                  </a:lnTo>
                  <a:lnTo>
                    <a:pt x="12" y="127"/>
                  </a:lnTo>
                  <a:lnTo>
                    <a:pt x="0" y="58"/>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8" name=""/>
            <p:cNvSpPr/>
            <p:nvPr/>
          </p:nvSpPr>
          <p:spPr>
            <a:xfrm>
              <a:off x="7275600" y="2085840"/>
              <a:ext cx="237960" cy="184320"/>
            </a:xfrm>
            <a:custGeom>
              <a:avLst/>
              <a:gdLst/>
              <a:ahLst/>
              <a:rect l="l" t="t" r="r" b="b"/>
              <a:pathLst>
                <a:path w="150" h="116">
                  <a:moveTo>
                    <a:pt x="0" y="23"/>
                  </a:moveTo>
                  <a:lnTo>
                    <a:pt x="114" y="0"/>
                  </a:lnTo>
                  <a:lnTo>
                    <a:pt x="149" y="46"/>
                  </a:lnTo>
                  <a:lnTo>
                    <a:pt x="126" y="68"/>
                  </a:lnTo>
                  <a:lnTo>
                    <a:pt x="91" y="58"/>
                  </a:lnTo>
                  <a:lnTo>
                    <a:pt x="34" y="115"/>
                  </a:lnTo>
                  <a:lnTo>
                    <a:pt x="0" y="80"/>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9" name=""/>
            <p:cNvSpPr/>
            <p:nvPr/>
          </p:nvSpPr>
          <p:spPr>
            <a:xfrm>
              <a:off x="7310520" y="2195640"/>
              <a:ext cx="239760" cy="150840"/>
            </a:xfrm>
            <a:custGeom>
              <a:avLst/>
              <a:gdLst/>
              <a:ahLst/>
              <a:rect l="l" t="t" r="r" b="b"/>
              <a:pathLst>
                <a:path w="151" h="95">
                  <a:moveTo>
                    <a:pt x="0" y="71"/>
                  </a:moveTo>
                  <a:lnTo>
                    <a:pt x="58" y="48"/>
                  </a:lnTo>
                  <a:lnTo>
                    <a:pt x="116" y="0"/>
                  </a:lnTo>
                  <a:lnTo>
                    <a:pt x="127" y="12"/>
                  </a:lnTo>
                  <a:lnTo>
                    <a:pt x="150" y="12"/>
                  </a:lnTo>
                  <a:lnTo>
                    <a:pt x="92" y="59"/>
                  </a:lnTo>
                  <a:lnTo>
                    <a:pt x="11" y="94"/>
                  </a:lnTo>
                  <a:lnTo>
                    <a:pt x="0" y="7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0" name=""/>
            <p:cNvSpPr/>
            <p:nvPr/>
          </p:nvSpPr>
          <p:spPr>
            <a:xfrm>
              <a:off x="7310520" y="1535040"/>
              <a:ext cx="239760" cy="460440"/>
            </a:xfrm>
            <a:custGeom>
              <a:avLst/>
              <a:gdLst/>
              <a:ahLst/>
              <a:rect l="l" t="t" r="r" b="b"/>
              <a:pathLst>
                <a:path w="151" h="290">
                  <a:moveTo>
                    <a:pt x="35" y="0"/>
                  </a:moveTo>
                  <a:lnTo>
                    <a:pt x="0" y="58"/>
                  </a:lnTo>
                  <a:lnTo>
                    <a:pt x="35" y="116"/>
                  </a:lnTo>
                  <a:lnTo>
                    <a:pt x="11" y="139"/>
                  </a:lnTo>
                  <a:lnTo>
                    <a:pt x="23" y="289"/>
                  </a:lnTo>
                  <a:lnTo>
                    <a:pt x="104" y="266"/>
                  </a:lnTo>
                  <a:lnTo>
                    <a:pt x="127" y="266"/>
                  </a:lnTo>
                  <a:lnTo>
                    <a:pt x="139" y="243"/>
                  </a:lnTo>
                  <a:lnTo>
                    <a:pt x="139" y="220"/>
                  </a:lnTo>
                  <a:lnTo>
                    <a:pt x="150" y="197"/>
                  </a:lnTo>
                  <a:lnTo>
                    <a:pt x="104" y="185"/>
                  </a:lnTo>
                  <a:lnTo>
                    <a:pt x="46" y="23"/>
                  </a:lnTo>
                  <a:lnTo>
                    <a:pt x="35"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1" name=""/>
            <p:cNvSpPr/>
            <p:nvPr/>
          </p:nvSpPr>
          <p:spPr>
            <a:xfrm>
              <a:off x="7458120" y="2066760"/>
              <a:ext cx="112680" cy="93960"/>
            </a:xfrm>
            <a:custGeom>
              <a:avLst/>
              <a:gdLst/>
              <a:ahLst/>
              <a:rect l="l" t="t" r="r" b="b"/>
              <a:pathLst>
                <a:path w="71" h="59">
                  <a:moveTo>
                    <a:pt x="0" y="12"/>
                  </a:moveTo>
                  <a:lnTo>
                    <a:pt x="24" y="0"/>
                  </a:lnTo>
                  <a:lnTo>
                    <a:pt x="70" y="35"/>
                  </a:lnTo>
                  <a:lnTo>
                    <a:pt x="58" y="35"/>
                  </a:lnTo>
                  <a:lnTo>
                    <a:pt x="35" y="35"/>
                  </a:lnTo>
                  <a:lnTo>
                    <a:pt x="35" y="58"/>
                  </a:lnTo>
                  <a:lnTo>
                    <a:pt x="0" y="12"/>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2" name=""/>
            <p:cNvSpPr/>
            <p:nvPr/>
          </p:nvSpPr>
          <p:spPr>
            <a:xfrm>
              <a:off x="7199280" y="2824200"/>
              <a:ext cx="55440" cy="109440"/>
            </a:xfrm>
            <a:custGeom>
              <a:avLst/>
              <a:gdLst/>
              <a:ahLst/>
              <a:rect l="l" t="t" r="r" b="b"/>
              <a:pathLst>
                <a:path w="35" h="69">
                  <a:moveTo>
                    <a:pt x="0" y="0"/>
                  </a:moveTo>
                  <a:lnTo>
                    <a:pt x="34" y="0"/>
                  </a:lnTo>
                  <a:lnTo>
                    <a:pt x="12" y="68"/>
                  </a:lnTo>
                  <a:lnTo>
                    <a:pt x="0" y="68"/>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43" name=""/>
          <p:cNvSpPr/>
          <p:nvPr/>
        </p:nvSpPr>
        <p:spPr>
          <a:xfrm>
            <a:off x="3249720" y="3451320"/>
            <a:ext cx="1765080" cy="1636560"/>
          </a:xfrm>
          <a:custGeom>
            <a:avLst/>
            <a:gdLst/>
            <a:ahLst/>
            <a:rect l="l" t="t" r="r" b="b"/>
            <a:pathLst>
              <a:path w="1112" h="1031">
                <a:moveTo>
                  <a:pt x="323" y="0"/>
                </a:moveTo>
                <a:lnTo>
                  <a:pt x="566" y="0"/>
                </a:lnTo>
                <a:lnTo>
                  <a:pt x="566" y="196"/>
                </a:lnTo>
                <a:lnTo>
                  <a:pt x="695" y="243"/>
                </a:lnTo>
                <a:lnTo>
                  <a:pt x="729" y="231"/>
                </a:lnTo>
                <a:lnTo>
                  <a:pt x="810" y="266"/>
                </a:lnTo>
                <a:lnTo>
                  <a:pt x="857" y="266"/>
                </a:lnTo>
                <a:lnTo>
                  <a:pt x="961" y="220"/>
                </a:lnTo>
                <a:lnTo>
                  <a:pt x="1007" y="266"/>
                </a:lnTo>
                <a:lnTo>
                  <a:pt x="1053" y="277"/>
                </a:lnTo>
                <a:lnTo>
                  <a:pt x="1053" y="428"/>
                </a:lnTo>
                <a:lnTo>
                  <a:pt x="1111" y="520"/>
                </a:lnTo>
                <a:lnTo>
                  <a:pt x="1100" y="648"/>
                </a:lnTo>
                <a:lnTo>
                  <a:pt x="1042" y="706"/>
                </a:lnTo>
                <a:lnTo>
                  <a:pt x="1030" y="660"/>
                </a:lnTo>
                <a:lnTo>
                  <a:pt x="1007" y="683"/>
                </a:lnTo>
                <a:lnTo>
                  <a:pt x="1019" y="706"/>
                </a:lnTo>
                <a:lnTo>
                  <a:pt x="915" y="787"/>
                </a:lnTo>
                <a:lnTo>
                  <a:pt x="891" y="787"/>
                </a:lnTo>
                <a:lnTo>
                  <a:pt x="834" y="834"/>
                </a:lnTo>
                <a:lnTo>
                  <a:pt x="834" y="845"/>
                </a:lnTo>
                <a:lnTo>
                  <a:pt x="810" y="857"/>
                </a:lnTo>
                <a:lnTo>
                  <a:pt x="834" y="880"/>
                </a:lnTo>
                <a:lnTo>
                  <a:pt x="799" y="914"/>
                </a:lnTo>
                <a:lnTo>
                  <a:pt x="810" y="972"/>
                </a:lnTo>
                <a:lnTo>
                  <a:pt x="834" y="995"/>
                </a:lnTo>
                <a:lnTo>
                  <a:pt x="834" y="1030"/>
                </a:lnTo>
                <a:lnTo>
                  <a:pt x="787" y="1030"/>
                </a:lnTo>
                <a:lnTo>
                  <a:pt x="753" y="1007"/>
                </a:lnTo>
                <a:lnTo>
                  <a:pt x="718" y="1019"/>
                </a:lnTo>
                <a:lnTo>
                  <a:pt x="637" y="984"/>
                </a:lnTo>
                <a:lnTo>
                  <a:pt x="591" y="868"/>
                </a:lnTo>
                <a:lnTo>
                  <a:pt x="532" y="810"/>
                </a:lnTo>
                <a:lnTo>
                  <a:pt x="485" y="706"/>
                </a:lnTo>
                <a:lnTo>
                  <a:pt x="451" y="695"/>
                </a:lnTo>
                <a:lnTo>
                  <a:pt x="428" y="672"/>
                </a:lnTo>
                <a:lnTo>
                  <a:pt x="404" y="672"/>
                </a:lnTo>
                <a:lnTo>
                  <a:pt x="358" y="660"/>
                </a:lnTo>
                <a:lnTo>
                  <a:pt x="323" y="672"/>
                </a:lnTo>
                <a:lnTo>
                  <a:pt x="300" y="729"/>
                </a:lnTo>
                <a:lnTo>
                  <a:pt x="266" y="729"/>
                </a:lnTo>
                <a:lnTo>
                  <a:pt x="196" y="695"/>
                </a:lnTo>
                <a:lnTo>
                  <a:pt x="161" y="648"/>
                </a:lnTo>
                <a:lnTo>
                  <a:pt x="150" y="579"/>
                </a:lnTo>
                <a:lnTo>
                  <a:pt x="115" y="543"/>
                </a:lnTo>
                <a:lnTo>
                  <a:pt x="46" y="487"/>
                </a:lnTo>
                <a:lnTo>
                  <a:pt x="0" y="428"/>
                </a:lnTo>
                <a:lnTo>
                  <a:pt x="0" y="405"/>
                </a:lnTo>
                <a:lnTo>
                  <a:pt x="161" y="405"/>
                </a:lnTo>
                <a:lnTo>
                  <a:pt x="300" y="416"/>
                </a:lnTo>
                <a:lnTo>
                  <a:pt x="323" y="0"/>
                </a:lnTo>
              </a:path>
            </a:pathLst>
          </a:custGeom>
          <a:solidFill>
            <a:srgbClr val="cc0000"/>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44" name=""/>
          <p:cNvSpPr/>
          <p:nvPr/>
        </p:nvSpPr>
        <p:spPr>
          <a:xfrm>
            <a:off x="7367760" y="1143000"/>
            <a:ext cx="475920" cy="735120"/>
          </a:xfrm>
          <a:custGeom>
            <a:avLst/>
            <a:gdLst/>
            <a:ahLst/>
            <a:rect l="l" t="t" r="r" b="b"/>
            <a:pathLst>
              <a:path w="300" h="463">
                <a:moveTo>
                  <a:pt x="69" y="23"/>
                </a:moveTo>
                <a:lnTo>
                  <a:pt x="23" y="104"/>
                </a:lnTo>
                <a:lnTo>
                  <a:pt x="46" y="139"/>
                </a:lnTo>
                <a:lnTo>
                  <a:pt x="23" y="173"/>
                </a:lnTo>
                <a:lnTo>
                  <a:pt x="34" y="185"/>
                </a:lnTo>
                <a:lnTo>
                  <a:pt x="23" y="220"/>
                </a:lnTo>
                <a:lnTo>
                  <a:pt x="23" y="253"/>
                </a:lnTo>
                <a:lnTo>
                  <a:pt x="0" y="277"/>
                </a:lnTo>
                <a:lnTo>
                  <a:pt x="11" y="288"/>
                </a:lnTo>
                <a:lnTo>
                  <a:pt x="69" y="450"/>
                </a:lnTo>
                <a:lnTo>
                  <a:pt x="115" y="462"/>
                </a:lnTo>
                <a:lnTo>
                  <a:pt x="115" y="438"/>
                </a:lnTo>
                <a:lnTo>
                  <a:pt x="137" y="404"/>
                </a:lnTo>
                <a:lnTo>
                  <a:pt x="137" y="381"/>
                </a:lnTo>
                <a:lnTo>
                  <a:pt x="195" y="346"/>
                </a:lnTo>
                <a:lnTo>
                  <a:pt x="195" y="300"/>
                </a:lnTo>
                <a:lnTo>
                  <a:pt x="230" y="300"/>
                </a:lnTo>
                <a:lnTo>
                  <a:pt x="265" y="265"/>
                </a:lnTo>
                <a:lnTo>
                  <a:pt x="299" y="242"/>
                </a:lnTo>
                <a:lnTo>
                  <a:pt x="299" y="220"/>
                </a:lnTo>
                <a:lnTo>
                  <a:pt x="253" y="208"/>
                </a:lnTo>
                <a:lnTo>
                  <a:pt x="242" y="173"/>
                </a:lnTo>
                <a:lnTo>
                  <a:pt x="195" y="173"/>
                </a:lnTo>
                <a:lnTo>
                  <a:pt x="150" y="35"/>
                </a:lnTo>
                <a:lnTo>
                  <a:pt x="137" y="0"/>
                </a:lnTo>
                <a:lnTo>
                  <a:pt x="92" y="12"/>
                </a:lnTo>
                <a:lnTo>
                  <a:pt x="81" y="35"/>
                </a:lnTo>
                <a:lnTo>
                  <a:pt x="69"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5" name=""/>
          <p:cNvSpPr/>
          <p:nvPr/>
        </p:nvSpPr>
        <p:spPr>
          <a:xfrm>
            <a:off x="1243080" y="2219400"/>
            <a:ext cx="1085760" cy="1655640"/>
          </a:xfrm>
          <a:custGeom>
            <a:avLst/>
            <a:gdLst/>
            <a:ahLst/>
            <a:rect l="l" t="t" r="r" b="b"/>
            <a:pathLst>
              <a:path w="684" h="1043">
                <a:moveTo>
                  <a:pt x="58" y="0"/>
                </a:moveTo>
                <a:lnTo>
                  <a:pt x="371" y="58"/>
                </a:lnTo>
                <a:lnTo>
                  <a:pt x="301" y="370"/>
                </a:lnTo>
                <a:lnTo>
                  <a:pt x="648" y="834"/>
                </a:lnTo>
                <a:lnTo>
                  <a:pt x="683" y="891"/>
                </a:lnTo>
                <a:lnTo>
                  <a:pt x="648" y="926"/>
                </a:lnTo>
                <a:lnTo>
                  <a:pt x="625" y="972"/>
                </a:lnTo>
                <a:lnTo>
                  <a:pt x="602" y="1007"/>
                </a:lnTo>
                <a:lnTo>
                  <a:pt x="625" y="1030"/>
                </a:lnTo>
                <a:lnTo>
                  <a:pt x="590" y="1042"/>
                </a:lnTo>
                <a:lnTo>
                  <a:pt x="382" y="1030"/>
                </a:lnTo>
                <a:lnTo>
                  <a:pt x="371" y="972"/>
                </a:lnTo>
                <a:lnTo>
                  <a:pt x="336" y="926"/>
                </a:lnTo>
                <a:lnTo>
                  <a:pt x="313" y="915"/>
                </a:lnTo>
                <a:lnTo>
                  <a:pt x="301" y="880"/>
                </a:lnTo>
                <a:lnTo>
                  <a:pt x="278" y="857"/>
                </a:lnTo>
                <a:lnTo>
                  <a:pt x="266" y="845"/>
                </a:lnTo>
                <a:lnTo>
                  <a:pt x="255" y="810"/>
                </a:lnTo>
                <a:lnTo>
                  <a:pt x="232" y="799"/>
                </a:lnTo>
                <a:lnTo>
                  <a:pt x="197" y="810"/>
                </a:lnTo>
                <a:lnTo>
                  <a:pt x="162" y="799"/>
                </a:lnTo>
                <a:lnTo>
                  <a:pt x="162" y="787"/>
                </a:lnTo>
                <a:lnTo>
                  <a:pt x="162" y="753"/>
                </a:lnTo>
                <a:lnTo>
                  <a:pt x="151" y="718"/>
                </a:lnTo>
                <a:lnTo>
                  <a:pt x="151" y="695"/>
                </a:lnTo>
                <a:lnTo>
                  <a:pt x="128" y="672"/>
                </a:lnTo>
                <a:lnTo>
                  <a:pt x="139" y="649"/>
                </a:lnTo>
                <a:lnTo>
                  <a:pt x="93" y="602"/>
                </a:lnTo>
                <a:lnTo>
                  <a:pt x="93" y="568"/>
                </a:lnTo>
                <a:lnTo>
                  <a:pt x="116" y="556"/>
                </a:lnTo>
                <a:lnTo>
                  <a:pt x="116" y="533"/>
                </a:lnTo>
                <a:lnTo>
                  <a:pt x="93" y="533"/>
                </a:lnTo>
                <a:lnTo>
                  <a:pt x="81" y="497"/>
                </a:lnTo>
                <a:lnTo>
                  <a:pt x="70" y="451"/>
                </a:lnTo>
                <a:lnTo>
                  <a:pt x="104" y="474"/>
                </a:lnTo>
                <a:lnTo>
                  <a:pt x="93" y="439"/>
                </a:lnTo>
                <a:lnTo>
                  <a:pt x="116" y="439"/>
                </a:lnTo>
                <a:lnTo>
                  <a:pt x="116" y="416"/>
                </a:lnTo>
                <a:lnTo>
                  <a:pt x="93" y="405"/>
                </a:lnTo>
                <a:lnTo>
                  <a:pt x="81" y="428"/>
                </a:lnTo>
                <a:lnTo>
                  <a:pt x="58" y="416"/>
                </a:lnTo>
                <a:lnTo>
                  <a:pt x="12" y="301"/>
                </a:lnTo>
                <a:lnTo>
                  <a:pt x="23" y="220"/>
                </a:lnTo>
                <a:lnTo>
                  <a:pt x="0" y="173"/>
                </a:lnTo>
                <a:lnTo>
                  <a:pt x="12" y="127"/>
                </a:lnTo>
                <a:lnTo>
                  <a:pt x="35" y="127"/>
                </a:lnTo>
                <a:lnTo>
                  <a:pt x="58" y="69"/>
                </a:lnTo>
                <a:lnTo>
                  <a:pt x="58" y="0"/>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6" name=""/>
          <p:cNvSpPr/>
          <p:nvPr/>
        </p:nvSpPr>
        <p:spPr>
          <a:xfrm>
            <a:off x="7313760" y="1117440"/>
            <a:ext cx="477720" cy="736920"/>
          </a:xfrm>
          <a:custGeom>
            <a:avLst/>
            <a:gdLst/>
            <a:ahLst/>
            <a:rect l="l" t="t" r="r" b="b"/>
            <a:pathLst>
              <a:path w="301" h="464">
                <a:moveTo>
                  <a:pt x="69" y="23"/>
                </a:moveTo>
                <a:lnTo>
                  <a:pt x="23" y="104"/>
                </a:lnTo>
                <a:lnTo>
                  <a:pt x="46" y="139"/>
                </a:lnTo>
                <a:lnTo>
                  <a:pt x="23" y="173"/>
                </a:lnTo>
                <a:lnTo>
                  <a:pt x="34" y="185"/>
                </a:lnTo>
                <a:lnTo>
                  <a:pt x="23" y="220"/>
                </a:lnTo>
                <a:lnTo>
                  <a:pt x="23" y="254"/>
                </a:lnTo>
                <a:lnTo>
                  <a:pt x="0" y="278"/>
                </a:lnTo>
                <a:lnTo>
                  <a:pt x="11" y="289"/>
                </a:lnTo>
                <a:lnTo>
                  <a:pt x="69" y="451"/>
                </a:lnTo>
                <a:lnTo>
                  <a:pt x="115" y="463"/>
                </a:lnTo>
                <a:lnTo>
                  <a:pt x="115" y="439"/>
                </a:lnTo>
                <a:lnTo>
                  <a:pt x="138" y="405"/>
                </a:lnTo>
                <a:lnTo>
                  <a:pt x="138" y="382"/>
                </a:lnTo>
                <a:lnTo>
                  <a:pt x="196" y="347"/>
                </a:lnTo>
                <a:lnTo>
                  <a:pt x="196" y="301"/>
                </a:lnTo>
                <a:lnTo>
                  <a:pt x="231" y="301"/>
                </a:lnTo>
                <a:lnTo>
                  <a:pt x="266" y="266"/>
                </a:lnTo>
                <a:lnTo>
                  <a:pt x="300" y="243"/>
                </a:lnTo>
                <a:lnTo>
                  <a:pt x="300" y="220"/>
                </a:lnTo>
                <a:lnTo>
                  <a:pt x="254" y="208"/>
                </a:lnTo>
                <a:lnTo>
                  <a:pt x="243" y="173"/>
                </a:lnTo>
                <a:lnTo>
                  <a:pt x="196" y="173"/>
                </a:lnTo>
                <a:lnTo>
                  <a:pt x="150" y="35"/>
                </a:lnTo>
                <a:lnTo>
                  <a:pt x="138" y="0"/>
                </a:lnTo>
                <a:lnTo>
                  <a:pt x="92" y="12"/>
                </a:lnTo>
                <a:lnTo>
                  <a:pt x="81" y="35"/>
                </a:lnTo>
                <a:lnTo>
                  <a:pt x="69" y="23"/>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7" name=""/>
          <p:cNvSpPr/>
          <p:nvPr/>
        </p:nvSpPr>
        <p:spPr>
          <a:xfrm>
            <a:off x="6595920" y="2568600"/>
            <a:ext cx="605160" cy="262080"/>
          </a:xfrm>
          <a:custGeom>
            <a:avLst/>
            <a:gdLst/>
            <a:ahLst/>
            <a:rect l="l" t="t" r="r" b="b"/>
            <a:pathLst>
              <a:path w="381" h="165">
                <a:moveTo>
                  <a:pt x="0" y="58"/>
                </a:moveTo>
                <a:lnTo>
                  <a:pt x="289" y="0"/>
                </a:lnTo>
                <a:lnTo>
                  <a:pt x="334" y="116"/>
                </a:lnTo>
                <a:lnTo>
                  <a:pt x="380" y="105"/>
                </a:lnTo>
                <a:lnTo>
                  <a:pt x="380" y="164"/>
                </a:lnTo>
                <a:lnTo>
                  <a:pt x="345" y="164"/>
                </a:lnTo>
                <a:lnTo>
                  <a:pt x="311" y="129"/>
                </a:lnTo>
                <a:lnTo>
                  <a:pt x="289" y="82"/>
                </a:lnTo>
                <a:lnTo>
                  <a:pt x="277" y="23"/>
                </a:lnTo>
                <a:lnTo>
                  <a:pt x="265" y="58"/>
                </a:lnTo>
                <a:lnTo>
                  <a:pt x="277" y="152"/>
                </a:lnTo>
                <a:lnTo>
                  <a:pt x="196" y="164"/>
                </a:lnTo>
                <a:lnTo>
                  <a:pt x="196" y="93"/>
                </a:lnTo>
                <a:lnTo>
                  <a:pt x="138" y="70"/>
                </a:lnTo>
                <a:lnTo>
                  <a:pt x="93" y="58"/>
                </a:lnTo>
                <a:lnTo>
                  <a:pt x="12" y="105"/>
                </a:lnTo>
                <a:lnTo>
                  <a:pt x="0" y="58"/>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48" name=""/>
          <p:cNvSpPr/>
          <p:nvPr/>
        </p:nvSpPr>
        <p:spPr>
          <a:xfrm>
            <a:off x="1720800" y="2313000"/>
            <a:ext cx="809640" cy="1233360"/>
          </a:xfrm>
          <a:custGeom>
            <a:avLst/>
            <a:gdLst/>
            <a:ahLst/>
            <a:rect l="l" t="t" r="r" b="b"/>
            <a:pathLst>
              <a:path w="510" h="777">
                <a:moveTo>
                  <a:pt x="70" y="0"/>
                </a:moveTo>
                <a:lnTo>
                  <a:pt x="0" y="312"/>
                </a:lnTo>
                <a:lnTo>
                  <a:pt x="347" y="776"/>
                </a:lnTo>
                <a:lnTo>
                  <a:pt x="370" y="752"/>
                </a:lnTo>
                <a:lnTo>
                  <a:pt x="370" y="660"/>
                </a:lnTo>
                <a:lnTo>
                  <a:pt x="405" y="672"/>
                </a:lnTo>
                <a:lnTo>
                  <a:pt x="451" y="381"/>
                </a:lnTo>
                <a:lnTo>
                  <a:pt x="486" y="196"/>
                </a:lnTo>
                <a:lnTo>
                  <a:pt x="498" y="139"/>
                </a:lnTo>
                <a:lnTo>
                  <a:pt x="509" y="81"/>
                </a:lnTo>
                <a:lnTo>
                  <a:pt x="278" y="46"/>
                </a:lnTo>
                <a:lnTo>
                  <a:pt x="70" y="0"/>
                </a:lnTo>
              </a:path>
            </a:pathLst>
          </a:custGeom>
          <a:solidFill>
            <a:srgbClr val="864300"/>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49" name=""/>
          <p:cNvSpPr/>
          <p:nvPr/>
        </p:nvSpPr>
        <p:spPr>
          <a:xfrm>
            <a:off x="2421000" y="1319040"/>
            <a:ext cx="1268280" cy="793800"/>
          </a:xfrm>
          <a:custGeom>
            <a:avLst/>
            <a:gdLst/>
            <a:ahLst/>
            <a:rect l="l" t="t" r="r" b="b"/>
            <a:pathLst>
              <a:path w="799" h="500">
                <a:moveTo>
                  <a:pt x="11" y="0"/>
                </a:moveTo>
                <a:lnTo>
                  <a:pt x="173" y="23"/>
                </a:lnTo>
                <a:lnTo>
                  <a:pt x="266" y="35"/>
                </a:lnTo>
                <a:lnTo>
                  <a:pt x="393" y="46"/>
                </a:lnTo>
                <a:lnTo>
                  <a:pt x="509" y="58"/>
                </a:lnTo>
                <a:lnTo>
                  <a:pt x="706" y="70"/>
                </a:lnTo>
                <a:lnTo>
                  <a:pt x="798" y="81"/>
                </a:lnTo>
                <a:lnTo>
                  <a:pt x="798" y="487"/>
                </a:lnTo>
                <a:lnTo>
                  <a:pt x="312" y="452"/>
                </a:lnTo>
                <a:lnTo>
                  <a:pt x="301" y="499"/>
                </a:lnTo>
                <a:lnTo>
                  <a:pt x="278" y="475"/>
                </a:lnTo>
                <a:lnTo>
                  <a:pt x="231" y="475"/>
                </a:lnTo>
                <a:lnTo>
                  <a:pt x="173" y="487"/>
                </a:lnTo>
                <a:lnTo>
                  <a:pt x="162" y="418"/>
                </a:lnTo>
                <a:lnTo>
                  <a:pt x="81" y="360"/>
                </a:lnTo>
                <a:lnTo>
                  <a:pt x="92" y="313"/>
                </a:lnTo>
                <a:lnTo>
                  <a:pt x="104" y="266"/>
                </a:lnTo>
                <a:lnTo>
                  <a:pt x="0" y="127"/>
                </a:lnTo>
                <a:lnTo>
                  <a:pt x="11" y="0"/>
                </a:lnTo>
              </a:path>
            </a:pathLst>
          </a:custGeom>
          <a:solidFill>
            <a:srgbClr val="864300"/>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50" name=""/>
          <p:cNvSpPr/>
          <p:nvPr/>
        </p:nvSpPr>
        <p:spPr>
          <a:xfrm>
            <a:off x="2179800" y="3249720"/>
            <a:ext cx="831600" cy="920520"/>
          </a:xfrm>
          <a:custGeom>
            <a:avLst/>
            <a:gdLst/>
            <a:ahLst/>
            <a:rect l="l" t="t" r="r" b="b"/>
            <a:pathLst>
              <a:path w="524" h="580">
                <a:moveTo>
                  <a:pt x="129" y="0"/>
                </a:moveTo>
                <a:lnTo>
                  <a:pt x="116" y="81"/>
                </a:lnTo>
                <a:lnTo>
                  <a:pt x="81" y="69"/>
                </a:lnTo>
                <a:lnTo>
                  <a:pt x="81" y="161"/>
                </a:lnTo>
                <a:lnTo>
                  <a:pt x="58" y="185"/>
                </a:lnTo>
                <a:lnTo>
                  <a:pt x="93" y="242"/>
                </a:lnTo>
                <a:lnTo>
                  <a:pt x="58" y="266"/>
                </a:lnTo>
                <a:lnTo>
                  <a:pt x="47" y="313"/>
                </a:lnTo>
                <a:lnTo>
                  <a:pt x="12" y="359"/>
                </a:lnTo>
                <a:lnTo>
                  <a:pt x="35" y="382"/>
                </a:lnTo>
                <a:lnTo>
                  <a:pt x="0" y="394"/>
                </a:lnTo>
                <a:lnTo>
                  <a:pt x="0" y="429"/>
                </a:lnTo>
                <a:lnTo>
                  <a:pt x="291" y="579"/>
                </a:lnTo>
                <a:lnTo>
                  <a:pt x="454" y="579"/>
                </a:lnTo>
                <a:lnTo>
                  <a:pt x="523" y="46"/>
                </a:lnTo>
                <a:lnTo>
                  <a:pt x="129" y="0"/>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1" name=""/>
          <p:cNvSpPr/>
          <p:nvPr/>
        </p:nvSpPr>
        <p:spPr>
          <a:xfrm>
            <a:off x="3672000" y="1927080"/>
            <a:ext cx="901440" cy="588960"/>
          </a:xfrm>
          <a:custGeom>
            <a:avLst/>
            <a:gdLst/>
            <a:ahLst/>
            <a:rect l="l" t="t" r="r" b="b"/>
            <a:pathLst>
              <a:path w="568" h="371">
                <a:moveTo>
                  <a:pt x="11" y="0"/>
                </a:moveTo>
                <a:lnTo>
                  <a:pt x="11" y="150"/>
                </a:lnTo>
                <a:lnTo>
                  <a:pt x="0" y="312"/>
                </a:lnTo>
                <a:lnTo>
                  <a:pt x="416" y="324"/>
                </a:lnTo>
                <a:lnTo>
                  <a:pt x="451" y="347"/>
                </a:lnTo>
                <a:lnTo>
                  <a:pt x="486" y="312"/>
                </a:lnTo>
                <a:lnTo>
                  <a:pt x="567" y="370"/>
                </a:lnTo>
                <a:lnTo>
                  <a:pt x="555" y="312"/>
                </a:lnTo>
                <a:lnTo>
                  <a:pt x="555" y="254"/>
                </a:lnTo>
                <a:lnTo>
                  <a:pt x="567" y="92"/>
                </a:lnTo>
                <a:lnTo>
                  <a:pt x="532" y="58"/>
                </a:lnTo>
                <a:lnTo>
                  <a:pt x="543" y="11"/>
                </a:lnTo>
                <a:lnTo>
                  <a:pt x="277" y="11"/>
                </a:lnTo>
                <a:lnTo>
                  <a:pt x="11"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2" name=""/>
          <p:cNvSpPr/>
          <p:nvPr/>
        </p:nvSpPr>
        <p:spPr>
          <a:xfrm>
            <a:off x="3762360" y="3360600"/>
            <a:ext cx="1087560" cy="514440"/>
          </a:xfrm>
          <a:custGeom>
            <a:avLst/>
            <a:gdLst/>
            <a:ahLst/>
            <a:rect l="l" t="t" r="r" b="b"/>
            <a:pathLst>
              <a:path w="685" h="324">
                <a:moveTo>
                  <a:pt x="0" y="0"/>
                </a:moveTo>
                <a:lnTo>
                  <a:pt x="0" y="58"/>
                </a:lnTo>
                <a:lnTo>
                  <a:pt x="243" y="58"/>
                </a:lnTo>
                <a:lnTo>
                  <a:pt x="243" y="253"/>
                </a:lnTo>
                <a:lnTo>
                  <a:pt x="372" y="300"/>
                </a:lnTo>
                <a:lnTo>
                  <a:pt x="406" y="288"/>
                </a:lnTo>
                <a:lnTo>
                  <a:pt x="487" y="323"/>
                </a:lnTo>
                <a:lnTo>
                  <a:pt x="534" y="323"/>
                </a:lnTo>
                <a:lnTo>
                  <a:pt x="638" y="288"/>
                </a:lnTo>
                <a:lnTo>
                  <a:pt x="684" y="323"/>
                </a:lnTo>
                <a:lnTo>
                  <a:pt x="684" y="116"/>
                </a:lnTo>
                <a:lnTo>
                  <a:pt x="673" y="0"/>
                </a:lnTo>
                <a:lnTo>
                  <a:pt x="0" y="0"/>
                </a:lnTo>
              </a:path>
            </a:pathLst>
          </a:custGeom>
          <a:solidFill>
            <a:srgbClr val="864300"/>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53" name=""/>
          <p:cNvSpPr/>
          <p:nvPr/>
        </p:nvSpPr>
        <p:spPr>
          <a:xfrm>
            <a:off x="5197320" y="1614600"/>
            <a:ext cx="700200" cy="295200"/>
          </a:xfrm>
          <a:custGeom>
            <a:avLst/>
            <a:gdLst/>
            <a:ahLst/>
            <a:rect l="l" t="t" r="r" b="b"/>
            <a:pathLst>
              <a:path w="441" h="186">
                <a:moveTo>
                  <a:pt x="0" y="104"/>
                </a:moveTo>
                <a:lnTo>
                  <a:pt x="104" y="0"/>
                </a:lnTo>
                <a:lnTo>
                  <a:pt x="81" y="35"/>
                </a:lnTo>
                <a:lnTo>
                  <a:pt x="93" y="58"/>
                </a:lnTo>
                <a:lnTo>
                  <a:pt x="127" y="35"/>
                </a:lnTo>
                <a:lnTo>
                  <a:pt x="197" y="58"/>
                </a:lnTo>
                <a:lnTo>
                  <a:pt x="220" y="35"/>
                </a:lnTo>
                <a:lnTo>
                  <a:pt x="312" y="23"/>
                </a:lnTo>
                <a:lnTo>
                  <a:pt x="324" y="58"/>
                </a:lnTo>
                <a:lnTo>
                  <a:pt x="359" y="47"/>
                </a:lnTo>
                <a:lnTo>
                  <a:pt x="428" y="81"/>
                </a:lnTo>
                <a:lnTo>
                  <a:pt x="440" y="93"/>
                </a:lnTo>
                <a:lnTo>
                  <a:pt x="359" y="116"/>
                </a:lnTo>
                <a:lnTo>
                  <a:pt x="336" y="104"/>
                </a:lnTo>
                <a:lnTo>
                  <a:pt x="301" y="104"/>
                </a:lnTo>
                <a:lnTo>
                  <a:pt x="255" y="127"/>
                </a:lnTo>
                <a:lnTo>
                  <a:pt x="243" y="127"/>
                </a:lnTo>
                <a:lnTo>
                  <a:pt x="220" y="116"/>
                </a:lnTo>
                <a:lnTo>
                  <a:pt x="197" y="185"/>
                </a:lnTo>
                <a:lnTo>
                  <a:pt x="174" y="185"/>
                </a:lnTo>
                <a:lnTo>
                  <a:pt x="162" y="151"/>
                </a:lnTo>
                <a:lnTo>
                  <a:pt x="104" y="139"/>
                </a:lnTo>
                <a:lnTo>
                  <a:pt x="69" y="127"/>
                </a:lnTo>
                <a:lnTo>
                  <a:pt x="23" y="127"/>
                </a:lnTo>
                <a:lnTo>
                  <a:pt x="0" y="104"/>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4" name=""/>
          <p:cNvSpPr/>
          <p:nvPr/>
        </p:nvSpPr>
        <p:spPr>
          <a:xfrm>
            <a:off x="5675400" y="1814400"/>
            <a:ext cx="498240" cy="663840"/>
          </a:xfrm>
          <a:custGeom>
            <a:avLst/>
            <a:gdLst/>
            <a:ahLst/>
            <a:rect l="l" t="t" r="r" b="b"/>
            <a:pathLst>
              <a:path w="314" h="418">
                <a:moveTo>
                  <a:pt x="81" y="24"/>
                </a:moveTo>
                <a:lnTo>
                  <a:pt x="92" y="47"/>
                </a:lnTo>
                <a:lnTo>
                  <a:pt x="69" y="58"/>
                </a:lnTo>
                <a:lnTo>
                  <a:pt x="69" y="128"/>
                </a:lnTo>
                <a:lnTo>
                  <a:pt x="58" y="81"/>
                </a:lnTo>
                <a:lnTo>
                  <a:pt x="11" y="128"/>
                </a:lnTo>
                <a:lnTo>
                  <a:pt x="0" y="243"/>
                </a:lnTo>
                <a:lnTo>
                  <a:pt x="35" y="301"/>
                </a:lnTo>
                <a:lnTo>
                  <a:pt x="35" y="336"/>
                </a:lnTo>
                <a:lnTo>
                  <a:pt x="35" y="359"/>
                </a:lnTo>
                <a:lnTo>
                  <a:pt x="35" y="382"/>
                </a:lnTo>
                <a:lnTo>
                  <a:pt x="23" y="417"/>
                </a:lnTo>
                <a:lnTo>
                  <a:pt x="150" y="417"/>
                </a:lnTo>
                <a:lnTo>
                  <a:pt x="313" y="394"/>
                </a:lnTo>
                <a:lnTo>
                  <a:pt x="279" y="394"/>
                </a:lnTo>
                <a:lnTo>
                  <a:pt x="267" y="371"/>
                </a:lnTo>
                <a:lnTo>
                  <a:pt x="290" y="347"/>
                </a:lnTo>
                <a:lnTo>
                  <a:pt x="290" y="324"/>
                </a:lnTo>
                <a:lnTo>
                  <a:pt x="279" y="301"/>
                </a:lnTo>
                <a:lnTo>
                  <a:pt x="290" y="290"/>
                </a:lnTo>
                <a:lnTo>
                  <a:pt x="313" y="290"/>
                </a:lnTo>
                <a:lnTo>
                  <a:pt x="302" y="232"/>
                </a:lnTo>
                <a:lnTo>
                  <a:pt x="302" y="197"/>
                </a:lnTo>
                <a:lnTo>
                  <a:pt x="290" y="174"/>
                </a:lnTo>
                <a:lnTo>
                  <a:pt x="279" y="162"/>
                </a:lnTo>
                <a:lnTo>
                  <a:pt x="255" y="162"/>
                </a:lnTo>
                <a:lnTo>
                  <a:pt x="232" y="162"/>
                </a:lnTo>
                <a:lnTo>
                  <a:pt x="221" y="186"/>
                </a:lnTo>
                <a:lnTo>
                  <a:pt x="198" y="197"/>
                </a:lnTo>
                <a:lnTo>
                  <a:pt x="186" y="197"/>
                </a:lnTo>
                <a:lnTo>
                  <a:pt x="186" y="186"/>
                </a:lnTo>
                <a:lnTo>
                  <a:pt x="186" y="174"/>
                </a:lnTo>
                <a:lnTo>
                  <a:pt x="198" y="162"/>
                </a:lnTo>
                <a:lnTo>
                  <a:pt x="209" y="162"/>
                </a:lnTo>
                <a:lnTo>
                  <a:pt x="209" y="139"/>
                </a:lnTo>
                <a:lnTo>
                  <a:pt x="232" y="128"/>
                </a:lnTo>
                <a:lnTo>
                  <a:pt x="209" y="70"/>
                </a:lnTo>
                <a:lnTo>
                  <a:pt x="209" y="47"/>
                </a:lnTo>
                <a:lnTo>
                  <a:pt x="174" y="35"/>
                </a:lnTo>
                <a:lnTo>
                  <a:pt x="116" y="0"/>
                </a:lnTo>
                <a:lnTo>
                  <a:pt x="81" y="24"/>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5" name=""/>
          <p:cNvSpPr/>
          <p:nvPr/>
        </p:nvSpPr>
        <p:spPr>
          <a:xfrm>
            <a:off x="5141880" y="2405160"/>
            <a:ext cx="534960" cy="882720"/>
          </a:xfrm>
          <a:custGeom>
            <a:avLst/>
            <a:gdLst/>
            <a:ahLst/>
            <a:rect l="l" t="t" r="r" b="b"/>
            <a:pathLst>
              <a:path w="337" h="556">
                <a:moveTo>
                  <a:pt x="58" y="34"/>
                </a:moveTo>
                <a:lnTo>
                  <a:pt x="255" y="0"/>
                </a:lnTo>
                <a:lnTo>
                  <a:pt x="290" y="69"/>
                </a:lnTo>
                <a:lnTo>
                  <a:pt x="324" y="347"/>
                </a:lnTo>
                <a:lnTo>
                  <a:pt x="336" y="393"/>
                </a:lnTo>
                <a:lnTo>
                  <a:pt x="301" y="462"/>
                </a:lnTo>
                <a:lnTo>
                  <a:pt x="301" y="520"/>
                </a:lnTo>
                <a:lnTo>
                  <a:pt x="266" y="508"/>
                </a:lnTo>
                <a:lnTo>
                  <a:pt x="278" y="555"/>
                </a:lnTo>
                <a:lnTo>
                  <a:pt x="232" y="532"/>
                </a:lnTo>
                <a:lnTo>
                  <a:pt x="220" y="543"/>
                </a:lnTo>
                <a:lnTo>
                  <a:pt x="185" y="543"/>
                </a:lnTo>
                <a:lnTo>
                  <a:pt x="174" y="474"/>
                </a:lnTo>
                <a:lnTo>
                  <a:pt x="128" y="451"/>
                </a:lnTo>
                <a:lnTo>
                  <a:pt x="128" y="381"/>
                </a:lnTo>
                <a:lnTo>
                  <a:pt x="93" y="393"/>
                </a:lnTo>
                <a:lnTo>
                  <a:pt x="70" y="335"/>
                </a:lnTo>
                <a:lnTo>
                  <a:pt x="0" y="277"/>
                </a:lnTo>
                <a:lnTo>
                  <a:pt x="47" y="185"/>
                </a:lnTo>
                <a:lnTo>
                  <a:pt x="35" y="138"/>
                </a:lnTo>
                <a:lnTo>
                  <a:pt x="93" y="127"/>
                </a:lnTo>
                <a:lnTo>
                  <a:pt x="93" y="69"/>
                </a:lnTo>
                <a:lnTo>
                  <a:pt x="58" y="34"/>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6" name=""/>
          <p:cNvSpPr/>
          <p:nvPr/>
        </p:nvSpPr>
        <p:spPr>
          <a:xfrm>
            <a:off x="5435640" y="2879640"/>
            <a:ext cx="939600" cy="519120"/>
          </a:xfrm>
          <a:custGeom>
            <a:avLst/>
            <a:gdLst/>
            <a:ahLst/>
            <a:rect l="l" t="t" r="r" b="b"/>
            <a:pathLst>
              <a:path w="592" h="327">
                <a:moveTo>
                  <a:pt x="0" y="326"/>
                </a:moveTo>
                <a:lnTo>
                  <a:pt x="151" y="303"/>
                </a:lnTo>
                <a:lnTo>
                  <a:pt x="151" y="291"/>
                </a:lnTo>
                <a:lnTo>
                  <a:pt x="499" y="245"/>
                </a:lnTo>
                <a:lnTo>
                  <a:pt x="499" y="221"/>
                </a:lnTo>
                <a:lnTo>
                  <a:pt x="545" y="198"/>
                </a:lnTo>
                <a:lnTo>
                  <a:pt x="557" y="175"/>
                </a:lnTo>
                <a:lnTo>
                  <a:pt x="580" y="163"/>
                </a:lnTo>
                <a:lnTo>
                  <a:pt x="591" y="128"/>
                </a:lnTo>
                <a:lnTo>
                  <a:pt x="545" y="94"/>
                </a:lnTo>
                <a:lnTo>
                  <a:pt x="534" y="35"/>
                </a:lnTo>
                <a:lnTo>
                  <a:pt x="499" y="12"/>
                </a:lnTo>
                <a:lnTo>
                  <a:pt x="418" y="23"/>
                </a:lnTo>
                <a:lnTo>
                  <a:pt x="383" y="0"/>
                </a:lnTo>
                <a:lnTo>
                  <a:pt x="349" y="0"/>
                </a:lnTo>
                <a:lnTo>
                  <a:pt x="360" y="35"/>
                </a:lnTo>
                <a:lnTo>
                  <a:pt x="314" y="58"/>
                </a:lnTo>
                <a:lnTo>
                  <a:pt x="279" y="140"/>
                </a:lnTo>
                <a:lnTo>
                  <a:pt x="232" y="128"/>
                </a:lnTo>
                <a:lnTo>
                  <a:pt x="186" y="152"/>
                </a:lnTo>
                <a:lnTo>
                  <a:pt x="116" y="163"/>
                </a:lnTo>
                <a:lnTo>
                  <a:pt x="116" y="209"/>
                </a:lnTo>
                <a:lnTo>
                  <a:pt x="81" y="209"/>
                </a:lnTo>
                <a:lnTo>
                  <a:pt x="81" y="257"/>
                </a:lnTo>
                <a:lnTo>
                  <a:pt x="47" y="233"/>
                </a:lnTo>
                <a:lnTo>
                  <a:pt x="35" y="245"/>
                </a:lnTo>
                <a:lnTo>
                  <a:pt x="47" y="268"/>
                </a:lnTo>
                <a:lnTo>
                  <a:pt x="12" y="303"/>
                </a:lnTo>
                <a:lnTo>
                  <a:pt x="0" y="326"/>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7" name=""/>
          <p:cNvSpPr/>
          <p:nvPr/>
        </p:nvSpPr>
        <p:spPr>
          <a:xfrm>
            <a:off x="5692680" y="3544920"/>
            <a:ext cx="500040" cy="771480"/>
          </a:xfrm>
          <a:custGeom>
            <a:avLst/>
            <a:gdLst/>
            <a:ahLst/>
            <a:rect l="l" t="t" r="r" b="b"/>
            <a:pathLst>
              <a:path w="315" h="486">
                <a:moveTo>
                  <a:pt x="0" y="23"/>
                </a:moveTo>
                <a:lnTo>
                  <a:pt x="198" y="0"/>
                </a:lnTo>
                <a:lnTo>
                  <a:pt x="268" y="219"/>
                </a:lnTo>
                <a:lnTo>
                  <a:pt x="314" y="266"/>
                </a:lnTo>
                <a:lnTo>
                  <a:pt x="279" y="323"/>
                </a:lnTo>
                <a:lnTo>
                  <a:pt x="314" y="393"/>
                </a:lnTo>
                <a:lnTo>
                  <a:pt x="105" y="416"/>
                </a:lnTo>
                <a:lnTo>
                  <a:pt x="105" y="462"/>
                </a:lnTo>
                <a:lnTo>
                  <a:pt x="81" y="485"/>
                </a:lnTo>
                <a:lnTo>
                  <a:pt x="58" y="416"/>
                </a:lnTo>
                <a:lnTo>
                  <a:pt x="35" y="474"/>
                </a:lnTo>
                <a:lnTo>
                  <a:pt x="12" y="462"/>
                </a:lnTo>
                <a:lnTo>
                  <a:pt x="0" y="416"/>
                </a:lnTo>
                <a:lnTo>
                  <a:pt x="0" y="358"/>
                </a:lnTo>
                <a:lnTo>
                  <a:pt x="0" y="23"/>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8" name=""/>
          <p:cNvSpPr/>
          <p:nvPr/>
        </p:nvSpPr>
        <p:spPr>
          <a:xfrm>
            <a:off x="5846760" y="4095720"/>
            <a:ext cx="1212840" cy="919080"/>
          </a:xfrm>
          <a:custGeom>
            <a:avLst/>
            <a:gdLst/>
            <a:ahLst/>
            <a:rect l="l" t="t" r="r" b="b"/>
            <a:pathLst>
              <a:path w="764" h="579">
                <a:moveTo>
                  <a:pt x="0" y="62"/>
                </a:moveTo>
                <a:lnTo>
                  <a:pt x="199" y="45"/>
                </a:lnTo>
                <a:lnTo>
                  <a:pt x="223" y="85"/>
                </a:lnTo>
                <a:lnTo>
                  <a:pt x="448" y="41"/>
                </a:lnTo>
                <a:lnTo>
                  <a:pt x="483" y="67"/>
                </a:lnTo>
                <a:lnTo>
                  <a:pt x="482" y="14"/>
                </a:lnTo>
                <a:lnTo>
                  <a:pt x="482" y="1"/>
                </a:lnTo>
                <a:lnTo>
                  <a:pt x="529" y="0"/>
                </a:lnTo>
                <a:lnTo>
                  <a:pt x="578" y="92"/>
                </a:lnTo>
                <a:lnTo>
                  <a:pt x="652" y="208"/>
                </a:lnTo>
                <a:lnTo>
                  <a:pt x="688" y="314"/>
                </a:lnTo>
                <a:lnTo>
                  <a:pt x="748" y="392"/>
                </a:lnTo>
                <a:lnTo>
                  <a:pt x="763" y="497"/>
                </a:lnTo>
                <a:lnTo>
                  <a:pt x="740" y="550"/>
                </a:lnTo>
                <a:lnTo>
                  <a:pt x="658" y="578"/>
                </a:lnTo>
                <a:lnTo>
                  <a:pt x="645" y="551"/>
                </a:lnTo>
                <a:lnTo>
                  <a:pt x="597" y="512"/>
                </a:lnTo>
                <a:lnTo>
                  <a:pt x="573" y="475"/>
                </a:lnTo>
                <a:lnTo>
                  <a:pt x="561" y="461"/>
                </a:lnTo>
                <a:lnTo>
                  <a:pt x="549" y="421"/>
                </a:lnTo>
                <a:lnTo>
                  <a:pt x="537" y="435"/>
                </a:lnTo>
                <a:lnTo>
                  <a:pt x="489" y="383"/>
                </a:lnTo>
                <a:lnTo>
                  <a:pt x="500" y="343"/>
                </a:lnTo>
                <a:lnTo>
                  <a:pt x="487" y="317"/>
                </a:lnTo>
                <a:lnTo>
                  <a:pt x="475" y="317"/>
                </a:lnTo>
                <a:lnTo>
                  <a:pt x="476" y="343"/>
                </a:lnTo>
                <a:lnTo>
                  <a:pt x="464" y="318"/>
                </a:lnTo>
                <a:lnTo>
                  <a:pt x="463" y="239"/>
                </a:lnTo>
                <a:lnTo>
                  <a:pt x="439" y="186"/>
                </a:lnTo>
                <a:lnTo>
                  <a:pt x="365" y="147"/>
                </a:lnTo>
                <a:lnTo>
                  <a:pt x="330" y="109"/>
                </a:lnTo>
                <a:lnTo>
                  <a:pt x="283" y="97"/>
                </a:lnTo>
                <a:lnTo>
                  <a:pt x="272" y="123"/>
                </a:lnTo>
                <a:lnTo>
                  <a:pt x="212" y="150"/>
                </a:lnTo>
                <a:lnTo>
                  <a:pt x="177" y="125"/>
                </a:lnTo>
                <a:lnTo>
                  <a:pt x="166" y="99"/>
                </a:lnTo>
                <a:lnTo>
                  <a:pt x="47" y="127"/>
                </a:lnTo>
                <a:lnTo>
                  <a:pt x="24" y="114"/>
                </a:lnTo>
                <a:lnTo>
                  <a:pt x="1" y="128"/>
                </a:lnTo>
                <a:lnTo>
                  <a:pt x="0" y="62"/>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9" name=""/>
          <p:cNvSpPr/>
          <p:nvPr/>
        </p:nvSpPr>
        <p:spPr>
          <a:xfrm>
            <a:off x="6411960" y="2201760"/>
            <a:ext cx="717480" cy="478080"/>
          </a:xfrm>
          <a:custGeom>
            <a:avLst/>
            <a:gdLst/>
            <a:ahLst/>
            <a:rect l="l" t="t" r="r" b="b"/>
            <a:pathLst>
              <a:path w="452" h="301">
                <a:moveTo>
                  <a:pt x="34" y="47"/>
                </a:moveTo>
                <a:lnTo>
                  <a:pt x="0" y="81"/>
                </a:lnTo>
                <a:lnTo>
                  <a:pt x="23" y="231"/>
                </a:lnTo>
                <a:lnTo>
                  <a:pt x="34" y="300"/>
                </a:lnTo>
                <a:lnTo>
                  <a:pt x="115" y="288"/>
                </a:lnTo>
                <a:lnTo>
                  <a:pt x="405" y="231"/>
                </a:lnTo>
                <a:lnTo>
                  <a:pt x="428" y="231"/>
                </a:lnTo>
                <a:lnTo>
                  <a:pt x="451" y="161"/>
                </a:lnTo>
                <a:lnTo>
                  <a:pt x="416" y="128"/>
                </a:lnTo>
                <a:lnTo>
                  <a:pt x="439" y="35"/>
                </a:lnTo>
                <a:lnTo>
                  <a:pt x="405" y="23"/>
                </a:lnTo>
                <a:lnTo>
                  <a:pt x="405" y="12"/>
                </a:lnTo>
                <a:lnTo>
                  <a:pt x="381" y="0"/>
                </a:lnTo>
                <a:lnTo>
                  <a:pt x="57" y="58"/>
                </a:lnTo>
                <a:lnTo>
                  <a:pt x="34" y="47"/>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0" name=""/>
          <p:cNvSpPr/>
          <p:nvPr/>
        </p:nvSpPr>
        <p:spPr>
          <a:xfrm>
            <a:off x="7072200" y="2257560"/>
            <a:ext cx="185760" cy="368280"/>
          </a:xfrm>
          <a:custGeom>
            <a:avLst/>
            <a:gdLst/>
            <a:ahLst/>
            <a:rect l="l" t="t" r="r" b="b"/>
            <a:pathLst>
              <a:path w="117" h="232">
                <a:moveTo>
                  <a:pt x="12" y="0"/>
                </a:moveTo>
                <a:lnTo>
                  <a:pt x="46" y="0"/>
                </a:lnTo>
                <a:lnTo>
                  <a:pt x="104" y="35"/>
                </a:lnTo>
                <a:lnTo>
                  <a:pt x="93" y="58"/>
                </a:lnTo>
                <a:lnTo>
                  <a:pt x="116" y="81"/>
                </a:lnTo>
                <a:lnTo>
                  <a:pt x="116" y="197"/>
                </a:lnTo>
                <a:lnTo>
                  <a:pt x="93" y="231"/>
                </a:lnTo>
                <a:lnTo>
                  <a:pt x="70" y="220"/>
                </a:lnTo>
                <a:lnTo>
                  <a:pt x="46" y="220"/>
                </a:lnTo>
                <a:lnTo>
                  <a:pt x="12" y="197"/>
                </a:lnTo>
                <a:lnTo>
                  <a:pt x="35" y="127"/>
                </a:lnTo>
                <a:lnTo>
                  <a:pt x="0" y="93"/>
                </a:lnTo>
                <a:lnTo>
                  <a:pt x="12" y="0"/>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61" name=""/>
          <p:cNvSpPr/>
          <p:nvPr/>
        </p:nvSpPr>
        <p:spPr>
          <a:xfrm>
            <a:off x="6465960" y="1666800"/>
            <a:ext cx="811080" cy="647640"/>
          </a:xfrm>
          <a:custGeom>
            <a:avLst/>
            <a:gdLst/>
            <a:ahLst/>
            <a:rect l="l" t="t" r="r" b="b"/>
            <a:pathLst>
              <a:path w="511" h="408">
                <a:moveTo>
                  <a:pt x="47" y="267"/>
                </a:moveTo>
                <a:lnTo>
                  <a:pt x="93" y="244"/>
                </a:lnTo>
                <a:lnTo>
                  <a:pt x="151" y="244"/>
                </a:lnTo>
                <a:lnTo>
                  <a:pt x="174" y="221"/>
                </a:lnTo>
                <a:lnTo>
                  <a:pt x="197" y="221"/>
                </a:lnTo>
                <a:lnTo>
                  <a:pt x="209" y="198"/>
                </a:lnTo>
                <a:lnTo>
                  <a:pt x="233" y="186"/>
                </a:lnTo>
                <a:lnTo>
                  <a:pt x="220" y="140"/>
                </a:lnTo>
                <a:lnTo>
                  <a:pt x="209" y="128"/>
                </a:lnTo>
                <a:lnTo>
                  <a:pt x="233" y="92"/>
                </a:lnTo>
                <a:lnTo>
                  <a:pt x="243" y="92"/>
                </a:lnTo>
                <a:lnTo>
                  <a:pt x="314" y="23"/>
                </a:lnTo>
                <a:lnTo>
                  <a:pt x="395" y="0"/>
                </a:lnTo>
                <a:lnTo>
                  <a:pt x="406" y="69"/>
                </a:lnTo>
                <a:lnTo>
                  <a:pt x="418" y="58"/>
                </a:lnTo>
                <a:lnTo>
                  <a:pt x="441" y="81"/>
                </a:lnTo>
                <a:lnTo>
                  <a:pt x="441" y="151"/>
                </a:lnTo>
                <a:lnTo>
                  <a:pt x="464" y="209"/>
                </a:lnTo>
                <a:lnTo>
                  <a:pt x="476" y="290"/>
                </a:lnTo>
                <a:lnTo>
                  <a:pt x="476" y="360"/>
                </a:lnTo>
                <a:lnTo>
                  <a:pt x="510" y="372"/>
                </a:lnTo>
                <a:lnTo>
                  <a:pt x="487" y="407"/>
                </a:lnTo>
                <a:lnTo>
                  <a:pt x="429" y="372"/>
                </a:lnTo>
                <a:lnTo>
                  <a:pt x="395" y="372"/>
                </a:lnTo>
                <a:lnTo>
                  <a:pt x="372" y="360"/>
                </a:lnTo>
                <a:lnTo>
                  <a:pt x="372" y="349"/>
                </a:lnTo>
                <a:lnTo>
                  <a:pt x="348" y="337"/>
                </a:lnTo>
                <a:lnTo>
                  <a:pt x="12" y="395"/>
                </a:lnTo>
                <a:lnTo>
                  <a:pt x="0" y="384"/>
                </a:lnTo>
                <a:lnTo>
                  <a:pt x="58" y="303"/>
                </a:lnTo>
                <a:lnTo>
                  <a:pt x="47" y="267"/>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62" name=""/>
          <p:cNvSpPr/>
          <p:nvPr/>
        </p:nvSpPr>
        <p:spPr>
          <a:xfrm>
            <a:off x="7091280" y="1630440"/>
            <a:ext cx="223920" cy="388800"/>
          </a:xfrm>
          <a:custGeom>
            <a:avLst/>
            <a:gdLst/>
            <a:ahLst/>
            <a:rect l="l" t="t" r="r" b="b"/>
            <a:pathLst>
              <a:path w="141" h="245">
                <a:moveTo>
                  <a:pt x="0" y="23"/>
                </a:moveTo>
                <a:lnTo>
                  <a:pt x="105" y="0"/>
                </a:lnTo>
                <a:lnTo>
                  <a:pt x="140" y="58"/>
                </a:lnTo>
                <a:lnTo>
                  <a:pt x="116" y="81"/>
                </a:lnTo>
                <a:lnTo>
                  <a:pt x="128" y="232"/>
                </a:lnTo>
                <a:lnTo>
                  <a:pt x="69" y="244"/>
                </a:lnTo>
                <a:lnTo>
                  <a:pt x="46" y="186"/>
                </a:lnTo>
                <a:lnTo>
                  <a:pt x="34" y="104"/>
                </a:lnTo>
                <a:lnTo>
                  <a:pt x="11" y="81"/>
                </a:lnTo>
                <a:lnTo>
                  <a:pt x="0" y="23"/>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63" name=""/>
          <p:cNvSpPr/>
          <p:nvPr/>
        </p:nvSpPr>
        <p:spPr>
          <a:xfrm>
            <a:off x="7199280" y="1927080"/>
            <a:ext cx="463680" cy="203400"/>
          </a:xfrm>
          <a:custGeom>
            <a:avLst/>
            <a:gdLst/>
            <a:ahLst/>
            <a:rect l="l" t="t" r="r" b="b"/>
            <a:pathLst>
              <a:path w="292" h="128">
                <a:moveTo>
                  <a:pt x="0" y="58"/>
                </a:moveTo>
                <a:lnTo>
                  <a:pt x="140" y="23"/>
                </a:lnTo>
                <a:lnTo>
                  <a:pt x="163" y="23"/>
                </a:lnTo>
                <a:lnTo>
                  <a:pt x="175" y="0"/>
                </a:lnTo>
                <a:lnTo>
                  <a:pt x="198" y="11"/>
                </a:lnTo>
                <a:lnTo>
                  <a:pt x="175" y="46"/>
                </a:lnTo>
                <a:lnTo>
                  <a:pt x="209" y="46"/>
                </a:lnTo>
                <a:lnTo>
                  <a:pt x="222" y="69"/>
                </a:lnTo>
                <a:lnTo>
                  <a:pt x="245" y="81"/>
                </a:lnTo>
                <a:lnTo>
                  <a:pt x="257" y="69"/>
                </a:lnTo>
                <a:lnTo>
                  <a:pt x="257" y="58"/>
                </a:lnTo>
                <a:lnTo>
                  <a:pt x="234" y="35"/>
                </a:lnTo>
                <a:lnTo>
                  <a:pt x="257" y="35"/>
                </a:lnTo>
                <a:lnTo>
                  <a:pt x="291" y="81"/>
                </a:lnTo>
                <a:lnTo>
                  <a:pt x="257" y="104"/>
                </a:lnTo>
                <a:lnTo>
                  <a:pt x="222" y="92"/>
                </a:lnTo>
                <a:lnTo>
                  <a:pt x="198" y="127"/>
                </a:lnTo>
                <a:lnTo>
                  <a:pt x="152" y="92"/>
                </a:lnTo>
                <a:lnTo>
                  <a:pt x="12" y="127"/>
                </a:lnTo>
                <a:lnTo>
                  <a:pt x="0" y="58"/>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4" name=""/>
          <p:cNvSpPr/>
          <p:nvPr/>
        </p:nvSpPr>
        <p:spPr>
          <a:xfrm>
            <a:off x="3687840" y="1447920"/>
            <a:ext cx="868320" cy="500040"/>
          </a:xfrm>
          <a:custGeom>
            <a:avLst/>
            <a:gdLst/>
            <a:ahLst/>
            <a:rect l="l" t="t" r="r" b="b"/>
            <a:pathLst>
              <a:path w="547" h="315">
                <a:moveTo>
                  <a:pt x="0" y="0"/>
                </a:moveTo>
                <a:lnTo>
                  <a:pt x="453" y="12"/>
                </a:lnTo>
                <a:lnTo>
                  <a:pt x="488" y="105"/>
                </a:lnTo>
                <a:lnTo>
                  <a:pt x="523" y="175"/>
                </a:lnTo>
                <a:lnTo>
                  <a:pt x="546" y="291"/>
                </a:lnTo>
                <a:lnTo>
                  <a:pt x="534" y="314"/>
                </a:lnTo>
                <a:lnTo>
                  <a:pt x="360" y="314"/>
                </a:lnTo>
                <a:lnTo>
                  <a:pt x="0" y="303"/>
                </a:lnTo>
                <a:lnTo>
                  <a:pt x="0"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5" name=""/>
          <p:cNvSpPr/>
          <p:nvPr/>
        </p:nvSpPr>
        <p:spPr>
          <a:xfrm>
            <a:off x="3889440" y="2879640"/>
            <a:ext cx="942840" cy="482760"/>
          </a:xfrm>
          <a:custGeom>
            <a:avLst/>
            <a:gdLst/>
            <a:ahLst/>
            <a:rect l="l" t="t" r="r" b="b"/>
            <a:pathLst>
              <a:path w="594" h="304">
                <a:moveTo>
                  <a:pt x="0" y="0"/>
                </a:moveTo>
                <a:lnTo>
                  <a:pt x="0" y="175"/>
                </a:lnTo>
                <a:lnTo>
                  <a:pt x="0" y="303"/>
                </a:lnTo>
                <a:lnTo>
                  <a:pt x="593" y="303"/>
                </a:lnTo>
                <a:lnTo>
                  <a:pt x="581" y="152"/>
                </a:lnTo>
                <a:lnTo>
                  <a:pt x="581" y="94"/>
                </a:lnTo>
                <a:lnTo>
                  <a:pt x="535" y="47"/>
                </a:lnTo>
                <a:lnTo>
                  <a:pt x="546" y="23"/>
                </a:lnTo>
                <a:lnTo>
                  <a:pt x="523" y="0"/>
                </a:lnTo>
                <a:lnTo>
                  <a:pt x="256" y="0"/>
                </a:lnTo>
                <a:lnTo>
                  <a:pt x="0"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 name=""/>
          <p:cNvSpPr/>
          <p:nvPr/>
        </p:nvSpPr>
        <p:spPr>
          <a:xfrm>
            <a:off x="1335240" y="1614600"/>
            <a:ext cx="1012680" cy="772920"/>
          </a:xfrm>
          <a:custGeom>
            <a:avLst/>
            <a:gdLst/>
            <a:ahLst/>
            <a:rect l="l" t="t" r="r" b="b"/>
            <a:pathLst>
              <a:path w="638" h="487">
                <a:moveTo>
                  <a:pt x="139" y="0"/>
                </a:moveTo>
                <a:lnTo>
                  <a:pt x="116" y="12"/>
                </a:lnTo>
                <a:lnTo>
                  <a:pt x="104" y="58"/>
                </a:lnTo>
                <a:lnTo>
                  <a:pt x="93" y="93"/>
                </a:lnTo>
                <a:lnTo>
                  <a:pt x="93" y="116"/>
                </a:lnTo>
                <a:lnTo>
                  <a:pt x="81" y="151"/>
                </a:lnTo>
                <a:lnTo>
                  <a:pt x="70" y="185"/>
                </a:lnTo>
                <a:lnTo>
                  <a:pt x="46" y="220"/>
                </a:lnTo>
                <a:lnTo>
                  <a:pt x="23" y="255"/>
                </a:lnTo>
                <a:lnTo>
                  <a:pt x="0" y="301"/>
                </a:lnTo>
                <a:lnTo>
                  <a:pt x="0" y="382"/>
                </a:lnTo>
                <a:lnTo>
                  <a:pt x="359" y="451"/>
                </a:lnTo>
                <a:lnTo>
                  <a:pt x="521" y="486"/>
                </a:lnTo>
                <a:lnTo>
                  <a:pt x="556" y="324"/>
                </a:lnTo>
                <a:lnTo>
                  <a:pt x="579" y="301"/>
                </a:lnTo>
                <a:lnTo>
                  <a:pt x="567" y="266"/>
                </a:lnTo>
                <a:lnTo>
                  <a:pt x="567" y="232"/>
                </a:lnTo>
                <a:lnTo>
                  <a:pt x="637" y="162"/>
                </a:lnTo>
                <a:lnTo>
                  <a:pt x="590" y="104"/>
                </a:lnTo>
                <a:lnTo>
                  <a:pt x="394" y="58"/>
                </a:lnTo>
                <a:lnTo>
                  <a:pt x="370" y="81"/>
                </a:lnTo>
                <a:lnTo>
                  <a:pt x="336" y="47"/>
                </a:lnTo>
                <a:lnTo>
                  <a:pt x="301" y="81"/>
                </a:lnTo>
                <a:lnTo>
                  <a:pt x="266" y="47"/>
                </a:lnTo>
                <a:lnTo>
                  <a:pt x="185" y="58"/>
                </a:lnTo>
                <a:lnTo>
                  <a:pt x="197" y="0"/>
                </a:lnTo>
                <a:lnTo>
                  <a:pt x="139" y="0"/>
                </a:lnTo>
              </a:path>
            </a:pathLst>
          </a:custGeom>
          <a:solidFill>
            <a:srgbClr val="864300"/>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67" name=""/>
          <p:cNvSpPr/>
          <p:nvPr/>
        </p:nvSpPr>
        <p:spPr>
          <a:xfrm>
            <a:off x="1519200" y="1173240"/>
            <a:ext cx="828720" cy="609480"/>
          </a:xfrm>
          <a:custGeom>
            <a:avLst/>
            <a:gdLst/>
            <a:ahLst/>
            <a:rect l="l" t="t" r="r" b="b"/>
            <a:pathLst>
              <a:path w="522" h="384">
                <a:moveTo>
                  <a:pt x="139" y="0"/>
                </a:moveTo>
                <a:lnTo>
                  <a:pt x="243" y="34"/>
                </a:lnTo>
                <a:lnTo>
                  <a:pt x="324" y="58"/>
                </a:lnTo>
                <a:lnTo>
                  <a:pt x="359" y="58"/>
                </a:lnTo>
                <a:lnTo>
                  <a:pt x="405" y="69"/>
                </a:lnTo>
                <a:lnTo>
                  <a:pt x="451" y="81"/>
                </a:lnTo>
                <a:lnTo>
                  <a:pt x="521" y="92"/>
                </a:lnTo>
                <a:lnTo>
                  <a:pt x="474" y="383"/>
                </a:lnTo>
                <a:lnTo>
                  <a:pt x="278" y="337"/>
                </a:lnTo>
                <a:lnTo>
                  <a:pt x="254" y="360"/>
                </a:lnTo>
                <a:lnTo>
                  <a:pt x="220" y="337"/>
                </a:lnTo>
                <a:lnTo>
                  <a:pt x="185" y="360"/>
                </a:lnTo>
                <a:lnTo>
                  <a:pt x="150" y="337"/>
                </a:lnTo>
                <a:lnTo>
                  <a:pt x="69" y="337"/>
                </a:lnTo>
                <a:lnTo>
                  <a:pt x="81" y="278"/>
                </a:lnTo>
                <a:lnTo>
                  <a:pt x="23" y="278"/>
                </a:lnTo>
                <a:lnTo>
                  <a:pt x="23" y="255"/>
                </a:lnTo>
                <a:lnTo>
                  <a:pt x="35" y="220"/>
                </a:lnTo>
                <a:lnTo>
                  <a:pt x="11" y="197"/>
                </a:lnTo>
                <a:lnTo>
                  <a:pt x="11" y="128"/>
                </a:lnTo>
                <a:lnTo>
                  <a:pt x="0" y="69"/>
                </a:lnTo>
                <a:lnTo>
                  <a:pt x="11" y="46"/>
                </a:lnTo>
                <a:lnTo>
                  <a:pt x="35" y="58"/>
                </a:lnTo>
                <a:lnTo>
                  <a:pt x="69" y="81"/>
                </a:lnTo>
                <a:lnTo>
                  <a:pt x="116" y="92"/>
                </a:lnTo>
                <a:lnTo>
                  <a:pt x="127" y="116"/>
                </a:lnTo>
                <a:lnTo>
                  <a:pt x="104" y="116"/>
                </a:lnTo>
                <a:lnTo>
                  <a:pt x="104" y="139"/>
                </a:lnTo>
                <a:lnTo>
                  <a:pt x="116" y="151"/>
                </a:lnTo>
                <a:lnTo>
                  <a:pt x="127" y="174"/>
                </a:lnTo>
                <a:lnTo>
                  <a:pt x="92" y="186"/>
                </a:lnTo>
                <a:lnTo>
                  <a:pt x="92" y="209"/>
                </a:lnTo>
                <a:lnTo>
                  <a:pt x="127" y="209"/>
                </a:lnTo>
                <a:lnTo>
                  <a:pt x="139" y="163"/>
                </a:lnTo>
                <a:lnTo>
                  <a:pt x="162" y="139"/>
                </a:lnTo>
                <a:lnTo>
                  <a:pt x="127" y="69"/>
                </a:lnTo>
                <a:lnTo>
                  <a:pt x="150" y="58"/>
                </a:lnTo>
                <a:lnTo>
                  <a:pt x="139" y="0"/>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8" name=""/>
          <p:cNvSpPr/>
          <p:nvPr/>
        </p:nvSpPr>
        <p:spPr>
          <a:xfrm>
            <a:off x="2162160" y="1319040"/>
            <a:ext cx="739800" cy="1177920"/>
          </a:xfrm>
          <a:custGeom>
            <a:avLst/>
            <a:gdLst/>
            <a:ahLst/>
            <a:rect l="l" t="t" r="r" b="b"/>
            <a:pathLst>
              <a:path w="466" h="742">
                <a:moveTo>
                  <a:pt x="117" y="0"/>
                </a:moveTo>
                <a:lnTo>
                  <a:pt x="69" y="289"/>
                </a:lnTo>
                <a:lnTo>
                  <a:pt x="117" y="347"/>
                </a:lnTo>
                <a:lnTo>
                  <a:pt x="46" y="418"/>
                </a:lnTo>
                <a:lnTo>
                  <a:pt x="35" y="464"/>
                </a:lnTo>
                <a:lnTo>
                  <a:pt x="58" y="487"/>
                </a:lnTo>
                <a:lnTo>
                  <a:pt x="35" y="510"/>
                </a:lnTo>
                <a:lnTo>
                  <a:pt x="0" y="672"/>
                </a:lnTo>
                <a:lnTo>
                  <a:pt x="221" y="718"/>
                </a:lnTo>
                <a:lnTo>
                  <a:pt x="430" y="741"/>
                </a:lnTo>
                <a:lnTo>
                  <a:pt x="453" y="591"/>
                </a:lnTo>
                <a:lnTo>
                  <a:pt x="465" y="499"/>
                </a:lnTo>
                <a:lnTo>
                  <a:pt x="442" y="475"/>
                </a:lnTo>
                <a:lnTo>
                  <a:pt x="395" y="475"/>
                </a:lnTo>
                <a:lnTo>
                  <a:pt x="336" y="487"/>
                </a:lnTo>
                <a:lnTo>
                  <a:pt x="325" y="418"/>
                </a:lnTo>
                <a:lnTo>
                  <a:pt x="244" y="360"/>
                </a:lnTo>
                <a:lnTo>
                  <a:pt x="255" y="324"/>
                </a:lnTo>
                <a:lnTo>
                  <a:pt x="267" y="266"/>
                </a:lnTo>
                <a:lnTo>
                  <a:pt x="163" y="127"/>
                </a:lnTo>
                <a:lnTo>
                  <a:pt x="186" y="0"/>
                </a:lnTo>
                <a:lnTo>
                  <a:pt x="117"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9" name=""/>
          <p:cNvSpPr/>
          <p:nvPr/>
        </p:nvSpPr>
        <p:spPr>
          <a:xfrm>
            <a:off x="2382840" y="2459160"/>
            <a:ext cx="682560" cy="866520"/>
          </a:xfrm>
          <a:custGeom>
            <a:avLst/>
            <a:gdLst/>
            <a:ahLst/>
            <a:rect l="l" t="t" r="r" b="b"/>
            <a:pathLst>
              <a:path w="430" h="546">
                <a:moveTo>
                  <a:pt x="81" y="0"/>
                </a:moveTo>
                <a:lnTo>
                  <a:pt x="290" y="23"/>
                </a:lnTo>
                <a:lnTo>
                  <a:pt x="278" y="127"/>
                </a:lnTo>
                <a:lnTo>
                  <a:pt x="429" y="139"/>
                </a:lnTo>
                <a:lnTo>
                  <a:pt x="394" y="545"/>
                </a:lnTo>
                <a:lnTo>
                  <a:pt x="0" y="510"/>
                </a:lnTo>
                <a:lnTo>
                  <a:pt x="46" y="243"/>
                </a:lnTo>
                <a:lnTo>
                  <a:pt x="81" y="0"/>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0" name=""/>
          <p:cNvSpPr/>
          <p:nvPr/>
        </p:nvSpPr>
        <p:spPr>
          <a:xfrm>
            <a:off x="2824200" y="2017800"/>
            <a:ext cx="865080" cy="717480"/>
          </a:xfrm>
          <a:custGeom>
            <a:avLst/>
            <a:gdLst/>
            <a:ahLst/>
            <a:rect l="l" t="t" r="r" b="b"/>
            <a:pathLst>
              <a:path w="545" h="452">
                <a:moveTo>
                  <a:pt x="47" y="0"/>
                </a:moveTo>
                <a:lnTo>
                  <a:pt x="35" y="173"/>
                </a:lnTo>
                <a:lnTo>
                  <a:pt x="0" y="404"/>
                </a:lnTo>
                <a:lnTo>
                  <a:pt x="162" y="416"/>
                </a:lnTo>
                <a:lnTo>
                  <a:pt x="533" y="451"/>
                </a:lnTo>
                <a:lnTo>
                  <a:pt x="544" y="46"/>
                </a:lnTo>
                <a:lnTo>
                  <a:pt x="47"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1" name=""/>
          <p:cNvSpPr/>
          <p:nvPr/>
        </p:nvSpPr>
        <p:spPr>
          <a:xfrm>
            <a:off x="2992320" y="2678040"/>
            <a:ext cx="917640" cy="684360"/>
          </a:xfrm>
          <a:custGeom>
            <a:avLst/>
            <a:gdLst/>
            <a:ahLst/>
            <a:rect l="l" t="t" r="r" b="b"/>
            <a:pathLst>
              <a:path w="578" h="431">
                <a:moveTo>
                  <a:pt x="57" y="0"/>
                </a:moveTo>
                <a:lnTo>
                  <a:pt x="23" y="255"/>
                </a:lnTo>
                <a:lnTo>
                  <a:pt x="0" y="407"/>
                </a:lnTo>
                <a:lnTo>
                  <a:pt x="289" y="418"/>
                </a:lnTo>
                <a:lnTo>
                  <a:pt x="565" y="430"/>
                </a:lnTo>
                <a:lnTo>
                  <a:pt x="565" y="232"/>
                </a:lnTo>
                <a:lnTo>
                  <a:pt x="577" y="35"/>
                </a:lnTo>
                <a:lnTo>
                  <a:pt x="415" y="35"/>
                </a:lnTo>
                <a:lnTo>
                  <a:pt x="57"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 name=""/>
          <p:cNvSpPr/>
          <p:nvPr/>
        </p:nvSpPr>
        <p:spPr>
          <a:xfrm>
            <a:off x="2900520" y="3324240"/>
            <a:ext cx="882360" cy="863640"/>
          </a:xfrm>
          <a:custGeom>
            <a:avLst/>
            <a:gdLst/>
            <a:ahLst/>
            <a:rect l="l" t="t" r="r" b="b"/>
            <a:pathLst>
              <a:path w="556" h="544">
                <a:moveTo>
                  <a:pt x="69" y="0"/>
                </a:moveTo>
                <a:lnTo>
                  <a:pt x="555" y="23"/>
                </a:lnTo>
                <a:lnTo>
                  <a:pt x="532" y="497"/>
                </a:lnTo>
                <a:lnTo>
                  <a:pt x="370" y="486"/>
                </a:lnTo>
                <a:lnTo>
                  <a:pt x="220" y="486"/>
                </a:lnTo>
                <a:lnTo>
                  <a:pt x="220" y="509"/>
                </a:lnTo>
                <a:lnTo>
                  <a:pt x="104" y="509"/>
                </a:lnTo>
                <a:lnTo>
                  <a:pt x="92" y="543"/>
                </a:lnTo>
                <a:lnTo>
                  <a:pt x="0" y="532"/>
                </a:lnTo>
                <a:lnTo>
                  <a:pt x="58" y="127"/>
                </a:lnTo>
                <a:lnTo>
                  <a:pt x="69" y="0"/>
                </a:lnTo>
              </a:path>
            </a:pathLst>
          </a:custGeom>
          <a:solidFill>
            <a:srgbClr val="864300"/>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73" name=""/>
          <p:cNvSpPr/>
          <p:nvPr/>
        </p:nvSpPr>
        <p:spPr>
          <a:xfrm>
            <a:off x="4830840" y="3379680"/>
            <a:ext cx="623880" cy="568440"/>
          </a:xfrm>
          <a:custGeom>
            <a:avLst/>
            <a:gdLst/>
            <a:ahLst/>
            <a:rect l="l" t="t" r="r" b="b"/>
            <a:pathLst>
              <a:path w="393" h="358">
                <a:moveTo>
                  <a:pt x="0" y="34"/>
                </a:moveTo>
                <a:lnTo>
                  <a:pt x="162" y="11"/>
                </a:lnTo>
                <a:lnTo>
                  <a:pt x="346" y="0"/>
                </a:lnTo>
                <a:lnTo>
                  <a:pt x="334" y="46"/>
                </a:lnTo>
                <a:lnTo>
                  <a:pt x="380" y="34"/>
                </a:lnTo>
                <a:lnTo>
                  <a:pt x="392" y="69"/>
                </a:lnTo>
                <a:lnTo>
                  <a:pt x="346" y="92"/>
                </a:lnTo>
                <a:lnTo>
                  <a:pt x="357" y="150"/>
                </a:lnTo>
                <a:lnTo>
                  <a:pt x="311" y="230"/>
                </a:lnTo>
                <a:lnTo>
                  <a:pt x="276" y="288"/>
                </a:lnTo>
                <a:lnTo>
                  <a:pt x="299" y="346"/>
                </a:lnTo>
                <a:lnTo>
                  <a:pt x="57" y="357"/>
                </a:lnTo>
                <a:lnTo>
                  <a:pt x="57" y="322"/>
                </a:lnTo>
                <a:lnTo>
                  <a:pt x="11" y="311"/>
                </a:lnTo>
                <a:lnTo>
                  <a:pt x="11" y="92"/>
                </a:lnTo>
                <a:lnTo>
                  <a:pt x="0" y="34"/>
                </a:lnTo>
              </a:path>
            </a:pathLst>
          </a:custGeom>
          <a:solidFill>
            <a:srgbClr val="864300"/>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74" name=""/>
          <p:cNvSpPr/>
          <p:nvPr/>
        </p:nvSpPr>
        <p:spPr>
          <a:xfrm>
            <a:off x="4921200" y="3932280"/>
            <a:ext cx="755640" cy="606240"/>
          </a:xfrm>
          <a:custGeom>
            <a:avLst/>
            <a:gdLst/>
            <a:ahLst/>
            <a:rect l="l" t="t" r="r" b="b"/>
            <a:pathLst>
              <a:path w="476" h="382">
                <a:moveTo>
                  <a:pt x="0" y="11"/>
                </a:moveTo>
                <a:lnTo>
                  <a:pt x="243" y="0"/>
                </a:lnTo>
                <a:lnTo>
                  <a:pt x="278" y="80"/>
                </a:lnTo>
                <a:lnTo>
                  <a:pt x="243" y="173"/>
                </a:lnTo>
                <a:lnTo>
                  <a:pt x="232" y="208"/>
                </a:lnTo>
                <a:lnTo>
                  <a:pt x="394" y="196"/>
                </a:lnTo>
                <a:lnTo>
                  <a:pt x="405" y="254"/>
                </a:lnTo>
                <a:lnTo>
                  <a:pt x="359" y="254"/>
                </a:lnTo>
                <a:lnTo>
                  <a:pt x="336" y="277"/>
                </a:lnTo>
                <a:lnTo>
                  <a:pt x="359" y="289"/>
                </a:lnTo>
                <a:lnTo>
                  <a:pt x="405" y="277"/>
                </a:lnTo>
                <a:lnTo>
                  <a:pt x="405" y="300"/>
                </a:lnTo>
                <a:lnTo>
                  <a:pt x="429" y="277"/>
                </a:lnTo>
                <a:lnTo>
                  <a:pt x="440" y="277"/>
                </a:lnTo>
                <a:lnTo>
                  <a:pt x="429" y="323"/>
                </a:lnTo>
                <a:lnTo>
                  <a:pt x="463" y="335"/>
                </a:lnTo>
                <a:lnTo>
                  <a:pt x="475" y="370"/>
                </a:lnTo>
                <a:lnTo>
                  <a:pt x="463" y="370"/>
                </a:lnTo>
                <a:lnTo>
                  <a:pt x="429" y="358"/>
                </a:lnTo>
                <a:lnTo>
                  <a:pt x="394" y="346"/>
                </a:lnTo>
                <a:lnTo>
                  <a:pt x="394" y="381"/>
                </a:lnTo>
                <a:lnTo>
                  <a:pt x="371" y="381"/>
                </a:lnTo>
                <a:lnTo>
                  <a:pt x="359" y="346"/>
                </a:lnTo>
                <a:lnTo>
                  <a:pt x="348" y="370"/>
                </a:lnTo>
                <a:lnTo>
                  <a:pt x="278" y="370"/>
                </a:lnTo>
                <a:lnTo>
                  <a:pt x="278" y="346"/>
                </a:lnTo>
                <a:lnTo>
                  <a:pt x="255" y="323"/>
                </a:lnTo>
                <a:lnTo>
                  <a:pt x="197" y="323"/>
                </a:lnTo>
                <a:lnTo>
                  <a:pt x="243" y="346"/>
                </a:lnTo>
                <a:lnTo>
                  <a:pt x="186" y="358"/>
                </a:lnTo>
                <a:lnTo>
                  <a:pt x="81" y="346"/>
                </a:lnTo>
                <a:lnTo>
                  <a:pt x="47" y="346"/>
                </a:lnTo>
                <a:lnTo>
                  <a:pt x="58" y="219"/>
                </a:lnTo>
                <a:lnTo>
                  <a:pt x="0" y="127"/>
                </a:lnTo>
                <a:lnTo>
                  <a:pt x="0" y="11"/>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5" name=""/>
          <p:cNvSpPr/>
          <p:nvPr/>
        </p:nvSpPr>
        <p:spPr>
          <a:xfrm>
            <a:off x="4405320" y="1392120"/>
            <a:ext cx="849240" cy="939960"/>
          </a:xfrm>
          <a:custGeom>
            <a:avLst/>
            <a:gdLst/>
            <a:ahLst/>
            <a:rect l="l" t="t" r="r" b="b"/>
            <a:pathLst>
              <a:path w="535" h="592">
                <a:moveTo>
                  <a:pt x="0" y="47"/>
                </a:moveTo>
                <a:lnTo>
                  <a:pt x="139" y="47"/>
                </a:lnTo>
                <a:lnTo>
                  <a:pt x="139" y="0"/>
                </a:lnTo>
                <a:lnTo>
                  <a:pt x="174" y="12"/>
                </a:lnTo>
                <a:lnTo>
                  <a:pt x="174" y="47"/>
                </a:lnTo>
                <a:lnTo>
                  <a:pt x="243" y="81"/>
                </a:lnTo>
                <a:lnTo>
                  <a:pt x="268" y="70"/>
                </a:lnTo>
                <a:lnTo>
                  <a:pt x="302" y="70"/>
                </a:lnTo>
                <a:lnTo>
                  <a:pt x="337" y="105"/>
                </a:lnTo>
                <a:lnTo>
                  <a:pt x="349" y="93"/>
                </a:lnTo>
                <a:lnTo>
                  <a:pt x="406" y="105"/>
                </a:lnTo>
                <a:lnTo>
                  <a:pt x="430" y="81"/>
                </a:lnTo>
                <a:lnTo>
                  <a:pt x="464" y="105"/>
                </a:lnTo>
                <a:lnTo>
                  <a:pt x="534" y="93"/>
                </a:lnTo>
                <a:lnTo>
                  <a:pt x="430" y="174"/>
                </a:lnTo>
                <a:lnTo>
                  <a:pt x="372" y="232"/>
                </a:lnTo>
                <a:lnTo>
                  <a:pt x="383" y="325"/>
                </a:lnTo>
                <a:lnTo>
                  <a:pt x="349" y="372"/>
                </a:lnTo>
                <a:lnTo>
                  <a:pt x="360" y="395"/>
                </a:lnTo>
                <a:lnTo>
                  <a:pt x="360" y="464"/>
                </a:lnTo>
                <a:lnTo>
                  <a:pt x="395" y="464"/>
                </a:lnTo>
                <a:lnTo>
                  <a:pt x="453" y="510"/>
                </a:lnTo>
                <a:lnTo>
                  <a:pt x="476" y="580"/>
                </a:lnTo>
                <a:lnTo>
                  <a:pt x="93" y="591"/>
                </a:lnTo>
                <a:lnTo>
                  <a:pt x="105" y="429"/>
                </a:lnTo>
                <a:lnTo>
                  <a:pt x="70" y="395"/>
                </a:lnTo>
                <a:lnTo>
                  <a:pt x="81" y="348"/>
                </a:lnTo>
                <a:lnTo>
                  <a:pt x="93" y="325"/>
                </a:lnTo>
                <a:lnTo>
                  <a:pt x="70" y="209"/>
                </a:lnTo>
                <a:lnTo>
                  <a:pt x="35" y="139"/>
                </a:lnTo>
                <a:lnTo>
                  <a:pt x="0" y="47"/>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6" name=""/>
          <p:cNvSpPr/>
          <p:nvPr/>
        </p:nvSpPr>
        <p:spPr>
          <a:xfrm>
            <a:off x="4960800" y="1724040"/>
            <a:ext cx="623880" cy="736560"/>
          </a:xfrm>
          <a:custGeom>
            <a:avLst/>
            <a:gdLst/>
            <a:ahLst/>
            <a:rect l="l" t="t" r="r" b="b"/>
            <a:pathLst>
              <a:path w="393" h="464">
                <a:moveTo>
                  <a:pt x="23" y="23"/>
                </a:moveTo>
                <a:lnTo>
                  <a:pt x="57" y="23"/>
                </a:lnTo>
                <a:lnTo>
                  <a:pt x="81" y="23"/>
                </a:lnTo>
                <a:lnTo>
                  <a:pt x="104" y="0"/>
                </a:lnTo>
                <a:lnTo>
                  <a:pt x="115" y="34"/>
                </a:lnTo>
                <a:lnTo>
                  <a:pt x="162" y="34"/>
                </a:lnTo>
                <a:lnTo>
                  <a:pt x="185" y="57"/>
                </a:lnTo>
                <a:lnTo>
                  <a:pt x="218" y="57"/>
                </a:lnTo>
                <a:lnTo>
                  <a:pt x="253" y="69"/>
                </a:lnTo>
                <a:lnTo>
                  <a:pt x="311" y="81"/>
                </a:lnTo>
                <a:lnTo>
                  <a:pt x="323" y="115"/>
                </a:lnTo>
                <a:lnTo>
                  <a:pt x="346" y="115"/>
                </a:lnTo>
                <a:lnTo>
                  <a:pt x="346" y="138"/>
                </a:lnTo>
                <a:lnTo>
                  <a:pt x="346" y="162"/>
                </a:lnTo>
                <a:lnTo>
                  <a:pt x="334" y="196"/>
                </a:lnTo>
                <a:lnTo>
                  <a:pt x="346" y="208"/>
                </a:lnTo>
                <a:lnTo>
                  <a:pt x="380" y="173"/>
                </a:lnTo>
                <a:lnTo>
                  <a:pt x="380" y="150"/>
                </a:lnTo>
                <a:lnTo>
                  <a:pt x="392" y="150"/>
                </a:lnTo>
                <a:lnTo>
                  <a:pt x="392" y="173"/>
                </a:lnTo>
                <a:lnTo>
                  <a:pt x="369" y="196"/>
                </a:lnTo>
                <a:lnTo>
                  <a:pt x="357" y="255"/>
                </a:lnTo>
                <a:lnTo>
                  <a:pt x="357" y="359"/>
                </a:lnTo>
                <a:lnTo>
                  <a:pt x="380" y="371"/>
                </a:lnTo>
                <a:lnTo>
                  <a:pt x="369" y="429"/>
                </a:lnTo>
                <a:lnTo>
                  <a:pt x="185" y="463"/>
                </a:lnTo>
                <a:lnTo>
                  <a:pt x="138" y="440"/>
                </a:lnTo>
                <a:lnTo>
                  <a:pt x="138" y="394"/>
                </a:lnTo>
                <a:lnTo>
                  <a:pt x="115" y="359"/>
                </a:lnTo>
                <a:lnTo>
                  <a:pt x="104" y="301"/>
                </a:lnTo>
                <a:lnTo>
                  <a:pt x="46" y="255"/>
                </a:lnTo>
                <a:lnTo>
                  <a:pt x="11" y="255"/>
                </a:lnTo>
                <a:lnTo>
                  <a:pt x="11" y="185"/>
                </a:lnTo>
                <a:lnTo>
                  <a:pt x="0" y="162"/>
                </a:lnTo>
                <a:lnTo>
                  <a:pt x="34" y="115"/>
                </a:lnTo>
                <a:lnTo>
                  <a:pt x="23" y="23"/>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7" name=""/>
          <p:cNvSpPr/>
          <p:nvPr/>
        </p:nvSpPr>
        <p:spPr>
          <a:xfrm>
            <a:off x="4554360" y="2313000"/>
            <a:ext cx="736920" cy="479520"/>
          </a:xfrm>
          <a:custGeom>
            <a:avLst/>
            <a:gdLst/>
            <a:ahLst/>
            <a:rect l="l" t="t" r="r" b="b"/>
            <a:pathLst>
              <a:path w="464" h="302">
                <a:moveTo>
                  <a:pt x="0" y="11"/>
                </a:moveTo>
                <a:lnTo>
                  <a:pt x="0" y="69"/>
                </a:lnTo>
                <a:lnTo>
                  <a:pt x="12" y="115"/>
                </a:lnTo>
                <a:lnTo>
                  <a:pt x="46" y="232"/>
                </a:lnTo>
                <a:lnTo>
                  <a:pt x="69" y="301"/>
                </a:lnTo>
                <a:lnTo>
                  <a:pt x="347" y="278"/>
                </a:lnTo>
                <a:lnTo>
                  <a:pt x="393" y="301"/>
                </a:lnTo>
                <a:lnTo>
                  <a:pt x="417" y="244"/>
                </a:lnTo>
                <a:lnTo>
                  <a:pt x="417" y="197"/>
                </a:lnTo>
                <a:lnTo>
                  <a:pt x="463" y="186"/>
                </a:lnTo>
                <a:lnTo>
                  <a:pt x="463" y="127"/>
                </a:lnTo>
                <a:lnTo>
                  <a:pt x="440" y="92"/>
                </a:lnTo>
                <a:lnTo>
                  <a:pt x="393" y="69"/>
                </a:lnTo>
                <a:lnTo>
                  <a:pt x="393" y="23"/>
                </a:lnTo>
                <a:lnTo>
                  <a:pt x="382" y="0"/>
                </a:lnTo>
                <a:lnTo>
                  <a:pt x="278" y="0"/>
                </a:lnTo>
                <a:lnTo>
                  <a:pt x="174" y="0"/>
                </a:lnTo>
                <a:lnTo>
                  <a:pt x="0" y="11"/>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 name=""/>
          <p:cNvSpPr/>
          <p:nvPr/>
        </p:nvSpPr>
        <p:spPr>
          <a:xfrm>
            <a:off x="4662360" y="2752560"/>
            <a:ext cx="849600" cy="700200"/>
          </a:xfrm>
          <a:custGeom>
            <a:avLst/>
            <a:gdLst/>
            <a:ahLst/>
            <a:rect l="l" t="t" r="r" b="b"/>
            <a:pathLst>
              <a:path w="535" h="441">
                <a:moveTo>
                  <a:pt x="0" y="23"/>
                </a:moveTo>
                <a:lnTo>
                  <a:pt x="232" y="0"/>
                </a:lnTo>
                <a:lnTo>
                  <a:pt x="291" y="0"/>
                </a:lnTo>
                <a:lnTo>
                  <a:pt x="325" y="23"/>
                </a:lnTo>
                <a:lnTo>
                  <a:pt x="302" y="58"/>
                </a:lnTo>
                <a:lnTo>
                  <a:pt x="372" y="116"/>
                </a:lnTo>
                <a:lnTo>
                  <a:pt x="395" y="174"/>
                </a:lnTo>
                <a:lnTo>
                  <a:pt x="430" y="162"/>
                </a:lnTo>
                <a:lnTo>
                  <a:pt x="430" y="232"/>
                </a:lnTo>
                <a:lnTo>
                  <a:pt x="476" y="255"/>
                </a:lnTo>
                <a:lnTo>
                  <a:pt x="487" y="313"/>
                </a:lnTo>
                <a:lnTo>
                  <a:pt x="522" y="324"/>
                </a:lnTo>
                <a:lnTo>
                  <a:pt x="534" y="347"/>
                </a:lnTo>
                <a:lnTo>
                  <a:pt x="499" y="382"/>
                </a:lnTo>
                <a:lnTo>
                  <a:pt x="487" y="428"/>
                </a:lnTo>
                <a:lnTo>
                  <a:pt x="441" y="440"/>
                </a:lnTo>
                <a:lnTo>
                  <a:pt x="453" y="394"/>
                </a:lnTo>
                <a:lnTo>
                  <a:pt x="255" y="417"/>
                </a:lnTo>
                <a:lnTo>
                  <a:pt x="105" y="428"/>
                </a:lnTo>
                <a:lnTo>
                  <a:pt x="105" y="382"/>
                </a:lnTo>
                <a:lnTo>
                  <a:pt x="93" y="243"/>
                </a:lnTo>
                <a:lnTo>
                  <a:pt x="93" y="162"/>
                </a:lnTo>
                <a:lnTo>
                  <a:pt x="35" y="128"/>
                </a:lnTo>
                <a:lnTo>
                  <a:pt x="58" y="104"/>
                </a:lnTo>
                <a:lnTo>
                  <a:pt x="35" y="81"/>
                </a:lnTo>
                <a:lnTo>
                  <a:pt x="0" y="23"/>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 name=""/>
          <p:cNvSpPr/>
          <p:nvPr/>
        </p:nvSpPr>
        <p:spPr>
          <a:xfrm>
            <a:off x="5603760" y="2476440"/>
            <a:ext cx="406440" cy="665280"/>
          </a:xfrm>
          <a:custGeom>
            <a:avLst/>
            <a:gdLst/>
            <a:ahLst/>
            <a:rect l="l" t="t" r="r" b="b"/>
            <a:pathLst>
              <a:path w="256" h="419">
                <a:moveTo>
                  <a:pt x="0" y="23"/>
                </a:moveTo>
                <a:lnTo>
                  <a:pt x="23" y="46"/>
                </a:lnTo>
                <a:lnTo>
                  <a:pt x="57" y="35"/>
                </a:lnTo>
                <a:lnTo>
                  <a:pt x="69" y="35"/>
                </a:lnTo>
                <a:lnTo>
                  <a:pt x="69" y="0"/>
                </a:lnTo>
                <a:lnTo>
                  <a:pt x="197" y="0"/>
                </a:lnTo>
                <a:lnTo>
                  <a:pt x="255" y="303"/>
                </a:lnTo>
                <a:lnTo>
                  <a:pt x="255" y="290"/>
                </a:lnTo>
                <a:lnTo>
                  <a:pt x="209" y="314"/>
                </a:lnTo>
                <a:lnTo>
                  <a:pt x="174" y="395"/>
                </a:lnTo>
                <a:lnTo>
                  <a:pt x="128" y="383"/>
                </a:lnTo>
                <a:lnTo>
                  <a:pt x="81" y="407"/>
                </a:lnTo>
                <a:lnTo>
                  <a:pt x="11" y="418"/>
                </a:lnTo>
                <a:lnTo>
                  <a:pt x="46" y="349"/>
                </a:lnTo>
                <a:lnTo>
                  <a:pt x="34" y="303"/>
                </a:lnTo>
                <a:lnTo>
                  <a:pt x="0" y="23"/>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0" name=""/>
          <p:cNvSpPr/>
          <p:nvPr/>
        </p:nvSpPr>
        <p:spPr>
          <a:xfrm>
            <a:off x="5913360" y="2330280"/>
            <a:ext cx="536760" cy="608040"/>
          </a:xfrm>
          <a:custGeom>
            <a:avLst/>
            <a:gdLst/>
            <a:ahLst/>
            <a:rect l="l" t="t" r="r" b="b"/>
            <a:pathLst>
              <a:path w="338" h="383">
                <a:moveTo>
                  <a:pt x="0" y="93"/>
                </a:moveTo>
                <a:lnTo>
                  <a:pt x="151" y="70"/>
                </a:lnTo>
                <a:lnTo>
                  <a:pt x="186" y="81"/>
                </a:lnTo>
                <a:lnTo>
                  <a:pt x="256" y="47"/>
                </a:lnTo>
                <a:lnTo>
                  <a:pt x="267" y="12"/>
                </a:lnTo>
                <a:lnTo>
                  <a:pt x="314" y="0"/>
                </a:lnTo>
                <a:lnTo>
                  <a:pt x="337" y="151"/>
                </a:lnTo>
                <a:lnTo>
                  <a:pt x="314" y="162"/>
                </a:lnTo>
                <a:lnTo>
                  <a:pt x="325" y="266"/>
                </a:lnTo>
                <a:lnTo>
                  <a:pt x="290" y="266"/>
                </a:lnTo>
                <a:lnTo>
                  <a:pt x="267" y="324"/>
                </a:lnTo>
                <a:lnTo>
                  <a:pt x="244" y="324"/>
                </a:lnTo>
                <a:lnTo>
                  <a:pt x="233" y="382"/>
                </a:lnTo>
                <a:lnTo>
                  <a:pt x="198" y="359"/>
                </a:lnTo>
                <a:lnTo>
                  <a:pt x="128" y="370"/>
                </a:lnTo>
                <a:lnTo>
                  <a:pt x="93" y="347"/>
                </a:lnTo>
                <a:lnTo>
                  <a:pt x="47" y="347"/>
                </a:lnTo>
                <a:lnTo>
                  <a:pt x="23" y="243"/>
                </a:lnTo>
                <a:lnTo>
                  <a:pt x="0" y="93"/>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1" name=""/>
          <p:cNvSpPr/>
          <p:nvPr/>
        </p:nvSpPr>
        <p:spPr>
          <a:xfrm>
            <a:off x="5381640" y="3211560"/>
            <a:ext cx="1085760" cy="406440"/>
          </a:xfrm>
          <a:custGeom>
            <a:avLst/>
            <a:gdLst/>
            <a:ahLst/>
            <a:rect l="l" t="t" r="r" b="b"/>
            <a:pathLst>
              <a:path w="684" h="256">
                <a:moveTo>
                  <a:pt x="46" y="116"/>
                </a:moveTo>
                <a:lnTo>
                  <a:pt x="34" y="139"/>
                </a:lnTo>
                <a:lnTo>
                  <a:pt x="46" y="174"/>
                </a:lnTo>
                <a:lnTo>
                  <a:pt x="0" y="197"/>
                </a:lnTo>
                <a:lnTo>
                  <a:pt x="11" y="255"/>
                </a:lnTo>
                <a:lnTo>
                  <a:pt x="185" y="232"/>
                </a:lnTo>
                <a:lnTo>
                  <a:pt x="394" y="209"/>
                </a:lnTo>
                <a:lnTo>
                  <a:pt x="498" y="197"/>
                </a:lnTo>
                <a:lnTo>
                  <a:pt x="521" y="128"/>
                </a:lnTo>
                <a:lnTo>
                  <a:pt x="568" y="128"/>
                </a:lnTo>
                <a:lnTo>
                  <a:pt x="683" y="0"/>
                </a:lnTo>
                <a:lnTo>
                  <a:pt x="533" y="35"/>
                </a:lnTo>
                <a:lnTo>
                  <a:pt x="173" y="81"/>
                </a:lnTo>
                <a:lnTo>
                  <a:pt x="185" y="93"/>
                </a:lnTo>
                <a:lnTo>
                  <a:pt x="46" y="116"/>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 name=""/>
          <p:cNvSpPr/>
          <p:nvPr/>
        </p:nvSpPr>
        <p:spPr>
          <a:xfrm>
            <a:off x="5270400" y="3579840"/>
            <a:ext cx="443160" cy="774720"/>
          </a:xfrm>
          <a:custGeom>
            <a:avLst/>
            <a:gdLst/>
            <a:ahLst/>
            <a:rect l="l" t="t" r="r" b="b"/>
            <a:pathLst>
              <a:path w="279" h="488">
                <a:moveTo>
                  <a:pt x="81" y="11"/>
                </a:moveTo>
                <a:lnTo>
                  <a:pt x="35" y="92"/>
                </a:lnTo>
                <a:lnTo>
                  <a:pt x="0" y="150"/>
                </a:lnTo>
                <a:lnTo>
                  <a:pt x="12" y="220"/>
                </a:lnTo>
                <a:lnTo>
                  <a:pt x="58" y="301"/>
                </a:lnTo>
                <a:lnTo>
                  <a:pt x="23" y="394"/>
                </a:lnTo>
                <a:lnTo>
                  <a:pt x="12" y="440"/>
                </a:lnTo>
                <a:lnTo>
                  <a:pt x="174" y="417"/>
                </a:lnTo>
                <a:lnTo>
                  <a:pt x="185" y="475"/>
                </a:lnTo>
                <a:lnTo>
                  <a:pt x="209" y="487"/>
                </a:lnTo>
                <a:lnTo>
                  <a:pt x="220" y="452"/>
                </a:lnTo>
                <a:lnTo>
                  <a:pt x="278" y="440"/>
                </a:lnTo>
                <a:lnTo>
                  <a:pt x="266" y="348"/>
                </a:lnTo>
                <a:lnTo>
                  <a:pt x="266" y="0"/>
                </a:lnTo>
                <a:lnTo>
                  <a:pt x="81" y="11"/>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3" name=""/>
          <p:cNvSpPr/>
          <p:nvPr/>
        </p:nvSpPr>
        <p:spPr>
          <a:xfrm>
            <a:off x="6008760" y="3506760"/>
            <a:ext cx="698400" cy="719280"/>
          </a:xfrm>
          <a:custGeom>
            <a:avLst/>
            <a:gdLst/>
            <a:ahLst/>
            <a:rect l="l" t="t" r="r" b="b"/>
            <a:pathLst>
              <a:path w="440" h="453">
                <a:moveTo>
                  <a:pt x="0" y="24"/>
                </a:moveTo>
                <a:lnTo>
                  <a:pt x="12" y="24"/>
                </a:lnTo>
                <a:lnTo>
                  <a:pt x="104" y="12"/>
                </a:lnTo>
                <a:lnTo>
                  <a:pt x="197" y="0"/>
                </a:lnTo>
                <a:lnTo>
                  <a:pt x="185" y="24"/>
                </a:lnTo>
                <a:lnTo>
                  <a:pt x="207" y="24"/>
                </a:lnTo>
                <a:lnTo>
                  <a:pt x="369" y="162"/>
                </a:lnTo>
                <a:lnTo>
                  <a:pt x="427" y="255"/>
                </a:lnTo>
                <a:lnTo>
                  <a:pt x="439" y="313"/>
                </a:lnTo>
                <a:lnTo>
                  <a:pt x="416" y="324"/>
                </a:lnTo>
                <a:lnTo>
                  <a:pt x="427" y="382"/>
                </a:lnTo>
                <a:lnTo>
                  <a:pt x="381" y="382"/>
                </a:lnTo>
                <a:lnTo>
                  <a:pt x="381" y="440"/>
                </a:lnTo>
                <a:lnTo>
                  <a:pt x="346" y="417"/>
                </a:lnTo>
                <a:lnTo>
                  <a:pt x="127" y="452"/>
                </a:lnTo>
                <a:lnTo>
                  <a:pt x="81" y="347"/>
                </a:lnTo>
                <a:lnTo>
                  <a:pt x="116" y="290"/>
                </a:lnTo>
                <a:lnTo>
                  <a:pt x="70" y="255"/>
                </a:lnTo>
                <a:lnTo>
                  <a:pt x="0" y="24"/>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4" name=""/>
          <p:cNvSpPr/>
          <p:nvPr/>
        </p:nvSpPr>
        <p:spPr>
          <a:xfrm>
            <a:off x="6302520" y="3413160"/>
            <a:ext cx="625320" cy="498600"/>
          </a:xfrm>
          <a:custGeom>
            <a:avLst/>
            <a:gdLst/>
            <a:ahLst/>
            <a:rect l="l" t="t" r="r" b="b"/>
            <a:pathLst>
              <a:path w="394" h="314">
                <a:moveTo>
                  <a:pt x="12" y="46"/>
                </a:moveTo>
                <a:lnTo>
                  <a:pt x="46" y="23"/>
                </a:lnTo>
                <a:lnTo>
                  <a:pt x="162" y="0"/>
                </a:lnTo>
                <a:lnTo>
                  <a:pt x="197" y="11"/>
                </a:lnTo>
                <a:lnTo>
                  <a:pt x="277" y="0"/>
                </a:lnTo>
                <a:lnTo>
                  <a:pt x="335" y="46"/>
                </a:lnTo>
                <a:lnTo>
                  <a:pt x="393" y="81"/>
                </a:lnTo>
                <a:lnTo>
                  <a:pt x="358" y="174"/>
                </a:lnTo>
                <a:lnTo>
                  <a:pt x="312" y="220"/>
                </a:lnTo>
                <a:lnTo>
                  <a:pt x="265" y="232"/>
                </a:lnTo>
                <a:lnTo>
                  <a:pt x="277" y="278"/>
                </a:lnTo>
                <a:lnTo>
                  <a:pt x="242" y="313"/>
                </a:lnTo>
                <a:lnTo>
                  <a:pt x="184" y="220"/>
                </a:lnTo>
                <a:lnTo>
                  <a:pt x="23" y="81"/>
                </a:lnTo>
                <a:lnTo>
                  <a:pt x="0" y="81"/>
                </a:lnTo>
                <a:lnTo>
                  <a:pt x="12" y="46"/>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5" name=""/>
          <p:cNvSpPr/>
          <p:nvPr/>
        </p:nvSpPr>
        <p:spPr>
          <a:xfrm>
            <a:off x="6172200" y="3065400"/>
            <a:ext cx="1085760" cy="480960"/>
          </a:xfrm>
          <a:custGeom>
            <a:avLst/>
            <a:gdLst/>
            <a:ahLst/>
            <a:rect l="l" t="t" r="r" b="b"/>
            <a:pathLst>
              <a:path w="684" h="303">
                <a:moveTo>
                  <a:pt x="23" y="221"/>
                </a:moveTo>
                <a:lnTo>
                  <a:pt x="0" y="290"/>
                </a:lnTo>
                <a:lnTo>
                  <a:pt x="93" y="278"/>
                </a:lnTo>
                <a:lnTo>
                  <a:pt x="127" y="244"/>
                </a:lnTo>
                <a:lnTo>
                  <a:pt x="243" y="221"/>
                </a:lnTo>
                <a:lnTo>
                  <a:pt x="278" y="232"/>
                </a:lnTo>
                <a:lnTo>
                  <a:pt x="359" y="221"/>
                </a:lnTo>
                <a:lnTo>
                  <a:pt x="475" y="302"/>
                </a:lnTo>
                <a:lnTo>
                  <a:pt x="544" y="278"/>
                </a:lnTo>
                <a:lnTo>
                  <a:pt x="590" y="198"/>
                </a:lnTo>
                <a:lnTo>
                  <a:pt x="648" y="174"/>
                </a:lnTo>
                <a:lnTo>
                  <a:pt x="683" y="116"/>
                </a:lnTo>
                <a:lnTo>
                  <a:pt x="683" y="35"/>
                </a:lnTo>
                <a:lnTo>
                  <a:pt x="671" y="104"/>
                </a:lnTo>
                <a:lnTo>
                  <a:pt x="637" y="150"/>
                </a:lnTo>
                <a:lnTo>
                  <a:pt x="625" y="150"/>
                </a:lnTo>
                <a:lnTo>
                  <a:pt x="567" y="163"/>
                </a:lnTo>
                <a:lnTo>
                  <a:pt x="567" y="139"/>
                </a:lnTo>
                <a:lnTo>
                  <a:pt x="625" y="127"/>
                </a:lnTo>
                <a:lnTo>
                  <a:pt x="579" y="116"/>
                </a:lnTo>
                <a:lnTo>
                  <a:pt x="625" y="104"/>
                </a:lnTo>
                <a:lnTo>
                  <a:pt x="648" y="116"/>
                </a:lnTo>
                <a:lnTo>
                  <a:pt x="660" y="58"/>
                </a:lnTo>
                <a:lnTo>
                  <a:pt x="648" y="46"/>
                </a:lnTo>
                <a:lnTo>
                  <a:pt x="579" y="69"/>
                </a:lnTo>
                <a:lnTo>
                  <a:pt x="590" y="35"/>
                </a:lnTo>
                <a:lnTo>
                  <a:pt x="613" y="35"/>
                </a:lnTo>
                <a:lnTo>
                  <a:pt x="648" y="11"/>
                </a:lnTo>
                <a:lnTo>
                  <a:pt x="625" y="0"/>
                </a:lnTo>
                <a:lnTo>
                  <a:pt x="428" y="46"/>
                </a:lnTo>
                <a:lnTo>
                  <a:pt x="174" y="92"/>
                </a:lnTo>
                <a:lnTo>
                  <a:pt x="58" y="221"/>
                </a:lnTo>
                <a:lnTo>
                  <a:pt x="23" y="221"/>
                </a:lnTo>
              </a:path>
            </a:pathLst>
          </a:custGeom>
          <a:solidFill>
            <a:srgbClr val="fbde05"/>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6" name=""/>
          <p:cNvSpPr/>
          <p:nvPr/>
        </p:nvSpPr>
        <p:spPr>
          <a:xfrm>
            <a:off x="6226200" y="2678040"/>
            <a:ext cx="941400" cy="590760"/>
          </a:xfrm>
          <a:custGeom>
            <a:avLst/>
            <a:gdLst/>
            <a:ahLst/>
            <a:rect l="l" t="t" r="r" b="b"/>
            <a:pathLst>
              <a:path w="593" h="372">
                <a:moveTo>
                  <a:pt x="92" y="255"/>
                </a:moveTo>
                <a:lnTo>
                  <a:pt x="81" y="290"/>
                </a:lnTo>
                <a:lnTo>
                  <a:pt x="58" y="302"/>
                </a:lnTo>
                <a:lnTo>
                  <a:pt x="46" y="325"/>
                </a:lnTo>
                <a:lnTo>
                  <a:pt x="0" y="348"/>
                </a:lnTo>
                <a:lnTo>
                  <a:pt x="0" y="371"/>
                </a:lnTo>
                <a:lnTo>
                  <a:pt x="139" y="348"/>
                </a:lnTo>
                <a:lnTo>
                  <a:pt x="394" y="290"/>
                </a:lnTo>
                <a:lnTo>
                  <a:pt x="592" y="244"/>
                </a:lnTo>
                <a:lnTo>
                  <a:pt x="592" y="209"/>
                </a:lnTo>
                <a:lnTo>
                  <a:pt x="569" y="198"/>
                </a:lnTo>
                <a:lnTo>
                  <a:pt x="557" y="209"/>
                </a:lnTo>
                <a:lnTo>
                  <a:pt x="546" y="162"/>
                </a:lnTo>
                <a:lnTo>
                  <a:pt x="557" y="116"/>
                </a:lnTo>
                <a:lnTo>
                  <a:pt x="476" y="81"/>
                </a:lnTo>
                <a:lnTo>
                  <a:pt x="429" y="93"/>
                </a:lnTo>
                <a:lnTo>
                  <a:pt x="429" y="23"/>
                </a:lnTo>
                <a:lnTo>
                  <a:pt x="371" y="0"/>
                </a:lnTo>
                <a:lnTo>
                  <a:pt x="336" y="12"/>
                </a:lnTo>
                <a:lnTo>
                  <a:pt x="313" y="81"/>
                </a:lnTo>
                <a:lnTo>
                  <a:pt x="267" y="104"/>
                </a:lnTo>
                <a:lnTo>
                  <a:pt x="244" y="209"/>
                </a:lnTo>
                <a:lnTo>
                  <a:pt x="174" y="255"/>
                </a:lnTo>
                <a:lnTo>
                  <a:pt x="116" y="279"/>
                </a:lnTo>
                <a:lnTo>
                  <a:pt x="92" y="255"/>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7" name=""/>
          <p:cNvSpPr/>
          <p:nvPr/>
        </p:nvSpPr>
        <p:spPr>
          <a:xfrm>
            <a:off x="6283440" y="2550960"/>
            <a:ext cx="533160" cy="571680"/>
          </a:xfrm>
          <a:custGeom>
            <a:avLst/>
            <a:gdLst/>
            <a:ahLst/>
            <a:rect l="l" t="t" r="r" b="b"/>
            <a:pathLst>
              <a:path w="336" h="360">
                <a:moveTo>
                  <a:pt x="34" y="185"/>
                </a:moveTo>
                <a:lnTo>
                  <a:pt x="11" y="185"/>
                </a:lnTo>
                <a:lnTo>
                  <a:pt x="0" y="243"/>
                </a:lnTo>
                <a:lnTo>
                  <a:pt x="11" y="301"/>
                </a:lnTo>
                <a:lnTo>
                  <a:pt x="57" y="335"/>
                </a:lnTo>
                <a:lnTo>
                  <a:pt x="69" y="359"/>
                </a:lnTo>
                <a:lnTo>
                  <a:pt x="138" y="335"/>
                </a:lnTo>
                <a:lnTo>
                  <a:pt x="208" y="289"/>
                </a:lnTo>
                <a:lnTo>
                  <a:pt x="231" y="185"/>
                </a:lnTo>
                <a:lnTo>
                  <a:pt x="277" y="162"/>
                </a:lnTo>
                <a:lnTo>
                  <a:pt x="300" y="93"/>
                </a:lnTo>
                <a:lnTo>
                  <a:pt x="335" y="81"/>
                </a:lnTo>
                <a:lnTo>
                  <a:pt x="289" y="69"/>
                </a:lnTo>
                <a:lnTo>
                  <a:pt x="208" y="116"/>
                </a:lnTo>
                <a:lnTo>
                  <a:pt x="196" y="69"/>
                </a:lnTo>
                <a:lnTo>
                  <a:pt x="115" y="69"/>
                </a:lnTo>
                <a:lnTo>
                  <a:pt x="104" y="0"/>
                </a:lnTo>
                <a:lnTo>
                  <a:pt x="81" y="23"/>
                </a:lnTo>
                <a:lnTo>
                  <a:pt x="92" y="127"/>
                </a:lnTo>
                <a:lnTo>
                  <a:pt x="57" y="127"/>
                </a:lnTo>
                <a:lnTo>
                  <a:pt x="34" y="185"/>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8" name=""/>
          <p:cNvSpPr/>
          <p:nvPr/>
        </p:nvSpPr>
        <p:spPr>
          <a:xfrm>
            <a:off x="7054920" y="2568600"/>
            <a:ext cx="146160" cy="185760"/>
          </a:xfrm>
          <a:custGeom>
            <a:avLst/>
            <a:gdLst/>
            <a:ahLst/>
            <a:rect l="l" t="t" r="r" b="b"/>
            <a:pathLst>
              <a:path w="92" h="117">
                <a:moveTo>
                  <a:pt x="0" y="0"/>
                </a:moveTo>
                <a:lnTo>
                  <a:pt x="23" y="0"/>
                </a:lnTo>
                <a:lnTo>
                  <a:pt x="56" y="23"/>
                </a:lnTo>
                <a:lnTo>
                  <a:pt x="56" y="46"/>
                </a:lnTo>
                <a:lnTo>
                  <a:pt x="91" y="70"/>
                </a:lnTo>
                <a:lnTo>
                  <a:pt x="91" y="105"/>
                </a:lnTo>
                <a:lnTo>
                  <a:pt x="46" y="116"/>
                </a:lnTo>
                <a:lnTo>
                  <a:pt x="0" y="0"/>
                </a:lnTo>
              </a:path>
            </a:pathLst>
          </a:custGeom>
          <a:solidFill>
            <a:srgbClr val="cc0000"/>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9" name=""/>
          <p:cNvSpPr/>
          <p:nvPr/>
        </p:nvSpPr>
        <p:spPr>
          <a:xfrm>
            <a:off x="7221600" y="2092320"/>
            <a:ext cx="239760" cy="184320"/>
          </a:xfrm>
          <a:custGeom>
            <a:avLst/>
            <a:gdLst/>
            <a:ahLst/>
            <a:rect l="l" t="t" r="r" b="b"/>
            <a:pathLst>
              <a:path w="151" h="116">
                <a:moveTo>
                  <a:pt x="0" y="23"/>
                </a:moveTo>
                <a:lnTo>
                  <a:pt x="115" y="0"/>
                </a:lnTo>
                <a:lnTo>
                  <a:pt x="150" y="46"/>
                </a:lnTo>
                <a:lnTo>
                  <a:pt x="127" y="68"/>
                </a:lnTo>
                <a:lnTo>
                  <a:pt x="92" y="58"/>
                </a:lnTo>
                <a:lnTo>
                  <a:pt x="34" y="115"/>
                </a:lnTo>
                <a:lnTo>
                  <a:pt x="0" y="80"/>
                </a:lnTo>
                <a:lnTo>
                  <a:pt x="0" y="23"/>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 name=""/>
          <p:cNvSpPr/>
          <p:nvPr/>
        </p:nvSpPr>
        <p:spPr>
          <a:xfrm>
            <a:off x="7256520" y="2201760"/>
            <a:ext cx="241200" cy="149400"/>
          </a:xfrm>
          <a:custGeom>
            <a:avLst/>
            <a:gdLst/>
            <a:ahLst/>
            <a:rect l="l" t="t" r="r" b="b"/>
            <a:pathLst>
              <a:path w="152" h="94">
                <a:moveTo>
                  <a:pt x="0" y="70"/>
                </a:moveTo>
                <a:lnTo>
                  <a:pt x="58" y="47"/>
                </a:lnTo>
                <a:lnTo>
                  <a:pt x="117" y="0"/>
                </a:lnTo>
                <a:lnTo>
                  <a:pt x="128" y="12"/>
                </a:lnTo>
                <a:lnTo>
                  <a:pt x="151" y="12"/>
                </a:lnTo>
                <a:lnTo>
                  <a:pt x="93" y="58"/>
                </a:lnTo>
                <a:lnTo>
                  <a:pt x="11" y="93"/>
                </a:lnTo>
                <a:lnTo>
                  <a:pt x="0" y="70"/>
                </a:lnTo>
              </a:path>
            </a:pathLst>
          </a:custGeom>
          <a:solidFill>
            <a:srgbClr val="ffffff"/>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91" name=""/>
          <p:cNvSpPr/>
          <p:nvPr/>
        </p:nvSpPr>
        <p:spPr>
          <a:xfrm>
            <a:off x="7256520" y="1539720"/>
            <a:ext cx="241200" cy="462240"/>
          </a:xfrm>
          <a:custGeom>
            <a:avLst/>
            <a:gdLst/>
            <a:ahLst/>
            <a:rect l="l" t="t" r="r" b="b"/>
            <a:pathLst>
              <a:path w="152" h="291">
                <a:moveTo>
                  <a:pt x="35" y="0"/>
                </a:moveTo>
                <a:lnTo>
                  <a:pt x="0" y="58"/>
                </a:lnTo>
                <a:lnTo>
                  <a:pt x="35" y="116"/>
                </a:lnTo>
                <a:lnTo>
                  <a:pt x="11" y="140"/>
                </a:lnTo>
                <a:lnTo>
                  <a:pt x="23" y="290"/>
                </a:lnTo>
                <a:lnTo>
                  <a:pt x="105" y="267"/>
                </a:lnTo>
                <a:lnTo>
                  <a:pt x="128" y="267"/>
                </a:lnTo>
                <a:lnTo>
                  <a:pt x="140" y="244"/>
                </a:lnTo>
                <a:lnTo>
                  <a:pt x="140" y="221"/>
                </a:lnTo>
                <a:lnTo>
                  <a:pt x="151" y="198"/>
                </a:lnTo>
                <a:lnTo>
                  <a:pt x="105" y="186"/>
                </a:lnTo>
                <a:lnTo>
                  <a:pt x="46" y="23"/>
                </a:lnTo>
                <a:lnTo>
                  <a:pt x="35" y="0"/>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2" name=""/>
          <p:cNvSpPr/>
          <p:nvPr/>
        </p:nvSpPr>
        <p:spPr>
          <a:xfrm>
            <a:off x="7404120" y="2073240"/>
            <a:ext cx="114120" cy="93600"/>
          </a:xfrm>
          <a:custGeom>
            <a:avLst/>
            <a:gdLst/>
            <a:ahLst/>
            <a:rect l="l" t="t" r="r" b="b"/>
            <a:pathLst>
              <a:path w="72" h="59">
                <a:moveTo>
                  <a:pt x="0" y="12"/>
                </a:moveTo>
                <a:lnTo>
                  <a:pt x="24" y="0"/>
                </a:lnTo>
                <a:lnTo>
                  <a:pt x="71" y="35"/>
                </a:lnTo>
                <a:lnTo>
                  <a:pt x="59" y="35"/>
                </a:lnTo>
                <a:lnTo>
                  <a:pt x="36" y="35"/>
                </a:lnTo>
                <a:lnTo>
                  <a:pt x="36" y="58"/>
                </a:lnTo>
                <a:lnTo>
                  <a:pt x="0" y="12"/>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3" name=""/>
          <p:cNvSpPr/>
          <p:nvPr/>
        </p:nvSpPr>
        <p:spPr>
          <a:xfrm>
            <a:off x="7148520" y="2828880"/>
            <a:ext cx="52560" cy="109440"/>
          </a:xfrm>
          <a:custGeom>
            <a:avLst/>
            <a:gdLst/>
            <a:ahLst/>
            <a:rect l="l" t="t" r="r" b="b"/>
            <a:pathLst>
              <a:path w="33" h="69">
                <a:moveTo>
                  <a:pt x="0" y="0"/>
                </a:moveTo>
                <a:lnTo>
                  <a:pt x="32" y="0"/>
                </a:lnTo>
                <a:lnTo>
                  <a:pt x="11" y="68"/>
                </a:lnTo>
                <a:lnTo>
                  <a:pt x="0" y="68"/>
                </a:lnTo>
                <a:lnTo>
                  <a:pt x="0" y="0"/>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4" name=""/>
          <p:cNvSpPr/>
          <p:nvPr/>
        </p:nvSpPr>
        <p:spPr>
          <a:xfrm>
            <a:off x="4127400" y="4186080"/>
            <a:ext cx="308520" cy="225720"/>
          </a:xfrm>
          <a:prstGeom prst="rect">
            <a:avLst/>
          </a:prstGeom>
          <a:noFill/>
          <a:ln w="0">
            <a:noFill/>
          </a:ln>
        </p:spPr>
        <p:style>
          <a:lnRef idx="0"/>
          <a:fillRef idx="0"/>
          <a:effectRef idx="0"/>
          <a:fontRef idx="minor"/>
        </p:style>
        <p:txBody>
          <a:bodyPr wrap="none" lIns="73080" rIns="73080" tIns="36360" bIns="36360" anchor="t">
            <a:spAutoFit/>
          </a:bodyPr>
          <a:p>
            <a:pP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TX</a:t>
            </a:r>
            <a:endParaRPr b="0" lang="en-US" sz="1000" strike="noStrike" u="none">
              <a:solidFill>
                <a:srgbClr val="000000"/>
              </a:solidFill>
              <a:effectLst/>
              <a:uFillTx/>
              <a:latin typeface="Arial"/>
            </a:endParaRPr>
          </a:p>
        </p:txBody>
      </p:sp>
      <p:sp>
        <p:nvSpPr>
          <p:cNvPr id="395" name=""/>
          <p:cNvSpPr/>
          <p:nvPr/>
        </p:nvSpPr>
        <p:spPr>
          <a:xfrm>
            <a:off x="4313160" y="3502080"/>
            <a:ext cx="336600" cy="225720"/>
          </a:xfrm>
          <a:prstGeom prst="rect">
            <a:avLst/>
          </a:prstGeom>
          <a:noFill/>
          <a:ln w="0">
            <a:noFill/>
          </a:ln>
        </p:spPr>
        <p:style>
          <a:lnRef idx="0"/>
          <a:fillRef idx="0"/>
          <a:effectRef idx="0"/>
          <a:fontRef idx="minor"/>
        </p:style>
        <p:txBody>
          <a:bodyPr wrap="none" lIns="73080" rIns="73080" tIns="36360" bIns="36360" anchor="t">
            <a:spAutoFit/>
          </a:bodyPr>
          <a:p>
            <a:pP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OK</a:t>
            </a:r>
            <a:endParaRPr b="0" lang="en-US" sz="1000" strike="noStrike" u="none">
              <a:solidFill>
                <a:srgbClr val="000000"/>
              </a:solidFill>
              <a:effectLst/>
              <a:uFillTx/>
              <a:latin typeface="Arial"/>
            </a:endParaRPr>
          </a:p>
        </p:txBody>
      </p:sp>
      <p:sp>
        <p:nvSpPr>
          <p:cNvPr id="396" name=""/>
          <p:cNvSpPr/>
          <p:nvPr/>
        </p:nvSpPr>
        <p:spPr>
          <a:xfrm>
            <a:off x="3177000" y="3639960"/>
            <a:ext cx="3434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NM</a:t>
            </a:r>
            <a:endParaRPr b="0" lang="en-US" sz="1000" strike="noStrike" u="none">
              <a:solidFill>
                <a:srgbClr val="000000"/>
              </a:solidFill>
              <a:effectLst/>
              <a:uFillTx/>
              <a:latin typeface="Arial"/>
            </a:endParaRPr>
          </a:p>
        </p:txBody>
      </p:sp>
      <p:sp>
        <p:nvSpPr>
          <p:cNvPr id="397" name=""/>
          <p:cNvSpPr/>
          <p:nvPr/>
        </p:nvSpPr>
        <p:spPr>
          <a:xfrm>
            <a:off x="2448000" y="357840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AZ</a:t>
            </a:r>
            <a:endParaRPr b="0" lang="en-US" sz="1000" strike="noStrike" u="none">
              <a:solidFill>
                <a:srgbClr val="000000"/>
              </a:solidFill>
              <a:effectLst/>
              <a:uFillTx/>
              <a:latin typeface="Arial"/>
            </a:endParaRPr>
          </a:p>
        </p:txBody>
      </p:sp>
      <p:sp>
        <p:nvSpPr>
          <p:cNvPr id="398" name=""/>
          <p:cNvSpPr/>
          <p:nvPr/>
        </p:nvSpPr>
        <p:spPr>
          <a:xfrm>
            <a:off x="1553040" y="305280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CA</a:t>
            </a:r>
            <a:endParaRPr b="0" lang="en-US" sz="1000" strike="noStrike" u="none">
              <a:solidFill>
                <a:srgbClr val="000000"/>
              </a:solidFill>
              <a:effectLst/>
              <a:uFillTx/>
              <a:latin typeface="Arial"/>
            </a:endParaRPr>
          </a:p>
        </p:txBody>
      </p:sp>
      <p:sp>
        <p:nvSpPr>
          <p:cNvPr id="399" name=""/>
          <p:cNvSpPr/>
          <p:nvPr/>
        </p:nvSpPr>
        <p:spPr>
          <a:xfrm>
            <a:off x="1938240" y="265896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NV</a:t>
            </a:r>
            <a:endParaRPr b="0" lang="en-US" sz="1000" strike="noStrike" u="none">
              <a:solidFill>
                <a:srgbClr val="000000"/>
              </a:solidFill>
              <a:effectLst/>
              <a:uFillTx/>
              <a:latin typeface="Arial"/>
            </a:endParaRPr>
          </a:p>
        </p:txBody>
      </p:sp>
      <p:sp>
        <p:nvSpPr>
          <p:cNvPr id="400" name=""/>
          <p:cNvSpPr/>
          <p:nvPr/>
        </p:nvSpPr>
        <p:spPr>
          <a:xfrm>
            <a:off x="2587680" y="284328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UT</a:t>
            </a:r>
            <a:endParaRPr b="0" lang="en-US" sz="1000" strike="noStrike" u="none">
              <a:solidFill>
                <a:srgbClr val="000000"/>
              </a:solidFill>
              <a:effectLst/>
              <a:uFillTx/>
              <a:latin typeface="Arial"/>
            </a:endParaRPr>
          </a:p>
        </p:txBody>
      </p:sp>
      <p:sp>
        <p:nvSpPr>
          <p:cNvPr id="401" name=""/>
          <p:cNvSpPr/>
          <p:nvPr/>
        </p:nvSpPr>
        <p:spPr>
          <a:xfrm>
            <a:off x="3282840" y="292572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CO</a:t>
            </a:r>
            <a:endParaRPr b="0" lang="en-US" sz="1000" strike="noStrike" u="none">
              <a:solidFill>
                <a:srgbClr val="000000"/>
              </a:solidFill>
              <a:effectLst/>
              <a:uFillTx/>
              <a:latin typeface="Arial"/>
            </a:endParaRPr>
          </a:p>
        </p:txBody>
      </p:sp>
      <p:sp>
        <p:nvSpPr>
          <p:cNvPr id="402" name=""/>
          <p:cNvSpPr/>
          <p:nvPr/>
        </p:nvSpPr>
        <p:spPr>
          <a:xfrm>
            <a:off x="4167360" y="303372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KS</a:t>
            </a:r>
            <a:endParaRPr b="0" lang="en-US" sz="1000" strike="noStrike" u="none">
              <a:solidFill>
                <a:srgbClr val="000000"/>
              </a:solidFill>
              <a:effectLst/>
              <a:uFillTx/>
              <a:latin typeface="Arial"/>
            </a:endParaRPr>
          </a:p>
        </p:txBody>
      </p:sp>
      <p:sp>
        <p:nvSpPr>
          <p:cNvPr id="403" name=""/>
          <p:cNvSpPr/>
          <p:nvPr/>
        </p:nvSpPr>
        <p:spPr>
          <a:xfrm>
            <a:off x="1657440" y="188424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OR</a:t>
            </a:r>
            <a:endParaRPr b="0" lang="en-US" sz="1000" strike="noStrike" u="none">
              <a:solidFill>
                <a:srgbClr val="000000"/>
              </a:solidFill>
              <a:effectLst/>
              <a:uFillTx/>
              <a:latin typeface="Arial"/>
            </a:endParaRPr>
          </a:p>
        </p:txBody>
      </p:sp>
      <p:sp>
        <p:nvSpPr>
          <p:cNvPr id="404" name=""/>
          <p:cNvSpPr/>
          <p:nvPr/>
        </p:nvSpPr>
        <p:spPr>
          <a:xfrm>
            <a:off x="1817640" y="1376280"/>
            <a:ext cx="35748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WA</a:t>
            </a:r>
            <a:endParaRPr b="0" lang="en-US" sz="1000" strike="noStrike" u="none">
              <a:solidFill>
                <a:srgbClr val="000000"/>
              </a:solidFill>
              <a:effectLst/>
              <a:uFillTx/>
              <a:latin typeface="Arial"/>
            </a:endParaRPr>
          </a:p>
        </p:txBody>
      </p:sp>
      <p:sp>
        <p:nvSpPr>
          <p:cNvPr id="405" name=""/>
          <p:cNvSpPr/>
          <p:nvPr/>
        </p:nvSpPr>
        <p:spPr>
          <a:xfrm>
            <a:off x="2374920" y="205596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ID</a:t>
            </a:r>
            <a:endParaRPr b="0" lang="en-US" sz="1000" strike="noStrike" u="none">
              <a:solidFill>
                <a:srgbClr val="000000"/>
              </a:solidFill>
              <a:effectLst/>
              <a:uFillTx/>
              <a:latin typeface="Arial"/>
            </a:endParaRPr>
          </a:p>
        </p:txBody>
      </p:sp>
      <p:sp>
        <p:nvSpPr>
          <p:cNvPr id="406" name=""/>
          <p:cNvSpPr/>
          <p:nvPr/>
        </p:nvSpPr>
        <p:spPr>
          <a:xfrm>
            <a:off x="2943720" y="158580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MT</a:t>
            </a:r>
            <a:endParaRPr b="0" lang="en-US" sz="1000" strike="noStrike" u="none">
              <a:solidFill>
                <a:srgbClr val="000000"/>
              </a:solidFill>
              <a:effectLst/>
              <a:uFillTx/>
              <a:latin typeface="Arial"/>
            </a:endParaRPr>
          </a:p>
        </p:txBody>
      </p:sp>
      <p:sp>
        <p:nvSpPr>
          <p:cNvPr id="407" name=""/>
          <p:cNvSpPr/>
          <p:nvPr/>
        </p:nvSpPr>
        <p:spPr>
          <a:xfrm>
            <a:off x="3087720" y="2271600"/>
            <a:ext cx="3506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WY</a:t>
            </a:r>
            <a:endParaRPr b="0" lang="en-US" sz="1000" strike="noStrike" u="none">
              <a:solidFill>
                <a:srgbClr val="000000"/>
              </a:solidFill>
              <a:effectLst/>
              <a:uFillTx/>
              <a:latin typeface="Arial"/>
            </a:endParaRPr>
          </a:p>
        </p:txBody>
      </p:sp>
      <p:sp>
        <p:nvSpPr>
          <p:cNvPr id="408" name=""/>
          <p:cNvSpPr/>
          <p:nvPr/>
        </p:nvSpPr>
        <p:spPr>
          <a:xfrm>
            <a:off x="3927960" y="163044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ND</a:t>
            </a:r>
            <a:endParaRPr b="0" lang="en-US" sz="1000" strike="noStrike" u="none">
              <a:solidFill>
                <a:srgbClr val="000000"/>
              </a:solidFill>
              <a:effectLst/>
              <a:uFillTx/>
              <a:latin typeface="Arial"/>
            </a:endParaRPr>
          </a:p>
        </p:txBody>
      </p:sp>
      <p:sp>
        <p:nvSpPr>
          <p:cNvPr id="409" name=""/>
          <p:cNvSpPr/>
          <p:nvPr/>
        </p:nvSpPr>
        <p:spPr>
          <a:xfrm>
            <a:off x="3983040" y="204948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SD</a:t>
            </a:r>
            <a:endParaRPr b="0" lang="en-US" sz="1000" strike="noStrike" u="none">
              <a:solidFill>
                <a:srgbClr val="000000"/>
              </a:solidFill>
              <a:effectLst/>
              <a:uFillTx/>
              <a:latin typeface="Arial"/>
            </a:endParaRPr>
          </a:p>
        </p:txBody>
      </p:sp>
      <p:sp>
        <p:nvSpPr>
          <p:cNvPr id="410" name=""/>
          <p:cNvSpPr/>
          <p:nvPr/>
        </p:nvSpPr>
        <p:spPr>
          <a:xfrm>
            <a:off x="3665520" y="2422440"/>
            <a:ext cx="1068480" cy="479520"/>
          </a:xfrm>
          <a:custGeom>
            <a:avLst/>
            <a:gdLst/>
            <a:ahLst/>
            <a:rect l="l" t="t" r="r" b="b"/>
            <a:pathLst>
              <a:path w="673" h="302">
                <a:moveTo>
                  <a:pt x="12" y="0"/>
                </a:moveTo>
                <a:lnTo>
                  <a:pt x="0" y="197"/>
                </a:lnTo>
                <a:lnTo>
                  <a:pt x="150" y="197"/>
                </a:lnTo>
                <a:lnTo>
                  <a:pt x="150" y="301"/>
                </a:lnTo>
                <a:lnTo>
                  <a:pt x="360" y="301"/>
                </a:lnTo>
                <a:lnTo>
                  <a:pt x="545" y="289"/>
                </a:lnTo>
                <a:lnTo>
                  <a:pt x="672" y="301"/>
                </a:lnTo>
                <a:lnTo>
                  <a:pt x="637" y="208"/>
                </a:lnTo>
                <a:lnTo>
                  <a:pt x="603" y="127"/>
                </a:lnTo>
                <a:lnTo>
                  <a:pt x="580" y="46"/>
                </a:lnTo>
                <a:lnTo>
                  <a:pt x="499" y="0"/>
                </a:lnTo>
                <a:lnTo>
                  <a:pt x="464" y="23"/>
                </a:lnTo>
                <a:lnTo>
                  <a:pt x="418" y="12"/>
                </a:lnTo>
                <a:lnTo>
                  <a:pt x="243" y="0"/>
                </a:lnTo>
                <a:lnTo>
                  <a:pt x="12"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11" name=""/>
          <p:cNvSpPr/>
          <p:nvPr/>
        </p:nvSpPr>
        <p:spPr>
          <a:xfrm>
            <a:off x="4014720" y="255096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NE</a:t>
            </a:r>
            <a:endParaRPr b="0" lang="en-US" sz="1000" strike="noStrike" u="none">
              <a:solidFill>
                <a:srgbClr val="000000"/>
              </a:solidFill>
              <a:effectLst/>
              <a:uFillTx/>
              <a:latin typeface="Arial"/>
            </a:endParaRPr>
          </a:p>
        </p:txBody>
      </p:sp>
      <p:sp>
        <p:nvSpPr>
          <p:cNvPr id="412" name=""/>
          <p:cNvSpPr/>
          <p:nvPr/>
        </p:nvSpPr>
        <p:spPr>
          <a:xfrm>
            <a:off x="4587840" y="1822320"/>
            <a:ext cx="3434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MN</a:t>
            </a:r>
            <a:endParaRPr b="0" lang="en-US" sz="1000" strike="noStrike" u="none">
              <a:solidFill>
                <a:srgbClr val="000000"/>
              </a:solidFill>
              <a:effectLst/>
              <a:uFillTx/>
              <a:latin typeface="Arial"/>
            </a:endParaRPr>
          </a:p>
        </p:txBody>
      </p:sp>
      <p:sp>
        <p:nvSpPr>
          <p:cNvPr id="413" name=""/>
          <p:cNvSpPr/>
          <p:nvPr/>
        </p:nvSpPr>
        <p:spPr>
          <a:xfrm>
            <a:off x="5114880" y="1949400"/>
            <a:ext cx="30132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WI</a:t>
            </a:r>
            <a:endParaRPr b="0" lang="en-US" sz="1000" strike="noStrike" u="none">
              <a:solidFill>
                <a:srgbClr val="000000"/>
              </a:solidFill>
              <a:effectLst/>
              <a:uFillTx/>
              <a:latin typeface="Arial"/>
            </a:endParaRPr>
          </a:p>
        </p:txBody>
      </p:sp>
      <p:sp>
        <p:nvSpPr>
          <p:cNvPr id="414" name=""/>
          <p:cNvSpPr/>
          <p:nvPr/>
        </p:nvSpPr>
        <p:spPr>
          <a:xfrm>
            <a:off x="4756320" y="241920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IA</a:t>
            </a:r>
            <a:endParaRPr b="0" lang="en-US" sz="1000" strike="noStrike" u="none">
              <a:solidFill>
                <a:srgbClr val="000000"/>
              </a:solidFill>
              <a:effectLst/>
              <a:uFillTx/>
              <a:latin typeface="Arial"/>
            </a:endParaRPr>
          </a:p>
        </p:txBody>
      </p:sp>
      <p:sp>
        <p:nvSpPr>
          <p:cNvPr id="415" name=""/>
          <p:cNvSpPr/>
          <p:nvPr/>
        </p:nvSpPr>
        <p:spPr>
          <a:xfrm>
            <a:off x="4902120" y="3035160"/>
            <a:ext cx="3506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MO</a:t>
            </a:r>
            <a:endParaRPr b="0" lang="en-US" sz="1000" strike="noStrike" u="none">
              <a:solidFill>
                <a:srgbClr val="000000"/>
              </a:solidFill>
              <a:effectLst/>
              <a:uFillTx/>
              <a:latin typeface="Arial"/>
            </a:endParaRPr>
          </a:p>
        </p:txBody>
      </p:sp>
      <p:sp>
        <p:nvSpPr>
          <p:cNvPr id="416" name=""/>
          <p:cNvSpPr/>
          <p:nvPr/>
        </p:nvSpPr>
        <p:spPr>
          <a:xfrm>
            <a:off x="5290920" y="2705040"/>
            <a:ext cx="2592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IL</a:t>
            </a:r>
            <a:endParaRPr b="0" lang="en-US" sz="1000" strike="noStrike" u="none">
              <a:solidFill>
                <a:srgbClr val="000000"/>
              </a:solidFill>
              <a:effectLst/>
              <a:uFillTx/>
              <a:latin typeface="Arial"/>
            </a:endParaRPr>
          </a:p>
        </p:txBody>
      </p:sp>
      <p:sp>
        <p:nvSpPr>
          <p:cNvPr id="417" name=""/>
          <p:cNvSpPr/>
          <p:nvPr/>
        </p:nvSpPr>
        <p:spPr>
          <a:xfrm>
            <a:off x="5657760" y="266076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IN</a:t>
            </a:r>
            <a:endParaRPr b="0" lang="en-US" sz="1000" strike="noStrike" u="none">
              <a:solidFill>
                <a:srgbClr val="000000"/>
              </a:solidFill>
              <a:effectLst/>
              <a:uFillTx/>
              <a:latin typeface="Arial"/>
            </a:endParaRPr>
          </a:p>
        </p:txBody>
      </p:sp>
      <p:sp>
        <p:nvSpPr>
          <p:cNvPr id="418" name=""/>
          <p:cNvSpPr/>
          <p:nvPr/>
        </p:nvSpPr>
        <p:spPr>
          <a:xfrm>
            <a:off x="6000840" y="254628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OH</a:t>
            </a:r>
            <a:endParaRPr b="0" lang="en-US" sz="1000" strike="noStrike" u="none">
              <a:solidFill>
                <a:srgbClr val="000000"/>
              </a:solidFill>
              <a:effectLst/>
              <a:uFillTx/>
              <a:latin typeface="Arial"/>
            </a:endParaRPr>
          </a:p>
        </p:txBody>
      </p:sp>
      <p:sp>
        <p:nvSpPr>
          <p:cNvPr id="419" name=""/>
          <p:cNvSpPr/>
          <p:nvPr/>
        </p:nvSpPr>
        <p:spPr>
          <a:xfrm>
            <a:off x="4913640" y="356724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AR</a:t>
            </a:r>
            <a:endParaRPr b="0" lang="en-US" sz="1000" strike="noStrike" u="none">
              <a:solidFill>
                <a:srgbClr val="000000"/>
              </a:solidFill>
              <a:effectLst/>
              <a:uFillTx/>
              <a:latin typeface="Arial"/>
            </a:endParaRPr>
          </a:p>
        </p:txBody>
      </p:sp>
      <p:sp>
        <p:nvSpPr>
          <p:cNvPr id="420" name=""/>
          <p:cNvSpPr/>
          <p:nvPr/>
        </p:nvSpPr>
        <p:spPr>
          <a:xfrm>
            <a:off x="5015160" y="408132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LA</a:t>
            </a:r>
            <a:endParaRPr b="0" lang="en-US" sz="1000" strike="noStrike" u="none">
              <a:solidFill>
                <a:srgbClr val="000000"/>
              </a:solidFill>
              <a:effectLst/>
              <a:uFillTx/>
              <a:latin typeface="Arial"/>
            </a:endParaRPr>
          </a:p>
        </p:txBody>
      </p:sp>
      <p:sp>
        <p:nvSpPr>
          <p:cNvPr id="421" name=""/>
          <p:cNvSpPr/>
          <p:nvPr/>
        </p:nvSpPr>
        <p:spPr>
          <a:xfrm>
            <a:off x="5321160" y="378936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MS</a:t>
            </a:r>
            <a:endParaRPr b="0" lang="en-US" sz="1000" strike="noStrike" u="none">
              <a:solidFill>
                <a:srgbClr val="000000"/>
              </a:solidFill>
              <a:effectLst/>
              <a:uFillTx/>
              <a:latin typeface="Arial"/>
            </a:endParaRPr>
          </a:p>
        </p:txBody>
      </p:sp>
      <p:sp>
        <p:nvSpPr>
          <p:cNvPr id="422" name=""/>
          <p:cNvSpPr/>
          <p:nvPr/>
        </p:nvSpPr>
        <p:spPr>
          <a:xfrm>
            <a:off x="5764320" y="376380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AL</a:t>
            </a:r>
            <a:endParaRPr b="0" lang="en-US" sz="1000" strike="noStrike" u="none">
              <a:solidFill>
                <a:srgbClr val="000000"/>
              </a:solidFill>
              <a:effectLst/>
              <a:uFillTx/>
              <a:latin typeface="Arial"/>
            </a:endParaRPr>
          </a:p>
        </p:txBody>
      </p:sp>
      <p:sp>
        <p:nvSpPr>
          <p:cNvPr id="423" name=""/>
          <p:cNvSpPr/>
          <p:nvPr/>
        </p:nvSpPr>
        <p:spPr>
          <a:xfrm>
            <a:off x="6184800" y="375120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GA</a:t>
            </a:r>
            <a:endParaRPr b="0" lang="en-US" sz="1000" strike="noStrike" u="none">
              <a:solidFill>
                <a:srgbClr val="000000"/>
              </a:solidFill>
              <a:effectLst/>
              <a:uFillTx/>
              <a:latin typeface="Arial"/>
            </a:endParaRPr>
          </a:p>
        </p:txBody>
      </p:sp>
      <p:sp>
        <p:nvSpPr>
          <p:cNvPr id="424" name=""/>
          <p:cNvSpPr/>
          <p:nvPr/>
        </p:nvSpPr>
        <p:spPr>
          <a:xfrm>
            <a:off x="5713560" y="333864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TN</a:t>
            </a:r>
            <a:endParaRPr b="0" lang="en-US" sz="1000" strike="noStrike" u="none">
              <a:solidFill>
                <a:srgbClr val="000000"/>
              </a:solidFill>
              <a:effectLst/>
              <a:uFillTx/>
              <a:latin typeface="Arial"/>
            </a:endParaRPr>
          </a:p>
        </p:txBody>
      </p:sp>
      <p:sp>
        <p:nvSpPr>
          <p:cNvPr id="425" name=""/>
          <p:cNvSpPr/>
          <p:nvPr/>
        </p:nvSpPr>
        <p:spPr>
          <a:xfrm>
            <a:off x="5830920" y="307980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KY</a:t>
            </a:r>
            <a:endParaRPr b="0" lang="en-US" sz="1000" strike="noStrike" u="none">
              <a:solidFill>
                <a:srgbClr val="000000"/>
              </a:solidFill>
              <a:effectLst/>
              <a:uFillTx/>
              <a:latin typeface="Arial"/>
            </a:endParaRPr>
          </a:p>
        </p:txBody>
      </p:sp>
      <p:sp>
        <p:nvSpPr>
          <p:cNvPr id="426" name=""/>
          <p:cNvSpPr/>
          <p:nvPr/>
        </p:nvSpPr>
        <p:spPr>
          <a:xfrm>
            <a:off x="6583680" y="321300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NC</a:t>
            </a:r>
            <a:endParaRPr b="0" lang="en-US" sz="1000" strike="noStrike" u="none">
              <a:solidFill>
                <a:srgbClr val="000000"/>
              </a:solidFill>
              <a:effectLst/>
              <a:uFillTx/>
              <a:latin typeface="Arial"/>
            </a:endParaRPr>
          </a:p>
        </p:txBody>
      </p:sp>
      <p:sp>
        <p:nvSpPr>
          <p:cNvPr id="427" name=""/>
          <p:cNvSpPr/>
          <p:nvPr/>
        </p:nvSpPr>
        <p:spPr>
          <a:xfrm>
            <a:off x="6311880" y="2762280"/>
            <a:ext cx="3506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WV</a:t>
            </a:r>
            <a:endParaRPr b="0" lang="en-US" sz="1000" strike="noStrike" u="none">
              <a:solidFill>
                <a:srgbClr val="000000"/>
              </a:solidFill>
              <a:effectLst/>
              <a:uFillTx/>
              <a:latin typeface="Arial"/>
            </a:endParaRPr>
          </a:p>
        </p:txBody>
      </p:sp>
      <p:sp>
        <p:nvSpPr>
          <p:cNvPr id="428" name=""/>
          <p:cNvSpPr/>
          <p:nvPr/>
        </p:nvSpPr>
        <p:spPr>
          <a:xfrm>
            <a:off x="6670800" y="287640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VA</a:t>
            </a:r>
            <a:endParaRPr b="0" lang="en-US" sz="1000" strike="noStrike" u="none">
              <a:solidFill>
                <a:srgbClr val="000000"/>
              </a:solidFill>
              <a:effectLst/>
              <a:uFillTx/>
              <a:latin typeface="Arial"/>
            </a:endParaRPr>
          </a:p>
        </p:txBody>
      </p:sp>
      <p:sp>
        <p:nvSpPr>
          <p:cNvPr id="429" name=""/>
          <p:cNvSpPr/>
          <p:nvPr/>
        </p:nvSpPr>
        <p:spPr>
          <a:xfrm>
            <a:off x="6643800" y="4495680"/>
            <a:ext cx="30132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FL</a:t>
            </a:r>
            <a:endParaRPr b="0" lang="en-US" sz="1000" strike="noStrike" u="none">
              <a:solidFill>
                <a:srgbClr val="000000"/>
              </a:solidFill>
              <a:effectLst/>
              <a:uFillTx/>
              <a:latin typeface="Arial"/>
            </a:endParaRPr>
          </a:p>
        </p:txBody>
      </p:sp>
      <p:sp>
        <p:nvSpPr>
          <p:cNvPr id="430" name=""/>
          <p:cNvSpPr/>
          <p:nvPr/>
        </p:nvSpPr>
        <p:spPr>
          <a:xfrm>
            <a:off x="6486480" y="348444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SC</a:t>
            </a:r>
            <a:endParaRPr b="0" lang="en-US" sz="1000" strike="noStrike" u="none">
              <a:solidFill>
                <a:srgbClr val="000000"/>
              </a:solidFill>
              <a:effectLst/>
              <a:uFillTx/>
              <a:latin typeface="Arial"/>
            </a:endParaRPr>
          </a:p>
        </p:txBody>
      </p:sp>
      <p:sp>
        <p:nvSpPr>
          <p:cNvPr id="431" name=""/>
          <p:cNvSpPr/>
          <p:nvPr/>
        </p:nvSpPr>
        <p:spPr>
          <a:xfrm>
            <a:off x="5778360" y="2152800"/>
            <a:ext cx="28728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MI</a:t>
            </a:r>
            <a:endParaRPr b="0" lang="en-US" sz="1000" strike="noStrike" u="none">
              <a:solidFill>
                <a:srgbClr val="000000"/>
              </a:solidFill>
              <a:effectLst/>
              <a:uFillTx/>
              <a:latin typeface="Arial"/>
            </a:endParaRPr>
          </a:p>
        </p:txBody>
      </p:sp>
      <p:sp>
        <p:nvSpPr>
          <p:cNvPr id="432" name=""/>
          <p:cNvSpPr/>
          <p:nvPr/>
        </p:nvSpPr>
        <p:spPr>
          <a:xfrm>
            <a:off x="6605640" y="234936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PA</a:t>
            </a:r>
            <a:endParaRPr b="0" lang="en-US" sz="1000" strike="noStrike" u="none">
              <a:solidFill>
                <a:srgbClr val="000000"/>
              </a:solidFill>
              <a:effectLst/>
              <a:uFillTx/>
              <a:latin typeface="Arial"/>
            </a:endParaRPr>
          </a:p>
        </p:txBody>
      </p:sp>
      <p:sp>
        <p:nvSpPr>
          <p:cNvPr id="433" name=""/>
          <p:cNvSpPr/>
          <p:nvPr/>
        </p:nvSpPr>
        <p:spPr>
          <a:xfrm>
            <a:off x="6807240" y="192420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NY</a:t>
            </a:r>
            <a:endParaRPr b="0" lang="en-US" sz="1000" strike="noStrike" u="none">
              <a:solidFill>
                <a:srgbClr val="000000"/>
              </a:solidFill>
              <a:effectLst/>
              <a:uFillTx/>
              <a:latin typeface="Arial"/>
            </a:endParaRPr>
          </a:p>
        </p:txBody>
      </p:sp>
      <p:sp>
        <p:nvSpPr>
          <p:cNvPr id="434" name=""/>
          <p:cNvSpPr/>
          <p:nvPr/>
        </p:nvSpPr>
        <p:spPr>
          <a:xfrm>
            <a:off x="7354800" y="138420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ME</a:t>
            </a:r>
            <a:endParaRPr b="0" lang="en-US" sz="1000" strike="noStrike" u="none">
              <a:solidFill>
                <a:srgbClr val="000000"/>
              </a:solidFill>
              <a:effectLst/>
              <a:uFillTx/>
              <a:latin typeface="Arial"/>
            </a:endParaRPr>
          </a:p>
        </p:txBody>
      </p:sp>
      <p:sp>
        <p:nvSpPr>
          <p:cNvPr id="435" name=""/>
          <p:cNvSpPr/>
          <p:nvPr/>
        </p:nvSpPr>
        <p:spPr>
          <a:xfrm>
            <a:off x="6727680" y="1397160"/>
            <a:ext cx="30852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VT</a:t>
            </a:r>
            <a:endParaRPr b="0" lang="en-US" sz="1000" strike="noStrike" u="none">
              <a:solidFill>
                <a:srgbClr val="000000"/>
              </a:solidFill>
              <a:effectLst/>
              <a:uFillTx/>
              <a:latin typeface="Arial"/>
            </a:endParaRPr>
          </a:p>
        </p:txBody>
      </p:sp>
      <p:sp>
        <p:nvSpPr>
          <p:cNvPr id="436" name=""/>
          <p:cNvSpPr/>
          <p:nvPr/>
        </p:nvSpPr>
        <p:spPr>
          <a:xfrm>
            <a:off x="6961320" y="1527120"/>
            <a:ext cx="199800" cy="17460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7" name=""/>
          <p:cNvSpPr/>
          <p:nvPr/>
        </p:nvSpPr>
        <p:spPr>
          <a:xfrm>
            <a:off x="7042680" y="109224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NH</a:t>
            </a:r>
            <a:endParaRPr b="0" lang="en-US" sz="1000" strike="noStrike" u="none">
              <a:solidFill>
                <a:srgbClr val="000000"/>
              </a:solidFill>
              <a:effectLst/>
              <a:uFillTx/>
              <a:latin typeface="Arial"/>
            </a:endParaRPr>
          </a:p>
        </p:txBody>
      </p:sp>
      <p:sp>
        <p:nvSpPr>
          <p:cNvPr id="438" name=""/>
          <p:cNvSpPr/>
          <p:nvPr/>
        </p:nvSpPr>
        <p:spPr>
          <a:xfrm>
            <a:off x="7227720" y="1260360"/>
            <a:ext cx="98640" cy="37800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9" name=""/>
          <p:cNvSpPr/>
          <p:nvPr/>
        </p:nvSpPr>
        <p:spPr>
          <a:xfrm>
            <a:off x="7507440" y="2057400"/>
            <a:ext cx="3524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0" name=""/>
          <p:cNvSpPr/>
          <p:nvPr/>
        </p:nvSpPr>
        <p:spPr>
          <a:xfrm>
            <a:off x="7691400" y="213192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RI</a:t>
            </a:r>
            <a:endParaRPr b="0" lang="en-US" sz="1000" strike="noStrike" u="none">
              <a:solidFill>
                <a:srgbClr val="000000"/>
              </a:solidFill>
              <a:effectLst/>
              <a:uFillTx/>
              <a:latin typeface="Arial"/>
            </a:endParaRPr>
          </a:p>
        </p:txBody>
      </p:sp>
      <p:sp>
        <p:nvSpPr>
          <p:cNvPr id="441" name=""/>
          <p:cNvSpPr/>
          <p:nvPr/>
        </p:nvSpPr>
        <p:spPr>
          <a:xfrm>
            <a:off x="7456320" y="2111400"/>
            <a:ext cx="270000" cy="1141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2" name=""/>
          <p:cNvSpPr/>
          <p:nvPr/>
        </p:nvSpPr>
        <p:spPr>
          <a:xfrm>
            <a:off x="7544160" y="228456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CT</a:t>
            </a:r>
            <a:endParaRPr b="0" lang="en-US" sz="1000" strike="noStrike" u="none">
              <a:solidFill>
                <a:srgbClr val="000000"/>
              </a:solidFill>
              <a:effectLst/>
              <a:uFillTx/>
              <a:latin typeface="Arial"/>
            </a:endParaRPr>
          </a:p>
        </p:txBody>
      </p:sp>
      <p:sp>
        <p:nvSpPr>
          <p:cNvPr id="443" name=""/>
          <p:cNvSpPr/>
          <p:nvPr/>
        </p:nvSpPr>
        <p:spPr>
          <a:xfrm>
            <a:off x="7364520" y="2146320"/>
            <a:ext cx="234720" cy="22068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4" name=""/>
          <p:cNvSpPr/>
          <p:nvPr/>
        </p:nvSpPr>
        <p:spPr>
          <a:xfrm>
            <a:off x="7414920" y="2425680"/>
            <a:ext cx="30852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NJ</a:t>
            </a:r>
            <a:endParaRPr b="0" lang="en-US" sz="1000" strike="noStrike" u="none">
              <a:solidFill>
                <a:srgbClr val="000000"/>
              </a:solidFill>
              <a:effectLst/>
              <a:uFillTx/>
              <a:latin typeface="Arial"/>
            </a:endParaRPr>
          </a:p>
        </p:txBody>
      </p:sp>
      <p:sp>
        <p:nvSpPr>
          <p:cNvPr id="445" name=""/>
          <p:cNvSpPr/>
          <p:nvPr/>
        </p:nvSpPr>
        <p:spPr>
          <a:xfrm>
            <a:off x="7202520" y="2457360"/>
            <a:ext cx="255600" cy="66600"/>
          </a:xfrm>
          <a:prstGeom prst="line">
            <a:avLst/>
          </a:prstGeom>
          <a:ln w="12600">
            <a:solidFill>
              <a:srgbClr val="000000"/>
            </a:solidFill>
            <a:miter/>
          </a:ln>
        </p:spPr>
        <p:style>
          <a:lnRef idx="0"/>
          <a:fillRef idx="0"/>
          <a:effectRef idx="0"/>
          <a:fontRef idx="minor"/>
        </p:style>
        <p:txBody>
          <a:bodyPr lIns="90000" rIns="90000" tIns="19800" bIns="19800" anchor="ctr">
            <a:noAutofit/>
          </a:bodyPr>
          <a:p>
            <a:endParaRPr b="0" lang="en-US" sz="2400" strike="noStrike" u="none">
              <a:solidFill>
                <a:srgbClr val="000000"/>
              </a:solidFill>
              <a:effectLst/>
              <a:uFillTx/>
              <a:latin typeface="Arial"/>
            </a:endParaRPr>
          </a:p>
        </p:txBody>
      </p:sp>
      <p:sp>
        <p:nvSpPr>
          <p:cNvPr id="446" name=""/>
          <p:cNvSpPr/>
          <p:nvPr/>
        </p:nvSpPr>
        <p:spPr>
          <a:xfrm>
            <a:off x="7439040" y="260028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DE</a:t>
            </a:r>
            <a:endParaRPr b="0" lang="en-US" sz="1000" strike="noStrike" u="none">
              <a:solidFill>
                <a:srgbClr val="000000"/>
              </a:solidFill>
              <a:effectLst/>
              <a:uFillTx/>
              <a:latin typeface="Arial"/>
            </a:endParaRPr>
          </a:p>
        </p:txBody>
      </p:sp>
      <p:sp>
        <p:nvSpPr>
          <p:cNvPr id="447" name=""/>
          <p:cNvSpPr/>
          <p:nvPr/>
        </p:nvSpPr>
        <p:spPr>
          <a:xfrm>
            <a:off x="7151760" y="2700360"/>
            <a:ext cx="315720" cy="1440"/>
          </a:xfrm>
          <a:prstGeom prst="line">
            <a:avLst/>
          </a:prstGeom>
          <a:ln w="12600">
            <a:solidFill>
              <a:srgbClr val="00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Arial"/>
            </a:endParaRPr>
          </a:p>
        </p:txBody>
      </p:sp>
      <p:sp>
        <p:nvSpPr>
          <p:cNvPr id="448" name=""/>
          <p:cNvSpPr/>
          <p:nvPr/>
        </p:nvSpPr>
        <p:spPr>
          <a:xfrm>
            <a:off x="7332480" y="2800440"/>
            <a:ext cx="343440" cy="225720"/>
          </a:xfrm>
          <a:prstGeom prst="rect">
            <a:avLst/>
          </a:prstGeom>
          <a:solidFill>
            <a:srgbClr val="ffffff"/>
          </a:solid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MD</a:t>
            </a:r>
            <a:endParaRPr b="0" lang="en-US" sz="1000" strike="noStrike" u="none">
              <a:solidFill>
                <a:srgbClr val="000000"/>
              </a:solidFill>
              <a:effectLst/>
              <a:uFillTx/>
              <a:latin typeface="Arial"/>
            </a:endParaRPr>
          </a:p>
        </p:txBody>
      </p:sp>
      <p:sp>
        <p:nvSpPr>
          <p:cNvPr id="449" name=""/>
          <p:cNvSpPr/>
          <p:nvPr/>
        </p:nvSpPr>
        <p:spPr>
          <a:xfrm>
            <a:off x="6973920" y="2755800"/>
            <a:ext cx="403200" cy="1303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50" name=""/>
          <p:cNvSpPr/>
          <p:nvPr/>
        </p:nvSpPr>
        <p:spPr>
          <a:xfrm>
            <a:off x="885960" y="6176880"/>
            <a:ext cx="190476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1" name=""/>
          <p:cNvSpPr/>
          <p:nvPr/>
        </p:nvSpPr>
        <p:spPr>
          <a:xfrm>
            <a:off x="3324240" y="6176880"/>
            <a:ext cx="289548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2" name=""/>
          <p:cNvSpPr/>
          <p:nvPr/>
        </p:nvSpPr>
        <p:spPr>
          <a:xfrm>
            <a:off x="885960" y="6176880"/>
            <a:ext cx="190476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3" name=""/>
          <p:cNvSpPr/>
          <p:nvPr/>
        </p:nvSpPr>
        <p:spPr>
          <a:xfrm>
            <a:off x="3324240" y="6176880"/>
            <a:ext cx="289548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4" name=""/>
          <p:cNvSpPr/>
          <p:nvPr/>
        </p:nvSpPr>
        <p:spPr>
          <a:xfrm>
            <a:off x="7835760" y="1955880"/>
            <a:ext cx="343440" cy="225720"/>
          </a:xfrm>
          <a:prstGeom prst="rect">
            <a:avLst/>
          </a:prstGeom>
          <a:noFill/>
          <a:ln w="0">
            <a:noFill/>
          </a:ln>
        </p:spPr>
        <p:style>
          <a:lnRef idx="0"/>
          <a:fillRef idx="0"/>
          <a:effectRef idx="0"/>
          <a:fontRef idx="minor"/>
        </p:style>
        <p:txBody>
          <a:bodyPr wrap="none" lIns="73080" rIns="73080" tIns="36360" bIns="36360" anchor="t">
            <a:spAutoFit/>
          </a:bodyPr>
          <a:p>
            <a:pPr algn="ctr">
              <a:lnSpc>
                <a:spcPct val="100000"/>
              </a:lnSpc>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MA</a:t>
            </a:r>
            <a:endParaRPr b="0" lang="en-US" sz="1000" strike="noStrike" u="none">
              <a:solidFill>
                <a:srgbClr val="000000"/>
              </a:solidFill>
              <a:effectLst/>
              <a:uFillTx/>
              <a:latin typeface="Arial"/>
            </a:endParaRPr>
          </a:p>
        </p:txBody>
      </p:sp>
      <p:sp>
        <p:nvSpPr>
          <p:cNvPr id="455" name=""/>
          <p:cNvSpPr/>
          <p:nvPr/>
        </p:nvSpPr>
        <p:spPr>
          <a:xfrm>
            <a:off x="3162240" y="5423040"/>
            <a:ext cx="130320" cy="164880"/>
          </a:xfrm>
          <a:prstGeom prst="rect">
            <a:avLst/>
          </a:prstGeom>
          <a:solidFill>
            <a:srgbClr val="cc00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6" name=""/>
          <p:cNvSpPr/>
          <p:nvPr/>
        </p:nvSpPr>
        <p:spPr>
          <a:xfrm>
            <a:off x="3162240" y="5699160"/>
            <a:ext cx="130320" cy="165240"/>
          </a:xfrm>
          <a:prstGeom prst="rect">
            <a:avLst/>
          </a:prstGeom>
          <a:solidFill>
            <a:srgbClr val="8643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7" name=""/>
          <p:cNvSpPr/>
          <p:nvPr/>
        </p:nvSpPr>
        <p:spPr>
          <a:xfrm>
            <a:off x="3162240" y="5985000"/>
            <a:ext cx="130320" cy="164880"/>
          </a:xfrm>
          <a:prstGeom prst="rect">
            <a:avLst/>
          </a:prstGeom>
          <a:solidFill>
            <a:srgbClr val="fbde05"/>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8" name=""/>
          <p:cNvSpPr/>
          <p:nvPr/>
        </p:nvSpPr>
        <p:spPr>
          <a:xfrm>
            <a:off x="3162240" y="6286680"/>
            <a:ext cx="130320" cy="16488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9" name=""/>
          <p:cNvSpPr/>
          <p:nvPr/>
        </p:nvSpPr>
        <p:spPr>
          <a:xfrm>
            <a:off x="3300480" y="5319720"/>
            <a:ext cx="4922640" cy="1252440"/>
          </a:xfrm>
          <a:prstGeom prst="rect">
            <a:avLst/>
          </a:prstGeom>
          <a:noFill/>
          <a:ln w="0">
            <a:noFill/>
          </a:ln>
        </p:spPr>
        <p:style>
          <a:lnRef idx="0"/>
          <a:fillRef idx="0"/>
          <a:effectRef idx="0"/>
          <a:fontRef idx="minor"/>
        </p:style>
        <p:txBody>
          <a:bodyPr lIns="82440" rIns="82440" tIns="41400" bIns="41400" anchor="t">
            <a:spAutoFit/>
          </a:bodyPr>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Restructuring Legislation/Order Enacted</a:t>
            </a:r>
            <a:endParaRPr b="0" lang="en-US" sz="1200" strike="noStrike" u="none">
              <a:solidFill>
                <a:srgbClr val="000000"/>
              </a:solidFill>
              <a:effectLst/>
              <a:uFillTx/>
              <a:latin typeface="Arial"/>
            </a:endParaRPr>
          </a:p>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Restructuring Enacted, Delay Implemented</a:t>
            </a:r>
            <a:endParaRPr b="0" lang="en-US" sz="1200" strike="noStrike" u="none">
              <a:solidFill>
                <a:srgbClr val="000000"/>
              </a:solidFill>
              <a:effectLst/>
              <a:uFillTx/>
              <a:latin typeface="Arial"/>
            </a:endParaRPr>
          </a:p>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Commission and/or Legislative Investigation</a:t>
            </a:r>
            <a:endParaRPr b="0" lang="en-US" sz="1200" strike="noStrike" u="none">
              <a:solidFill>
                <a:srgbClr val="000000"/>
              </a:solidFill>
              <a:effectLst/>
              <a:uFillTx/>
              <a:latin typeface="Arial"/>
            </a:endParaRPr>
          </a:p>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No significant Activity/Restructuring Denied</a:t>
            </a:r>
            <a:endParaRPr b="0" lang="en-US" sz="1200" strike="noStrike" u="none">
              <a:solidFill>
                <a:srgbClr val="000000"/>
              </a:solidFill>
              <a:effectLst/>
              <a:uFillTx/>
              <a:latin typeface="Arial"/>
            </a:endParaRPr>
          </a:p>
        </p:txBody>
      </p:sp>
      <p:sp>
        <p:nvSpPr>
          <p:cNvPr id="460" name=""/>
          <p:cNvSpPr/>
          <p:nvPr/>
        </p:nvSpPr>
        <p:spPr>
          <a:xfrm>
            <a:off x="298440" y="5931000"/>
            <a:ext cx="1976400" cy="39780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Status current as of 07/01</a:t>
            </a:r>
            <a:endParaRPr b="0" lang="en-US" sz="1000" strike="noStrike" u="none">
              <a:solidFill>
                <a:srgbClr val="000000"/>
              </a:solidFill>
              <a:effectLst/>
              <a:uFillTx/>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1"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What Drives Customer Need for Retail Swaps in Electricity Markets?</a:t>
            </a:r>
            <a:endParaRPr b="0" lang="en-US" sz="2800" strike="noStrike" u="none">
              <a:solidFill>
                <a:srgbClr val="003399"/>
              </a:solidFill>
              <a:effectLst/>
              <a:uFillTx/>
              <a:latin typeface="Arial Black"/>
            </a:endParaRPr>
          </a:p>
        </p:txBody>
      </p:sp>
      <p:sp>
        <p:nvSpPr>
          <p:cNvPr id="462" name="PlaceHolder 2"/>
          <p:cNvSpPr>
            <a:spLocks noGrp="1"/>
          </p:cNvSpPr>
          <p:nvPr>
            <p:ph/>
          </p:nvPr>
        </p:nvSpPr>
        <p:spPr>
          <a:xfrm>
            <a:off x="721800" y="1650600"/>
            <a:ext cx="8069400" cy="4443480"/>
          </a:xfrm>
          <a:prstGeom prst="rect">
            <a:avLst/>
          </a:prstGeom>
          <a:noFill/>
          <a:ln w="0">
            <a:noFill/>
          </a:ln>
        </p:spPr>
        <p:txBody>
          <a:bodyPr lIns="90000" rIns="90000" tIns="46800" bIns="46800" anchor="t">
            <a:normAutofit fontScale="92500" lnSpcReduction="19999"/>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Deregulation</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Customers are given the ability to choose another supplier other than their native Utility</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Customers aware of the marketplace and eager to explore their alternatives</a:t>
            </a:r>
            <a:endParaRPr b="0" lang="en-US" sz="22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Price Volatility </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Customers want price certainty </a:t>
            </a:r>
            <a:endParaRPr b="0" lang="en-US" sz="22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Need for Risk Management Services</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Fixed Price for full requirements</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Variable term</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Price Caps</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8F6FA2F-CC69-4D91-A9B1-9D3615F981DA}"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Separation of Physical/Financial Markets</a:t>
            </a:r>
            <a:endParaRPr b="0" lang="en-US" sz="2800" strike="noStrike" u="none">
              <a:solidFill>
                <a:srgbClr val="003399"/>
              </a:solidFill>
              <a:effectLst/>
              <a:uFillTx/>
              <a:latin typeface="Arial Black"/>
            </a:endParaRPr>
          </a:p>
        </p:txBody>
      </p:sp>
      <p:sp>
        <p:nvSpPr>
          <p:cNvPr id="464" name="PlaceHolder 2"/>
          <p:cNvSpPr>
            <a:spLocks noGrp="1"/>
          </p:cNvSpPr>
          <p:nvPr>
            <p:ph/>
          </p:nvPr>
        </p:nvSpPr>
        <p:spPr>
          <a:xfrm>
            <a:off x="671040" y="1257480"/>
            <a:ext cx="8069400" cy="4443120"/>
          </a:xfrm>
          <a:prstGeom prst="rect">
            <a:avLst/>
          </a:prstGeom>
          <a:noFill/>
          <a:ln w="0">
            <a:noFill/>
          </a:ln>
        </p:spPr>
        <p:txBody>
          <a:bodyPr lIns="90000" rIns="90000" tIns="46800" bIns="46800" anchor="t">
            <a:normAutofit fontScale="77500" lnSpcReduction="19999"/>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Need for Financially Settled Retail Swaps</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NY City (Consolidated Edison)</a:t>
            </a:r>
            <a:r>
              <a:rPr b="0" lang="en-US" sz="2200" strike="noStrike" u="none">
                <a:solidFill>
                  <a:srgbClr val="000000"/>
                </a:solidFill>
                <a:effectLst/>
                <a:uFillTx/>
                <a:latin typeface="Arial"/>
              </a:rPr>
              <a:t> </a:t>
            </a:r>
            <a:endParaRPr b="0" lang="en-US" sz="2200" strike="noStrike" u="none">
              <a:solidFill>
                <a:srgbClr val="000000"/>
              </a:solidFill>
              <a:effectLst/>
              <a:uFillTx/>
              <a:latin typeface="Arial"/>
            </a:endParaRPr>
          </a:p>
          <a:p>
            <a:pPr lvl="2" marL="1068480" indent="-235080">
              <a:spcBef>
                <a:spcPts val="499"/>
              </a:spcBef>
              <a:spcAft>
                <a:spcPts val="300"/>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Limited choice for physical supply</a:t>
            </a:r>
            <a:endParaRPr b="0" lang="en-US" sz="1600" strike="noStrike" u="none">
              <a:solidFill>
                <a:srgbClr val="000000"/>
              </a:solidFill>
              <a:effectLst/>
              <a:uFillTx/>
              <a:latin typeface="Arial"/>
            </a:endParaRPr>
          </a:p>
          <a:p>
            <a:pPr lvl="2" marL="1068480" indent="-235080">
              <a:spcBef>
                <a:spcPts val="499"/>
              </a:spcBef>
              <a:spcAft>
                <a:spcPts val="300"/>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Exposure to wholesale market volatility can not be managed through physical delivery</a:t>
            </a:r>
            <a:endParaRPr b="0" lang="en-US" sz="1600" strike="noStrike" u="none">
              <a:solidFill>
                <a:srgbClr val="000000"/>
              </a:solidFill>
              <a:effectLst/>
              <a:uFillTx/>
              <a:latin typeface="Arial"/>
            </a:endParaRPr>
          </a:p>
          <a:p>
            <a:pPr lvl="2" marL="1068480" indent="-235080">
              <a:spcBef>
                <a:spcPts val="499"/>
              </a:spcBef>
              <a:spcAft>
                <a:spcPts val="300"/>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This choice does permit Risk Management Providers to hedge their Retail Swap exposure</a:t>
            </a:r>
            <a:endParaRPr b="0" lang="en-US" sz="16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Physical Markets Need Financially Settled Retail Swaps</a:t>
            </a:r>
            <a:endParaRPr b="0" lang="en-US" sz="22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California -- PX (Power Exchange) market failure</a:t>
            </a:r>
            <a:endParaRPr b="0" lang="en-US" sz="1800" strike="noStrike" u="none">
              <a:solidFill>
                <a:srgbClr val="000000"/>
              </a:solidFill>
              <a:effectLst/>
              <a:uFillTx/>
              <a:latin typeface="Arial"/>
            </a:endParaRPr>
          </a:p>
          <a:p>
            <a:pPr lvl="2" marL="1068480" indent="-235080">
              <a:spcBef>
                <a:spcPts val="499"/>
              </a:spcBef>
              <a:spcAft>
                <a:spcPts val="300"/>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Suppliers were relying on PX to effectuate physical supply </a:t>
            </a:r>
            <a:endParaRPr b="0" lang="en-US" sz="1600" strike="noStrike" u="none">
              <a:solidFill>
                <a:srgbClr val="000000"/>
              </a:solidFill>
              <a:effectLst/>
              <a:uFillTx/>
              <a:latin typeface="Arial"/>
            </a:endParaRPr>
          </a:p>
          <a:p>
            <a:pPr lvl="2" marL="1068480" indent="-235080">
              <a:spcBef>
                <a:spcPts val="499"/>
              </a:spcBef>
              <a:spcAft>
                <a:spcPts val="300"/>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Without the PX, Suppliers could not source supply and Customers had to buy from the Utility</a:t>
            </a:r>
            <a:endParaRPr b="0" lang="en-US" sz="1600" strike="noStrike" u="none">
              <a:solidFill>
                <a:srgbClr val="000000"/>
              </a:solidFill>
              <a:effectLst/>
              <a:uFillTx/>
              <a:latin typeface="Arial"/>
            </a:endParaRPr>
          </a:p>
          <a:p>
            <a:pPr lvl="2" marL="1068480" indent="-235080">
              <a:spcBef>
                <a:spcPts val="499"/>
              </a:spcBef>
              <a:spcAft>
                <a:spcPts val="300"/>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Only through the use of financially settled swaps could Suppliers meet their fixed price commitments to their Customers</a:t>
            </a:r>
            <a:endParaRPr b="0" lang="en-US" sz="1600" strike="noStrike" u="none">
              <a:solidFill>
                <a:srgbClr val="000000"/>
              </a:solidFill>
              <a:effectLst/>
              <a:uFillTx/>
              <a:latin typeface="Arial"/>
            </a:endParaRPr>
          </a:p>
          <a:p>
            <a:pPr lvl="2" marL="1068480" indent="-235080">
              <a:spcBef>
                <a:spcPts val="499"/>
              </a:spcBef>
              <a:spcAft>
                <a:spcPts val="300"/>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EES had no choice under its contract except to cancel approximately 20,000 residential customers because they were not Eligible Contract Participants</a:t>
            </a:r>
            <a:endParaRPr b="0" lang="en-US" sz="1600" strike="noStrike" u="none">
              <a:solidFill>
                <a:srgbClr val="000000"/>
              </a:solidFill>
              <a:effectLst/>
              <a:uFillTx/>
              <a:latin typeface="Arial"/>
            </a:endParaRPr>
          </a:p>
          <a:p>
            <a:pPr marL="343080" indent="0">
              <a:spcBef>
                <a:spcPts val="499"/>
              </a:spcBef>
              <a:spcAft>
                <a:spcPts val="300"/>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40766E0F-2326-4FFE-B447-BC95A3838FD9}"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5"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Product Example -- Power</a:t>
            </a:r>
            <a:endParaRPr b="0" lang="en-US" sz="2800" strike="noStrike" u="none">
              <a:solidFill>
                <a:srgbClr val="003399"/>
              </a:solidFill>
              <a:effectLst/>
              <a:uFillTx/>
              <a:latin typeface="Arial Black"/>
            </a:endParaRPr>
          </a:p>
        </p:txBody>
      </p:sp>
      <p:sp>
        <p:nvSpPr>
          <p:cNvPr id="466" name="PlaceHolder 2"/>
          <p:cNvSpPr>
            <a:spLocks noGrp="1"/>
          </p:cNvSpPr>
          <p:nvPr>
            <p:ph/>
          </p:nvPr>
        </p:nvSpPr>
        <p:spPr>
          <a:xfrm>
            <a:off x="721800" y="165060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 demands savings and price certainty therefore it: </a:t>
            </a:r>
            <a:endParaRPr b="0" lang="en-US" sz="22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Enters into a requirements contract with a Third Party Supplier at a floating market price</a:t>
            </a:r>
            <a:endParaRPr b="0" lang="en-US" sz="22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Enters into a financially settled swap with a Risk Management Provider that exchanges the floating market price for a fixed price for the Customer’s requirements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1FB837E-4339-4A47-810E-B9293668B24C}"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Other Commodities</a:t>
            </a:r>
            <a:endParaRPr b="0" lang="en-US" sz="2800" strike="noStrike" u="none">
              <a:solidFill>
                <a:srgbClr val="003399"/>
              </a:solidFill>
              <a:effectLst/>
              <a:uFillTx/>
              <a:latin typeface="Arial Black"/>
            </a:endParaRPr>
          </a:p>
        </p:txBody>
      </p:sp>
      <p:sp>
        <p:nvSpPr>
          <p:cNvPr id="468" name="PlaceHolder 2"/>
          <p:cNvSpPr>
            <a:spLocks noGrp="1"/>
          </p:cNvSpPr>
          <p:nvPr>
            <p:ph/>
          </p:nvPr>
        </p:nvSpPr>
        <p:spPr>
          <a:xfrm>
            <a:off x="646200" y="2666520"/>
            <a:ext cx="8069040" cy="1916280"/>
          </a:xfrm>
          <a:prstGeom prst="rect">
            <a:avLst/>
          </a:prstGeom>
          <a:noFill/>
          <a:ln w="0">
            <a:noFill/>
          </a:ln>
        </p:spPr>
        <p:txBody>
          <a:bodyPr lIns="90000" rIns="90000" tIns="46800" bIns="46800" anchor="t">
            <a:normAutofit/>
          </a:bodyPr>
          <a:p>
            <a:pPr marL="343080" indent="-343080">
              <a:spcBef>
                <a:spcPts val="938"/>
              </a:spcBef>
              <a:spcAft>
                <a:spcPts val="56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a:rPr>
              <a:t>This analysis was specific for power but can be easily translated to natural gas, fuel oil, bandwidth, and other commodities.</a:t>
            </a:r>
            <a:endParaRPr b="0" lang="en-US" sz="3000" strike="noStrike" u="none">
              <a:solidFill>
                <a:srgbClr val="000000"/>
              </a:solidFill>
              <a:effectLst/>
              <a:uFillTx/>
              <a:latin typeface="Arial"/>
            </a:endParaRPr>
          </a:p>
        </p:txBody>
      </p:sp>
      <p:sp>
        <p:nvSpPr>
          <p:cNvPr id="469" name=""/>
          <p:cNvSpPr/>
          <p:nvPr/>
        </p:nvSpPr>
        <p:spPr>
          <a:xfrm>
            <a:off x="279360" y="1650960"/>
            <a:ext cx="8521920" cy="3301920"/>
          </a:xfrm>
          <a:prstGeom prst="ellipse">
            <a:avLst/>
          </a:prstGeom>
          <a:noFill/>
          <a:ln w="190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EFD4D79C-EE63-4982-A7B4-3E9A75D2CA3C}"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3238200" y="305928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Enron Overview</a:t>
            </a:r>
            <a:endParaRPr b="0" lang="en-US" sz="30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625AE2A6-3B5C-4C3A-B2F0-D4BB4593C3B7}"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Need for Regulation</a:t>
            </a:r>
            <a:endParaRPr b="0" lang="en-US" sz="2800" strike="noStrike" u="none">
              <a:solidFill>
                <a:srgbClr val="003399"/>
              </a:solidFill>
              <a:effectLst/>
              <a:uFillTx/>
              <a:latin typeface="Arial Black"/>
            </a:endParaRPr>
          </a:p>
        </p:txBody>
      </p:sp>
      <p:sp>
        <p:nvSpPr>
          <p:cNvPr id="471" name="PlaceHolder 2"/>
          <p:cNvSpPr>
            <a:spLocks noGrp="1"/>
          </p:cNvSpPr>
          <p:nvPr>
            <p:ph/>
          </p:nvPr>
        </p:nvSpPr>
        <p:spPr>
          <a:xfrm>
            <a:off x="721800" y="165060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No Additional Regulation is necessary because:</a:t>
            </a:r>
            <a:endParaRPr b="0" lang="en-US" sz="2200" strike="noStrike" u="none">
              <a:solidFill>
                <a:srgbClr val="000000"/>
              </a:solidFill>
              <a:effectLst/>
              <a:uFillTx/>
              <a:latin typeface="Arial"/>
            </a:endParaRPr>
          </a:p>
          <a:p>
            <a:pPr marL="343080" indent="-343080">
              <a:spcBef>
                <a:spcPts val="499"/>
              </a:spcBef>
              <a:spcAft>
                <a:spcPts val="300"/>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 basis for concluding that regulation would provide benefits that would outweigh disincentives that regulation could impose on market participants</a:t>
            </a:r>
            <a:endParaRPr b="0" lang="en-US" sz="1600" strike="noStrike" u="none">
              <a:solidFill>
                <a:srgbClr val="000000"/>
              </a:solidFill>
              <a:effectLst/>
              <a:uFillTx/>
              <a:latin typeface="Arial"/>
            </a:endParaRPr>
          </a:p>
          <a:p>
            <a:pPr marL="343080" indent="-343080">
              <a:spcBef>
                <a:spcPts val="499"/>
              </a:spcBef>
              <a:spcAft>
                <a:spcPts val="300"/>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Companies with direct involvement in the industries and commodities underlying the retail swaps are the best qualified to understand and offer such swaps.  Requiring additional regulation could discourage the best price and liquidity providers of retail swaps</a:t>
            </a:r>
            <a:endParaRPr b="0" lang="en-US" sz="1600" strike="noStrike" u="none">
              <a:solidFill>
                <a:srgbClr val="000000"/>
              </a:solidFill>
              <a:effectLst/>
              <a:uFillTx/>
              <a:latin typeface="Arial"/>
            </a:endParaRPr>
          </a:p>
          <a:p>
            <a:pPr marL="343080" indent="-343080">
              <a:spcBef>
                <a:spcPts val="499"/>
              </a:spcBef>
              <a:spcAft>
                <a:spcPts val="300"/>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Requiring that entities be otherwise regulated, particularly when they are not involved in the underlying industry or commodity, offers no additional benefits to retail participants</a:t>
            </a:r>
            <a:endParaRPr b="0" lang="en-US" sz="1600" strike="noStrike" u="none">
              <a:solidFill>
                <a:srgbClr val="000000"/>
              </a:solidFill>
              <a:effectLst/>
              <a:uFillTx/>
              <a:latin typeface="Arial"/>
            </a:endParaRPr>
          </a:p>
          <a:p>
            <a:pPr marL="343080" indent="-343080">
              <a:spcBef>
                <a:spcPts val="499"/>
              </a:spcBef>
              <a:spcAft>
                <a:spcPts val="300"/>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State and common-law antifraud prohibitions, along with the CFTC’s antifraud authority, are available to law enforcement authorities and private litigants and provide meaningful policing of retail swaps</a:t>
            </a: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A3DC2871-9F48-4627-BF60-E9981D39050A}"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2"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Other Matters to Study</a:t>
            </a:r>
            <a:endParaRPr b="0" lang="en-US" sz="2800" strike="noStrike" u="none">
              <a:solidFill>
                <a:srgbClr val="003399"/>
              </a:solidFill>
              <a:effectLst/>
              <a:uFillTx/>
              <a:latin typeface="Arial Black"/>
            </a:endParaRPr>
          </a:p>
        </p:txBody>
      </p:sp>
      <p:sp>
        <p:nvSpPr>
          <p:cNvPr id="473" name="PlaceHolder 2"/>
          <p:cNvSpPr>
            <a:spLocks noGrp="1"/>
          </p:cNvSpPr>
          <p:nvPr>
            <p:ph/>
          </p:nvPr>
        </p:nvSpPr>
        <p:spPr>
          <a:xfrm>
            <a:off x="721800" y="1650600"/>
            <a:ext cx="8069400" cy="4443480"/>
          </a:xfrm>
          <a:prstGeom prst="rect">
            <a:avLst/>
          </a:prstGeom>
          <a:noFill/>
          <a:ln w="0">
            <a:noFill/>
          </a:ln>
        </p:spPr>
        <p:txBody>
          <a:bodyPr lIns="90000" rIns="90000" tIns="46800" bIns="46800" anchor="t">
            <a:normAutofit/>
          </a:bodyPr>
          <a:p>
            <a:pPr marL="343080" indent="-34308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Tax Issues</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Gains/Losses have to be treated as part of the energy expenditure of the end-use customer to enable the Retail Swap market to grow and allow the Customer to take advantage of price protection</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1AC7BFCA-B61F-45A8-B5E6-28AA4A0556F3}" type="slidenum">
              <a:t>21</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 Corp.</a:t>
            </a:r>
            <a:endParaRPr b="0" lang="en-US" sz="2800" strike="noStrike" u="none">
              <a:solidFill>
                <a:srgbClr val="003399"/>
              </a:solidFill>
              <a:effectLst/>
              <a:uFillTx/>
              <a:latin typeface="Arial Black"/>
            </a:endParaRPr>
          </a:p>
        </p:txBody>
      </p:sp>
      <p:sp>
        <p:nvSpPr>
          <p:cNvPr id="45" name=""/>
          <p:cNvSpPr/>
          <p:nvPr/>
        </p:nvSpPr>
        <p:spPr>
          <a:xfrm>
            <a:off x="5315040" y="1216080"/>
            <a:ext cx="3286080" cy="2236680"/>
          </a:xfrm>
          <a:prstGeom prst="roundRect">
            <a:avLst>
              <a:gd name="adj" fmla="val 16667"/>
            </a:avLst>
          </a:prstGeom>
          <a:solidFill>
            <a:srgbClr val="ffffff"/>
          </a:solidFill>
          <a:ln w="12600">
            <a:solidFill>
              <a:srgbClr val="27458f"/>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 name=""/>
          <p:cNvSpPr/>
          <p:nvPr/>
        </p:nvSpPr>
        <p:spPr>
          <a:xfrm>
            <a:off x="7159680" y="1425600"/>
            <a:ext cx="1174680" cy="193680"/>
          </a:xfrm>
          <a:prstGeom prst="rect">
            <a:avLst/>
          </a:prstGeom>
          <a:noFill/>
          <a:ln w="0">
            <a:noFill/>
          </a:ln>
        </p:spPr>
        <p:style>
          <a:lnRef idx="0"/>
          <a:fillRef idx="0"/>
          <a:effectRef idx="0"/>
          <a:fontRef idx="minor"/>
        </p:style>
        <p:txBody>
          <a:bodyPr wrap="none" lIns="147600" rIns="147600" tIns="72720" bIns="72720" anchor="t">
            <a:noAutofit/>
          </a:bodyPr>
          <a:p>
            <a:pP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PEER GROUP</a:t>
            </a:r>
            <a:endParaRPr b="0" lang="en-US" sz="1000" strike="noStrike" u="none">
              <a:solidFill>
                <a:srgbClr val="000000"/>
              </a:solidFill>
              <a:effectLst/>
              <a:uFillTx/>
              <a:latin typeface="Arial"/>
            </a:endParaRPr>
          </a:p>
        </p:txBody>
      </p:sp>
      <p:sp>
        <p:nvSpPr>
          <p:cNvPr id="47" name=""/>
          <p:cNvSpPr/>
          <p:nvPr/>
        </p:nvSpPr>
        <p:spPr>
          <a:xfrm>
            <a:off x="5392800" y="1400040"/>
            <a:ext cx="1433520" cy="176400"/>
          </a:xfrm>
          <a:prstGeom prst="rect">
            <a:avLst/>
          </a:prstGeom>
          <a:noFill/>
          <a:ln w="0">
            <a:noFill/>
          </a:ln>
        </p:spPr>
        <p:style>
          <a:lnRef idx="0"/>
          <a:fillRef idx="0"/>
          <a:effectRef idx="0"/>
          <a:fontRef idx="minor"/>
        </p:style>
        <p:txBody>
          <a:bodyPr wrap="none" lIns="147600" rIns="147600" tIns="72720" bIns="72720" anchor="t">
            <a:noAutofit/>
          </a:bodyPr>
          <a:p>
            <a:pPr>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INNOVATIVENESS</a:t>
            </a:r>
            <a:endParaRPr b="0" lang="en-US" sz="1000" strike="noStrike" u="none">
              <a:solidFill>
                <a:srgbClr val="000000"/>
              </a:solidFill>
              <a:effectLst/>
              <a:uFillTx/>
              <a:latin typeface="Arial"/>
            </a:endParaRPr>
          </a:p>
        </p:txBody>
      </p:sp>
      <p:sp>
        <p:nvSpPr>
          <p:cNvPr id="48" name=""/>
          <p:cNvSpPr/>
          <p:nvPr/>
        </p:nvSpPr>
        <p:spPr>
          <a:xfrm>
            <a:off x="6353280" y="1184400"/>
            <a:ext cx="1407960" cy="206280"/>
          </a:xfrm>
          <a:prstGeom prst="rect">
            <a:avLst/>
          </a:prstGeom>
          <a:noFill/>
          <a:ln w="0">
            <a:noFill/>
          </a:ln>
        </p:spPr>
        <p:style>
          <a:lnRef idx="0"/>
          <a:fillRef idx="0"/>
          <a:effectRef idx="0"/>
          <a:fontRef idx="minor"/>
        </p:style>
        <p:txBody>
          <a:bodyPr wrap="none" lIns="147600" rIns="147600" tIns="72720" bIns="72720" anchor="t">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i="1" lang="en-US" sz="1000" strike="noStrike" u="none">
                <a:solidFill>
                  <a:srgbClr val="000000"/>
                </a:solidFill>
                <a:effectLst/>
                <a:uFillTx/>
                <a:latin typeface="Arial"/>
              </a:rPr>
              <a:t>Fortune’s</a:t>
            </a:r>
            <a:r>
              <a:rPr b="1" lang="en-US" sz="1000" strike="noStrike" u="none">
                <a:solidFill>
                  <a:srgbClr val="000000"/>
                </a:solidFill>
                <a:effectLst/>
                <a:uFillTx/>
                <a:latin typeface="Arial"/>
              </a:rPr>
              <a:t> Most Admired Companies</a:t>
            </a:r>
            <a:endParaRPr b="0" lang="en-US" sz="1000" strike="noStrike" u="none">
              <a:solidFill>
                <a:srgbClr val="000000"/>
              </a:solidFill>
              <a:effectLst/>
              <a:uFillTx/>
              <a:latin typeface="Arial"/>
            </a:endParaRPr>
          </a:p>
        </p:txBody>
      </p:sp>
      <p:sp>
        <p:nvSpPr>
          <p:cNvPr id="49" name=""/>
          <p:cNvSpPr/>
          <p:nvPr/>
        </p:nvSpPr>
        <p:spPr>
          <a:xfrm>
            <a:off x="7089840" y="2138400"/>
            <a:ext cx="15094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 for 7 years in a row</a:t>
            </a:r>
            <a:endParaRPr b="0" lang="en-US" sz="1000" strike="noStrike" u="none">
              <a:solidFill>
                <a:srgbClr val="000000"/>
              </a:solidFill>
              <a:effectLst/>
              <a:uFillTx/>
              <a:latin typeface="Arial"/>
            </a:endParaRPr>
          </a:p>
        </p:txBody>
      </p:sp>
      <p:sp>
        <p:nvSpPr>
          <p:cNvPr id="50" name=""/>
          <p:cNvSpPr/>
          <p:nvPr/>
        </p:nvSpPr>
        <p:spPr>
          <a:xfrm>
            <a:off x="5489640" y="2138400"/>
            <a:ext cx="15094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 for 6 years in a row</a:t>
            </a:r>
            <a:endParaRPr b="0" lang="en-US" sz="1000" strike="noStrike" u="none">
              <a:solidFill>
                <a:srgbClr val="000000"/>
              </a:solidFill>
              <a:effectLst/>
              <a:uFillTx/>
              <a:latin typeface="Arial"/>
            </a:endParaRPr>
          </a:p>
        </p:txBody>
      </p:sp>
      <p:sp>
        <p:nvSpPr>
          <p:cNvPr id="51" name=""/>
          <p:cNvSpPr/>
          <p:nvPr/>
        </p:nvSpPr>
        <p:spPr>
          <a:xfrm>
            <a:off x="5813280" y="2381400"/>
            <a:ext cx="2395800" cy="3992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#22 on </a:t>
            </a:r>
            <a:r>
              <a:rPr b="1" i="1" lang="en-US" sz="1000" strike="noStrike" u="none">
                <a:solidFill>
                  <a:srgbClr val="000000"/>
                </a:solidFill>
                <a:effectLst/>
                <a:uFillTx/>
                <a:latin typeface="Arial"/>
              </a:rPr>
              <a:t>Fortune’s</a:t>
            </a:r>
            <a:r>
              <a:rPr b="1" lang="en-US" sz="1000" strike="noStrike" u="none">
                <a:solidFill>
                  <a:srgbClr val="000000"/>
                </a:solidFill>
                <a:effectLst/>
                <a:uFillTx/>
                <a:latin typeface="Arial"/>
              </a:rPr>
              <a:t> 100 Best Companies to Work For in America</a:t>
            </a:r>
            <a:endParaRPr b="0" lang="en-US" sz="1000" strike="noStrike" u="none">
              <a:solidFill>
                <a:srgbClr val="000000"/>
              </a:solidFill>
              <a:effectLst/>
              <a:uFillTx/>
              <a:latin typeface="Arial"/>
            </a:endParaRPr>
          </a:p>
        </p:txBody>
      </p:sp>
      <p:sp>
        <p:nvSpPr>
          <p:cNvPr id="52" name=""/>
          <p:cNvSpPr/>
          <p:nvPr/>
        </p:nvSpPr>
        <p:spPr>
          <a:xfrm>
            <a:off x="5562720" y="1679400"/>
            <a:ext cx="1162080" cy="162000"/>
          </a:xfrm>
          <a:prstGeom prst="roundRect">
            <a:avLst>
              <a:gd name="adj" fmla="val 50000"/>
            </a:avLst>
          </a:prstGeom>
          <a:solidFill>
            <a:srgbClr val="ffc94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3" name=""/>
          <p:cNvSpPr/>
          <p:nvPr/>
        </p:nvSpPr>
        <p:spPr>
          <a:xfrm>
            <a:off x="5629320" y="1606680"/>
            <a:ext cx="1352520" cy="460080"/>
          </a:xfrm>
          <a:prstGeom prst="rect">
            <a:avLst/>
          </a:prstGeom>
          <a:noFill/>
          <a:ln w="0">
            <a:noFill/>
          </a:ln>
        </p:spPr>
        <p:style>
          <a:lnRef idx="0"/>
          <a:fillRef idx="0"/>
          <a:effectRef idx="0"/>
          <a:fontRef idx="minor"/>
        </p:style>
        <p:txBody>
          <a:bodyPr wrap="none" lIns="147600" rIns="147600" tIns="72720" bIns="72720" anchor="t">
            <a:noAutofit/>
          </a:bodyPr>
          <a:p>
            <a:pPr>
              <a:lnSpc>
                <a:spcPct val="105000"/>
              </a:lnSpc>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1. Enron</a:t>
            </a:r>
            <a:endParaRPr b="0" lang="en-US" sz="1000" strike="noStrike" u="none">
              <a:solidFill>
                <a:srgbClr val="000000"/>
              </a:solidFill>
              <a:effectLst/>
              <a:uFillTx/>
              <a:latin typeface="Arial"/>
            </a:endParaRPr>
          </a:p>
          <a:p>
            <a:pPr>
              <a:lnSpc>
                <a:spcPct val="105000"/>
              </a:lnSpc>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2. Charles Schwab</a:t>
            </a:r>
            <a:endParaRPr b="0" lang="en-US" sz="1000" strike="noStrike" u="none">
              <a:solidFill>
                <a:srgbClr val="000000"/>
              </a:solidFill>
              <a:effectLst/>
              <a:uFillTx/>
              <a:latin typeface="Arial"/>
            </a:endParaRPr>
          </a:p>
          <a:p>
            <a:pPr>
              <a:lnSpc>
                <a:spcPct val="105000"/>
              </a:lnSpc>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3. Herman Miller</a:t>
            </a:r>
            <a:endParaRPr b="0" lang="en-US" sz="1000" strike="noStrike" u="none">
              <a:solidFill>
                <a:srgbClr val="000000"/>
              </a:solidFill>
              <a:effectLst/>
              <a:uFillTx/>
              <a:latin typeface="Arial"/>
            </a:endParaRPr>
          </a:p>
        </p:txBody>
      </p:sp>
      <p:sp>
        <p:nvSpPr>
          <p:cNvPr id="54" name=""/>
          <p:cNvSpPr/>
          <p:nvPr/>
        </p:nvSpPr>
        <p:spPr>
          <a:xfrm>
            <a:off x="7219800" y="1679400"/>
            <a:ext cx="1162080" cy="162000"/>
          </a:xfrm>
          <a:prstGeom prst="roundRect">
            <a:avLst>
              <a:gd name="adj" fmla="val 50000"/>
            </a:avLst>
          </a:prstGeom>
          <a:solidFill>
            <a:srgbClr val="ffc94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5" name=""/>
          <p:cNvSpPr/>
          <p:nvPr/>
        </p:nvSpPr>
        <p:spPr>
          <a:xfrm>
            <a:off x="7288200" y="1606680"/>
            <a:ext cx="1050840" cy="455400"/>
          </a:xfrm>
          <a:prstGeom prst="rect">
            <a:avLst/>
          </a:prstGeom>
          <a:noFill/>
          <a:ln w="0">
            <a:noFill/>
          </a:ln>
        </p:spPr>
        <p:style>
          <a:lnRef idx="0"/>
          <a:fillRef idx="0"/>
          <a:effectRef idx="0"/>
          <a:fontRef idx="minor"/>
        </p:style>
        <p:txBody>
          <a:bodyPr wrap="none" lIns="147600" rIns="147600" tIns="72720" bIns="72720" anchor="t">
            <a:noAutofit/>
          </a:bodyPr>
          <a:p>
            <a:pPr>
              <a:lnSpc>
                <a:spcPct val="105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1.  Enron</a:t>
            </a:r>
            <a:endParaRPr b="0" lang="en-US" sz="1000" strike="noStrike" u="none">
              <a:solidFill>
                <a:srgbClr val="000000"/>
              </a:solidFill>
              <a:effectLst/>
              <a:uFillTx/>
              <a:latin typeface="Arial"/>
            </a:endParaRPr>
          </a:p>
          <a:p>
            <a:pPr>
              <a:lnSpc>
                <a:spcPct val="105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2.  Williams</a:t>
            </a:r>
            <a:endParaRPr b="0" lang="en-US" sz="1000" strike="noStrike" u="none">
              <a:solidFill>
                <a:srgbClr val="000000"/>
              </a:solidFill>
              <a:effectLst/>
              <a:uFillTx/>
              <a:latin typeface="Arial"/>
            </a:endParaRPr>
          </a:p>
          <a:p>
            <a:pPr>
              <a:lnSpc>
                <a:spcPct val="105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3.  El Paso</a:t>
            </a:r>
            <a:endParaRPr b="0" lang="en-US" sz="1000" strike="noStrike" u="none">
              <a:solidFill>
                <a:srgbClr val="000000"/>
              </a:solidFill>
              <a:effectLst/>
              <a:uFillTx/>
              <a:latin typeface="Arial"/>
            </a:endParaRPr>
          </a:p>
        </p:txBody>
      </p:sp>
      <p:sp>
        <p:nvSpPr>
          <p:cNvPr id="56" name=""/>
          <p:cNvSpPr/>
          <p:nvPr/>
        </p:nvSpPr>
        <p:spPr>
          <a:xfrm>
            <a:off x="5757840" y="2763720"/>
            <a:ext cx="2395440" cy="7045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Top 5:</a:t>
            </a:r>
            <a:br>
              <a:rPr sz="1000"/>
            </a:br>
            <a:r>
              <a:rPr b="1" lang="en-US" sz="1000" strike="noStrike" u="none">
                <a:solidFill>
                  <a:srgbClr val="000000"/>
                </a:solidFill>
                <a:effectLst/>
                <a:uFillTx/>
                <a:latin typeface="Arial"/>
              </a:rPr>
              <a:t>QUALITY OF MANAGEMENT</a:t>
            </a:r>
            <a:br>
              <a:rPr sz="1000"/>
            </a:br>
            <a:r>
              <a:rPr b="1" lang="en-US" sz="1000" strike="noStrike" u="none">
                <a:solidFill>
                  <a:srgbClr val="000000"/>
                </a:solidFill>
                <a:effectLst/>
                <a:uFillTx/>
                <a:latin typeface="Arial"/>
              </a:rPr>
              <a:t>EMPLOYEE TALENT</a:t>
            </a:r>
            <a:br>
              <a:rPr sz="1000"/>
            </a:br>
            <a:r>
              <a:rPr b="1" lang="en-US" sz="1000" strike="noStrike" u="none">
                <a:solidFill>
                  <a:srgbClr val="000000"/>
                </a:solidFill>
                <a:effectLst/>
                <a:uFillTx/>
                <a:latin typeface="Arial"/>
              </a:rPr>
              <a:t>QUALITY OF PRODUCTS/SERVICES</a:t>
            </a:r>
            <a:endParaRPr b="0" lang="en-US" sz="1000" strike="noStrike" u="none">
              <a:solidFill>
                <a:srgbClr val="000000"/>
              </a:solidFill>
              <a:effectLst/>
              <a:uFillTx/>
              <a:latin typeface="Arial"/>
            </a:endParaRPr>
          </a:p>
        </p:txBody>
      </p:sp>
      <p:grpSp>
        <p:nvGrpSpPr>
          <p:cNvPr id="57" name=""/>
          <p:cNvGrpSpPr/>
          <p:nvPr/>
        </p:nvGrpSpPr>
        <p:grpSpPr>
          <a:xfrm>
            <a:off x="3483000" y="4035600"/>
            <a:ext cx="2073240" cy="914400"/>
            <a:chOff x="3483000" y="4035600"/>
            <a:chExt cx="2073240" cy="914400"/>
          </a:xfrm>
        </p:grpSpPr>
        <p:sp>
          <p:nvSpPr>
            <p:cNvPr id="58" name=""/>
            <p:cNvSpPr/>
            <p:nvPr/>
          </p:nvSpPr>
          <p:spPr>
            <a:xfrm flipH="1">
              <a:off x="5307120" y="4035600"/>
              <a:ext cx="249120" cy="914400"/>
            </a:xfrm>
            <a:custGeom>
              <a:avLst/>
              <a:gdLst/>
              <a:ahLst/>
              <a:rect l="l" t="t" r="r" b="b"/>
              <a:pathLst>
                <a:path w="1365" h="931">
                  <a:moveTo>
                    <a:pt x="0" y="931"/>
                  </a:moveTo>
                  <a:lnTo>
                    <a:pt x="0" y="0"/>
                  </a:lnTo>
                  <a:lnTo>
                    <a:pt x="1365" y="0"/>
                  </a:lnTo>
                </a:path>
              </a:pathLst>
            </a:custGeom>
            <a:noFill/>
            <a:ln w="19080">
              <a:solidFill>
                <a:srgbClr val="cc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9" name=""/>
            <p:cNvSpPr/>
            <p:nvPr/>
          </p:nvSpPr>
          <p:spPr>
            <a:xfrm>
              <a:off x="3483000" y="4035600"/>
              <a:ext cx="249120" cy="914400"/>
            </a:xfrm>
            <a:custGeom>
              <a:avLst/>
              <a:gdLst/>
              <a:ahLst/>
              <a:rect l="l" t="t" r="r" b="b"/>
              <a:pathLst>
                <a:path w="1365" h="931">
                  <a:moveTo>
                    <a:pt x="0" y="931"/>
                  </a:moveTo>
                  <a:lnTo>
                    <a:pt x="0" y="0"/>
                  </a:lnTo>
                  <a:lnTo>
                    <a:pt x="1365" y="0"/>
                  </a:lnTo>
                </a:path>
              </a:pathLst>
            </a:custGeom>
            <a:noFill/>
            <a:ln w="19080">
              <a:solidFill>
                <a:srgbClr val="3333cc"/>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60" name=""/>
          <p:cNvSpPr/>
          <p:nvPr/>
        </p:nvSpPr>
        <p:spPr>
          <a:xfrm>
            <a:off x="4680000" y="4386240"/>
            <a:ext cx="1766880" cy="897120"/>
          </a:xfrm>
          <a:prstGeom prst="roundRect">
            <a:avLst>
              <a:gd name="adj" fmla="val 16667"/>
            </a:avLst>
          </a:prstGeom>
          <a:solidFill>
            <a:srgbClr val="ffffff"/>
          </a:solidFill>
          <a:ln w="25560">
            <a:solidFill>
              <a:srgbClr val="cc0000"/>
            </a:solidFill>
            <a:miter/>
          </a:ln>
          <a:effectLst>
            <a:outerShdw dist="17819" dir="2700000" blurRad="0" rotWithShape="0">
              <a:srgbClr val="ffffff"/>
            </a:outerShdw>
          </a:effectLst>
        </p:spPr>
        <p:style>
          <a:lnRef idx="0"/>
          <a:fillRef idx="0"/>
          <a:effectRef idx="0"/>
          <a:fontRef idx="minor"/>
        </p:style>
        <p:txBody>
          <a:bodyPr lIns="0" rIns="0" tIns="0" bIns="0" anchor="ctr">
            <a:noAutofit/>
          </a:bodyPr>
          <a:p>
            <a:pPr marL="336600">
              <a:lnSpc>
                <a:spcPct val="7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E</a:t>
            </a:r>
            <a:r>
              <a:rPr b="1" i="1" lang="en-US" sz="1400" strike="noStrike" u="none">
                <a:solidFill>
                  <a:srgbClr val="000000"/>
                </a:solidFill>
                <a:effectLst/>
                <a:uFillTx/>
                <a:latin typeface="Arial"/>
              </a:rPr>
              <a:t>nron</a:t>
            </a:r>
            <a:endParaRPr b="0" lang="en-US" sz="1400" strike="noStrike" u="none">
              <a:solidFill>
                <a:srgbClr val="000000"/>
              </a:solidFill>
              <a:effectLst/>
              <a:uFillTx/>
              <a:latin typeface="Arial"/>
            </a:endParaRPr>
          </a:p>
          <a:p>
            <a:pPr marL="336600">
              <a:lnSpc>
                <a:spcPct val="7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E</a:t>
            </a:r>
            <a:r>
              <a:rPr b="1" i="1" lang="en-US" sz="1400" strike="noStrike" u="none">
                <a:solidFill>
                  <a:srgbClr val="000000"/>
                </a:solidFill>
                <a:effectLst/>
                <a:uFillTx/>
                <a:latin typeface="Arial"/>
              </a:rPr>
              <a:t>nergy</a:t>
            </a:r>
            <a:endParaRPr b="0" lang="en-US" sz="1400" strike="noStrike" u="none">
              <a:solidFill>
                <a:srgbClr val="000000"/>
              </a:solidFill>
              <a:effectLst/>
              <a:uFillTx/>
              <a:latin typeface="Arial"/>
            </a:endParaRPr>
          </a:p>
          <a:p>
            <a:pPr marL="336600">
              <a:lnSpc>
                <a:spcPct val="7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S</a:t>
            </a:r>
            <a:r>
              <a:rPr b="1" i="1" lang="en-US" sz="1400" strike="noStrike" u="none">
                <a:solidFill>
                  <a:srgbClr val="000000"/>
                </a:solidFill>
                <a:effectLst/>
                <a:uFillTx/>
                <a:latin typeface="Arial"/>
              </a:rPr>
              <a:t>ervices</a:t>
            </a:r>
            <a:endParaRPr b="0" lang="en-US" sz="1400" strike="noStrike" u="none">
              <a:solidFill>
                <a:srgbClr val="000000"/>
              </a:solidFill>
              <a:effectLst/>
              <a:uFillTx/>
              <a:latin typeface="Arial"/>
            </a:endParaRPr>
          </a:p>
        </p:txBody>
      </p:sp>
      <p:sp>
        <p:nvSpPr>
          <p:cNvPr id="61" name=""/>
          <p:cNvSpPr/>
          <p:nvPr/>
        </p:nvSpPr>
        <p:spPr>
          <a:xfrm>
            <a:off x="2619360" y="4386240"/>
            <a:ext cx="1773360" cy="897120"/>
          </a:xfrm>
          <a:prstGeom prst="roundRect">
            <a:avLst>
              <a:gd name="adj" fmla="val 16667"/>
            </a:avLst>
          </a:prstGeom>
          <a:solidFill>
            <a:srgbClr val="ffffff"/>
          </a:solidFill>
          <a:ln w="19080">
            <a:solidFill>
              <a:srgbClr val="3333cc"/>
            </a:solidFill>
            <a:miter/>
          </a:ln>
          <a:effectLst>
            <a:outerShdw dist="17819" dir="2700000" blurRad="0" rotWithShape="0">
              <a:srgbClr val="ffffff"/>
            </a:outerShdw>
          </a:effectLst>
        </p:spPr>
        <p:style>
          <a:lnRef idx="0"/>
          <a:fillRef idx="0"/>
          <a:effectRef idx="0"/>
          <a:fontRef idx="minor"/>
        </p:style>
        <p:txBody>
          <a:bodyPr lIns="0" rIns="0" tIns="0" bIns="0" anchor="ctr">
            <a:noAutofit/>
          </a:bodyPr>
          <a:p>
            <a:pPr marL="336600">
              <a:lnSpc>
                <a:spcPct val="7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3333cc"/>
                </a:solidFill>
                <a:effectLst/>
                <a:uFillTx/>
                <a:latin typeface="Arial"/>
              </a:rPr>
              <a:t>E</a:t>
            </a:r>
            <a:r>
              <a:rPr b="1" i="1" lang="en-US" sz="1400" strike="noStrike" u="none">
                <a:solidFill>
                  <a:srgbClr val="000000"/>
                </a:solidFill>
                <a:effectLst/>
                <a:uFillTx/>
                <a:latin typeface="Arial"/>
              </a:rPr>
              <a:t>nron</a:t>
            </a:r>
            <a:endParaRPr b="0" lang="en-US" sz="1400" strike="noStrike" u="none">
              <a:solidFill>
                <a:srgbClr val="000000"/>
              </a:solidFill>
              <a:effectLst/>
              <a:uFillTx/>
              <a:latin typeface="Arial"/>
            </a:endParaRPr>
          </a:p>
          <a:p>
            <a:pPr marL="336600">
              <a:lnSpc>
                <a:spcPct val="7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3333cc"/>
                </a:solidFill>
                <a:effectLst/>
                <a:uFillTx/>
                <a:latin typeface="Arial"/>
              </a:rPr>
              <a:t>W</a:t>
            </a:r>
            <a:r>
              <a:rPr b="1" i="1" lang="en-US" sz="1400" strike="noStrike" u="none">
                <a:solidFill>
                  <a:srgbClr val="000000"/>
                </a:solidFill>
                <a:effectLst/>
                <a:uFillTx/>
                <a:latin typeface="Arial"/>
              </a:rPr>
              <a:t>holesale </a:t>
            </a:r>
            <a:endParaRPr b="0" lang="en-US" sz="1400" strike="noStrike" u="none">
              <a:solidFill>
                <a:srgbClr val="000000"/>
              </a:solidFill>
              <a:effectLst/>
              <a:uFillTx/>
              <a:latin typeface="Arial"/>
            </a:endParaRPr>
          </a:p>
          <a:p>
            <a:pPr marL="336600">
              <a:lnSpc>
                <a:spcPct val="7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3333cc"/>
                </a:solidFill>
                <a:effectLst/>
                <a:uFillTx/>
                <a:latin typeface="Arial"/>
              </a:rPr>
              <a:t>S</a:t>
            </a:r>
            <a:r>
              <a:rPr b="1" i="1" lang="en-US" sz="1400" strike="noStrike" u="none">
                <a:solidFill>
                  <a:srgbClr val="000000"/>
                </a:solidFill>
                <a:effectLst/>
                <a:uFillTx/>
                <a:latin typeface="Arial"/>
              </a:rPr>
              <a:t>ervices</a:t>
            </a:r>
            <a:endParaRPr b="0" lang="en-US" sz="1400" strike="noStrike" u="none">
              <a:solidFill>
                <a:srgbClr val="000000"/>
              </a:solidFill>
              <a:effectLst/>
              <a:uFillTx/>
              <a:latin typeface="Arial"/>
            </a:endParaRPr>
          </a:p>
        </p:txBody>
      </p:sp>
      <p:grpSp>
        <p:nvGrpSpPr>
          <p:cNvPr id="62" name=""/>
          <p:cNvGrpSpPr/>
          <p:nvPr/>
        </p:nvGrpSpPr>
        <p:grpSpPr>
          <a:xfrm>
            <a:off x="1484280" y="3691080"/>
            <a:ext cx="6107040" cy="1317600"/>
            <a:chOff x="1484280" y="3691080"/>
            <a:chExt cx="6107040" cy="1317600"/>
          </a:xfrm>
        </p:grpSpPr>
        <p:sp>
          <p:nvSpPr>
            <p:cNvPr id="63" name=""/>
            <p:cNvSpPr/>
            <p:nvPr/>
          </p:nvSpPr>
          <p:spPr>
            <a:xfrm>
              <a:off x="1484280" y="3691080"/>
              <a:ext cx="2211480" cy="1317600"/>
            </a:xfrm>
            <a:custGeom>
              <a:avLst/>
              <a:gdLst/>
              <a:ahLst/>
              <a:rect l="l" t="t" r="r" b="b"/>
              <a:pathLst>
                <a:path w="1365" h="931">
                  <a:moveTo>
                    <a:pt x="0" y="931"/>
                  </a:moveTo>
                  <a:lnTo>
                    <a:pt x="0" y="0"/>
                  </a:lnTo>
                  <a:lnTo>
                    <a:pt x="1365" y="0"/>
                  </a:lnTo>
                </a:path>
              </a:pathLst>
            </a:custGeom>
            <a:noFill/>
            <a:ln w="19080">
              <a:solidFill>
                <a:srgbClr val="008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4" name=""/>
            <p:cNvSpPr/>
            <p:nvPr/>
          </p:nvSpPr>
          <p:spPr>
            <a:xfrm flipH="1">
              <a:off x="5380200" y="3691080"/>
              <a:ext cx="2211120" cy="1317600"/>
            </a:xfrm>
            <a:custGeom>
              <a:avLst/>
              <a:gdLst/>
              <a:ahLst/>
              <a:rect l="l" t="t" r="r" b="b"/>
              <a:pathLst>
                <a:path w="1365" h="931">
                  <a:moveTo>
                    <a:pt x="0" y="931"/>
                  </a:moveTo>
                  <a:lnTo>
                    <a:pt x="0" y="0"/>
                  </a:lnTo>
                  <a:lnTo>
                    <a:pt x="1365" y="0"/>
                  </a:lnTo>
                </a:path>
              </a:pathLst>
            </a:custGeom>
            <a:noFill/>
            <a:ln w="19080">
              <a:solidFill>
                <a:srgbClr val="ff99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grpSp>
        <p:nvGrpSpPr>
          <p:cNvPr id="65" name=""/>
          <p:cNvGrpSpPr/>
          <p:nvPr/>
        </p:nvGrpSpPr>
        <p:grpSpPr>
          <a:xfrm>
            <a:off x="3959280" y="3141720"/>
            <a:ext cx="1157040" cy="1074240"/>
            <a:chOff x="3959280" y="3141720"/>
            <a:chExt cx="1157040" cy="1074240"/>
          </a:xfrm>
        </p:grpSpPr>
        <p:pic>
          <p:nvPicPr>
            <p:cNvPr id="66" name="" descr=""/>
            <p:cNvPicPr/>
            <p:nvPr/>
          </p:nvPicPr>
          <p:blipFill>
            <a:blip r:embed="rId1"/>
            <a:stretch/>
          </p:blipFill>
          <p:spPr>
            <a:xfrm>
              <a:off x="3959280" y="3141720"/>
              <a:ext cx="1103760" cy="1074240"/>
            </a:xfrm>
            <a:prstGeom prst="rect">
              <a:avLst/>
            </a:prstGeom>
            <a:noFill/>
            <a:ln w="0">
              <a:noFill/>
            </a:ln>
          </p:spPr>
        </p:pic>
        <p:sp>
          <p:nvSpPr>
            <p:cNvPr id="67" name=""/>
            <p:cNvSpPr/>
            <p:nvPr/>
          </p:nvSpPr>
          <p:spPr>
            <a:xfrm>
              <a:off x="5002920" y="3740040"/>
              <a:ext cx="113400" cy="91800"/>
            </a:xfrm>
            <a:prstGeom prst="rect">
              <a:avLst/>
            </a:prstGeom>
            <a:noFill/>
            <a:ln w="0">
              <a:noFill/>
            </a:ln>
          </p:spPr>
          <p:style>
            <a:lnRef idx="0"/>
            <a:fillRef idx="0"/>
            <a:effectRef idx="0"/>
            <a:fontRef idx="minor"/>
          </p:style>
          <p:txBody>
            <a:bodyPr lIns="0" rIns="0" tIns="0" bIns="0" anchor="t">
              <a:spAutoFit/>
            </a:bodyPr>
            <a:p>
              <a:pPr algn="ctr">
                <a:spcBef>
                  <a:spcPts val="374"/>
                </a:spcBef>
                <a:tabLst>
                  <a:tab algn="l" pos="0"/>
                  <a:tab algn="l" pos="819000"/>
                  <a:tab algn="l" pos="1638360"/>
                  <a:tab algn="l" pos="2457360"/>
                  <a:tab algn="l" pos="3276720"/>
                  <a:tab algn="l" pos="4095720"/>
                  <a:tab algn="l" pos="4915080"/>
                  <a:tab algn="l" pos="5734080"/>
                  <a:tab algn="l" pos="6553080"/>
                  <a:tab algn="l" pos="7372440"/>
                  <a:tab algn="l" pos="8191440"/>
                  <a:tab algn="l" pos="9010800"/>
                  <a:tab algn="l" pos="9829800"/>
                  <a:tab algn="l" pos="10648800"/>
                </a:tabLst>
              </a:pPr>
              <a:r>
                <a:rPr b="0" lang="en-US" sz="600" strike="noStrike" u="none">
                  <a:solidFill>
                    <a:srgbClr val="0000ff"/>
                  </a:solidFill>
                  <a:effectLst/>
                  <a:uFillTx/>
                  <a:latin typeface="Arial"/>
                </a:rPr>
                <a:t>®</a:t>
              </a:r>
              <a:endParaRPr b="0" lang="en-US" sz="600" strike="noStrike" u="none">
                <a:solidFill>
                  <a:srgbClr val="000000"/>
                </a:solidFill>
                <a:effectLst/>
                <a:uFillTx/>
                <a:latin typeface="Arial"/>
              </a:endParaRPr>
            </a:p>
          </p:txBody>
        </p:sp>
      </p:grpSp>
      <p:sp>
        <p:nvSpPr>
          <p:cNvPr id="68" name=""/>
          <p:cNvSpPr/>
          <p:nvPr/>
        </p:nvSpPr>
        <p:spPr>
          <a:xfrm>
            <a:off x="635040" y="4386240"/>
            <a:ext cx="1698480" cy="897120"/>
          </a:xfrm>
          <a:prstGeom prst="roundRect">
            <a:avLst>
              <a:gd name="adj" fmla="val 16667"/>
            </a:avLst>
          </a:prstGeom>
          <a:solidFill>
            <a:srgbClr val="ffffff"/>
          </a:solidFill>
          <a:ln w="19080">
            <a:solidFill>
              <a:srgbClr val="008000"/>
            </a:solidFill>
            <a:miter/>
          </a:ln>
          <a:effectLst>
            <a:outerShdw dist="17819" dir="2700000" blurRad="0" rotWithShape="0">
              <a:srgbClr val="ffffff"/>
            </a:outerShdw>
          </a:effectLst>
        </p:spPr>
        <p:style>
          <a:lnRef idx="0"/>
          <a:fillRef idx="0"/>
          <a:effectRef idx="0"/>
          <a:fontRef idx="minor"/>
        </p:style>
        <p:txBody>
          <a:bodyPr lIns="0" rIns="0" tIns="0" bIns="0" anchor="ctr" anchorCtr="1">
            <a:noAutofit/>
          </a:bodyPr>
          <a:p>
            <a:pPr marL="54000">
              <a:lnSpc>
                <a:spcPct val="6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E</a:t>
            </a:r>
            <a:r>
              <a:rPr b="1" i="1" lang="en-US" sz="1400" strike="noStrike" u="none">
                <a:solidFill>
                  <a:srgbClr val="000000"/>
                </a:solidFill>
                <a:effectLst/>
                <a:uFillTx/>
                <a:latin typeface="Arial"/>
              </a:rPr>
              <a:t>nron</a:t>
            </a:r>
            <a:endParaRPr b="0" lang="en-US" sz="1400" strike="noStrike" u="none">
              <a:solidFill>
                <a:srgbClr val="000000"/>
              </a:solidFill>
              <a:effectLst/>
              <a:uFillTx/>
              <a:latin typeface="Arial"/>
            </a:endParaRPr>
          </a:p>
          <a:p>
            <a:pPr marL="54000">
              <a:lnSpc>
                <a:spcPct val="6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T</a:t>
            </a:r>
            <a:r>
              <a:rPr b="1" i="1" lang="en-US" sz="1400" strike="noStrike" u="none">
                <a:solidFill>
                  <a:srgbClr val="000000"/>
                </a:solidFill>
                <a:effectLst/>
                <a:uFillTx/>
                <a:latin typeface="Arial"/>
              </a:rPr>
              <a:t>ransportation</a:t>
            </a:r>
            <a:endParaRPr b="0" lang="en-US" sz="1400" strike="noStrike" u="none">
              <a:solidFill>
                <a:srgbClr val="000000"/>
              </a:solidFill>
              <a:effectLst/>
              <a:uFillTx/>
              <a:latin typeface="Arial"/>
            </a:endParaRPr>
          </a:p>
          <a:p>
            <a:pPr marL="54000">
              <a:lnSpc>
                <a:spcPct val="6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000"/>
                </a:solidFill>
                <a:effectLst/>
                <a:uFillTx/>
                <a:latin typeface="Arial"/>
              </a:rPr>
              <a:t>S</a:t>
            </a:r>
            <a:r>
              <a:rPr b="1" i="1" lang="en-US" sz="1400" strike="noStrike" u="none">
                <a:solidFill>
                  <a:srgbClr val="000000"/>
                </a:solidFill>
                <a:effectLst/>
                <a:uFillTx/>
                <a:latin typeface="Arial"/>
              </a:rPr>
              <a:t>ervices</a:t>
            </a:r>
            <a:endParaRPr b="0" lang="en-US" sz="1400" strike="noStrike" u="none">
              <a:solidFill>
                <a:srgbClr val="000000"/>
              </a:solidFill>
              <a:effectLst/>
              <a:uFillTx/>
              <a:latin typeface="Arial"/>
            </a:endParaRPr>
          </a:p>
        </p:txBody>
      </p:sp>
      <p:sp>
        <p:nvSpPr>
          <p:cNvPr id="69" name=""/>
          <p:cNvSpPr/>
          <p:nvPr/>
        </p:nvSpPr>
        <p:spPr>
          <a:xfrm>
            <a:off x="6734160" y="4386240"/>
            <a:ext cx="1725480" cy="897120"/>
          </a:xfrm>
          <a:prstGeom prst="roundRect">
            <a:avLst>
              <a:gd name="adj" fmla="val 16667"/>
            </a:avLst>
          </a:prstGeom>
          <a:solidFill>
            <a:srgbClr val="ffffff"/>
          </a:solidFill>
          <a:ln w="19080">
            <a:solidFill>
              <a:srgbClr val="ff9900"/>
            </a:solidFill>
            <a:miter/>
          </a:ln>
          <a:effectLst>
            <a:outerShdw dist="17819" dir="2700000" blurRad="0" rotWithShape="0">
              <a:srgbClr val="ffffff"/>
            </a:outerShdw>
          </a:effectLst>
        </p:spPr>
        <p:style>
          <a:lnRef idx="0"/>
          <a:fillRef idx="0"/>
          <a:effectRef idx="0"/>
          <a:fontRef idx="minor"/>
        </p:style>
        <p:txBody>
          <a:bodyPr lIns="0" rIns="0" tIns="0" bIns="0" anchor="ctr">
            <a:noAutofit/>
          </a:bodyPr>
          <a:p>
            <a:pPr marL="284040">
              <a:lnSpc>
                <a:spcPct val="6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9900"/>
                </a:solidFill>
                <a:effectLst/>
                <a:uFillTx/>
                <a:latin typeface="Arial"/>
              </a:rPr>
              <a:t>E</a:t>
            </a:r>
            <a:r>
              <a:rPr b="1" i="1" lang="en-US" sz="1400" strike="noStrike" u="none">
                <a:solidFill>
                  <a:srgbClr val="000000"/>
                </a:solidFill>
                <a:effectLst/>
                <a:uFillTx/>
                <a:latin typeface="Arial"/>
              </a:rPr>
              <a:t>nron</a:t>
            </a:r>
            <a:endParaRPr b="0" lang="en-US" sz="1400" strike="noStrike" u="none">
              <a:solidFill>
                <a:srgbClr val="000000"/>
              </a:solidFill>
              <a:effectLst/>
              <a:uFillTx/>
              <a:latin typeface="Arial"/>
            </a:endParaRPr>
          </a:p>
          <a:p>
            <a:pPr marL="284040">
              <a:lnSpc>
                <a:spcPct val="6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9900"/>
                </a:solidFill>
                <a:effectLst/>
                <a:uFillTx/>
                <a:latin typeface="Arial"/>
              </a:rPr>
              <a:t>B</a:t>
            </a:r>
            <a:r>
              <a:rPr b="1" i="1" lang="en-US" sz="1400" strike="noStrike" u="none">
                <a:solidFill>
                  <a:srgbClr val="000000"/>
                </a:solidFill>
                <a:effectLst/>
                <a:uFillTx/>
                <a:latin typeface="Arial"/>
              </a:rPr>
              <a:t>roadband</a:t>
            </a:r>
            <a:endParaRPr b="0" lang="en-US" sz="1400" strike="noStrike" u="none">
              <a:solidFill>
                <a:srgbClr val="000000"/>
              </a:solidFill>
              <a:effectLst/>
              <a:uFillTx/>
              <a:latin typeface="Arial"/>
            </a:endParaRPr>
          </a:p>
          <a:p>
            <a:pPr marL="284040">
              <a:lnSpc>
                <a:spcPct val="6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9900"/>
                </a:solidFill>
                <a:effectLst/>
                <a:uFillTx/>
                <a:latin typeface="Arial"/>
              </a:rPr>
              <a:t>S</a:t>
            </a:r>
            <a:r>
              <a:rPr b="1" i="1" lang="en-US" sz="1400" strike="noStrike" u="none">
                <a:solidFill>
                  <a:srgbClr val="000000"/>
                </a:solidFill>
                <a:effectLst/>
                <a:uFillTx/>
                <a:latin typeface="Arial"/>
              </a:rPr>
              <a:t>ervices</a:t>
            </a:r>
            <a:endParaRPr b="0" lang="en-US" sz="1400" strike="noStrike" u="none">
              <a:solidFill>
                <a:srgbClr val="000000"/>
              </a:solidFill>
              <a:effectLst/>
              <a:uFillTx/>
              <a:latin typeface="Arial"/>
            </a:endParaRPr>
          </a:p>
        </p:txBody>
      </p:sp>
      <p:sp>
        <p:nvSpPr>
          <p:cNvPr id="70" name=""/>
          <p:cNvSpPr/>
          <p:nvPr/>
        </p:nvSpPr>
        <p:spPr>
          <a:xfrm>
            <a:off x="614520" y="5370480"/>
            <a:ext cx="1726920" cy="825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Natural Gas </a:t>
            </a:r>
            <a:br>
              <a:rPr sz="1200"/>
            </a:br>
            <a:r>
              <a:rPr b="1" lang="en-US" sz="1200" strike="noStrike" u="none">
                <a:solidFill>
                  <a:srgbClr val="000000"/>
                </a:solidFill>
                <a:effectLst/>
                <a:uFillTx/>
                <a:latin typeface="Arial"/>
              </a:rPr>
              <a:t>Transportation and Electric Distribution</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71" name=""/>
          <p:cNvSpPr/>
          <p:nvPr/>
        </p:nvSpPr>
        <p:spPr>
          <a:xfrm>
            <a:off x="2571840" y="5370480"/>
            <a:ext cx="185580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Marketing and Delivery </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of Commodities       Worldwide</a:t>
            </a:r>
            <a:endParaRPr b="0" lang="en-US" sz="1200" strike="noStrike" u="none">
              <a:solidFill>
                <a:srgbClr val="000000"/>
              </a:solidFill>
              <a:effectLst/>
              <a:uFillTx/>
              <a:latin typeface="Arial"/>
            </a:endParaRPr>
          </a:p>
        </p:txBody>
      </p:sp>
      <p:sp>
        <p:nvSpPr>
          <p:cNvPr id="72" name=""/>
          <p:cNvSpPr/>
          <p:nvPr/>
        </p:nvSpPr>
        <p:spPr>
          <a:xfrm>
            <a:off x="4638600" y="5370480"/>
            <a:ext cx="182412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Retail Energy Services</a:t>
            </a:r>
            <a:br>
              <a:rPr sz="1200"/>
            </a:br>
            <a:r>
              <a:rPr b="1" lang="en-US" sz="1200" strike="noStrike" u="none">
                <a:solidFill>
                  <a:srgbClr val="000000"/>
                </a:solidFill>
                <a:effectLst/>
                <a:uFillTx/>
                <a:latin typeface="Arial"/>
              </a:rPr>
              <a:t>to Commercial and </a:t>
            </a:r>
            <a:br>
              <a:rPr sz="1200"/>
            </a:br>
            <a:r>
              <a:rPr b="1" lang="en-US" sz="1200" strike="noStrike" u="none">
                <a:solidFill>
                  <a:srgbClr val="000000"/>
                </a:solidFill>
                <a:effectLst/>
                <a:uFillTx/>
                <a:latin typeface="Arial"/>
              </a:rPr>
              <a:t>Industrial Customers</a:t>
            </a:r>
            <a:endParaRPr b="0" lang="en-US" sz="1200" strike="noStrike" u="none">
              <a:solidFill>
                <a:srgbClr val="000000"/>
              </a:solidFill>
              <a:effectLst/>
              <a:uFillTx/>
              <a:latin typeface="Arial"/>
            </a:endParaRPr>
          </a:p>
        </p:txBody>
      </p:sp>
      <p:sp>
        <p:nvSpPr>
          <p:cNvPr id="73" name=""/>
          <p:cNvSpPr/>
          <p:nvPr/>
        </p:nvSpPr>
        <p:spPr>
          <a:xfrm>
            <a:off x="6705720" y="5370480"/>
            <a:ext cx="195264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Bandwidth Intermediation and Content Services</a:t>
            </a:r>
            <a:endParaRPr b="0" lang="en-US" sz="1200" strike="noStrike" u="none">
              <a:solidFill>
                <a:srgbClr val="000000"/>
              </a:solidFill>
              <a:effectLst/>
              <a:uFillTx/>
              <a:latin typeface="Arial"/>
            </a:endParaRPr>
          </a:p>
        </p:txBody>
      </p:sp>
      <p:grpSp>
        <p:nvGrpSpPr>
          <p:cNvPr id="74" name=""/>
          <p:cNvGrpSpPr/>
          <p:nvPr/>
        </p:nvGrpSpPr>
        <p:grpSpPr>
          <a:xfrm>
            <a:off x="485640" y="1636560"/>
            <a:ext cx="3286440" cy="1163520"/>
            <a:chOff x="485640" y="1636560"/>
            <a:chExt cx="3286440" cy="1163520"/>
          </a:xfrm>
        </p:grpSpPr>
        <p:sp>
          <p:nvSpPr>
            <p:cNvPr id="75" name=""/>
            <p:cNvSpPr/>
            <p:nvPr/>
          </p:nvSpPr>
          <p:spPr>
            <a:xfrm>
              <a:off x="485640" y="1645560"/>
              <a:ext cx="3286440" cy="1076040"/>
            </a:xfrm>
            <a:prstGeom prst="roundRect">
              <a:avLst>
                <a:gd name="adj" fmla="val 16667"/>
              </a:avLst>
            </a:prstGeom>
            <a:solidFill>
              <a:srgbClr val="ffffff"/>
            </a:solidFill>
            <a:ln w="12600">
              <a:solidFill>
                <a:srgbClr val="27458f"/>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6" name=""/>
            <p:cNvSpPr/>
            <p:nvPr/>
          </p:nvSpPr>
          <p:spPr>
            <a:xfrm>
              <a:off x="635040" y="1636560"/>
              <a:ext cx="2600280" cy="1163520"/>
            </a:xfrm>
            <a:prstGeom prst="rect">
              <a:avLst/>
            </a:prstGeom>
            <a:noFill/>
            <a:ln w="0">
              <a:noFill/>
            </a:ln>
          </p:spPr>
          <p:style>
            <a:lnRef idx="0"/>
            <a:fillRef idx="0"/>
            <a:effectRef idx="0"/>
            <a:fontRef idx="minor"/>
          </p:style>
          <p:txBody>
            <a:bodyPr lIns="96840" rIns="96840" tIns="48240" bIns="48240" anchor="ctr" anchorCtr="1">
              <a:noAutofit/>
            </a:bodyPr>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Revenue - $101 Billion, 2000</a:t>
              </a:r>
              <a:endParaRPr b="0" lang="en-US" sz="1000" strike="noStrike" u="none">
                <a:solidFill>
                  <a:srgbClr val="000000"/>
                </a:solidFill>
                <a:effectLst/>
                <a:uFillTx/>
                <a:latin typeface="Arial"/>
              </a:endParaRPr>
            </a:p>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Assets - $66 Billion, 2000</a:t>
              </a:r>
              <a:endParaRPr b="0" lang="en-US" sz="1000" strike="noStrike" u="none">
                <a:solidFill>
                  <a:srgbClr val="000000"/>
                </a:solidFill>
                <a:effectLst/>
                <a:uFillTx/>
                <a:latin typeface="Arial"/>
              </a:endParaRPr>
            </a:p>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Largest Marketer of Natural Gas and Electricity in North America</a:t>
              </a:r>
              <a:endParaRPr b="0" lang="en-US" sz="1000" strike="noStrike" u="none">
                <a:solidFill>
                  <a:srgbClr val="000000"/>
                </a:solidFill>
                <a:effectLst/>
                <a:uFillTx/>
                <a:latin typeface="Arial"/>
              </a:endParaRPr>
            </a:p>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Ranked #7 on Fortune 500</a:t>
              </a:r>
              <a:endParaRPr b="0" lang="en-US" sz="1000" strike="noStrike" u="none">
                <a:solidFill>
                  <a:srgbClr val="000000"/>
                </a:solidFill>
                <a:effectLst/>
                <a:uFillTx/>
                <a:latin typeface="Arial"/>
              </a:endParaRPr>
            </a:p>
          </p:txBody>
        </p:sp>
      </p:grpSp>
      <p:sp>
        <p:nvSpPr>
          <p:cNvPr id="77" name=""/>
          <p:cNvSpPr/>
          <p:nvPr/>
        </p:nvSpPr>
        <p:spPr>
          <a:xfrm>
            <a:off x="5144040" y="6496560"/>
            <a:ext cx="2264040" cy="276840"/>
          </a:xfrm>
          <a:prstGeom prst="rect">
            <a:avLst/>
          </a:prstGeom>
          <a:noFill/>
          <a:ln w="28440">
            <a:solidFill>
              <a:srgbClr val="000000"/>
            </a:solidFill>
            <a:miter/>
          </a:ln>
        </p:spPr>
        <p:style>
          <a:lnRef idx="0"/>
          <a:fillRef idx="0"/>
          <a:effectRef idx="0"/>
          <a:fontRef idx="minor"/>
        </p:style>
        <p:txBody>
          <a:bodyPr wrap="none" lIns="90000" rIns="90000" tIns="46800" bIns="46800" anchor="ctr">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Need to make EES Stand out</a:t>
            </a:r>
            <a:endParaRPr b="0" lang="en-US" sz="1200" strike="noStrike" u="none">
              <a:solidFill>
                <a:srgbClr val="000000"/>
              </a:solidFill>
              <a:effectLst/>
              <a:uFillTx/>
              <a:latin typeface="Arial"/>
            </a:endParaRPr>
          </a:p>
        </p:txBody>
      </p:sp>
      <p:sp>
        <p:nvSpPr>
          <p:cNvPr id="78" name=""/>
          <p:cNvSpPr/>
          <p:nvPr/>
        </p:nvSpPr>
        <p:spPr>
          <a:xfrm flipH="1" flipV="1">
            <a:off x="5892480" y="6044760"/>
            <a:ext cx="114120" cy="406440"/>
          </a:xfrm>
          <a:prstGeom prst="line">
            <a:avLst/>
          </a:prstGeom>
          <a:ln w="28440">
            <a:solidFill>
              <a:srgbClr val="000000"/>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167E2007-14A2-4B4E-AF95-2025B3535911}"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79" name=""/>
          <p:cNvGrpSpPr/>
          <p:nvPr/>
        </p:nvGrpSpPr>
        <p:grpSpPr>
          <a:xfrm>
            <a:off x="2222640" y="1501920"/>
            <a:ext cx="1458720" cy="1241280"/>
            <a:chOff x="2222640" y="1501920"/>
            <a:chExt cx="1458720" cy="1241280"/>
          </a:xfrm>
        </p:grpSpPr>
        <p:sp>
          <p:nvSpPr>
            <p:cNvPr id="80" name=""/>
            <p:cNvSpPr/>
            <p:nvPr/>
          </p:nvSpPr>
          <p:spPr>
            <a:xfrm>
              <a:off x="2222640" y="1501920"/>
              <a:ext cx="1458720" cy="1241280"/>
            </a:xfrm>
            <a:prstGeom prst="rect">
              <a:avLst/>
            </a:prstGeom>
            <a:solidFill>
              <a:srgbClr val="ffffff"/>
            </a:solidFill>
            <a:ln w="9360">
              <a:solidFill>
                <a:srgbClr val="000000"/>
              </a:solidFill>
              <a:miter/>
            </a:ln>
            <a:effectLst>
              <a:outerShdw dist="53966" dir="2700000" blurRad="0" rotWithShape="0">
                <a:srgbClr val="969696"/>
              </a:outerShdw>
            </a:effectLst>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81" name=""/>
            <p:cNvSpPr/>
            <p:nvPr/>
          </p:nvSpPr>
          <p:spPr>
            <a:xfrm>
              <a:off x="2395440" y="1665360"/>
              <a:ext cx="201600" cy="22860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82" name=""/>
            <p:cNvSpPr/>
            <p:nvPr/>
          </p:nvSpPr>
          <p:spPr>
            <a:xfrm>
              <a:off x="2395440" y="2014560"/>
              <a:ext cx="201600" cy="228600"/>
            </a:xfrm>
            <a:prstGeom prst="rect">
              <a:avLst/>
            </a:prstGeom>
            <a:solidFill>
              <a:srgbClr val="095ba6"/>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83" name=""/>
            <p:cNvSpPr/>
            <p:nvPr/>
          </p:nvSpPr>
          <p:spPr>
            <a:xfrm>
              <a:off x="2395440" y="2363760"/>
              <a:ext cx="201600" cy="228600"/>
            </a:xfrm>
            <a:prstGeom prst="rect">
              <a:avLst/>
            </a:prstGeom>
            <a:solidFill>
              <a:srgbClr val="00824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84" name=""/>
            <p:cNvSpPr/>
            <p:nvPr/>
          </p:nvSpPr>
          <p:spPr>
            <a:xfrm>
              <a:off x="2651760" y="1561680"/>
              <a:ext cx="981360" cy="1056600"/>
            </a:xfrm>
            <a:prstGeom prst="rect">
              <a:avLst/>
            </a:prstGeom>
            <a:noFill/>
            <a:ln w="0">
              <a:noFill/>
            </a:ln>
          </p:spPr>
          <p:style>
            <a:lnRef idx="0"/>
            <a:fillRef idx="0"/>
            <a:effectRef idx="0"/>
            <a:fontRef idx="minor"/>
          </p:style>
          <p:txBody>
            <a:bodyPr wrap="none" lIns="0" rIns="0" tIns="0" bIns="0" anchor="ctr">
              <a:spAutoFit/>
            </a:bodyPr>
            <a:p>
              <a:pPr>
                <a:lnSpc>
                  <a:spcPct val="16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Commodity</a:t>
              </a:r>
              <a:endParaRPr b="0" lang="en-US" sz="1400" strike="noStrike" u="none">
                <a:solidFill>
                  <a:srgbClr val="000000"/>
                </a:solidFill>
                <a:effectLst/>
                <a:uFillTx/>
                <a:latin typeface="Arial"/>
              </a:endParaRPr>
            </a:p>
            <a:p>
              <a:pPr>
                <a:lnSpc>
                  <a:spcPct val="16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Product</a:t>
              </a:r>
              <a:endParaRPr b="0" lang="en-US" sz="1400" strike="noStrike" u="none">
                <a:solidFill>
                  <a:srgbClr val="000000"/>
                </a:solidFill>
                <a:effectLst/>
                <a:uFillTx/>
                <a:latin typeface="Arial"/>
              </a:endParaRPr>
            </a:p>
            <a:p>
              <a:pPr>
                <a:lnSpc>
                  <a:spcPct val="16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Financial</a:t>
              </a:r>
              <a:endParaRPr b="0" lang="en-US" sz="1400" strike="noStrike" u="none">
                <a:solidFill>
                  <a:srgbClr val="000000"/>
                </a:solidFill>
                <a:effectLst/>
                <a:uFillTx/>
                <a:latin typeface="Arial"/>
              </a:endParaRPr>
            </a:p>
          </p:txBody>
        </p:sp>
      </p:grpSp>
      <p:grpSp>
        <p:nvGrpSpPr>
          <p:cNvPr id="85" name=""/>
          <p:cNvGrpSpPr/>
          <p:nvPr/>
        </p:nvGrpSpPr>
        <p:grpSpPr>
          <a:xfrm>
            <a:off x="295560" y="1109520"/>
            <a:ext cx="8461440" cy="5350680"/>
            <a:chOff x="295560" y="1109520"/>
            <a:chExt cx="8461440" cy="5350680"/>
          </a:xfrm>
        </p:grpSpPr>
        <p:sp>
          <p:nvSpPr>
            <p:cNvPr id="86" name=""/>
            <p:cNvSpPr/>
            <p:nvPr/>
          </p:nvSpPr>
          <p:spPr>
            <a:xfrm>
              <a:off x="499320" y="6184800"/>
              <a:ext cx="2598480" cy="27540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Lighter shading indicates a developing market</a:t>
              </a:r>
              <a:endParaRPr b="0" lang="en-US" sz="9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Darker shading indicates a mature market</a:t>
              </a:r>
              <a:endParaRPr b="0" lang="en-US" sz="900" strike="noStrike" u="none">
                <a:solidFill>
                  <a:srgbClr val="000000"/>
                </a:solidFill>
                <a:effectLst/>
                <a:uFillTx/>
                <a:latin typeface="Arial"/>
              </a:endParaRPr>
            </a:p>
          </p:txBody>
        </p:sp>
        <p:sp>
          <p:nvSpPr>
            <p:cNvPr id="87" name=""/>
            <p:cNvSpPr/>
            <p:nvPr/>
          </p:nvSpPr>
          <p:spPr>
            <a:xfrm>
              <a:off x="108900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1985</a:t>
              </a:r>
              <a:endParaRPr b="0" lang="en-US" sz="1200" strike="noStrike" u="none">
                <a:solidFill>
                  <a:srgbClr val="000000"/>
                </a:solidFill>
                <a:effectLst/>
                <a:uFillTx/>
                <a:latin typeface="Arial"/>
              </a:endParaRPr>
            </a:p>
          </p:txBody>
        </p:sp>
        <p:sp>
          <p:nvSpPr>
            <p:cNvPr id="88" name=""/>
            <p:cNvSpPr/>
            <p:nvPr/>
          </p:nvSpPr>
          <p:spPr>
            <a:xfrm>
              <a:off x="339264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1990</a:t>
              </a:r>
              <a:endParaRPr b="0" lang="en-US" sz="1200" strike="noStrike" u="none">
                <a:solidFill>
                  <a:srgbClr val="000000"/>
                </a:solidFill>
                <a:effectLst/>
                <a:uFillTx/>
                <a:latin typeface="Arial"/>
              </a:endParaRPr>
            </a:p>
          </p:txBody>
        </p:sp>
        <p:sp>
          <p:nvSpPr>
            <p:cNvPr id="89" name=""/>
            <p:cNvSpPr/>
            <p:nvPr/>
          </p:nvSpPr>
          <p:spPr>
            <a:xfrm>
              <a:off x="569448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1995</a:t>
              </a:r>
              <a:endParaRPr b="0" lang="en-US" sz="1200" strike="noStrike" u="none">
                <a:solidFill>
                  <a:srgbClr val="000000"/>
                </a:solidFill>
                <a:effectLst/>
                <a:uFillTx/>
                <a:latin typeface="Arial"/>
              </a:endParaRPr>
            </a:p>
          </p:txBody>
        </p:sp>
        <p:sp>
          <p:nvSpPr>
            <p:cNvPr id="90" name=""/>
            <p:cNvSpPr/>
            <p:nvPr/>
          </p:nvSpPr>
          <p:spPr>
            <a:xfrm>
              <a:off x="799956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91" name=""/>
            <p:cNvSpPr/>
            <p:nvPr/>
          </p:nvSpPr>
          <p:spPr>
            <a:xfrm>
              <a:off x="385308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1991</a:t>
              </a:r>
              <a:endParaRPr b="0" lang="en-US" sz="1200" strike="noStrike" u="none">
                <a:solidFill>
                  <a:srgbClr val="000000"/>
                </a:solidFill>
                <a:effectLst/>
                <a:uFillTx/>
                <a:latin typeface="Arial"/>
              </a:endParaRPr>
            </a:p>
          </p:txBody>
        </p:sp>
        <p:sp>
          <p:nvSpPr>
            <p:cNvPr id="92" name=""/>
            <p:cNvSpPr/>
            <p:nvPr/>
          </p:nvSpPr>
          <p:spPr>
            <a:xfrm>
              <a:off x="431316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1992</a:t>
              </a:r>
              <a:endParaRPr b="0" lang="en-US" sz="1200" strike="noStrike" u="none">
                <a:solidFill>
                  <a:srgbClr val="000000"/>
                </a:solidFill>
                <a:effectLst/>
                <a:uFillTx/>
                <a:latin typeface="Arial"/>
              </a:endParaRPr>
            </a:p>
          </p:txBody>
        </p:sp>
        <p:sp>
          <p:nvSpPr>
            <p:cNvPr id="93" name=""/>
            <p:cNvSpPr/>
            <p:nvPr/>
          </p:nvSpPr>
          <p:spPr>
            <a:xfrm>
              <a:off x="477360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1993</a:t>
              </a:r>
              <a:endParaRPr b="0" lang="en-US" sz="1200" strike="noStrike" u="none">
                <a:solidFill>
                  <a:srgbClr val="000000"/>
                </a:solidFill>
                <a:effectLst/>
                <a:uFillTx/>
                <a:latin typeface="Arial"/>
              </a:endParaRPr>
            </a:p>
          </p:txBody>
        </p:sp>
        <p:sp>
          <p:nvSpPr>
            <p:cNvPr id="94" name=""/>
            <p:cNvSpPr/>
            <p:nvPr/>
          </p:nvSpPr>
          <p:spPr>
            <a:xfrm>
              <a:off x="523260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95" name=""/>
            <p:cNvSpPr/>
            <p:nvPr/>
          </p:nvSpPr>
          <p:spPr>
            <a:xfrm>
              <a:off x="615492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1996</a:t>
              </a:r>
              <a:endParaRPr b="0" lang="en-US" sz="1200" strike="noStrike" u="none">
                <a:solidFill>
                  <a:srgbClr val="000000"/>
                </a:solidFill>
                <a:effectLst/>
                <a:uFillTx/>
                <a:latin typeface="Arial"/>
              </a:endParaRPr>
            </a:p>
          </p:txBody>
        </p:sp>
        <p:sp>
          <p:nvSpPr>
            <p:cNvPr id="96" name=""/>
            <p:cNvSpPr/>
            <p:nvPr/>
          </p:nvSpPr>
          <p:spPr>
            <a:xfrm>
              <a:off x="661680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1997</a:t>
              </a:r>
              <a:endParaRPr b="0" lang="en-US" sz="1200" strike="noStrike" u="none">
                <a:solidFill>
                  <a:srgbClr val="000000"/>
                </a:solidFill>
                <a:effectLst/>
                <a:uFillTx/>
                <a:latin typeface="Arial"/>
              </a:endParaRPr>
            </a:p>
          </p:txBody>
        </p:sp>
        <p:sp>
          <p:nvSpPr>
            <p:cNvPr id="97" name=""/>
            <p:cNvSpPr/>
            <p:nvPr/>
          </p:nvSpPr>
          <p:spPr>
            <a:xfrm>
              <a:off x="707724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1998</a:t>
              </a:r>
              <a:endParaRPr b="0" lang="en-US" sz="1200" strike="noStrike" u="none">
                <a:solidFill>
                  <a:srgbClr val="000000"/>
                </a:solidFill>
                <a:effectLst/>
                <a:uFillTx/>
                <a:latin typeface="Arial"/>
              </a:endParaRPr>
            </a:p>
          </p:txBody>
        </p:sp>
        <p:sp>
          <p:nvSpPr>
            <p:cNvPr id="98" name=""/>
            <p:cNvSpPr/>
            <p:nvPr/>
          </p:nvSpPr>
          <p:spPr>
            <a:xfrm>
              <a:off x="753768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99" name=""/>
            <p:cNvSpPr/>
            <p:nvPr/>
          </p:nvSpPr>
          <p:spPr>
            <a:xfrm>
              <a:off x="154800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1986</a:t>
              </a:r>
              <a:endParaRPr b="0" lang="en-US" sz="1200" strike="noStrike" u="none">
                <a:solidFill>
                  <a:srgbClr val="000000"/>
                </a:solidFill>
                <a:effectLst/>
                <a:uFillTx/>
                <a:latin typeface="Arial"/>
              </a:endParaRPr>
            </a:p>
          </p:txBody>
        </p:sp>
        <p:sp>
          <p:nvSpPr>
            <p:cNvPr id="100" name=""/>
            <p:cNvSpPr/>
            <p:nvPr/>
          </p:nvSpPr>
          <p:spPr>
            <a:xfrm>
              <a:off x="200844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1987</a:t>
              </a:r>
              <a:endParaRPr b="0" lang="en-US" sz="1200" strike="noStrike" u="none">
                <a:solidFill>
                  <a:srgbClr val="000000"/>
                </a:solidFill>
                <a:effectLst/>
                <a:uFillTx/>
                <a:latin typeface="Arial"/>
              </a:endParaRPr>
            </a:p>
          </p:txBody>
        </p:sp>
        <p:sp>
          <p:nvSpPr>
            <p:cNvPr id="101" name=""/>
            <p:cNvSpPr/>
            <p:nvPr/>
          </p:nvSpPr>
          <p:spPr>
            <a:xfrm>
              <a:off x="2468520" y="584424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1988</a:t>
              </a:r>
              <a:endParaRPr b="0" lang="en-US" sz="1200" strike="noStrike" u="none">
                <a:solidFill>
                  <a:srgbClr val="000000"/>
                </a:solidFill>
                <a:effectLst/>
                <a:uFillTx/>
                <a:latin typeface="Arial"/>
              </a:endParaRPr>
            </a:p>
          </p:txBody>
        </p:sp>
        <p:sp>
          <p:nvSpPr>
            <p:cNvPr id="102" name=""/>
            <p:cNvSpPr/>
            <p:nvPr/>
          </p:nvSpPr>
          <p:spPr>
            <a:xfrm>
              <a:off x="2928960" y="584280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103" name=""/>
            <p:cNvSpPr/>
            <p:nvPr/>
          </p:nvSpPr>
          <p:spPr>
            <a:xfrm>
              <a:off x="7237440" y="2239560"/>
              <a:ext cx="1274760" cy="19368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4" name=""/>
            <p:cNvSpPr/>
            <p:nvPr/>
          </p:nvSpPr>
          <p:spPr>
            <a:xfrm>
              <a:off x="4786200" y="2220840"/>
              <a:ext cx="229860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Australian Power &amp; Gas</a:t>
              </a:r>
              <a:endParaRPr b="0" lang="en-US" sz="1600" strike="noStrike" u="none">
                <a:solidFill>
                  <a:srgbClr val="000000"/>
                </a:solidFill>
                <a:effectLst/>
                <a:uFillTx/>
                <a:latin typeface="Arial"/>
              </a:endParaRPr>
            </a:p>
          </p:txBody>
        </p:sp>
        <p:sp>
          <p:nvSpPr>
            <p:cNvPr id="105" name=""/>
            <p:cNvSpPr/>
            <p:nvPr/>
          </p:nvSpPr>
          <p:spPr>
            <a:xfrm>
              <a:off x="7694640" y="1943640"/>
              <a:ext cx="828720" cy="19476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6" name=""/>
            <p:cNvSpPr/>
            <p:nvPr/>
          </p:nvSpPr>
          <p:spPr>
            <a:xfrm>
              <a:off x="6560280" y="1917720"/>
              <a:ext cx="103644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Bandwidth</a:t>
              </a:r>
              <a:endParaRPr b="0" lang="en-US" sz="1600" strike="noStrike" u="none">
                <a:solidFill>
                  <a:srgbClr val="000000"/>
                </a:solidFill>
                <a:effectLst/>
                <a:uFillTx/>
                <a:latin typeface="Arial"/>
              </a:endParaRPr>
            </a:p>
          </p:txBody>
        </p:sp>
        <p:sp>
          <p:nvSpPr>
            <p:cNvPr id="107" name=""/>
            <p:cNvSpPr/>
            <p:nvPr/>
          </p:nvSpPr>
          <p:spPr>
            <a:xfrm>
              <a:off x="8218440" y="1628640"/>
              <a:ext cx="303120" cy="195120"/>
            </a:xfrm>
            <a:prstGeom prst="rect">
              <a:avLst/>
            </a:prstGeom>
            <a:solidFill>
              <a:srgbClr val="ff000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8" name=""/>
            <p:cNvSpPr/>
            <p:nvPr/>
          </p:nvSpPr>
          <p:spPr>
            <a:xfrm>
              <a:off x="7508160" y="1615680"/>
              <a:ext cx="63144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Metals</a:t>
              </a:r>
              <a:endParaRPr b="0" lang="en-US" sz="1600" strike="noStrike" u="none">
                <a:solidFill>
                  <a:srgbClr val="000000"/>
                </a:solidFill>
                <a:effectLst/>
                <a:uFillTx/>
                <a:latin typeface="Arial"/>
              </a:endParaRPr>
            </a:p>
          </p:txBody>
        </p:sp>
        <p:sp>
          <p:nvSpPr>
            <p:cNvPr id="109" name=""/>
            <p:cNvSpPr/>
            <p:nvPr/>
          </p:nvSpPr>
          <p:spPr>
            <a:xfrm>
              <a:off x="1141560" y="5599440"/>
              <a:ext cx="7143480" cy="194760"/>
            </a:xfrm>
            <a:prstGeom prst="rect">
              <a:avLst/>
            </a:prstGeom>
            <a:solidFill>
              <a:srgbClr val="fe660d"/>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0" name=""/>
            <p:cNvSpPr/>
            <p:nvPr/>
          </p:nvSpPr>
          <p:spPr>
            <a:xfrm>
              <a:off x="295560" y="5533560"/>
              <a:ext cx="699120" cy="366120"/>
            </a:xfrm>
            <a:prstGeom prst="rect">
              <a:avLst/>
            </a:prstGeom>
            <a:noFill/>
            <a:ln w="0">
              <a:noFill/>
            </a:ln>
          </p:spPr>
          <p:style>
            <a:lnRef idx="0"/>
            <a:fillRef idx="0"/>
            <a:effectRef idx="0"/>
            <a:fontRef idx="minor"/>
          </p:style>
          <p:txBody>
            <a:bodyPr wrap="none" lIns="0" rIns="0" tIns="0" bIns="0" anchor="ctr">
              <a:spAutoFit/>
            </a:bodyPr>
            <a:p>
              <a:pPr algn="ct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Natural</a:t>
              </a:r>
              <a:endParaRPr b="0" lang="en-US" sz="1600" strike="noStrike" u="none">
                <a:solidFill>
                  <a:srgbClr val="000000"/>
                </a:solidFill>
                <a:effectLst/>
                <a:uFillTx/>
                <a:latin typeface="Arial"/>
              </a:endParaRPr>
            </a:p>
            <a:p>
              <a:pPr algn="ct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Gas</a:t>
              </a:r>
              <a:endParaRPr b="0" lang="en-US" sz="1600" strike="noStrike" u="none">
                <a:solidFill>
                  <a:srgbClr val="000000"/>
                </a:solidFill>
                <a:effectLst/>
                <a:uFillTx/>
                <a:latin typeface="Arial"/>
              </a:endParaRPr>
            </a:p>
          </p:txBody>
        </p:sp>
        <p:sp>
          <p:nvSpPr>
            <p:cNvPr id="111" name=""/>
            <p:cNvSpPr/>
            <p:nvPr/>
          </p:nvSpPr>
          <p:spPr>
            <a:xfrm>
              <a:off x="3556080" y="5599440"/>
              <a:ext cx="4970520" cy="19476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2" name=""/>
            <p:cNvSpPr/>
            <p:nvPr/>
          </p:nvSpPr>
          <p:spPr>
            <a:xfrm>
              <a:off x="5386320" y="4980240"/>
              <a:ext cx="2898720" cy="194760"/>
            </a:xfrm>
            <a:prstGeom prst="rect">
              <a:avLst/>
            </a:prstGeom>
            <a:solidFill>
              <a:srgbClr val="fe660d"/>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3" name=""/>
            <p:cNvSpPr/>
            <p:nvPr/>
          </p:nvSpPr>
          <p:spPr>
            <a:xfrm>
              <a:off x="4362840" y="4954680"/>
              <a:ext cx="96948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Electricity</a:t>
              </a:r>
              <a:endParaRPr b="0" lang="en-US" sz="1600" strike="noStrike" u="none">
                <a:solidFill>
                  <a:srgbClr val="000000"/>
                </a:solidFill>
                <a:effectLst/>
                <a:uFillTx/>
                <a:latin typeface="Arial"/>
              </a:endParaRPr>
            </a:p>
          </p:txBody>
        </p:sp>
        <p:sp>
          <p:nvSpPr>
            <p:cNvPr id="114" name=""/>
            <p:cNvSpPr/>
            <p:nvPr/>
          </p:nvSpPr>
          <p:spPr>
            <a:xfrm>
              <a:off x="6324480" y="4980240"/>
              <a:ext cx="2202120" cy="19476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5" name=""/>
            <p:cNvSpPr/>
            <p:nvPr/>
          </p:nvSpPr>
          <p:spPr>
            <a:xfrm>
              <a:off x="5859360" y="4671000"/>
              <a:ext cx="2425680" cy="193680"/>
            </a:xfrm>
            <a:prstGeom prst="rect">
              <a:avLst/>
            </a:prstGeom>
            <a:solidFill>
              <a:srgbClr val="fe660d"/>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6" name=""/>
            <p:cNvSpPr/>
            <p:nvPr/>
          </p:nvSpPr>
          <p:spPr>
            <a:xfrm>
              <a:off x="4146480" y="4651560"/>
              <a:ext cx="160020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UK Power &amp; Gas</a:t>
              </a:r>
              <a:endParaRPr b="0" lang="en-US" sz="1600" strike="noStrike" u="none">
                <a:solidFill>
                  <a:srgbClr val="000000"/>
                </a:solidFill>
                <a:effectLst/>
                <a:uFillTx/>
                <a:latin typeface="Arial"/>
              </a:endParaRPr>
            </a:p>
          </p:txBody>
        </p:sp>
        <p:sp>
          <p:nvSpPr>
            <p:cNvPr id="117" name=""/>
            <p:cNvSpPr/>
            <p:nvPr/>
          </p:nvSpPr>
          <p:spPr>
            <a:xfrm>
              <a:off x="6324480" y="4671000"/>
              <a:ext cx="2208240" cy="19368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8" name=""/>
            <p:cNvSpPr/>
            <p:nvPr/>
          </p:nvSpPr>
          <p:spPr>
            <a:xfrm>
              <a:off x="5859360" y="4369320"/>
              <a:ext cx="2425680" cy="194760"/>
            </a:xfrm>
            <a:prstGeom prst="rect">
              <a:avLst/>
            </a:prstGeom>
            <a:solidFill>
              <a:srgbClr val="70bc1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9" name=""/>
            <p:cNvSpPr/>
            <p:nvPr/>
          </p:nvSpPr>
          <p:spPr>
            <a:xfrm>
              <a:off x="2665080" y="4348080"/>
              <a:ext cx="305316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Financials (interest rate, equity)</a:t>
              </a:r>
              <a:endParaRPr b="0" lang="en-US" sz="1600" strike="noStrike" u="none">
                <a:solidFill>
                  <a:srgbClr val="000000"/>
                </a:solidFill>
                <a:effectLst/>
                <a:uFillTx/>
                <a:latin typeface="Arial"/>
              </a:endParaRPr>
            </a:p>
          </p:txBody>
        </p:sp>
        <p:sp>
          <p:nvSpPr>
            <p:cNvPr id="120" name=""/>
            <p:cNvSpPr/>
            <p:nvPr/>
          </p:nvSpPr>
          <p:spPr>
            <a:xfrm>
              <a:off x="5994360" y="4369320"/>
              <a:ext cx="2525760" cy="194760"/>
            </a:xfrm>
            <a:prstGeom prst="rect">
              <a:avLst/>
            </a:prstGeom>
            <a:solidFill>
              <a:srgbClr val="00824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1" name=""/>
            <p:cNvSpPr/>
            <p:nvPr/>
          </p:nvSpPr>
          <p:spPr>
            <a:xfrm>
              <a:off x="5964120" y="4069080"/>
              <a:ext cx="2320920" cy="194760"/>
            </a:xfrm>
            <a:prstGeom prst="rect">
              <a:avLst/>
            </a:prstGeom>
            <a:solidFill>
              <a:srgbClr val="47bad6"/>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2" name=""/>
            <p:cNvSpPr/>
            <p:nvPr/>
          </p:nvSpPr>
          <p:spPr>
            <a:xfrm>
              <a:off x="4882320" y="4043520"/>
              <a:ext cx="101448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Emissions</a:t>
              </a:r>
              <a:endParaRPr b="0" lang="en-US" sz="1600" strike="noStrike" u="none">
                <a:solidFill>
                  <a:srgbClr val="000000"/>
                </a:solidFill>
                <a:effectLst/>
                <a:uFillTx/>
                <a:latin typeface="Arial"/>
              </a:endParaRPr>
            </a:p>
          </p:txBody>
        </p:sp>
        <p:sp>
          <p:nvSpPr>
            <p:cNvPr id="123" name=""/>
            <p:cNvSpPr/>
            <p:nvPr/>
          </p:nvSpPr>
          <p:spPr>
            <a:xfrm>
              <a:off x="6451560" y="4069080"/>
              <a:ext cx="2071800" cy="194760"/>
            </a:xfrm>
            <a:prstGeom prst="rect">
              <a:avLst/>
            </a:prstGeom>
            <a:solidFill>
              <a:srgbClr val="095ba6"/>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4" name=""/>
            <p:cNvSpPr/>
            <p:nvPr/>
          </p:nvSpPr>
          <p:spPr>
            <a:xfrm>
              <a:off x="6308640" y="3765600"/>
              <a:ext cx="1976400" cy="195120"/>
            </a:xfrm>
            <a:prstGeom prst="rect">
              <a:avLst/>
            </a:prstGeom>
            <a:solidFill>
              <a:srgbClr val="fe660d"/>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5" name=""/>
            <p:cNvSpPr/>
            <p:nvPr/>
          </p:nvSpPr>
          <p:spPr>
            <a:xfrm>
              <a:off x="5479200" y="3740040"/>
              <a:ext cx="76680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Plastics</a:t>
              </a:r>
              <a:endParaRPr b="0" lang="en-US" sz="1600" strike="noStrike" u="none">
                <a:solidFill>
                  <a:srgbClr val="000000"/>
                </a:solidFill>
                <a:effectLst/>
                <a:uFillTx/>
                <a:latin typeface="Arial"/>
              </a:endParaRPr>
            </a:p>
          </p:txBody>
        </p:sp>
        <p:sp>
          <p:nvSpPr>
            <p:cNvPr id="126" name=""/>
            <p:cNvSpPr/>
            <p:nvPr/>
          </p:nvSpPr>
          <p:spPr>
            <a:xfrm>
              <a:off x="6773760" y="3765600"/>
              <a:ext cx="1754280" cy="19512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7" name=""/>
            <p:cNvSpPr/>
            <p:nvPr/>
          </p:nvSpPr>
          <p:spPr>
            <a:xfrm>
              <a:off x="6316560" y="3455280"/>
              <a:ext cx="1968480" cy="194760"/>
            </a:xfrm>
            <a:prstGeom prst="rect">
              <a:avLst/>
            </a:prstGeom>
            <a:solidFill>
              <a:srgbClr val="fe660d"/>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8" name=""/>
            <p:cNvSpPr/>
            <p:nvPr/>
          </p:nvSpPr>
          <p:spPr>
            <a:xfrm>
              <a:off x="3574440" y="3436920"/>
              <a:ext cx="261432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Scandinavian Power &amp; Gas</a:t>
              </a:r>
              <a:endParaRPr b="0" lang="en-US" sz="1600" strike="noStrike" u="none">
                <a:solidFill>
                  <a:srgbClr val="000000"/>
                </a:solidFill>
                <a:effectLst/>
                <a:uFillTx/>
                <a:latin typeface="Arial"/>
              </a:endParaRPr>
            </a:p>
          </p:txBody>
        </p:sp>
        <p:sp>
          <p:nvSpPr>
            <p:cNvPr id="129" name=""/>
            <p:cNvSpPr/>
            <p:nvPr/>
          </p:nvSpPr>
          <p:spPr>
            <a:xfrm>
              <a:off x="6461280" y="3455280"/>
              <a:ext cx="2068200" cy="19476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0" name=""/>
            <p:cNvSpPr/>
            <p:nvPr/>
          </p:nvSpPr>
          <p:spPr>
            <a:xfrm>
              <a:off x="6773760" y="3155040"/>
              <a:ext cx="1511280" cy="194760"/>
            </a:xfrm>
            <a:prstGeom prst="rect">
              <a:avLst/>
            </a:prstGeom>
            <a:solidFill>
              <a:srgbClr val="47bad6"/>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1" name=""/>
            <p:cNvSpPr/>
            <p:nvPr/>
          </p:nvSpPr>
          <p:spPr>
            <a:xfrm>
              <a:off x="5915880" y="3132000"/>
              <a:ext cx="80028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Weather</a:t>
              </a:r>
              <a:endParaRPr b="0" lang="en-US" sz="1600" strike="noStrike" u="none">
                <a:solidFill>
                  <a:srgbClr val="000000"/>
                </a:solidFill>
                <a:effectLst/>
                <a:uFillTx/>
                <a:latin typeface="Arial"/>
              </a:endParaRPr>
            </a:p>
          </p:txBody>
        </p:sp>
        <p:sp>
          <p:nvSpPr>
            <p:cNvPr id="132" name=""/>
            <p:cNvSpPr/>
            <p:nvPr/>
          </p:nvSpPr>
          <p:spPr>
            <a:xfrm>
              <a:off x="7245360" y="3155040"/>
              <a:ext cx="1274760" cy="194760"/>
            </a:xfrm>
            <a:prstGeom prst="rect">
              <a:avLst/>
            </a:prstGeom>
            <a:solidFill>
              <a:srgbClr val="095ba6"/>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3" name=""/>
            <p:cNvSpPr/>
            <p:nvPr/>
          </p:nvSpPr>
          <p:spPr>
            <a:xfrm>
              <a:off x="6773760" y="2843280"/>
              <a:ext cx="1511280" cy="194760"/>
            </a:xfrm>
            <a:prstGeom prst="rect">
              <a:avLst/>
            </a:prstGeom>
            <a:solidFill>
              <a:srgbClr val="fe660d"/>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4" name=""/>
            <p:cNvSpPr/>
            <p:nvPr/>
          </p:nvSpPr>
          <p:spPr>
            <a:xfrm>
              <a:off x="6257880" y="2828880"/>
              <a:ext cx="43992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a:t>
              </a:r>
              <a:endParaRPr b="0" lang="en-US" sz="1600" strike="noStrike" u="none">
                <a:solidFill>
                  <a:srgbClr val="000000"/>
                </a:solidFill>
                <a:effectLst/>
                <a:uFillTx/>
                <a:latin typeface="Arial"/>
              </a:endParaRPr>
            </a:p>
          </p:txBody>
        </p:sp>
        <p:sp>
          <p:nvSpPr>
            <p:cNvPr id="135" name=""/>
            <p:cNvSpPr/>
            <p:nvPr/>
          </p:nvSpPr>
          <p:spPr>
            <a:xfrm>
              <a:off x="7245360" y="2843280"/>
              <a:ext cx="1274760" cy="19476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6" name=""/>
            <p:cNvSpPr/>
            <p:nvPr/>
          </p:nvSpPr>
          <p:spPr>
            <a:xfrm>
              <a:off x="6864480" y="2541600"/>
              <a:ext cx="1420560" cy="194760"/>
            </a:xfrm>
            <a:prstGeom prst="rect">
              <a:avLst/>
            </a:prstGeom>
            <a:solidFill>
              <a:srgbClr val="fe660d"/>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7" name=""/>
            <p:cNvSpPr/>
            <p:nvPr/>
          </p:nvSpPr>
          <p:spPr>
            <a:xfrm>
              <a:off x="5495040" y="2525400"/>
              <a:ext cx="126216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Pulp &amp; Paper</a:t>
              </a:r>
              <a:endParaRPr b="0" lang="en-US" sz="1600" strike="noStrike" u="none">
                <a:solidFill>
                  <a:srgbClr val="000000"/>
                </a:solidFill>
                <a:effectLst/>
                <a:uFillTx/>
                <a:latin typeface="Arial"/>
              </a:endParaRPr>
            </a:p>
          </p:txBody>
        </p:sp>
        <p:sp>
          <p:nvSpPr>
            <p:cNvPr id="138" name=""/>
            <p:cNvSpPr/>
            <p:nvPr/>
          </p:nvSpPr>
          <p:spPr>
            <a:xfrm>
              <a:off x="7245360" y="2541600"/>
              <a:ext cx="1274760" cy="194760"/>
            </a:xfrm>
            <a:prstGeom prst="rect">
              <a:avLst/>
            </a:prstGeom>
            <a:solidFill>
              <a:srgbClr val="fe000c"/>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39" name=""/>
            <p:cNvSpPr/>
            <p:nvPr/>
          </p:nvSpPr>
          <p:spPr>
            <a:xfrm>
              <a:off x="4935600" y="5271840"/>
              <a:ext cx="3349440" cy="194760"/>
            </a:xfrm>
            <a:prstGeom prst="rect">
              <a:avLst/>
            </a:prstGeom>
            <a:solidFill>
              <a:srgbClr val="70bc1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40" name=""/>
            <p:cNvSpPr/>
            <p:nvPr/>
          </p:nvSpPr>
          <p:spPr>
            <a:xfrm>
              <a:off x="5400720" y="5271840"/>
              <a:ext cx="3122640" cy="194760"/>
            </a:xfrm>
            <a:prstGeom prst="rect">
              <a:avLst/>
            </a:prstGeom>
            <a:solidFill>
              <a:srgbClr val="008240"/>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41" name=""/>
            <p:cNvSpPr/>
            <p:nvPr/>
          </p:nvSpPr>
          <p:spPr>
            <a:xfrm>
              <a:off x="3818160" y="5254560"/>
              <a:ext cx="105984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Currencies</a:t>
              </a:r>
              <a:endParaRPr b="0" lang="en-US" sz="1600" strike="noStrike" u="none">
                <a:solidFill>
                  <a:srgbClr val="000000"/>
                </a:solidFill>
                <a:effectLst/>
                <a:uFillTx/>
                <a:latin typeface="Arial"/>
              </a:endParaRPr>
            </a:p>
          </p:txBody>
        </p:sp>
        <p:sp>
          <p:nvSpPr>
            <p:cNvPr id="142" name=""/>
            <p:cNvSpPr/>
            <p:nvPr/>
          </p:nvSpPr>
          <p:spPr>
            <a:xfrm>
              <a:off x="8213760" y="1375200"/>
              <a:ext cx="311040" cy="195120"/>
            </a:xfrm>
            <a:prstGeom prst="rect">
              <a:avLst/>
            </a:prstGeom>
            <a:solidFill>
              <a:srgbClr val="095ba6"/>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43" name=""/>
            <p:cNvSpPr/>
            <p:nvPr/>
          </p:nvSpPr>
          <p:spPr>
            <a:xfrm>
              <a:off x="7537680" y="1357200"/>
              <a:ext cx="58644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Credit</a:t>
              </a:r>
              <a:endParaRPr b="0" lang="en-US" sz="1600" strike="noStrike" u="none">
                <a:solidFill>
                  <a:srgbClr val="000000"/>
                </a:solidFill>
                <a:effectLst/>
                <a:uFillTx/>
                <a:latin typeface="Arial"/>
              </a:endParaRPr>
            </a:p>
          </p:txBody>
        </p:sp>
        <p:sp>
          <p:nvSpPr>
            <p:cNvPr id="144" name=""/>
            <p:cNvSpPr/>
            <p:nvPr/>
          </p:nvSpPr>
          <p:spPr>
            <a:xfrm>
              <a:off x="8366040" y="1127880"/>
              <a:ext cx="146160" cy="194760"/>
            </a:xfrm>
            <a:prstGeom prst="rect">
              <a:avLst/>
            </a:prstGeom>
            <a:solidFill>
              <a:srgbClr val="095ba6"/>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45" name=""/>
            <p:cNvSpPr/>
            <p:nvPr/>
          </p:nvSpPr>
          <p:spPr>
            <a:xfrm>
              <a:off x="7420680" y="1109520"/>
              <a:ext cx="687600" cy="24408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Freight</a:t>
              </a:r>
              <a:endParaRPr b="0" lang="en-US" sz="1600" strike="noStrike" u="none">
                <a:solidFill>
                  <a:srgbClr val="000000"/>
                </a:solidFill>
                <a:effectLst/>
                <a:uFillTx/>
                <a:latin typeface="Arial"/>
              </a:endParaRPr>
            </a:p>
          </p:txBody>
        </p:sp>
        <p:sp>
          <p:nvSpPr>
            <p:cNvPr id="146" name=""/>
            <p:cNvSpPr/>
            <p:nvPr/>
          </p:nvSpPr>
          <p:spPr>
            <a:xfrm>
              <a:off x="8417160" y="58377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endParaRPr b="0" lang="en-US" sz="1200" strike="noStrike" u="none">
                <a:solidFill>
                  <a:srgbClr val="000000"/>
                </a:solidFill>
                <a:effectLst/>
                <a:uFillTx/>
                <a:latin typeface="Arial"/>
              </a:endParaRPr>
            </a:p>
          </p:txBody>
        </p:sp>
      </p:grpSp>
      <p:sp>
        <p:nvSpPr>
          <p:cNvPr id="147"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800" strike="noStrike" u="none">
                <a:solidFill>
                  <a:srgbClr val="003399"/>
                </a:solidFill>
                <a:effectLst/>
                <a:uFillTx/>
                <a:latin typeface="Arial Black"/>
              </a:rPr>
              <a:t>Enron</a:t>
            </a:r>
            <a:r>
              <a:rPr b="0" lang="en-US" sz="2800" strike="noStrike" u="none">
                <a:solidFill>
                  <a:srgbClr val="003399"/>
                </a:solidFill>
                <a:effectLst/>
                <a:uFillTx/>
                <a:latin typeface="Arial Black"/>
              </a:rPr>
              <a:t>–</a:t>
            </a:r>
            <a:r>
              <a:rPr b="0" lang="en-GB" sz="2800" strike="noStrike" u="none">
                <a:solidFill>
                  <a:srgbClr val="003399"/>
                </a:solidFill>
                <a:effectLst/>
                <a:uFillTx/>
                <a:latin typeface="Arial Black"/>
              </a:rPr>
              <a:t>Accelerating Market Development</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AF326CAF-D8E4-4FD2-8593-53D27A01C5DF}"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48" name=""/>
          <p:cNvGraphicFramePr/>
          <p:nvPr/>
        </p:nvGraphicFramePr>
        <p:xfrm>
          <a:off x="612720" y="1957320"/>
          <a:ext cx="2457360" cy="4389480"/>
        </p:xfrm>
        <a:graphic>
          <a:graphicData uri="http://schemas.openxmlformats.org/presentationml/2006/ole">
            <p:oleObj r:id="rId1" spid="">
              <p:embed/>
              <p:pic>
                <p:nvPicPr>
                  <p:cNvPr id="149" name="" descr=""/>
                  <p:cNvPicPr/>
                  <p:nvPr/>
                </p:nvPicPr>
                <p:blipFill>
                  <a:blip r:embed="rId2"/>
                  <a:stretch/>
                </p:blipFill>
                <p:spPr>
                  <a:xfrm>
                    <a:off x="612720" y="1957320"/>
                    <a:ext cx="2457360" cy="4389480"/>
                  </a:xfrm>
                  <a:prstGeom prst="rect">
                    <a:avLst/>
                  </a:prstGeom>
                  <a:noFill/>
                  <a:ln w="0">
                    <a:noFill/>
                  </a:ln>
                </p:spPr>
              </p:pic>
            </p:oleObj>
          </a:graphicData>
        </a:graphic>
      </p:graphicFrame>
      <p:sp>
        <p:nvSpPr>
          <p:cNvPr id="150"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 Our Financial Strength</a:t>
            </a:r>
            <a:endParaRPr b="0" lang="en-US" sz="2800" strike="noStrike" u="none">
              <a:solidFill>
                <a:srgbClr val="003399"/>
              </a:solidFill>
              <a:effectLst/>
              <a:uFillTx/>
              <a:latin typeface="Arial Black"/>
            </a:endParaRPr>
          </a:p>
        </p:txBody>
      </p:sp>
      <p:graphicFrame>
        <p:nvGraphicFramePr>
          <p:cNvPr id="151" name=""/>
          <p:cNvGraphicFramePr/>
          <p:nvPr/>
        </p:nvGraphicFramePr>
        <p:xfrm>
          <a:off x="3289320" y="1957320"/>
          <a:ext cx="2457360" cy="4389480"/>
        </p:xfrm>
        <a:graphic>
          <a:graphicData uri="http://schemas.openxmlformats.org/presentationml/2006/ole">
            <p:oleObj r:id="rId3" spid="">
              <p:embed/>
              <p:pic>
                <p:nvPicPr>
                  <p:cNvPr id="152" name="" descr=""/>
                  <p:cNvPicPr/>
                  <p:nvPr/>
                </p:nvPicPr>
                <p:blipFill>
                  <a:blip r:embed="rId4"/>
                  <a:stretch/>
                </p:blipFill>
                <p:spPr>
                  <a:xfrm>
                    <a:off x="3289320" y="1957320"/>
                    <a:ext cx="2457360" cy="4389480"/>
                  </a:xfrm>
                  <a:prstGeom prst="rect">
                    <a:avLst/>
                  </a:prstGeom>
                  <a:noFill/>
                  <a:ln w="0">
                    <a:noFill/>
                  </a:ln>
                </p:spPr>
              </p:pic>
            </p:oleObj>
          </a:graphicData>
        </a:graphic>
      </p:graphicFrame>
      <p:sp>
        <p:nvSpPr>
          <p:cNvPr id="153" name=""/>
          <p:cNvSpPr/>
          <p:nvPr/>
        </p:nvSpPr>
        <p:spPr>
          <a:xfrm>
            <a:off x="3296160" y="5632560"/>
            <a:ext cx="6469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$4,631</a:t>
            </a:r>
            <a:endParaRPr b="0" lang="en-US" sz="1200" strike="noStrike" u="none">
              <a:solidFill>
                <a:srgbClr val="000000"/>
              </a:solidFill>
              <a:effectLst/>
              <a:uFillTx/>
              <a:latin typeface="Arial"/>
            </a:endParaRPr>
          </a:p>
        </p:txBody>
      </p:sp>
      <p:sp>
        <p:nvSpPr>
          <p:cNvPr id="154" name=""/>
          <p:cNvSpPr/>
          <p:nvPr/>
        </p:nvSpPr>
        <p:spPr>
          <a:xfrm>
            <a:off x="3889800" y="5504040"/>
            <a:ext cx="6469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$8,984</a:t>
            </a:r>
            <a:endParaRPr b="0" lang="en-US" sz="1200" strike="noStrike" u="none">
              <a:solidFill>
                <a:srgbClr val="000000"/>
              </a:solidFill>
              <a:effectLst/>
              <a:uFillTx/>
              <a:latin typeface="Arial"/>
            </a:endParaRPr>
          </a:p>
        </p:txBody>
      </p:sp>
      <p:sp>
        <p:nvSpPr>
          <p:cNvPr id="155" name=""/>
          <p:cNvSpPr/>
          <p:nvPr/>
        </p:nvSpPr>
        <p:spPr>
          <a:xfrm>
            <a:off x="4403880" y="4476600"/>
            <a:ext cx="7315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$40,112</a:t>
            </a:r>
            <a:endParaRPr b="0" lang="en-US" sz="1200" strike="noStrike" u="none">
              <a:solidFill>
                <a:srgbClr val="000000"/>
              </a:solidFill>
              <a:effectLst/>
              <a:uFillTx/>
              <a:latin typeface="Arial"/>
            </a:endParaRPr>
          </a:p>
        </p:txBody>
      </p:sp>
      <p:sp>
        <p:nvSpPr>
          <p:cNvPr id="156" name=""/>
          <p:cNvSpPr/>
          <p:nvPr/>
        </p:nvSpPr>
        <p:spPr>
          <a:xfrm>
            <a:off x="341028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157" name=""/>
          <p:cNvSpPr/>
          <p:nvPr/>
        </p:nvSpPr>
        <p:spPr>
          <a:xfrm>
            <a:off x="394992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158" name=""/>
          <p:cNvSpPr/>
          <p:nvPr/>
        </p:nvSpPr>
        <p:spPr>
          <a:xfrm>
            <a:off x="452808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59" name=""/>
          <p:cNvSpPr/>
          <p:nvPr/>
        </p:nvSpPr>
        <p:spPr>
          <a:xfrm>
            <a:off x="511524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60" name=""/>
          <p:cNvSpPr/>
          <p:nvPr/>
        </p:nvSpPr>
        <p:spPr>
          <a:xfrm>
            <a:off x="4949640" y="2448000"/>
            <a:ext cx="8164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$100,789</a:t>
            </a:r>
            <a:endParaRPr b="0" lang="en-US" sz="1200" strike="noStrike" u="none">
              <a:solidFill>
                <a:srgbClr val="000000"/>
              </a:solidFill>
              <a:effectLst/>
              <a:uFillTx/>
              <a:latin typeface="Arial"/>
            </a:endParaRPr>
          </a:p>
        </p:txBody>
      </p:sp>
      <p:graphicFrame>
        <p:nvGraphicFramePr>
          <p:cNvPr id="161" name=""/>
          <p:cNvGraphicFramePr/>
          <p:nvPr/>
        </p:nvGraphicFramePr>
        <p:xfrm>
          <a:off x="6000840" y="1633680"/>
          <a:ext cx="2425680" cy="4738680"/>
        </p:xfrm>
        <a:graphic>
          <a:graphicData uri="http://schemas.openxmlformats.org/presentationml/2006/ole">
            <p:oleObj r:id="rId5" spid="">
              <p:embed/>
              <p:pic>
                <p:nvPicPr>
                  <p:cNvPr id="162" name="" descr=""/>
                  <p:cNvPicPr/>
                  <p:nvPr/>
                </p:nvPicPr>
                <p:blipFill>
                  <a:blip r:embed="rId6"/>
                  <a:stretch/>
                </p:blipFill>
                <p:spPr>
                  <a:xfrm>
                    <a:off x="6000840" y="1633680"/>
                    <a:ext cx="2425680" cy="4738680"/>
                  </a:xfrm>
                  <a:prstGeom prst="rect">
                    <a:avLst/>
                  </a:prstGeom>
                  <a:noFill/>
                  <a:ln w="0">
                    <a:noFill/>
                  </a:ln>
                </p:spPr>
              </p:pic>
            </p:oleObj>
          </a:graphicData>
        </a:graphic>
      </p:graphicFrame>
      <p:sp>
        <p:nvSpPr>
          <p:cNvPr id="163" name=""/>
          <p:cNvSpPr/>
          <p:nvPr/>
        </p:nvSpPr>
        <p:spPr>
          <a:xfrm>
            <a:off x="6074280" y="507996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$226</a:t>
            </a:r>
            <a:endParaRPr b="0" lang="en-US" sz="1200" strike="noStrike" u="none">
              <a:solidFill>
                <a:srgbClr val="000000"/>
              </a:solidFill>
              <a:effectLst/>
              <a:uFillTx/>
              <a:latin typeface="Arial"/>
            </a:endParaRPr>
          </a:p>
        </p:txBody>
      </p:sp>
      <p:sp>
        <p:nvSpPr>
          <p:cNvPr id="164" name=""/>
          <p:cNvSpPr/>
          <p:nvPr/>
        </p:nvSpPr>
        <p:spPr>
          <a:xfrm>
            <a:off x="607572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165" name=""/>
          <p:cNvSpPr/>
          <p:nvPr/>
        </p:nvSpPr>
        <p:spPr>
          <a:xfrm>
            <a:off x="667116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166" name=""/>
          <p:cNvSpPr/>
          <p:nvPr/>
        </p:nvSpPr>
        <p:spPr>
          <a:xfrm>
            <a:off x="724428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67" name=""/>
          <p:cNvSpPr/>
          <p:nvPr/>
        </p:nvSpPr>
        <p:spPr>
          <a:xfrm>
            <a:off x="6658200" y="439884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$453</a:t>
            </a:r>
            <a:endParaRPr b="0" lang="en-US" sz="1200" strike="noStrike" u="none">
              <a:solidFill>
                <a:srgbClr val="000000"/>
              </a:solidFill>
              <a:effectLst/>
              <a:uFillTx/>
              <a:latin typeface="Arial"/>
            </a:endParaRPr>
          </a:p>
        </p:txBody>
      </p:sp>
      <p:sp>
        <p:nvSpPr>
          <p:cNvPr id="168" name=""/>
          <p:cNvSpPr/>
          <p:nvPr/>
        </p:nvSpPr>
        <p:spPr>
          <a:xfrm>
            <a:off x="7228080" y="287964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$957</a:t>
            </a:r>
            <a:endParaRPr b="0" lang="en-US" sz="1200" strike="noStrike" u="none">
              <a:solidFill>
                <a:srgbClr val="000000"/>
              </a:solidFill>
              <a:effectLst/>
              <a:uFillTx/>
              <a:latin typeface="Arial"/>
            </a:endParaRPr>
          </a:p>
        </p:txBody>
      </p:sp>
      <p:sp>
        <p:nvSpPr>
          <p:cNvPr id="169" name=""/>
          <p:cNvSpPr/>
          <p:nvPr/>
        </p:nvSpPr>
        <p:spPr>
          <a:xfrm>
            <a:off x="785844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70" name=""/>
          <p:cNvSpPr/>
          <p:nvPr/>
        </p:nvSpPr>
        <p:spPr>
          <a:xfrm>
            <a:off x="7725240" y="1839960"/>
            <a:ext cx="64692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$1,300</a:t>
            </a:r>
            <a:endParaRPr b="0" lang="en-US" sz="1200" strike="noStrike" u="none">
              <a:solidFill>
                <a:srgbClr val="000000"/>
              </a:solidFill>
              <a:effectLst/>
              <a:uFillTx/>
              <a:latin typeface="Arial"/>
            </a:endParaRPr>
          </a:p>
        </p:txBody>
      </p:sp>
      <p:sp>
        <p:nvSpPr>
          <p:cNvPr id="171" name=""/>
          <p:cNvSpPr/>
          <p:nvPr/>
        </p:nvSpPr>
        <p:spPr>
          <a:xfrm>
            <a:off x="638640" y="5446800"/>
            <a:ext cx="64692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$9,105</a:t>
            </a:r>
            <a:endParaRPr b="0" lang="en-US" sz="1200" strike="noStrike" u="none">
              <a:solidFill>
                <a:srgbClr val="000000"/>
              </a:solidFill>
              <a:effectLst/>
              <a:uFillTx/>
              <a:latin typeface="Arial"/>
            </a:endParaRPr>
          </a:p>
        </p:txBody>
      </p:sp>
      <p:sp>
        <p:nvSpPr>
          <p:cNvPr id="172" name=""/>
          <p:cNvSpPr/>
          <p:nvPr/>
        </p:nvSpPr>
        <p:spPr>
          <a:xfrm>
            <a:off x="1173240" y="5292720"/>
            <a:ext cx="73152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$11,966</a:t>
            </a:r>
            <a:endParaRPr b="0" lang="en-US" sz="1200" strike="noStrike" u="none">
              <a:solidFill>
                <a:srgbClr val="000000"/>
              </a:solidFill>
              <a:effectLst/>
              <a:uFillTx/>
              <a:latin typeface="Arial"/>
            </a:endParaRPr>
          </a:p>
        </p:txBody>
      </p:sp>
      <p:sp>
        <p:nvSpPr>
          <p:cNvPr id="173" name=""/>
          <p:cNvSpPr/>
          <p:nvPr/>
        </p:nvSpPr>
        <p:spPr>
          <a:xfrm>
            <a:off x="1720800" y="4452840"/>
            <a:ext cx="73152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$33,381</a:t>
            </a:r>
            <a:endParaRPr b="0" lang="en-US" sz="1200" strike="noStrike" u="none">
              <a:solidFill>
                <a:srgbClr val="000000"/>
              </a:solidFill>
              <a:effectLst/>
              <a:uFillTx/>
              <a:latin typeface="Arial"/>
            </a:endParaRPr>
          </a:p>
        </p:txBody>
      </p:sp>
      <p:sp>
        <p:nvSpPr>
          <p:cNvPr id="174" name=""/>
          <p:cNvSpPr/>
          <p:nvPr/>
        </p:nvSpPr>
        <p:spPr>
          <a:xfrm>
            <a:off x="71784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175" name=""/>
          <p:cNvSpPr/>
          <p:nvPr/>
        </p:nvSpPr>
        <p:spPr>
          <a:xfrm>
            <a:off x="130356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176" name=""/>
          <p:cNvSpPr/>
          <p:nvPr/>
        </p:nvSpPr>
        <p:spPr>
          <a:xfrm>
            <a:off x="185292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77" name=""/>
          <p:cNvSpPr/>
          <p:nvPr/>
        </p:nvSpPr>
        <p:spPr>
          <a:xfrm>
            <a:off x="2293920" y="3232080"/>
            <a:ext cx="73152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$66,000</a:t>
            </a:r>
            <a:endParaRPr b="0" lang="en-US" sz="1200" strike="noStrike" u="none">
              <a:solidFill>
                <a:srgbClr val="000000"/>
              </a:solidFill>
              <a:effectLst/>
              <a:uFillTx/>
              <a:latin typeface="Arial"/>
            </a:endParaRPr>
          </a:p>
        </p:txBody>
      </p:sp>
      <p:sp>
        <p:nvSpPr>
          <p:cNvPr id="178" name=""/>
          <p:cNvSpPr/>
          <p:nvPr/>
        </p:nvSpPr>
        <p:spPr>
          <a:xfrm>
            <a:off x="2437200" y="606888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79" name=""/>
          <p:cNvSpPr/>
          <p:nvPr/>
        </p:nvSpPr>
        <p:spPr>
          <a:xfrm>
            <a:off x="371520" y="1344600"/>
            <a:ext cx="2582640" cy="503280"/>
          </a:xfrm>
          <a:prstGeom prst="roundRect">
            <a:avLst>
              <a:gd name="adj" fmla="val 50000"/>
            </a:avLst>
          </a:prstGeom>
          <a:solidFill>
            <a:srgbClr val="ffffff"/>
          </a:solidFill>
          <a:ln w="9360">
            <a:solidFill>
              <a:srgbClr val="33cc33"/>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80" name=""/>
          <p:cNvSpPr/>
          <p:nvPr/>
        </p:nvSpPr>
        <p:spPr>
          <a:xfrm>
            <a:off x="3233880" y="1344600"/>
            <a:ext cx="2582640" cy="503280"/>
          </a:xfrm>
          <a:prstGeom prst="roundRect">
            <a:avLst>
              <a:gd name="adj" fmla="val 50000"/>
            </a:avLst>
          </a:prstGeom>
          <a:solidFill>
            <a:srgbClr val="ffffff"/>
          </a:solidFill>
          <a:ln w="9360">
            <a:solidFill>
              <a:srgbClr val="3333c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81" name=""/>
          <p:cNvSpPr/>
          <p:nvPr/>
        </p:nvSpPr>
        <p:spPr>
          <a:xfrm>
            <a:off x="6145200" y="1344600"/>
            <a:ext cx="2583000" cy="503280"/>
          </a:xfrm>
          <a:prstGeom prst="roundRect">
            <a:avLst>
              <a:gd name="adj" fmla="val 50000"/>
            </a:avLst>
          </a:prstGeom>
          <a:solidFill>
            <a:srgbClr val="ffffff"/>
          </a:solidFill>
          <a:ln w="9360">
            <a:solidFill>
              <a:srgbClr val="cc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82" name=""/>
          <p:cNvSpPr/>
          <p:nvPr/>
        </p:nvSpPr>
        <p:spPr>
          <a:xfrm>
            <a:off x="6197760" y="1330200"/>
            <a:ext cx="247140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Net Income </a:t>
            </a:r>
            <a:br>
              <a:rPr sz="1800"/>
            </a:br>
            <a:r>
              <a:rPr b="1" i="1" lang="en-US" sz="1000" strike="noStrike" u="none">
                <a:solidFill>
                  <a:srgbClr val="000000"/>
                </a:solidFill>
                <a:effectLst/>
                <a:uFillTx/>
                <a:latin typeface="Arial"/>
              </a:rPr>
              <a:t>(Recurring, Millions)</a:t>
            </a:r>
            <a:endParaRPr b="0" lang="en-US" sz="1000" strike="noStrike" u="none">
              <a:solidFill>
                <a:srgbClr val="000000"/>
              </a:solidFill>
              <a:effectLst/>
              <a:uFillTx/>
              <a:latin typeface="Arial"/>
            </a:endParaRPr>
          </a:p>
        </p:txBody>
      </p:sp>
      <p:sp>
        <p:nvSpPr>
          <p:cNvPr id="183" name=""/>
          <p:cNvSpPr/>
          <p:nvPr/>
        </p:nvSpPr>
        <p:spPr>
          <a:xfrm>
            <a:off x="3279600" y="1332000"/>
            <a:ext cx="258768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Total Revenues </a:t>
            </a:r>
            <a:br>
              <a:rPr sz="1800"/>
            </a:br>
            <a:r>
              <a:rPr b="1" i="1" lang="en-US" sz="1000" strike="noStrike" u="none">
                <a:solidFill>
                  <a:srgbClr val="000000"/>
                </a:solidFill>
                <a:effectLst/>
                <a:uFillTx/>
                <a:latin typeface="Arial"/>
              </a:rPr>
              <a:t>(Billions)</a:t>
            </a:r>
            <a:endParaRPr b="0" lang="en-US" sz="1000" strike="noStrike" u="none">
              <a:solidFill>
                <a:srgbClr val="000000"/>
              </a:solidFill>
              <a:effectLst/>
              <a:uFillTx/>
              <a:latin typeface="Arial"/>
            </a:endParaRPr>
          </a:p>
        </p:txBody>
      </p:sp>
      <p:sp>
        <p:nvSpPr>
          <p:cNvPr id="184" name=""/>
          <p:cNvSpPr/>
          <p:nvPr/>
        </p:nvSpPr>
        <p:spPr>
          <a:xfrm>
            <a:off x="250920" y="1332000"/>
            <a:ext cx="279072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Total Assets </a:t>
            </a:r>
            <a:br>
              <a:rPr sz="1800"/>
            </a:br>
            <a:r>
              <a:rPr b="1" i="1" lang="en-US" sz="1000" strike="noStrike" u="none">
                <a:solidFill>
                  <a:srgbClr val="000000"/>
                </a:solidFill>
                <a:effectLst/>
                <a:uFillTx/>
                <a:latin typeface="Arial"/>
              </a:rPr>
              <a:t>(Billions)</a:t>
            </a:r>
            <a:endParaRPr b="0" lang="en-US" sz="10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B677C16B-88C7-469D-A3E3-72DA0004C7DA}"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5" name=""/>
          <p:cNvSpPr/>
          <p:nvPr/>
        </p:nvSpPr>
        <p:spPr>
          <a:xfrm>
            <a:off x="98280" y="1693800"/>
            <a:ext cx="4286520" cy="4208400"/>
          </a:xfrm>
          <a:prstGeom prst="roundRect">
            <a:avLst>
              <a:gd name="adj" fmla="val 9806"/>
            </a:avLst>
          </a:prstGeom>
          <a:noFill/>
          <a:ln w="12600">
            <a:solidFill>
              <a:srgbClr val="cc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86" name=""/>
          <p:cNvSpPr/>
          <p:nvPr/>
        </p:nvSpPr>
        <p:spPr>
          <a:xfrm>
            <a:off x="57240" y="1544760"/>
            <a:ext cx="3571920" cy="479160"/>
          </a:xfrm>
          <a:prstGeom prst="roundRect">
            <a:avLst>
              <a:gd name="adj" fmla="val 16667"/>
            </a:avLst>
          </a:prstGeom>
          <a:solidFill>
            <a:srgbClr val="ffb20d"/>
          </a:solidFill>
          <a:ln w="6480">
            <a:solidFill>
              <a:srgbClr val="ffb20d"/>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ELECTRICITY</a:t>
            </a:r>
            <a:endParaRPr b="0" lang="en-US" sz="1600" strike="noStrike" u="none">
              <a:solidFill>
                <a:srgbClr val="000000"/>
              </a:solidFill>
              <a:effectLst/>
              <a:uFillTx/>
              <a:latin typeface="Arial"/>
            </a:endParaRPr>
          </a:p>
        </p:txBody>
      </p:sp>
      <p:sp>
        <p:nvSpPr>
          <p:cNvPr id="187" name=""/>
          <p:cNvSpPr/>
          <p:nvPr/>
        </p:nvSpPr>
        <p:spPr>
          <a:xfrm>
            <a:off x="4789800" y="6022800"/>
            <a:ext cx="248760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Source: </a:t>
            </a:r>
            <a:r>
              <a:rPr b="1" i="1" lang="en-US" sz="1000" strike="noStrike" u="none">
                <a:solidFill>
                  <a:srgbClr val="000000"/>
                </a:solidFill>
                <a:effectLst/>
                <a:uFillTx/>
                <a:latin typeface="Arial"/>
              </a:rPr>
              <a:t>Risk Magazine, </a:t>
            </a:r>
            <a:r>
              <a:rPr b="1" lang="en-US" sz="1000" strike="noStrike" u="none">
                <a:solidFill>
                  <a:srgbClr val="000000"/>
                </a:solidFill>
                <a:effectLst/>
                <a:uFillTx/>
                <a:latin typeface="Arial"/>
              </a:rPr>
              <a:t>February 2001</a:t>
            </a:r>
            <a:endParaRPr b="0" lang="en-US" sz="1000" strike="noStrike" u="none">
              <a:solidFill>
                <a:srgbClr val="000000"/>
              </a:solidFill>
              <a:effectLst/>
              <a:uFillTx/>
              <a:latin typeface="Arial"/>
            </a:endParaRPr>
          </a:p>
        </p:txBody>
      </p:sp>
      <p:sp>
        <p:nvSpPr>
          <p:cNvPr id="188" name=""/>
          <p:cNvSpPr/>
          <p:nvPr/>
        </p:nvSpPr>
        <p:spPr>
          <a:xfrm>
            <a:off x="2127240" y="2602080"/>
            <a:ext cx="209700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89" name=""/>
          <p:cNvSpPr/>
          <p:nvPr/>
        </p:nvSpPr>
        <p:spPr>
          <a:xfrm>
            <a:off x="2127240" y="3448080"/>
            <a:ext cx="209700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0" name=""/>
          <p:cNvSpPr/>
          <p:nvPr/>
        </p:nvSpPr>
        <p:spPr>
          <a:xfrm>
            <a:off x="2127240" y="4089240"/>
            <a:ext cx="2097000" cy="20988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1" name=""/>
          <p:cNvSpPr/>
          <p:nvPr/>
        </p:nvSpPr>
        <p:spPr>
          <a:xfrm>
            <a:off x="2127240" y="4944960"/>
            <a:ext cx="209700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2" name=""/>
          <p:cNvSpPr/>
          <p:nvPr/>
        </p:nvSpPr>
        <p:spPr>
          <a:xfrm>
            <a:off x="2093760" y="2336760"/>
            <a:ext cx="2467080" cy="329112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BP</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 Trading</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TXU Europe</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Accord Energy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Dynegy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AEP</a:t>
            </a:r>
            <a:endParaRPr b="0" lang="en-US" sz="1400" strike="noStrike" u="none">
              <a:solidFill>
                <a:srgbClr val="000000"/>
              </a:solidFill>
              <a:effectLst/>
              <a:uFillTx/>
              <a:latin typeface="Arial"/>
            </a:endParaRPr>
          </a:p>
        </p:txBody>
      </p:sp>
      <p:sp>
        <p:nvSpPr>
          <p:cNvPr id="193" name=""/>
          <p:cNvSpPr/>
          <p:nvPr/>
        </p:nvSpPr>
        <p:spPr>
          <a:xfrm>
            <a:off x="157320" y="2414520"/>
            <a:ext cx="182700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U.S. Swaps</a:t>
            </a:r>
            <a:endParaRPr b="0" lang="en-US" sz="1600" strike="noStrike" u="none">
              <a:solidFill>
                <a:srgbClr val="000000"/>
              </a:solidFill>
              <a:effectLst/>
              <a:uFillTx/>
              <a:latin typeface="Arial"/>
            </a:endParaRPr>
          </a:p>
        </p:txBody>
      </p:sp>
      <p:sp>
        <p:nvSpPr>
          <p:cNvPr id="194" name=""/>
          <p:cNvSpPr/>
          <p:nvPr/>
        </p:nvSpPr>
        <p:spPr>
          <a:xfrm>
            <a:off x="157320" y="3267000"/>
            <a:ext cx="182700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U.S. Options</a:t>
            </a:r>
            <a:endParaRPr b="0" lang="en-US" sz="1600" strike="noStrike" u="none">
              <a:solidFill>
                <a:srgbClr val="000000"/>
              </a:solidFill>
              <a:effectLst/>
              <a:uFillTx/>
              <a:latin typeface="Arial"/>
            </a:endParaRPr>
          </a:p>
        </p:txBody>
      </p:sp>
      <p:sp>
        <p:nvSpPr>
          <p:cNvPr id="195" name=""/>
          <p:cNvSpPr/>
          <p:nvPr/>
        </p:nvSpPr>
        <p:spPr>
          <a:xfrm>
            <a:off x="157320" y="4100400"/>
            <a:ext cx="1827000" cy="36540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U.K. Swaps</a:t>
            </a:r>
            <a:endParaRPr b="0" lang="en-US" sz="1600" strike="noStrike" u="none">
              <a:solidFill>
                <a:srgbClr val="000000"/>
              </a:solidFill>
              <a:effectLst/>
              <a:uFillTx/>
              <a:latin typeface="Arial"/>
            </a:endParaRPr>
          </a:p>
        </p:txBody>
      </p:sp>
      <p:sp>
        <p:nvSpPr>
          <p:cNvPr id="196" name=""/>
          <p:cNvSpPr/>
          <p:nvPr/>
        </p:nvSpPr>
        <p:spPr>
          <a:xfrm>
            <a:off x="157320" y="4964040"/>
            <a:ext cx="182700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U.K. Options</a:t>
            </a:r>
            <a:endParaRPr b="0" lang="en-US" sz="1600" strike="noStrike" u="none">
              <a:solidFill>
                <a:srgbClr val="000000"/>
              </a:solidFill>
              <a:effectLst/>
              <a:uFillTx/>
              <a:latin typeface="Arial"/>
            </a:endParaRPr>
          </a:p>
        </p:txBody>
      </p:sp>
      <p:sp>
        <p:nvSpPr>
          <p:cNvPr id="197" name=""/>
          <p:cNvSpPr/>
          <p:nvPr/>
        </p:nvSpPr>
        <p:spPr>
          <a:xfrm>
            <a:off x="4613400" y="1693800"/>
            <a:ext cx="4356000" cy="4208400"/>
          </a:xfrm>
          <a:prstGeom prst="roundRect">
            <a:avLst>
              <a:gd name="adj" fmla="val 9806"/>
            </a:avLst>
          </a:prstGeom>
          <a:noFill/>
          <a:ln w="12600">
            <a:solidFill>
              <a:srgbClr val="cc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8" name=""/>
          <p:cNvSpPr/>
          <p:nvPr/>
        </p:nvSpPr>
        <p:spPr>
          <a:xfrm>
            <a:off x="4572000" y="1544760"/>
            <a:ext cx="3571920" cy="479160"/>
          </a:xfrm>
          <a:prstGeom prst="roundRect">
            <a:avLst>
              <a:gd name="adj" fmla="val 16667"/>
            </a:avLst>
          </a:prstGeom>
          <a:solidFill>
            <a:srgbClr val="ffb20d"/>
          </a:solidFill>
          <a:ln w="6480">
            <a:solidFill>
              <a:srgbClr val="ffb20d"/>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NATURAL GAS</a:t>
            </a:r>
            <a:endParaRPr b="0" lang="en-US" sz="1600" strike="noStrike" u="none">
              <a:solidFill>
                <a:srgbClr val="000000"/>
              </a:solidFill>
              <a:effectLst/>
              <a:uFillTx/>
              <a:latin typeface="Arial"/>
            </a:endParaRPr>
          </a:p>
        </p:txBody>
      </p:sp>
      <p:sp>
        <p:nvSpPr>
          <p:cNvPr id="199" name=""/>
          <p:cNvSpPr/>
          <p:nvPr/>
        </p:nvSpPr>
        <p:spPr>
          <a:xfrm>
            <a:off x="6786720" y="2392200"/>
            <a:ext cx="2036520" cy="20988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200" name=""/>
          <p:cNvSpPr/>
          <p:nvPr/>
        </p:nvSpPr>
        <p:spPr>
          <a:xfrm>
            <a:off x="6786720" y="3238560"/>
            <a:ext cx="203652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201" name=""/>
          <p:cNvSpPr/>
          <p:nvPr/>
        </p:nvSpPr>
        <p:spPr>
          <a:xfrm>
            <a:off x="6786720" y="4089240"/>
            <a:ext cx="2036520" cy="20988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202" name=""/>
          <p:cNvSpPr/>
          <p:nvPr/>
        </p:nvSpPr>
        <p:spPr>
          <a:xfrm>
            <a:off x="6786720" y="5154480"/>
            <a:ext cx="203652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203" name=""/>
          <p:cNvSpPr/>
          <p:nvPr/>
        </p:nvSpPr>
        <p:spPr>
          <a:xfrm>
            <a:off x="6753240" y="2336760"/>
            <a:ext cx="2467080" cy="350460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a:t>
            </a:r>
            <a:br>
              <a:rPr sz="1400"/>
            </a:b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Bank of America</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Bank of America</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a:t>
            </a:r>
            <a:br>
              <a:rPr sz="1400"/>
            </a:b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a:t>
            </a:r>
            <a:endParaRPr b="0" lang="en-US" sz="1400" strike="noStrike" u="none">
              <a:solidFill>
                <a:srgbClr val="000000"/>
              </a:solidFill>
              <a:effectLst/>
              <a:uFillTx/>
              <a:latin typeface="Arial"/>
            </a:endParaRPr>
          </a:p>
        </p:txBody>
      </p:sp>
      <p:sp>
        <p:nvSpPr>
          <p:cNvPr id="204" name=""/>
          <p:cNvSpPr/>
          <p:nvPr/>
        </p:nvSpPr>
        <p:spPr>
          <a:xfrm>
            <a:off x="4672080" y="2414520"/>
            <a:ext cx="182700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Basis Swaps</a:t>
            </a:r>
            <a:endParaRPr b="0" lang="en-US" sz="1600" strike="noStrike" u="none">
              <a:solidFill>
                <a:srgbClr val="000000"/>
              </a:solidFill>
              <a:effectLst/>
              <a:uFillTx/>
              <a:latin typeface="Arial"/>
            </a:endParaRPr>
          </a:p>
        </p:txBody>
      </p:sp>
      <p:sp>
        <p:nvSpPr>
          <p:cNvPr id="205" name=""/>
          <p:cNvSpPr/>
          <p:nvPr/>
        </p:nvSpPr>
        <p:spPr>
          <a:xfrm>
            <a:off x="4672080" y="3267000"/>
            <a:ext cx="182700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Basis Options</a:t>
            </a:r>
            <a:endParaRPr b="0" lang="en-US" sz="1600" strike="noStrike" u="none">
              <a:solidFill>
                <a:srgbClr val="000000"/>
              </a:solidFill>
              <a:effectLst/>
              <a:uFillTx/>
              <a:latin typeface="Arial"/>
            </a:endParaRPr>
          </a:p>
        </p:txBody>
      </p:sp>
      <p:sp>
        <p:nvSpPr>
          <p:cNvPr id="206" name=""/>
          <p:cNvSpPr/>
          <p:nvPr/>
        </p:nvSpPr>
        <p:spPr>
          <a:xfrm>
            <a:off x="4672080" y="4100400"/>
            <a:ext cx="1827000" cy="511200"/>
          </a:xfrm>
          <a:prstGeom prst="roundRect">
            <a:avLst>
              <a:gd name="adj" fmla="val 16667"/>
            </a:avLst>
          </a:prstGeom>
          <a:no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NYMEX Look-Alike Swaps</a:t>
            </a:r>
            <a:endParaRPr b="0" lang="en-US" sz="1600" strike="noStrike" u="none">
              <a:solidFill>
                <a:srgbClr val="000000"/>
              </a:solidFill>
              <a:effectLst/>
              <a:uFillTx/>
              <a:latin typeface="Arial"/>
            </a:endParaRPr>
          </a:p>
        </p:txBody>
      </p:sp>
      <p:sp>
        <p:nvSpPr>
          <p:cNvPr id="207" name=""/>
          <p:cNvSpPr/>
          <p:nvPr/>
        </p:nvSpPr>
        <p:spPr>
          <a:xfrm>
            <a:off x="4672080" y="5145120"/>
            <a:ext cx="1827000" cy="5414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cc0000"/>
                </a:solidFill>
                <a:effectLst/>
                <a:uFillTx/>
                <a:latin typeface="Arial"/>
              </a:rPr>
              <a:t>NYMEX Look-Alike Options</a:t>
            </a:r>
            <a:endParaRPr b="0" lang="en-US" sz="1600" strike="noStrike" u="none">
              <a:solidFill>
                <a:srgbClr val="000000"/>
              </a:solidFill>
              <a:effectLst/>
              <a:uFillTx/>
              <a:latin typeface="Arial"/>
            </a:endParaRPr>
          </a:p>
        </p:txBody>
      </p:sp>
      <p:sp>
        <p:nvSpPr>
          <p:cNvPr id="208"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Risk Management Expertise – 2000</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A7B74B0D-570B-4C6C-9FC0-9F0FE970DA29}" type="slidenum">
              <a:t>6</a:t>
            </a:fld>
          </a:p>
        </p:txBody>
      </p:sp>
    </p:spTree>
  </p:cSld>
  <p:transition spd="med">
    <p:zoom dir="out"/>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 Risk Assessment and Control (RAC)</a:t>
            </a:r>
            <a:endParaRPr b="0" lang="en-US" sz="2800" strike="noStrike" u="none">
              <a:solidFill>
                <a:srgbClr val="003399"/>
              </a:solidFill>
              <a:effectLst/>
              <a:uFillTx/>
              <a:latin typeface="Arial Black"/>
            </a:endParaRPr>
          </a:p>
        </p:txBody>
      </p:sp>
      <p:sp>
        <p:nvSpPr>
          <p:cNvPr id="210" name="PlaceHolder 2"/>
          <p:cNvSpPr>
            <a:spLocks noGrp="1"/>
          </p:cNvSpPr>
          <p:nvPr>
            <p:ph/>
          </p:nvPr>
        </p:nvSpPr>
        <p:spPr>
          <a:xfrm>
            <a:off x="721800" y="1650960"/>
            <a:ext cx="8069400" cy="3262320"/>
          </a:xfrm>
          <a:prstGeom prst="rect">
            <a:avLst/>
          </a:prstGeom>
          <a:noFill/>
          <a:ln w="0">
            <a:noFill/>
          </a:ln>
        </p:spPr>
        <p:txBody>
          <a:bodyPr lIns="90000" rIns="90000" tIns="46800" bIns="46800" anchor="t">
            <a:normAutofit lnSpcReduction="9999"/>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Market Risk Management</a:t>
            </a:r>
            <a:endParaRPr b="0" lang="en-US" sz="22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Policy approved by Board of Directors</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Trading Limits</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Value at Risk (VAR) daily reports -- stress testing</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Application of Extreme Value Theory</a:t>
            </a:r>
            <a:endParaRPr b="0" lang="en-US" sz="18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Credit Risk Management</a:t>
            </a:r>
            <a:endParaRPr b="0" lang="en-US" sz="22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Counterparty credit exposure aggregation and management</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Counterparty Value at Risk (VAR) models</a:t>
            </a:r>
            <a:endParaRPr b="0" lang="en-US" sz="1800" strike="noStrike" u="none">
              <a:solidFill>
                <a:srgbClr val="000000"/>
              </a:solidFill>
              <a:effectLst/>
              <a:uFillTx/>
              <a:latin typeface="Arial"/>
            </a:endParaRPr>
          </a:p>
          <a:p>
            <a:pPr marL="343080" indent="0">
              <a:spcBef>
                <a:spcPts val="561"/>
              </a:spcBef>
              <a:spcAft>
                <a:spcPts val="337"/>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211" name=""/>
          <p:cNvSpPr/>
          <p:nvPr/>
        </p:nvSpPr>
        <p:spPr>
          <a:xfrm>
            <a:off x="1260360" y="5228640"/>
            <a:ext cx="6737400" cy="642600"/>
          </a:xfrm>
          <a:prstGeom prst="rect">
            <a:avLst/>
          </a:prstGeom>
          <a:solidFill>
            <a:srgbClr val="ffff00"/>
          </a:solidFill>
          <a:ln w="28440">
            <a:solidFill>
              <a:srgbClr val="000000"/>
            </a:solidFill>
            <a:miter/>
          </a:ln>
        </p:spPr>
        <p:style>
          <a:lnRef idx="0"/>
          <a:fillRef idx="0"/>
          <a:effectRef idx="0"/>
          <a:fontRef idx="minor"/>
        </p:style>
        <p:txBody>
          <a:bodyPr lIns="90000" rIns="90000" tIns="46800" bIns="46800" anchor="ctr">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Segregation of Duties; Independence of RAC optimizes focus on risk identification and performance measurement</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BC2578AB-BBA5-408A-8651-D1C0C5DD67D5}"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PlaceHolder 1"/>
          <p:cNvSpPr>
            <a:spLocks noGrp="1"/>
          </p:cNvSpPr>
          <p:nvPr>
            <p:ph type="title"/>
          </p:nvPr>
        </p:nvSpPr>
        <p:spPr>
          <a:xfrm>
            <a:off x="3238200" y="305928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Enron Wholesale</a:t>
            </a:r>
            <a:endParaRPr b="0" lang="en-US" sz="3000" strike="noStrike" u="none">
              <a:solidFill>
                <a:srgbClr val="003399"/>
              </a:solidFill>
              <a:effectLst/>
              <a:uFillTx/>
              <a:latin typeface="Arial Black"/>
            </a:endParaRPr>
          </a:p>
        </p:txBody>
      </p:sp>
      <p:sp>
        <p:nvSpPr>
          <p:cNvPr id="213" name="PlaceHolder 2"/>
          <p:cNvSpPr>
            <a:spLocks noGrp="1"/>
          </p:cNvSpPr>
          <p:nvPr>
            <p:ph type="subTitle"/>
          </p:nvPr>
        </p:nvSpPr>
        <p:spPr>
          <a:xfrm>
            <a:off x="3200400" y="4278240"/>
            <a:ext cx="5143680" cy="935280"/>
          </a:xfrm>
          <a:prstGeom prst="rect">
            <a:avLst/>
          </a:prstGeom>
          <a:noFill/>
          <a:ln w="0">
            <a:noFill/>
          </a:ln>
        </p:spPr>
        <p:txBody>
          <a:bodyPr lIns="92160" rIns="92160" tIns="46080" bIns="46080" anchor="t">
            <a:noAutofit/>
          </a:bodyPr>
          <a:p>
            <a:pPr indent="0">
              <a:spcBef>
                <a:spcPts val="689"/>
              </a:spcBef>
              <a:spcAft>
                <a:spcPts val="41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i="1"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3A157FBC-BBF0-4245-AE3B-0B1A237F368E}"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14" name=""/>
          <p:cNvGraphicFramePr/>
          <p:nvPr/>
        </p:nvGraphicFramePr>
        <p:xfrm>
          <a:off x="4948200" y="1108080"/>
          <a:ext cx="3873600" cy="4971960"/>
        </p:xfrm>
        <a:graphic>
          <a:graphicData uri="http://schemas.openxmlformats.org/presentationml/2006/ole">
            <p:oleObj r:id="rId1" spid="">
              <p:embed/>
              <p:pic>
                <p:nvPicPr>
                  <p:cNvPr id="215" name="" descr=""/>
                  <p:cNvPicPr/>
                  <p:nvPr/>
                </p:nvPicPr>
                <p:blipFill>
                  <a:blip r:embed="rId2"/>
                  <a:stretch/>
                </p:blipFill>
                <p:spPr>
                  <a:xfrm>
                    <a:off x="4948200" y="1108080"/>
                    <a:ext cx="3873600" cy="4971960"/>
                  </a:xfrm>
                  <a:prstGeom prst="rect">
                    <a:avLst/>
                  </a:prstGeom>
                  <a:noFill/>
                  <a:ln w="0">
                    <a:noFill/>
                  </a:ln>
                </p:spPr>
              </p:pic>
            </p:oleObj>
          </a:graphicData>
        </a:graphic>
      </p:graphicFrame>
      <p:graphicFrame>
        <p:nvGraphicFramePr>
          <p:cNvPr id="216" name=""/>
          <p:cNvGraphicFramePr/>
          <p:nvPr/>
        </p:nvGraphicFramePr>
        <p:xfrm>
          <a:off x="326880" y="25560"/>
          <a:ext cx="3907080" cy="6134040"/>
        </p:xfrm>
        <a:graphic>
          <a:graphicData uri="http://schemas.openxmlformats.org/presentationml/2006/ole">
            <p:oleObj r:id="rId3" spid="">
              <p:embed/>
              <p:pic>
                <p:nvPicPr>
                  <p:cNvPr id="217" name="" descr=""/>
                  <p:cNvPicPr/>
                  <p:nvPr/>
                </p:nvPicPr>
                <p:blipFill>
                  <a:blip r:embed="rId4"/>
                  <a:stretch/>
                </p:blipFill>
                <p:spPr>
                  <a:xfrm>
                    <a:off x="326880" y="25560"/>
                    <a:ext cx="3907080" cy="6134040"/>
                  </a:xfrm>
                  <a:prstGeom prst="rect">
                    <a:avLst/>
                  </a:prstGeom>
                  <a:noFill/>
                  <a:ln w="0">
                    <a:noFill/>
                  </a:ln>
                </p:spPr>
              </p:pic>
            </p:oleObj>
          </a:graphicData>
        </a:graphic>
      </p:graphicFrame>
      <p:sp>
        <p:nvSpPr>
          <p:cNvPr id="218" name=""/>
          <p:cNvSpPr/>
          <p:nvPr/>
        </p:nvSpPr>
        <p:spPr>
          <a:xfrm>
            <a:off x="546840" y="425124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17,970</a:t>
            </a:r>
            <a:endParaRPr b="0" lang="en-US" sz="1400" strike="noStrike" u="none">
              <a:solidFill>
                <a:srgbClr val="000000"/>
              </a:solidFill>
              <a:effectLst/>
              <a:uFillTx/>
              <a:latin typeface="Arial"/>
            </a:endParaRPr>
          </a:p>
        </p:txBody>
      </p:sp>
      <p:grpSp>
        <p:nvGrpSpPr>
          <p:cNvPr id="219" name=""/>
          <p:cNvGrpSpPr/>
          <p:nvPr/>
        </p:nvGrpSpPr>
        <p:grpSpPr>
          <a:xfrm>
            <a:off x="458640" y="1978200"/>
            <a:ext cx="1443240" cy="429480"/>
            <a:chOff x="458640" y="1978200"/>
            <a:chExt cx="1443240" cy="429480"/>
          </a:xfrm>
        </p:grpSpPr>
        <p:sp>
          <p:nvSpPr>
            <p:cNvPr id="220" name=""/>
            <p:cNvSpPr/>
            <p:nvPr/>
          </p:nvSpPr>
          <p:spPr>
            <a:xfrm>
              <a:off x="560160" y="1978200"/>
              <a:ext cx="1341720" cy="429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Power and Other </a:t>
              </a:r>
              <a:endParaRPr b="0" lang="en-US" sz="11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Gas</a:t>
              </a:r>
              <a:endParaRPr b="0" lang="en-US" sz="1100" strike="noStrike" u="none">
                <a:solidFill>
                  <a:srgbClr val="000000"/>
                </a:solidFill>
                <a:effectLst/>
                <a:uFillTx/>
                <a:latin typeface="Arial"/>
              </a:endParaRPr>
            </a:p>
          </p:txBody>
        </p:sp>
        <p:sp>
          <p:nvSpPr>
            <p:cNvPr id="221" name=""/>
            <p:cNvSpPr/>
            <p:nvPr/>
          </p:nvSpPr>
          <p:spPr>
            <a:xfrm>
              <a:off x="458640" y="2050920"/>
              <a:ext cx="150480" cy="90360"/>
            </a:xfrm>
            <a:prstGeom prst="rect">
              <a:avLst/>
            </a:prstGeom>
            <a:solidFill>
              <a:srgbClr val="f00108"/>
            </a:solidFill>
            <a:ln w="9360">
              <a:solidFill>
                <a:srgbClr val="000000"/>
              </a:solidFill>
              <a:miter/>
            </a:ln>
          </p:spPr>
          <p:style>
            <a:lnRef idx="0"/>
            <a:fillRef idx="0"/>
            <a:effectRef idx="0"/>
            <a:fontRef idx="minor"/>
          </p:style>
          <p:txBody>
            <a:bodyPr wrap="none" lIns="90000" rIns="90000" tIns="43560" bIns="43560" anchor="ctr">
              <a:noAutofit/>
            </a:bodyPr>
            <a:p>
              <a:endParaRPr b="0" lang="en-US" sz="2400" strike="noStrike" u="none">
                <a:solidFill>
                  <a:srgbClr val="000000"/>
                </a:solidFill>
                <a:effectLst/>
                <a:uFillTx/>
                <a:latin typeface="Arial"/>
              </a:endParaRPr>
            </a:p>
          </p:txBody>
        </p:sp>
        <p:sp>
          <p:nvSpPr>
            <p:cNvPr id="222" name=""/>
            <p:cNvSpPr/>
            <p:nvPr/>
          </p:nvSpPr>
          <p:spPr>
            <a:xfrm>
              <a:off x="458640" y="2222640"/>
              <a:ext cx="150480" cy="90000"/>
            </a:xfrm>
            <a:prstGeom prst="rect">
              <a:avLst/>
            </a:prstGeom>
            <a:solidFill>
              <a:srgbClr val="0091ff"/>
            </a:solidFill>
            <a:ln w="9360">
              <a:solidFill>
                <a:srgbClr val="000000"/>
              </a:solidFill>
              <a:miter/>
            </a:ln>
          </p:spPr>
          <p:style>
            <a:lnRef idx="0"/>
            <a:fillRef idx="0"/>
            <a:effectRef idx="0"/>
            <a:fontRef idx="minor"/>
          </p:style>
          <p:txBody>
            <a:bodyPr wrap="none" lIns="90000" rIns="90000" tIns="43200" bIns="43200" anchor="ctr">
              <a:noAutofit/>
            </a:bodyPr>
            <a:p>
              <a:endParaRPr b="0" lang="en-US" sz="2400" strike="noStrike" u="none">
                <a:solidFill>
                  <a:srgbClr val="000000"/>
                </a:solidFill>
                <a:effectLst/>
                <a:uFillTx/>
                <a:latin typeface="Arial"/>
              </a:endParaRPr>
            </a:p>
          </p:txBody>
        </p:sp>
      </p:grpSp>
      <p:sp>
        <p:nvSpPr>
          <p:cNvPr id="223" name=""/>
          <p:cNvSpPr/>
          <p:nvPr/>
        </p:nvSpPr>
        <p:spPr>
          <a:xfrm>
            <a:off x="384120" y="1343160"/>
            <a:ext cx="3927600" cy="554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Physical Volumes</a:t>
            </a:r>
            <a:endParaRPr b="0" lang="en-US" sz="20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(BBtue/d)</a:t>
            </a:r>
            <a:endParaRPr b="0" lang="en-US" sz="1200" strike="noStrike" u="none">
              <a:solidFill>
                <a:srgbClr val="000000"/>
              </a:solidFill>
              <a:effectLst/>
              <a:uFillTx/>
              <a:latin typeface="Arial"/>
            </a:endParaRPr>
          </a:p>
        </p:txBody>
      </p:sp>
      <p:sp>
        <p:nvSpPr>
          <p:cNvPr id="224" name=""/>
          <p:cNvSpPr/>
          <p:nvPr/>
        </p:nvSpPr>
        <p:spPr>
          <a:xfrm>
            <a:off x="316080" y="1305000"/>
            <a:ext cx="4062240" cy="51973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25" name=""/>
          <p:cNvSpPr/>
          <p:nvPr/>
        </p:nvSpPr>
        <p:spPr>
          <a:xfrm>
            <a:off x="6958440" y="3603600"/>
            <a:ext cx="7261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99,337</a:t>
            </a:r>
            <a:endParaRPr b="0" lang="en-US" sz="1400" strike="noStrike" u="none">
              <a:solidFill>
                <a:srgbClr val="000000"/>
              </a:solidFill>
              <a:effectLst/>
              <a:uFillTx/>
              <a:latin typeface="Arial"/>
            </a:endParaRPr>
          </a:p>
        </p:txBody>
      </p:sp>
      <p:sp>
        <p:nvSpPr>
          <p:cNvPr id="226" name=""/>
          <p:cNvSpPr/>
          <p:nvPr/>
        </p:nvSpPr>
        <p:spPr>
          <a:xfrm>
            <a:off x="4762440" y="1268280"/>
            <a:ext cx="4064040" cy="5544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Financial Settlements</a:t>
            </a:r>
            <a:endParaRPr b="0" lang="en-US" sz="20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(BBtue/d)</a:t>
            </a:r>
            <a:endParaRPr b="0" lang="en-US" sz="1200" strike="noStrike" u="none">
              <a:solidFill>
                <a:srgbClr val="000000"/>
              </a:solidFill>
              <a:effectLst/>
              <a:uFillTx/>
              <a:latin typeface="Arial"/>
            </a:endParaRPr>
          </a:p>
        </p:txBody>
      </p:sp>
      <p:sp>
        <p:nvSpPr>
          <p:cNvPr id="227" name=""/>
          <p:cNvSpPr/>
          <p:nvPr/>
        </p:nvSpPr>
        <p:spPr>
          <a:xfrm>
            <a:off x="4776840" y="1330200"/>
            <a:ext cx="4062240" cy="518652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28" name=""/>
          <p:cNvSpPr/>
          <p:nvPr/>
        </p:nvSpPr>
        <p:spPr>
          <a:xfrm>
            <a:off x="642960" y="5943600"/>
            <a:ext cx="3624120" cy="520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1997</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1998</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1999</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2000</a:t>
            </a:r>
            <a:endParaRPr b="0" lang="en-US" sz="1400" strike="noStrike" u="none">
              <a:solidFill>
                <a:srgbClr val="000000"/>
              </a:solidFill>
              <a:effectLst/>
              <a:uFillTx/>
              <a:latin typeface="Arial"/>
            </a:endParaRPr>
          </a:p>
        </p:txBody>
      </p:sp>
      <p:sp>
        <p:nvSpPr>
          <p:cNvPr id="229" name=""/>
          <p:cNvSpPr/>
          <p:nvPr/>
        </p:nvSpPr>
        <p:spPr>
          <a:xfrm>
            <a:off x="5261040" y="5943600"/>
            <a:ext cx="3622680" cy="304920"/>
          </a:xfrm>
          <a:prstGeom prst="rect">
            <a:avLst/>
          </a:prstGeom>
          <a:noFill/>
          <a:ln w="0">
            <a:noFill/>
          </a:ln>
        </p:spPr>
        <p:style>
          <a:lnRef idx="0"/>
          <a:fillRef idx="0"/>
          <a:effectRef idx="0"/>
          <a:fontRef idx="minor"/>
        </p:style>
        <p:txBody>
          <a:bodyPr lIns="90000" rIns="90000" tIns="46800" bIns="46800" anchor="t">
            <a:noAutofit/>
          </a:bodyPr>
          <a:p>
            <a:pPr>
              <a:tabLst>
                <a:tab algn="l" pos="0"/>
                <a:tab algn="l" pos="1031760"/>
                <a:tab algn="l" pos="1996920"/>
                <a:tab algn="l" pos="302904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1997</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1998</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1999</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2000</a:t>
            </a:r>
            <a:endParaRPr b="0" lang="en-US" sz="1400" strike="noStrike" u="none">
              <a:solidFill>
                <a:srgbClr val="000000"/>
              </a:solidFill>
              <a:effectLst/>
              <a:uFillTx/>
              <a:latin typeface="Arial"/>
            </a:endParaRPr>
          </a:p>
        </p:txBody>
      </p:sp>
      <p:sp>
        <p:nvSpPr>
          <p:cNvPr id="230" name=""/>
          <p:cNvSpPr/>
          <p:nvPr/>
        </p:nvSpPr>
        <p:spPr>
          <a:xfrm>
            <a:off x="1461240" y="351468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27,308</a:t>
            </a:r>
            <a:endParaRPr b="0" lang="en-US" sz="1400" strike="noStrike" u="none">
              <a:solidFill>
                <a:srgbClr val="000000"/>
              </a:solidFill>
              <a:effectLst/>
              <a:uFillTx/>
              <a:latin typeface="Arial"/>
            </a:endParaRPr>
          </a:p>
        </p:txBody>
      </p:sp>
      <p:sp>
        <p:nvSpPr>
          <p:cNvPr id="231" name=""/>
          <p:cNvSpPr/>
          <p:nvPr/>
        </p:nvSpPr>
        <p:spPr>
          <a:xfrm>
            <a:off x="2396160" y="310824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32,429</a:t>
            </a:r>
            <a:endParaRPr b="0" lang="en-US" sz="1400" strike="noStrike" u="none">
              <a:solidFill>
                <a:srgbClr val="000000"/>
              </a:solidFill>
              <a:effectLst/>
              <a:uFillTx/>
              <a:latin typeface="Arial"/>
            </a:endParaRPr>
          </a:p>
        </p:txBody>
      </p:sp>
      <p:sp>
        <p:nvSpPr>
          <p:cNvPr id="232" name=""/>
          <p:cNvSpPr/>
          <p:nvPr/>
        </p:nvSpPr>
        <p:spPr>
          <a:xfrm>
            <a:off x="3344760" y="1609560"/>
            <a:ext cx="7261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51,715</a:t>
            </a:r>
            <a:endParaRPr b="0" lang="en-US" sz="1400" strike="noStrike" u="none">
              <a:solidFill>
                <a:srgbClr val="000000"/>
              </a:solidFill>
              <a:effectLst/>
              <a:uFillTx/>
              <a:latin typeface="Arial"/>
            </a:endParaRPr>
          </a:p>
        </p:txBody>
      </p:sp>
      <p:sp>
        <p:nvSpPr>
          <p:cNvPr id="233" name=""/>
          <p:cNvSpPr/>
          <p:nvPr/>
        </p:nvSpPr>
        <p:spPr>
          <a:xfrm>
            <a:off x="7844760" y="1838160"/>
            <a:ext cx="8251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196,148</a:t>
            </a:r>
            <a:endParaRPr b="0" lang="en-US" sz="1400" strike="noStrike" u="none">
              <a:solidFill>
                <a:srgbClr val="000000"/>
              </a:solidFill>
              <a:effectLst/>
              <a:uFillTx/>
              <a:latin typeface="Arial"/>
            </a:endParaRPr>
          </a:p>
        </p:txBody>
      </p:sp>
      <p:sp>
        <p:nvSpPr>
          <p:cNvPr id="234" name=""/>
          <p:cNvSpPr/>
          <p:nvPr/>
        </p:nvSpPr>
        <p:spPr>
          <a:xfrm>
            <a:off x="6055200" y="4098960"/>
            <a:ext cx="7261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75,266</a:t>
            </a:r>
            <a:endParaRPr b="0" lang="en-US" sz="1400" strike="noStrike" u="none">
              <a:solidFill>
                <a:srgbClr val="000000"/>
              </a:solidFill>
              <a:effectLst/>
              <a:uFillTx/>
              <a:latin typeface="Arial"/>
            </a:endParaRPr>
          </a:p>
        </p:txBody>
      </p:sp>
      <p:sp>
        <p:nvSpPr>
          <p:cNvPr id="235" name=""/>
          <p:cNvSpPr/>
          <p:nvPr/>
        </p:nvSpPr>
        <p:spPr>
          <a:xfrm>
            <a:off x="5107680" y="4632480"/>
            <a:ext cx="7261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49,082</a:t>
            </a:r>
            <a:endParaRPr b="0" lang="en-US" sz="1400" strike="noStrike" u="none">
              <a:solidFill>
                <a:srgbClr val="000000"/>
              </a:solidFill>
              <a:effectLst/>
              <a:uFillTx/>
              <a:latin typeface="Arial"/>
            </a:endParaRPr>
          </a:p>
        </p:txBody>
      </p:sp>
      <p:sp>
        <p:nvSpPr>
          <p:cNvPr id="236" name="PlaceHolder 1"/>
          <p:cNvSpPr>
            <a:spLocks noGrp="1"/>
          </p:cNvSpPr>
          <p:nvPr>
            <p:ph type="title"/>
          </p:nvPr>
        </p:nvSpPr>
        <p:spPr>
          <a:xfrm>
            <a:off x="35388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3399"/>
                </a:solidFill>
                <a:effectLst/>
                <a:uFillTx/>
                <a:latin typeface="Arial Black"/>
              </a:rPr>
              <a:t>Wholesale Services</a:t>
            </a:r>
            <a:endParaRPr b="0" lang="en-US" sz="2600" strike="noStrike" u="none">
              <a:solidFill>
                <a:srgbClr val="003399"/>
              </a:solidFill>
              <a:effectLst/>
              <a:uFillTx/>
              <a:latin typeface="Arial Black"/>
            </a:endParaRPr>
          </a:p>
        </p:txBody>
      </p:sp>
      <p:sp>
        <p:nvSpPr>
          <p:cNvPr id="237" name=""/>
          <p:cNvSpPr/>
          <p:nvPr/>
        </p:nvSpPr>
        <p:spPr>
          <a:xfrm>
            <a:off x="398520" y="1933560"/>
            <a:ext cx="1455840" cy="4856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7AB7760D-0C97-4318-82A9-65CEC3267B45}"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6225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2000-08-30T11:58:04Z</dcterms:created>
  <dc:creator>Michael Brian Howe</dc:creator>
  <dc:description/>
  <dc:language>en-US</dc:language>
  <cp:lastModifiedBy>Chris Hendrix</cp:lastModifiedBy>
  <cp:lastPrinted>2001-07-30T11:33:14Z</cp:lastPrinted>
  <dcterms:modified xsi:type="dcterms:W3CDTF">2001-07-30T11:43:38Z</dcterms:modified>
  <cp:revision>336</cp:revision>
  <dc:subject/>
  <dc:title>Opus</dc:title>
</cp:coreProperties>
</file>