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D67C75-75E8-4856-AC61-CECA4CC20F0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BFBF7A-08B3-4E05-AA48-447C861256A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B924BC-C290-4EED-9147-BD5CE0492C2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5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6.wmf"/><Relationship Id="rId8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NE_C_WHI" descr=""/>
          <p:cNvPicPr/>
          <p:nvPr/>
        </p:nvPicPr>
        <p:blipFill>
          <a:blip r:embed="rId1"/>
          <a:stretch/>
        </p:blipFill>
        <p:spPr>
          <a:xfrm>
            <a:off x="8396280" y="6111720"/>
            <a:ext cx="743040" cy="7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3327480" y="1409760"/>
            <a:ext cx="3265560" cy="4120920"/>
          </a:xfrm>
          <a:prstGeom prst="rect">
            <a:avLst/>
          </a:prstGeom>
          <a:gradFill rotWithShape="0">
            <a:gsLst>
              <a:gs pos="0">
                <a:srgbClr val="86a8a8"/>
              </a:gs>
              <a:gs pos="50000">
                <a:srgbClr val="ccffff"/>
              </a:gs>
              <a:gs pos="100000">
                <a:srgbClr val="86a8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31920" y="1411200"/>
            <a:ext cx="2387520" cy="4130640"/>
          </a:xfrm>
          <a:prstGeom prst="rect">
            <a:avLst/>
          </a:prstGeom>
          <a:gradFill rotWithShape="0">
            <a:gsLst>
              <a:gs pos="0">
                <a:srgbClr val="a8a8a8"/>
              </a:gs>
              <a:gs pos="50000">
                <a:srgbClr val="ffffff"/>
              </a:gs>
              <a:gs pos="100000">
                <a:srgbClr val="a8a8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070600" y="1652760"/>
            <a:ext cx="1346040" cy="83808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87320" y="3225960"/>
            <a:ext cx="1447920" cy="68580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81200" y="4673520"/>
            <a:ext cx="1447560" cy="68580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01640" y="3301920"/>
            <a:ext cx="1602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Factor por Región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(Fijo)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65160" y="4648320"/>
            <a:ext cx="1089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Factor por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Temporada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(Fijo)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87320" y="1930320"/>
            <a:ext cx="1447920" cy="68580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89120" y="2006640"/>
            <a:ext cx="1293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Tarifa Base (Fijo)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208400" y="2562120"/>
            <a:ext cx="631800" cy="655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58640" y="714240"/>
            <a:ext cx="243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Porción Fija de la tarifa de la CFE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683160" y="1663560"/>
            <a:ext cx="1006200" cy="83844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672000" y="714240"/>
            <a:ext cx="243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Variables de Mercado (Riesgo)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62360" y="1676520"/>
            <a:ext cx="8985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Inflación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México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114880" y="1717560"/>
            <a:ext cx="1336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Canasta de 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Combustibles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4906800" y="2541600"/>
            <a:ext cx="741600" cy="69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762360" y="3498840"/>
            <a:ext cx="2082960" cy="134604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989520" y="3675240"/>
            <a:ext cx="161604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Factor de Ajuste Mensual - Media Tensión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054920" y="2895480"/>
            <a:ext cx="1860480" cy="1222560"/>
          </a:xfrm>
          <a:prstGeom prst="rect">
            <a:avLst/>
          </a:prstGeom>
          <a:gradFill rotWithShape="0">
            <a:gsLst>
              <a:gs pos="0">
                <a:srgbClr val="a8a865"/>
              </a:gs>
              <a:gs pos="50000">
                <a:srgbClr val="ffff99"/>
              </a:gs>
              <a:gs pos="100000">
                <a:srgbClr val="a8a865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162920" y="2936880"/>
            <a:ext cx="161604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Tarifa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Mensual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Actual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69040" y="714240"/>
            <a:ext cx="1825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Volatilidad en Tarifa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27400" y="3292560"/>
            <a:ext cx="178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067200" y="3346560"/>
            <a:ext cx="119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024560" y="5950080"/>
            <a:ext cx="65426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Tarifa mes anterior    *    Ajuste Mensual   =   Tarifa Actual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041800" y="63360"/>
            <a:ext cx="4038840" cy="457200"/>
          </a:xfrm>
          <a:prstGeom prst="rect">
            <a:avLst/>
          </a:prstGeom>
          <a:gradFill rotWithShape="0">
            <a:gsLst>
              <a:gs pos="0">
                <a:srgbClr val="465e75"/>
              </a:gs>
              <a:gs pos="50000">
                <a:srgbClr val="99ccff"/>
              </a:gs>
              <a:gs pos="100000">
                <a:srgbClr val="465e75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Tarifa de CFE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03840" y="546120"/>
            <a:ext cx="43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20680" y="289080"/>
            <a:ext cx="5035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Componentes de la Tarifa de la CFE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22320" y="457200"/>
          <a:ext cx="6683400" cy="4576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320" y="457200"/>
                    <a:ext cx="6683400" cy="4576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" name=""/>
          <p:cNvGraphicFramePr/>
          <p:nvPr/>
        </p:nvGraphicFramePr>
        <p:xfrm>
          <a:off x="322200" y="3809880"/>
          <a:ext cx="6654960" cy="38102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22200" y="3809880"/>
                    <a:ext cx="6654960" cy="381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9" name="ENE_C_WHI" descr=""/>
          <p:cNvPicPr/>
          <p:nvPr/>
        </p:nvPicPr>
        <p:blipFill>
          <a:blip r:embed="rId5"/>
          <a:stretch/>
        </p:blipFill>
        <p:spPr>
          <a:xfrm>
            <a:off x="8400960" y="6111720"/>
            <a:ext cx="743040" cy="7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"/>
          <p:cNvSpPr/>
          <p:nvPr/>
        </p:nvSpPr>
        <p:spPr>
          <a:xfrm>
            <a:off x="6629400" y="1251000"/>
            <a:ext cx="2514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Usuario de Media Tensión (H-M)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Región Baja California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10,000 kW,  24hrs, 7 días a la semana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ejemplo muestra la tarifa semanal total para un cliente que usa 10,000 kW constantes.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916200" y="1066680"/>
            <a:ext cx="217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Ejemplo P$  Tarifa Semanal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886200" y="3946680"/>
            <a:ext cx="126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 factor de ajuste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76720" y="1508040"/>
            <a:ext cx="1312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 factor de ajuste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 flipV="1">
            <a:off x="4114440" y="1752480"/>
            <a:ext cx="60948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5105520" y="3886200"/>
            <a:ext cx="380880" cy="203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629400" y="3262320"/>
            <a:ext cx="23623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factor de ajuste mensual (FAM) le añade incertidumbre a la tarifa de la CFE. Sin el factor de ajuste la tarifa varia en un patrón cíclico anual.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41800" y="63360"/>
            <a:ext cx="4038840" cy="457200"/>
          </a:xfrm>
          <a:prstGeom prst="rect">
            <a:avLst/>
          </a:prstGeom>
          <a:gradFill rotWithShape="0">
            <a:gsLst>
              <a:gs pos="0">
                <a:srgbClr val="465e75"/>
              </a:gs>
              <a:gs pos="50000">
                <a:srgbClr val="99ccff"/>
              </a:gs>
              <a:gs pos="100000">
                <a:srgbClr val="465e75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Tarifa de CFE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803840" y="546120"/>
            <a:ext cx="43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0680" y="289080"/>
            <a:ext cx="5035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Ejemplo de Usuario de Media Tensión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629400" y="4786200"/>
            <a:ext cx="23623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 relación de la tarifa eléctrica con el factor de ajuste por inflación y combustibles es fundamental y con tendencia muy clara.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66680" y="5181480"/>
            <a:ext cx="350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Diferencia entre costo con ajuste y sin ajuste.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ENE_C_WHI" descr=""/>
          <p:cNvPicPr/>
          <p:nvPr/>
        </p:nvPicPr>
        <p:blipFill>
          <a:blip r:embed="rId1"/>
          <a:stretch/>
        </p:blipFill>
        <p:spPr>
          <a:xfrm>
            <a:off x="8400960" y="6111720"/>
            <a:ext cx="743040" cy="7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5041800" y="63360"/>
            <a:ext cx="4038840" cy="457200"/>
          </a:xfrm>
          <a:prstGeom prst="rect">
            <a:avLst/>
          </a:prstGeom>
          <a:gradFill rotWithShape="0">
            <a:gsLst>
              <a:gs pos="0">
                <a:srgbClr val="465e75"/>
              </a:gs>
              <a:gs pos="50000">
                <a:srgbClr val="99ccff"/>
              </a:gs>
              <a:gs pos="100000">
                <a:srgbClr val="465e75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Tarifa de CFE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803840" y="546120"/>
            <a:ext cx="43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20680" y="289080"/>
            <a:ext cx="5035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Componentes del factor de ajuste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609480"/>
            <a:ext cx="38862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 relación de la tarifa eléctrica con el factor de ajuste por inflación y combustibles es fundamental y apoya la idea de que la tarifa eléctrica seguirá creciendo. Y dependerá en gran medida de la volatilidad de los mercados de combustibles.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152280" y="457200"/>
          <a:ext cx="4800600" cy="32878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457200"/>
                    <a:ext cx="4800600" cy="328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9" name=""/>
          <p:cNvGraphicFramePr/>
          <p:nvPr/>
        </p:nvGraphicFramePr>
        <p:xfrm>
          <a:off x="98280" y="3584520"/>
          <a:ext cx="4854600" cy="327348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98280" y="3584520"/>
                    <a:ext cx="4854600" cy="327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" name=""/>
          <p:cNvGraphicFramePr/>
          <p:nvPr/>
        </p:nvGraphicFramePr>
        <p:xfrm>
          <a:off x="4822920" y="3137040"/>
          <a:ext cx="4321080" cy="295884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4822920" y="3137040"/>
                    <a:ext cx="4321080" cy="295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ENE_C_WHI" descr=""/>
          <p:cNvPicPr/>
          <p:nvPr/>
        </p:nvPicPr>
        <p:blipFill>
          <a:blip r:embed="rId1"/>
          <a:stretch/>
        </p:blipFill>
        <p:spPr>
          <a:xfrm>
            <a:off x="8396280" y="6111720"/>
            <a:ext cx="743040" cy="74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"/>
          <p:cNvSpPr/>
          <p:nvPr/>
        </p:nvSpPr>
        <p:spPr>
          <a:xfrm>
            <a:off x="5041800" y="63360"/>
            <a:ext cx="4038840" cy="457200"/>
          </a:xfrm>
          <a:prstGeom prst="rect">
            <a:avLst/>
          </a:prstGeom>
          <a:gradFill rotWithShape="0">
            <a:gsLst>
              <a:gs pos="0">
                <a:srgbClr val="465e75"/>
              </a:gs>
              <a:gs pos="50000">
                <a:srgbClr val="99ccff"/>
              </a:gs>
              <a:gs pos="100000">
                <a:srgbClr val="465e75"/>
              </a:gs>
            </a:gsLst>
            <a:lin ang="135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Tarifa de CFE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03840" y="546120"/>
            <a:ext cx="43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20680" y="289080"/>
            <a:ext cx="503568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04920" y="304920"/>
            <a:ext cx="5035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Ejemplo de Usuario de Media Tensión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Pronóstico a 5 años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252360" y="471600"/>
          <a:ext cx="8640720" cy="5916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52360" y="471600"/>
                    <a:ext cx="8640720" cy="591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2000-09-19T18:39:15Z</dcterms:created>
  <dc:creator>amontema</dc:creator>
  <dc:description/>
  <dc:language>en-US</dc:language>
  <cp:lastModifiedBy>amontema</cp:lastModifiedBy>
  <dcterms:modified xsi:type="dcterms:W3CDTF">2000-11-08T16:25:04Z</dcterms:modified>
  <cp:revision>19</cp:revision>
  <dc:subject/>
  <dc:title>No Slide Title</dc:title>
</cp:coreProperties>
</file>