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FFA1BF-CF73-4B83-AB0E-D60D21D24F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ecff"/>
            </a:gs>
            <a:gs pos="50000">
              <a:srgbClr val="ffffff"/>
            </a:gs>
            <a:gs pos="100000">
              <a:srgbClr val="ccec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89B20A-304D-45B0-9843-F2A43A1C448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ecff"/>
            </a:gs>
            <a:gs pos="50000">
              <a:srgbClr val="ffffff"/>
            </a:gs>
            <a:gs pos="100000">
              <a:srgbClr val="ccec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249800" y="408780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514600" y="2133720"/>
            <a:ext cx="184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7467480" y="5410080"/>
          <a:ext cx="1225800" cy="1231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5410080"/>
                    <a:ext cx="1225800" cy="12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1298160" y="1981080"/>
            <a:ext cx="6580800" cy="24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Project Doorstep - London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Preliminary Findings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17th April,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ecff"/>
            </a:gs>
            <a:gs pos="50000">
              <a:srgbClr val="ffffff"/>
            </a:gs>
            <a:gs pos="100000">
              <a:srgbClr val="ccec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4724280" y="457200"/>
            <a:ext cx="3444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Project Doorstep - London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Preliminary Findings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33520" y="1143000"/>
            <a:ext cx="8076960" cy="0"/>
          </a:xfrm>
          <a:prstGeom prst="line">
            <a:avLst/>
          </a:prstGeom>
          <a:ln w="381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7467480" y="5410080"/>
          <a:ext cx="1225800" cy="1231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5410080"/>
                    <a:ext cx="1225800" cy="12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762120" y="1676520"/>
            <a:ext cx="6629400" cy="43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66ff"/>
                </a:solidFill>
                <a:effectLst/>
                <a:uFillTx/>
                <a:latin typeface="Arial"/>
              </a:rPr>
              <a:t>Product Type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Gas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Gas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Power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Liquids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Petrochems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Crude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NGL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Resid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Refined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Plastics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Deals Tested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339080" y="1676520"/>
            <a:ext cx="2221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66ff"/>
                </a:solidFill>
                <a:effectLst/>
                <a:uFillTx/>
                <a:latin typeface="Arial"/>
              </a:rPr>
              <a:t>Number of Deals Tested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745160" y="416232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34120" y="58672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34120" y="5486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ecff"/>
            </a:gs>
            <a:gs pos="50000">
              <a:srgbClr val="ffffff"/>
            </a:gs>
            <a:gs pos="100000">
              <a:srgbClr val="ccec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7467480" y="5410080"/>
          <a:ext cx="1225800" cy="1231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5410080"/>
                    <a:ext cx="1225800" cy="12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5348520" y="533520"/>
            <a:ext cx="3063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Project Doorstep - London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Preliminary Findings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3520" y="1219320"/>
            <a:ext cx="8076960" cy="0"/>
          </a:xfrm>
          <a:prstGeom prst="line">
            <a:avLst/>
          </a:prstGeom>
          <a:ln w="381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98840" y="1752480"/>
            <a:ext cx="7741440" cy="34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66ff"/>
                </a:solidFill>
                <a:effectLst/>
                <a:uFillTx/>
                <a:latin typeface="Arial"/>
              </a:rPr>
              <a:t>Effective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 &amp; L and positions reported to Enron management in Houston on a daily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Taped trader phone 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segregation of duties exist between Trading Support functions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Commercial &amp; Commercial Support personnel are very controls-minded and are knowledgeable about their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roles within the controls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traders input deals directly in the system and review confirmations for accuracy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 group implemented in Global Products to act as a liaison between Trading &amp; Trading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ensure proper controls are maintained over operational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Invoices and payments are reviewed by Settlements  Management before being sent to counterparties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ensure proper support is in place for invoiced 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ecff"/>
            </a:gs>
            <a:gs pos="50000">
              <a:srgbClr val="ffffff"/>
            </a:gs>
            <a:gs pos="100000">
              <a:srgbClr val="ccec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4724280" y="457200"/>
            <a:ext cx="3444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Project Doorstep - London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Preliminary Findings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33520" y="1143000"/>
            <a:ext cx="8076960" cy="0"/>
          </a:xfrm>
          <a:prstGeom prst="line">
            <a:avLst/>
          </a:prstGeom>
          <a:ln w="381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7467480" y="5410080"/>
          <a:ext cx="1225800" cy="1231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5410080"/>
                    <a:ext cx="1225800" cy="12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609480" y="1676520"/>
            <a:ext cx="3706920" cy="39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66ff"/>
                </a:solidFill>
                <a:effectLst/>
                <a:uFillTx/>
                <a:latin typeface="Arial"/>
              </a:rPr>
              <a:t>Observation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positions (spread options) are being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valued in Excel models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and Power Scheduling reports directly 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established procedures in place for legal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confirmation templates or new deal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requiring documentation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Power documentation process is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manually  intensive and requires a large number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resources to ensure documentation requirements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met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490640" y="1676520"/>
            <a:ext cx="4433400" cy="27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66ff"/>
                </a:solidFill>
                <a:effectLst/>
                <a:uFillTx/>
                <a:latin typeface="Arial"/>
              </a:rPr>
              <a:t>Action Step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and complete Socrates system which will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and value deal optionality in a more robust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controlled manner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Coordination group within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Power to serve as a liaison between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Trading Support that will be responsible for deal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entry into operating systems and related reconciliations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involving operational and trading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66ff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Formalize and document  procedures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requirements for legal review of transaction documentation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745160" y="416232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492080" y="4648320"/>
            <a:ext cx="3806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DCAF II for Continental Power which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reduce the risk of manual errors and enhance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efficiency of the Documentation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ecff"/>
            </a:gs>
            <a:gs pos="50000">
              <a:srgbClr val="ffffff"/>
            </a:gs>
            <a:gs pos="100000">
              <a:srgbClr val="ccec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4724280" y="457200"/>
            <a:ext cx="3444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Project Doorstep - London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Preliminary Findings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72400" y="1654200"/>
            <a:ext cx="3458880" cy="34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66ff"/>
                </a:solidFill>
                <a:effectLst/>
                <a:uFillTx/>
                <a:latin typeface="Arial"/>
              </a:rPr>
              <a:t>Observation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front-end deal capture process for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&amp; Continental Gas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- Documentation inputs deals into system via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Gas Trading written deal log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- No subsequent review of system deal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ticket or confirm by 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Incomplete credit exposures captured by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Aggregation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Continental Power utilizes Excel spreadsheets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power scheduling purposes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Inconsistent use of “New Counterparty”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designation in deal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15760" y="1676520"/>
            <a:ext cx="4518000" cy="37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66ff"/>
                </a:solidFill>
                <a:effectLst/>
                <a:uFillTx/>
                <a:latin typeface="Arial"/>
              </a:rPr>
              <a:t>Action Step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 Gas Trading to input deals directly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into  Trade Blotter from which Documentation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validate 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IT solution and streamline processes  to ensure all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exposure is captured by credit Aggregation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Empower to meet the scheduling requirements  of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 compliance with credit policies regarding deals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transacted with new counterparties to ensure proper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249800" y="408780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5120" y="1576440"/>
            <a:ext cx="184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3520" y="1143000"/>
            <a:ext cx="8076960" cy="0"/>
          </a:xfrm>
          <a:prstGeom prst="line">
            <a:avLst/>
          </a:prstGeom>
          <a:ln w="381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7467480" y="5410080"/>
          <a:ext cx="1225800" cy="1231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67480" y="5410080"/>
                    <a:ext cx="1225800" cy="12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2000-04-17T06:13:10Z</dcterms:created>
  <dc:creator>NScott</dc:creator>
  <dc:description/>
  <dc:language>en-US</dc:language>
  <cp:lastModifiedBy>NScott</cp:lastModifiedBy>
  <cp:lastPrinted>2000-04-17T11:22:03Z</cp:lastPrinted>
  <dcterms:modified xsi:type="dcterms:W3CDTF">2000-04-17T11:30:55Z</dcterms:modified>
  <cp:revision>9</cp:revision>
  <dc:subject/>
  <dc:title>No Slide Title</dc:title>
</cp:coreProperties>
</file>