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media/image1.wmf" ContentType="image/x-wmf"/>
  <Override PartName="/ppt/media/image3.jpeg" ContentType="image/jpeg"/>
  <Override PartName="/ppt/media/image2.wmf" ContentType="image/x-wmf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notesSlides/_rels/notesSlide15.xml.rels" ContentType="application/vnd.openxmlformats-package.relationships+xml"/>
  <Override PartName="/ppt/notesSlides/_rels/notesSlide14.xml.rels" ContentType="application/vnd.openxmlformats-package.relationships+xml"/>
  <Override PartName="/ppt/notesSlides/_rels/notesSlide13.xml.rels" ContentType="application/vnd.openxmlformats-package.relationships+xml"/>
  <Override PartName="/ppt/notesSlides/_rels/notesSlide11.xml.rels" ContentType="application/vnd.openxmlformats-package.relationships+xml"/>
  <Override PartName="/ppt/notesSlides/notesSlide11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cc9900"/>
                </a:solidFill>
                <a:effectLst/>
                <a:uFillTx/>
                <a:latin typeface="Tahoma"/>
              </a:rPr>
              <a:t>Click to move the slide</a:t>
            </a:r>
            <a:endParaRPr b="0" lang="en-US" sz="4800" strike="noStrike" u="none">
              <a:solidFill>
                <a:srgbClr val="cc9900"/>
              </a:solidFill>
              <a:effectLst/>
              <a:uFillTx/>
              <a:latin typeface="Tahoma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dt" idx="16"/>
          </p:nvPr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algn="r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algn="r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ftr" idx="17"/>
          </p:nvPr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sldNum" idx="18"/>
          </p:nvPr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algn="r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algn="r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628717B-FC11-4A85-8A16-2FA907337BC6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
</Relationships>
</file>

<file path=ppt/notesSlides/_rels/notesSlide15.xml.rels><?xml version="1.0" encoding="UTF-8"?>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
</Relationship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14C2969-749B-42ED-BAF4-E728F9B20B22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218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B08CE3D-1209-47EE-B5EA-EDAD584B663C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224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A1BEE98-8689-4284-B096-2BB030A1CD65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230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11B8406-BD47-4A26-A790-A166469D99BB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236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gradFill rotWithShape="0">
          <a:gsLst>
            <a:gs pos="0">
              <a:srgbClr val="c0c0c0"/>
            </a:gs>
            <a:gs pos="100000">
              <a:srgbClr val="0066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1600200" y="-2209680"/>
            <a:ext cx="9144000" cy="9067680"/>
          </a:xfrm>
          <a:prstGeom prst="diamond">
            <a:avLst/>
          </a:prstGeom>
          <a:gradFill rotWithShape="0">
            <a:gsLst>
              <a:gs pos="0">
                <a:srgbClr val="006666"/>
              </a:gs>
              <a:gs pos="100000">
                <a:srgbClr val="969696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914400" y="609120"/>
            <a:ext cx="73152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200" strike="noStrike" u="none">
                <a:solidFill>
                  <a:srgbClr val="cc9900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200" strike="noStrike" u="none">
              <a:solidFill>
                <a:srgbClr val="cc9900"/>
              </a:solidFill>
              <a:effectLst/>
              <a:uFillTx/>
              <a:latin typeface="Tahoma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914040" y="2286000"/>
            <a:ext cx="7543800" cy="365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62500" lnSpcReduction="19999"/>
          </a:bodyPr>
          <a:p>
            <a:pPr marL="343080" indent="-343080">
              <a:spcBef>
                <a:spcPts val="2251"/>
              </a:spcBef>
              <a:buClr>
                <a:srgbClr val="ffff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2251"/>
              </a:spcBef>
              <a:buClr>
                <a:srgbClr val="ffff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2251"/>
              </a:spcBef>
              <a:buClr>
                <a:srgbClr val="ffff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2251"/>
              </a:spcBef>
              <a:buClr>
                <a:srgbClr val="ffff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2251"/>
              </a:spcBef>
              <a:buClr>
                <a:srgbClr val="ffffff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2251"/>
              </a:spcBef>
              <a:buClr>
                <a:srgbClr val="ffffff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2251"/>
              </a:spcBef>
              <a:buClr>
                <a:srgbClr val="ffffff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" name=""/>
          <p:cNvSpPr/>
          <p:nvPr/>
        </p:nvSpPr>
        <p:spPr>
          <a:xfrm>
            <a:off x="0" y="0"/>
            <a:ext cx="380880" cy="6858000"/>
          </a:xfrm>
          <a:prstGeom prst="rect">
            <a:avLst/>
          </a:prstGeom>
          <a:solidFill>
            <a:srgbClr val="8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0" y="0"/>
            <a:ext cx="380880" cy="2286000"/>
          </a:xfrm>
          <a:prstGeom prst="rect">
            <a:avLst/>
          </a:prstGeom>
          <a:solidFill>
            <a:srgbClr val="cc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dt" idx="1"/>
          </p:nvPr>
        </p:nvSpPr>
        <p:spPr>
          <a:xfrm>
            <a:off x="838080" y="5943240"/>
            <a:ext cx="1905120" cy="30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ftr" idx="2"/>
          </p:nvPr>
        </p:nvSpPr>
        <p:spPr>
          <a:xfrm>
            <a:off x="838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5"/>
          <p:cNvSpPr>
            <a:spLocks noGrp="1"/>
          </p:cNvSpPr>
          <p:nvPr>
            <p:ph type="sldNum" idx="3"/>
          </p:nvPr>
        </p:nvSpPr>
        <p:spPr>
          <a:xfrm>
            <a:off x="37335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B80A2F5-5211-492B-8A46-C416902C19D5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bg>
      <p:bgPr>
        <a:gradFill rotWithShape="0">
          <a:gsLst>
            <a:gs pos="0">
              <a:srgbClr val="c0c0c0"/>
            </a:gs>
            <a:gs pos="100000">
              <a:srgbClr val="0066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1600200" y="-2209680"/>
            <a:ext cx="9144000" cy="9067680"/>
          </a:xfrm>
          <a:prstGeom prst="diamond">
            <a:avLst/>
          </a:prstGeom>
          <a:gradFill rotWithShape="0">
            <a:gsLst>
              <a:gs pos="0">
                <a:srgbClr val="006666"/>
              </a:gs>
              <a:gs pos="100000">
                <a:srgbClr val="969696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914400" y="609120"/>
            <a:ext cx="73152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200" strike="noStrike" u="none">
                <a:solidFill>
                  <a:srgbClr val="cc9900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200" strike="noStrike" u="none">
              <a:solidFill>
                <a:srgbClr val="cc9900"/>
              </a:solidFill>
              <a:effectLst/>
              <a:uFillTx/>
              <a:latin typeface="Tahoma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914040" y="2286000"/>
            <a:ext cx="7543800" cy="365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62500" lnSpcReduction="19999"/>
          </a:bodyPr>
          <a:p>
            <a:pPr marL="343080" indent="-343080">
              <a:spcBef>
                <a:spcPts val="2251"/>
              </a:spcBef>
              <a:buClr>
                <a:srgbClr val="ffff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2251"/>
              </a:spcBef>
              <a:buClr>
                <a:srgbClr val="ffff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2251"/>
              </a:spcBef>
              <a:buClr>
                <a:srgbClr val="ffff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2251"/>
              </a:spcBef>
              <a:buClr>
                <a:srgbClr val="ffff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2251"/>
              </a:spcBef>
              <a:buClr>
                <a:srgbClr val="ffffff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2251"/>
              </a:spcBef>
              <a:buClr>
                <a:srgbClr val="ffffff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2251"/>
              </a:spcBef>
              <a:buClr>
                <a:srgbClr val="ffffff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" name=""/>
          <p:cNvSpPr/>
          <p:nvPr/>
        </p:nvSpPr>
        <p:spPr>
          <a:xfrm>
            <a:off x="0" y="0"/>
            <a:ext cx="380880" cy="6858000"/>
          </a:xfrm>
          <a:prstGeom prst="rect">
            <a:avLst/>
          </a:prstGeom>
          <a:solidFill>
            <a:srgbClr val="8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0" y="0"/>
            <a:ext cx="380880" cy="2286000"/>
          </a:xfrm>
          <a:prstGeom prst="rect">
            <a:avLst/>
          </a:prstGeom>
          <a:solidFill>
            <a:srgbClr val="cc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dt" idx="4"/>
          </p:nvPr>
        </p:nvSpPr>
        <p:spPr>
          <a:xfrm>
            <a:off x="838080" y="5943240"/>
            <a:ext cx="1905120" cy="30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4"/>
          <p:cNvSpPr>
            <a:spLocks noGrp="1"/>
          </p:cNvSpPr>
          <p:nvPr>
            <p:ph type="ftr" idx="5"/>
          </p:nvPr>
        </p:nvSpPr>
        <p:spPr>
          <a:xfrm>
            <a:off x="838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5"/>
          <p:cNvSpPr>
            <a:spLocks noGrp="1"/>
          </p:cNvSpPr>
          <p:nvPr>
            <p:ph type="sldNum" idx="6"/>
          </p:nvPr>
        </p:nvSpPr>
        <p:spPr>
          <a:xfrm>
            <a:off x="37335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416E0DC-694F-4634-84EF-3EFA56AC5593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bg>
      <p:bgPr>
        <a:gradFill rotWithShape="0">
          <a:gsLst>
            <a:gs pos="0">
              <a:srgbClr val="c0c0c0"/>
            </a:gs>
            <a:gs pos="100000">
              <a:srgbClr val="0066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1600200" y="-2209680"/>
            <a:ext cx="9144000" cy="9067680"/>
          </a:xfrm>
          <a:prstGeom prst="diamond">
            <a:avLst/>
          </a:prstGeom>
          <a:gradFill rotWithShape="0">
            <a:gsLst>
              <a:gs pos="0">
                <a:srgbClr val="006666"/>
              </a:gs>
              <a:gs pos="100000">
                <a:srgbClr val="969696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914400" y="609120"/>
            <a:ext cx="73152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200" strike="noStrike" u="none">
                <a:solidFill>
                  <a:srgbClr val="cc9900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200" strike="noStrike" u="none">
              <a:solidFill>
                <a:srgbClr val="cc9900"/>
              </a:solidFill>
              <a:effectLst/>
              <a:uFillTx/>
              <a:latin typeface="Tahoma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914040" y="2286000"/>
            <a:ext cx="7543800" cy="365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62500" lnSpcReduction="19999"/>
          </a:bodyPr>
          <a:p>
            <a:pPr marL="343080" indent="-343080">
              <a:spcBef>
                <a:spcPts val="2251"/>
              </a:spcBef>
              <a:buClr>
                <a:srgbClr val="ffff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2251"/>
              </a:spcBef>
              <a:buClr>
                <a:srgbClr val="ffff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2251"/>
              </a:spcBef>
              <a:buClr>
                <a:srgbClr val="ffff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2251"/>
              </a:spcBef>
              <a:buClr>
                <a:srgbClr val="ffff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2251"/>
              </a:spcBef>
              <a:buClr>
                <a:srgbClr val="ffffff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2251"/>
              </a:spcBef>
              <a:buClr>
                <a:srgbClr val="ffffff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2251"/>
              </a:spcBef>
              <a:buClr>
                <a:srgbClr val="ffffff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" name=""/>
          <p:cNvSpPr/>
          <p:nvPr/>
        </p:nvSpPr>
        <p:spPr>
          <a:xfrm>
            <a:off x="0" y="0"/>
            <a:ext cx="380880" cy="6858000"/>
          </a:xfrm>
          <a:prstGeom prst="rect">
            <a:avLst/>
          </a:prstGeom>
          <a:solidFill>
            <a:srgbClr val="8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0" y="0"/>
            <a:ext cx="380880" cy="2286000"/>
          </a:xfrm>
          <a:prstGeom prst="rect">
            <a:avLst/>
          </a:prstGeom>
          <a:solidFill>
            <a:srgbClr val="cc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dt" idx="7"/>
          </p:nvPr>
        </p:nvSpPr>
        <p:spPr>
          <a:xfrm>
            <a:off x="838080" y="5943240"/>
            <a:ext cx="1905120" cy="30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ftr" idx="8"/>
          </p:nvPr>
        </p:nvSpPr>
        <p:spPr>
          <a:xfrm>
            <a:off x="838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5"/>
          <p:cNvSpPr>
            <a:spLocks noGrp="1"/>
          </p:cNvSpPr>
          <p:nvPr>
            <p:ph type="sldNum" idx="9"/>
          </p:nvPr>
        </p:nvSpPr>
        <p:spPr>
          <a:xfrm>
            <a:off x="37335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BA9A2F1-C5C6-412E-9B17-014F487DDE34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gradFill rotWithShape="0">
          <a:gsLst>
            <a:gs pos="0">
              <a:srgbClr val="c0c0c0"/>
            </a:gs>
            <a:gs pos="100000">
              <a:srgbClr val="0066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1600200" y="-2209680"/>
            <a:ext cx="9144000" cy="9067680"/>
          </a:xfrm>
          <a:prstGeom prst="diamond">
            <a:avLst/>
          </a:prstGeom>
          <a:gradFill rotWithShape="0">
            <a:gsLst>
              <a:gs pos="0">
                <a:srgbClr val="006666"/>
              </a:gs>
              <a:gs pos="100000">
                <a:srgbClr val="969696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914400" y="609120"/>
            <a:ext cx="73152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200" strike="noStrike" u="none">
                <a:solidFill>
                  <a:srgbClr val="cc9900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200" strike="noStrike" u="none">
              <a:solidFill>
                <a:srgbClr val="cc9900"/>
              </a:solidFill>
              <a:effectLst/>
              <a:uFillTx/>
              <a:latin typeface="Tahoma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914040" y="2286000"/>
            <a:ext cx="7543800" cy="365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62500" lnSpcReduction="19999"/>
          </a:bodyPr>
          <a:p>
            <a:pPr marL="343080" indent="-343080">
              <a:spcBef>
                <a:spcPts val="2251"/>
              </a:spcBef>
              <a:buClr>
                <a:srgbClr val="ffff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2251"/>
              </a:spcBef>
              <a:buClr>
                <a:srgbClr val="ffff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2251"/>
              </a:spcBef>
              <a:buClr>
                <a:srgbClr val="ffff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2251"/>
              </a:spcBef>
              <a:buClr>
                <a:srgbClr val="ffff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2251"/>
              </a:spcBef>
              <a:buClr>
                <a:srgbClr val="ffffff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2251"/>
              </a:spcBef>
              <a:buClr>
                <a:srgbClr val="ffffff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2251"/>
              </a:spcBef>
              <a:buClr>
                <a:srgbClr val="ffffff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" name=""/>
          <p:cNvSpPr/>
          <p:nvPr/>
        </p:nvSpPr>
        <p:spPr>
          <a:xfrm>
            <a:off x="0" y="0"/>
            <a:ext cx="380880" cy="6858000"/>
          </a:xfrm>
          <a:prstGeom prst="rect">
            <a:avLst/>
          </a:prstGeom>
          <a:solidFill>
            <a:srgbClr val="8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0" y="0"/>
            <a:ext cx="380880" cy="2286000"/>
          </a:xfrm>
          <a:prstGeom prst="rect">
            <a:avLst/>
          </a:prstGeom>
          <a:solidFill>
            <a:srgbClr val="cc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dt" idx="10"/>
          </p:nvPr>
        </p:nvSpPr>
        <p:spPr>
          <a:xfrm>
            <a:off x="838080" y="5943240"/>
            <a:ext cx="1905120" cy="30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ftr" idx="11"/>
          </p:nvPr>
        </p:nvSpPr>
        <p:spPr>
          <a:xfrm>
            <a:off x="838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5"/>
          <p:cNvSpPr>
            <a:spLocks noGrp="1"/>
          </p:cNvSpPr>
          <p:nvPr>
            <p:ph type="sldNum" idx="12"/>
          </p:nvPr>
        </p:nvSpPr>
        <p:spPr>
          <a:xfrm>
            <a:off x="37335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987F305-C942-44DF-94A7-27948A3780B5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gradFill rotWithShape="0">
          <a:gsLst>
            <a:gs pos="0">
              <a:srgbClr val="c0c0c0"/>
            </a:gs>
            <a:gs pos="100000">
              <a:srgbClr val="0066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"/>
          <p:cNvSpPr/>
          <p:nvPr/>
        </p:nvSpPr>
        <p:spPr>
          <a:xfrm>
            <a:off x="1600200" y="-2209680"/>
            <a:ext cx="9144000" cy="9067680"/>
          </a:xfrm>
          <a:prstGeom prst="diamond">
            <a:avLst/>
          </a:prstGeom>
          <a:gradFill rotWithShape="0">
            <a:gsLst>
              <a:gs pos="0">
                <a:srgbClr val="006666"/>
              </a:gs>
              <a:gs pos="100000">
                <a:srgbClr val="969696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0" y="0"/>
            <a:ext cx="380880" cy="6858000"/>
          </a:xfrm>
          <a:prstGeom prst="rect">
            <a:avLst/>
          </a:prstGeom>
          <a:solidFill>
            <a:srgbClr val="8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0" y="0"/>
            <a:ext cx="380880" cy="2286000"/>
          </a:xfrm>
          <a:prstGeom prst="rect">
            <a:avLst/>
          </a:prstGeom>
          <a:solidFill>
            <a:srgbClr val="cc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1"/>
          <p:cNvSpPr>
            <a:spLocks noGrp="1"/>
          </p:cNvSpPr>
          <p:nvPr>
            <p:ph type="dt" idx="13"/>
          </p:nvPr>
        </p:nvSpPr>
        <p:spPr>
          <a:xfrm>
            <a:off x="838080" y="5943240"/>
            <a:ext cx="1905120" cy="30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ftr" idx="14"/>
          </p:nvPr>
        </p:nvSpPr>
        <p:spPr>
          <a:xfrm>
            <a:off x="838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sldNum" idx="15"/>
          </p:nvPr>
        </p:nvSpPr>
        <p:spPr>
          <a:xfrm>
            <a:off x="37335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9B21E53-87BF-437A-91EF-DA1E3387B255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cc9900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800" strike="noStrike" u="none">
              <a:solidFill>
                <a:srgbClr val="cc9900"/>
              </a:solidFill>
              <a:effectLst/>
              <a:uFillTx/>
              <a:latin typeface="Tahoma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1" marL="457200" indent="0" algn="ctr">
              <a:spcBef>
                <a:spcPts val="13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2" marL="914400" algn="ctr">
              <a:lnSpc>
                <a:spcPct val="95000"/>
              </a:lnSpc>
              <a:spcBef>
                <a:spcPts val="1049"/>
              </a:spcBef>
              <a:buClr>
                <a:srgbClr val="ffffff"/>
              </a:buClr>
              <a:buFont typeface="Tahoma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3" marL="1371600" algn="ctr">
              <a:lnSpc>
                <a:spcPct val="75000"/>
              </a:lnSpc>
              <a:spcBef>
                <a:spcPts val="751"/>
              </a:spcBef>
              <a:buClr>
                <a:srgbClr val="ffffff"/>
              </a:buClr>
              <a:buFont typeface="Tahoma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4" marL="1828800" algn="ctr">
              <a:lnSpc>
                <a:spcPct val="75000"/>
              </a:lnSpc>
              <a:spcBef>
                <a:spcPts val="675"/>
              </a:spcBef>
              <a:buClr>
                <a:srgbClr val="ffffff"/>
              </a:buClr>
              <a:buFont typeface="Tahoma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5" marL="1828800">
              <a:spcBef>
                <a:spcPts val="451"/>
              </a:spcBef>
              <a:buClr>
                <a:srgbClr val="ffffff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6" marL="1828800">
              <a:spcBef>
                <a:spcPts val="451"/>
              </a:spcBef>
              <a:buClr>
                <a:srgbClr val="ffffff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9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c0c0c0"/>
            </a:gs>
            <a:gs pos="100000">
              <a:srgbClr val="0066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9144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cc9900"/>
                </a:solidFill>
                <a:effectLst/>
                <a:uFillTx/>
                <a:latin typeface="Tahoma"/>
              </a:rPr>
              <a:t>Cash Trading</a:t>
            </a:r>
            <a:endParaRPr b="0" lang="en-US" sz="4800" strike="noStrike" u="none">
              <a:solidFill>
                <a:srgbClr val="cc99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c0c0c0"/>
            </a:gs>
            <a:gs pos="100000">
              <a:srgbClr val="0066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0" strike="noStrike" u="none">
                <a:solidFill>
                  <a:srgbClr val="cc9900"/>
                </a:solidFill>
                <a:effectLst/>
                <a:uFillTx/>
                <a:latin typeface="Tahoma"/>
              </a:rPr>
              <a:t>California Cash Trading</a:t>
            </a:r>
            <a:endParaRPr b="0" lang="en-US" sz="6000" strike="noStrike" u="none">
              <a:solidFill>
                <a:srgbClr val="cc9900"/>
              </a:solidFill>
              <a:effectLst/>
              <a:uFillTx/>
              <a:latin typeface="Tahoma"/>
            </a:endParaRPr>
          </a:p>
        </p:txBody>
      </p:sp>
      <p:pic>
        <p:nvPicPr>
          <p:cNvPr id="134" name="bd15875_" descr=""/>
          <p:cNvPicPr/>
          <p:nvPr/>
        </p:nvPicPr>
        <p:blipFill>
          <a:blip r:embed="rId1"/>
          <a:stretch/>
        </p:blipFill>
        <p:spPr>
          <a:xfrm>
            <a:off x="2819520" y="1828800"/>
            <a:ext cx="4724280" cy="4484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5" name=""/>
          <p:cNvSpPr/>
          <p:nvPr/>
        </p:nvSpPr>
        <p:spPr>
          <a:xfrm>
            <a:off x="4800600" y="2362320"/>
            <a:ext cx="838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Victor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c0c0c0"/>
            </a:gs>
            <a:gs pos="100000">
              <a:srgbClr val="0066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CA" descr=""/>
          <p:cNvPicPr/>
          <p:nvPr/>
        </p:nvPicPr>
        <p:blipFill>
          <a:blip r:embed="rId1"/>
          <a:stretch/>
        </p:blipFill>
        <p:spPr>
          <a:xfrm>
            <a:off x="1295280" y="0"/>
            <a:ext cx="678204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533520" y="5714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200" strike="noStrike" u="none">
                <a:solidFill>
                  <a:srgbClr val="cc9900"/>
                </a:solidFill>
                <a:effectLst/>
                <a:uFillTx/>
                <a:latin typeface="Tahoma"/>
              </a:rPr>
              <a:t>California</a:t>
            </a:r>
            <a:endParaRPr b="0" lang="en-US" sz="4200" strike="noStrike" u="none">
              <a:solidFill>
                <a:srgbClr val="cc99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c0c0c0"/>
            </a:gs>
            <a:gs pos="100000">
              <a:srgbClr val="0066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"/>
          <p:cNvSpPr/>
          <p:nvPr/>
        </p:nvSpPr>
        <p:spPr>
          <a:xfrm>
            <a:off x="6248520" y="2362320"/>
            <a:ext cx="2895480" cy="1295280"/>
          </a:xfrm>
          <a:prstGeom prst="ellipse">
            <a:avLst/>
          </a:prstGeom>
          <a:solidFill>
            <a:srgbClr val="cc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4191120" y="2971800"/>
            <a:ext cx="1752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7086600" y="2743200"/>
            <a:ext cx="1752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CAISO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914400" y="2362320"/>
            <a:ext cx="2438280" cy="1371600"/>
          </a:xfrm>
          <a:prstGeom prst="rect">
            <a:avLst/>
          </a:prstGeom>
          <a:solidFill>
            <a:srgbClr val="cc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Services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914400" y="4419720"/>
            <a:ext cx="2438280" cy="1371600"/>
          </a:xfrm>
          <a:prstGeom prst="rect">
            <a:avLst/>
          </a:prstGeom>
          <a:solidFill>
            <a:srgbClr val="cc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Trades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914400" y="457200"/>
            <a:ext cx="2438280" cy="1371600"/>
          </a:xfrm>
          <a:prstGeom prst="rect">
            <a:avLst/>
          </a:prstGeom>
          <a:solidFill>
            <a:srgbClr val="cc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Load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4038480" y="2362320"/>
            <a:ext cx="1981440" cy="1295280"/>
          </a:xfrm>
          <a:prstGeom prst="rect">
            <a:avLst/>
          </a:prstGeom>
          <a:solidFill>
            <a:srgbClr val="cc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Cash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3276720" y="1828800"/>
            <a:ext cx="761760" cy="533520"/>
          </a:xfrm>
          <a:prstGeom prst="line">
            <a:avLst/>
          </a:prstGeom>
          <a:ln w="381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3352680" y="3048120"/>
            <a:ext cx="609840" cy="0"/>
          </a:xfrm>
          <a:prstGeom prst="line">
            <a:avLst/>
          </a:prstGeom>
          <a:ln w="381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 flipV="1">
            <a:off x="3352680" y="3733560"/>
            <a:ext cx="685800" cy="685800"/>
          </a:xfrm>
          <a:prstGeom prst="line">
            <a:avLst/>
          </a:prstGeom>
          <a:ln w="381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6019920" y="3124080"/>
            <a:ext cx="228600" cy="0"/>
          </a:xfrm>
          <a:prstGeom prst="line">
            <a:avLst/>
          </a:prstGeom>
          <a:ln w="4428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220968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cc9900"/>
                </a:solidFill>
                <a:effectLst/>
                <a:uFillTx/>
                <a:latin typeface="Tahoma"/>
              </a:rPr>
              <a:t>Position Summary</a:t>
            </a:r>
            <a:endParaRPr b="0" lang="en-US" sz="4800" strike="noStrike" u="none">
              <a:solidFill>
                <a:srgbClr val="cc99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c0c0c0"/>
            </a:gs>
            <a:gs pos="100000">
              <a:srgbClr val="0066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Mead" descr=""/>
          <p:cNvPicPr/>
          <p:nvPr/>
        </p:nvPicPr>
        <p:blipFill>
          <a:blip r:embed="rId1"/>
          <a:stretch/>
        </p:blipFill>
        <p:spPr>
          <a:xfrm>
            <a:off x="3048120" y="304920"/>
            <a:ext cx="3047760" cy="1958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1" name="Nob" descr=""/>
          <p:cNvPicPr/>
          <p:nvPr/>
        </p:nvPicPr>
        <p:blipFill>
          <a:blip r:embed="rId2"/>
          <a:stretch/>
        </p:blipFill>
        <p:spPr>
          <a:xfrm>
            <a:off x="6095880" y="357120"/>
            <a:ext cx="3048120" cy="1960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2" name=""/>
          <p:cNvSpPr/>
          <p:nvPr/>
        </p:nvSpPr>
        <p:spPr>
          <a:xfrm>
            <a:off x="1221120" y="2262240"/>
            <a:ext cx="6771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Verdana"/>
              </a:rPr>
              <a:t>COB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4344480" y="2262240"/>
            <a:ext cx="8503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Verdana"/>
              </a:rPr>
              <a:t>MEAD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7463160" y="2262240"/>
            <a:ext cx="6883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Verdana"/>
              </a:rPr>
              <a:t>NOB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155" name="Palo%20Verde" descr=""/>
          <p:cNvPicPr/>
          <p:nvPr/>
        </p:nvPicPr>
        <p:blipFill>
          <a:blip r:embed="rId3"/>
          <a:stretch/>
        </p:blipFill>
        <p:spPr>
          <a:xfrm>
            <a:off x="0" y="3087720"/>
            <a:ext cx="3048120" cy="1960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6" name="Path15" descr=""/>
          <p:cNvPicPr/>
          <p:nvPr/>
        </p:nvPicPr>
        <p:blipFill>
          <a:blip r:embed="rId4"/>
          <a:stretch/>
        </p:blipFill>
        <p:spPr>
          <a:xfrm>
            <a:off x="3124080" y="3138480"/>
            <a:ext cx="2971800" cy="1909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7" name="Path26" descr=""/>
          <p:cNvPicPr/>
          <p:nvPr/>
        </p:nvPicPr>
        <p:blipFill>
          <a:blip r:embed="rId5"/>
          <a:stretch/>
        </p:blipFill>
        <p:spPr>
          <a:xfrm>
            <a:off x="6172200" y="3137040"/>
            <a:ext cx="2971800" cy="1911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8" name=""/>
          <p:cNvSpPr/>
          <p:nvPr/>
        </p:nvSpPr>
        <p:spPr>
          <a:xfrm>
            <a:off x="762840" y="5119560"/>
            <a:ext cx="1642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Verdana"/>
              </a:rPr>
              <a:t>PALO VERDE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4269600" y="5119560"/>
            <a:ext cx="11584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Verdana"/>
              </a:rPr>
              <a:t>PATH 15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7241400" y="5119560"/>
            <a:ext cx="11584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Verdana"/>
              </a:rPr>
              <a:t>PATH 26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161" name="Coi" descr=""/>
          <p:cNvPicPr/>
          <p:nvPr/>
        </p:nvPicPr>
        <p:blipFill>
          <a:blip r:embed="rId6"/>
          <a:stretch/>
        </p:blipFill>
        <p:spPr>
          <a:xfrm>
            <a:off x="0" y="304920"/>
            <a:ext cx="3048120" cy="1958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2" name="PlaceHolder 1"/>
          <p:cNvSpPr>
            <a:spLocks noGrp="1"/>
          </p:cNvSpPr>
          <p:nvPr>
            <p:ph type="title"/>
          </p:nvPr>
        </p:nvSpPr>
        <p:spPr>
          <a:xfrm>
            <a:off x="762120" y="5714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800000"/>
                </a:solidFill>
                <a:effectLst/>
                <a:uFillTx/>
                <a:latin typeface="Verdana"/>
              </a:rPr>
              <a:t>CALIFORNIA TRANSMISSION SUMMARY</a:t>
            </a:r>
            <a:endParaRPr b="0" lang="en-US" sz="2100" strike="noStrike" u="none">
              <a:solidFill>
                <a:srgbClr val="cc99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c0c0c0"/>
            </a:gs>
            <a:gs pos="100000">
              <a:srgbClr val="0066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"/>
          <p:cNvSpPr/>
          <p:nvPr/>
        </p:nvSpPr>
        <p:spPr>
          <a:xfrm>
            <a:off x="1676520" y="609480"/>
            <a:ext cx="0" cy="18288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1676520" y="609480"/>
            <a:ext cx="20574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3733920" y="609480"/>
            <a:ext cx="0" cy="19051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1676520" y="2438280"/>
            <a:ext cx="1218960" cy="32004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2895480" y="5638680"/>
            <a:ext cx="266724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 flipH="1" flipV="1">
            <a:off x="3733920" y="2514600"/>
            <a:ext cx="1828800" cy="31240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1905120" y="3048120"/>
            <a:ext cx="1295280" cy="3045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3200400" y="3352680"/>
            <a:ext cx="152280" cy="6858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 flipH="1">
            <a:off x="2438280" y="4038480"/>
            <a:ext cx="9144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1828800" y="762120"/>
            <a:ext cx="1447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NP15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1981080" y="1371600"/>
            <a:ext cx="16765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Price = $40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1981080" y="1981080"/>
            <a:ext cx="15242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Position = &lt;400&gt;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2895480" y="4267080"/>
            <a:ext cx="1676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SP15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3048120" y="4648320"/>
            <a:ext cx="1523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Price = $32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3200400" y="5105520"/>
            <a:ext cx="16002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Position = 200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2514600" y="2819520"/>
            <a:ext cx="76320" cy="6094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2590920" y="3886200"/>
            <a:ext cx="152280" cy="6858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2209680" y="3352680"/>
            <a:ext cx="7621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ZP26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 flipH="1">
            <a:off x="2666520" y="2286000"/>
            <a:ext cx="2210040" cy="7621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 flipH="1">
            <a:off x="2742840" y="3886200"/>
            <a:ext cx="2590920" cy="38088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4648320" y="1828800"/>
            <a:ext cx="1218960" cy="685800"/>
          </a:xfrm>
          <a:prstGeom prst="rect">
            <a:avLst/>
          </a:prstGeom>
          <a:solidFill>
            <a:srgbClr val="cc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Path15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5257800" y="3429000"/>
            <a:ext cx="1447920" cy="762120"/>
          </a:xfrm>
          <a:prstGeom prst="rect">
            <a:avLst/>
          </a:prstGeom>
          <a:solidFill>
            <a:srgbClr val="cc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Path 26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20574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400" strike="noStrike" u="none">
                <a:solidFill>
                  <a:srgbClr val="cc9900"/>
                </a:solidFill>
                <a:effectLst/>
                <a:uFillTx/>
                <a:latin typeface="Tahoma"/>
              </a:rPr>
              <a:t>Daily Trading</a:t>
            </a:r>
            <a:endParaRPr b="0" lang="en-US" sz="3400" strike="noStrike" u="none">
              <a:solidFill>
                <a:srgbClr val="cc99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c0c0c0"/>
            </a:gs>
            <a:gs pos="100000">
              <a:srgbClr val="0066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"/>
          <p:cNvSpPr/>
          <p:nvPr/>
        </p:nvSpPr>
        <p:spPr>
          <a:xfrm>
            <a:off x="228600" y="1295280"/>
            <a:ext cx="0" cy="18288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228600" y="1295280"/>
            <a:ext cx="20574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2286000" y="1295280"/>
            <a:ext cx="0" cy="19051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228600" y="3124080"/>
            <a:ext cx="1219320" cy="32004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1447920" y="6324480"/>
            <a:ext cx="266688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 flipH="1" flipV="1">
            <a:off x="2286000" y="3200400"/>
            <a:ext cx="1828800" cy="31240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457200" y="3733920"/>
            <a:ext cx="1295280" cy="3045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1752480" y="4038480"/>
            <a:ext cx="152640" cy="6858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 flipH="1">
            <a:off x="990720" y="4724280"/>
            <a:ext cx="9144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380880" y="1447920"/>
            <a:ext cx="1447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NP15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533520" y="2057400"/>
            <a:ext cx="16761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Price = $21.3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533520" y="2666880"/>
            <a:ext cx="15238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Position = &lt;400&gt;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1447920" y="4952880"/>
            <a:ext cx="1676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SP15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1600200" y="5334120"/>
            <a:ext cx="1523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Price = $21.6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1752480" y="5791320"/>
            <a:ext cx="16002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Position = 200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1066680" y="3505320"/>
            <a:ext cx="76320" cy="6094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1143000" y="4572000"/>
            <a:ext cx="152280" cy="6858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762120" y="4038480"/>
            <a:ext cx="7617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ZP26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 flipH="1">
            <a:off x="1219320" y="2971800"/>
            <a:ext cx="2209680" cy="7621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 flipH="1">
            <a:off x="1294920" y="4572000"/>
            <a:ext cx="2590920" cy="38088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3200400" y="2514600"/>
            <a:ext cx="1219320" cy="685800"/>
          </a:xfrm>
          <a:prstGeom prst="rect">
            <a:avLst/>
          </a:prstGeom>
          <a:solidFill>
            <a:srgbClr val="cc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Path15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3809880" y="4114800"/>
            <a:ext cx="1447920" cy="762120"/>
          </a:xfrm>
          <a:prstGeom prst="rect">
            <a:avLst/>
          </a:prstGeom>
          <a:solidFill>
            <a:srgbClr val="cc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Path 26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PlaceHolder 1"/>
          <p:cNvSpPr>
            <a:spLocks noGrp="1"/>
          </p:cNvSpPr>
          <p:nvPr>
            <p:ph type="title"/>
          </p:nvPr>
        </p:nvSpPr>
        <p:spPr>
          <a:xfrm>
            <a:off x="20574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400" strike="noStrike" u="none">
                <a:solidFill>
                  <a:srgbClr val="cc9900"/>
                </a:solidFill>
                <a:effectLst/>
                <a:uFillTx/>
                <a:latin typeface="Tahoma"/>
              </a:rPr>
              <a:t>Daily Trading</a:t>
            </a:r>
            <a:endParaRPr b="0" lang="en-US" sz="3400" strike="noStrike" u="none">
              <a:solidFill>
                <a:srgbClr val="cc9900"/>
              </a:solidFill>
              <a:effectLst/>
              <a:uFillTx/>
              <a:latin typeface="Tahoma"/>
            </a:endParaRPr>
          </a:p>
        </p:txBody>
      </p:sp>
      <p:sp>
        <p:nvSpPr>
          <p:cNvPr id="209" name=""/>
          <p:cNvSpPr/>
          <p:nvPr/>
        </p:nvSpPr>
        <p:spPr>
          <a:xfrm>
            <a:off x="4267080" y="5029200"/>
            <a:ext cx="2819520" cy="15238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Palo Verde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Price = $20.7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762120" y="0"/>
            <a:ext cx="2209680" cy="11430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Cob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Price = $17.3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 flipH="1">
            <a:off x="1676160" y="1066680"/>
            <a:ext cx="75960" cy="6858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 flipH="1">
            <a:off x="3276720" y="5715000"/>
            <a:ext cx="1371600" cy="763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c0c0c0"/>
            </a:gs>
            <a:gs pos="100000">
              <a:srgbClr val="0066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914400" y="609120"/>
            <a:ext cx="73152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200" strike="noStrike" u="none">
                <a:solidFill>
                  <a:srgbClr val="cc9900"/>
                </a:solidFill>
                <a:effectLst/>
                <a:uFillTx/>
                <a:latin typeface="Tahoma"/>
              </a:rPr>
              <a:t>Cash Trading -- What is it?</a:t>
            </a:r>
            <a:endParaRPr b="0" lang="en-US" sz="4200" strike="noStrike" u="none">
              <a:solidFill>
                <a:srgbClr val="cc9900"/>
              </a:solidFill>
              <a:effectLst/>
              <a:uFillTx/>
              <a:latin typeface="Tahoma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914040" y="2286000"/>
            <a:ext cx="7543800" cy="365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22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	</a:t>
            </a: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-  The actual physical product on which a futures contract is based.  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22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	</a:t>
            </a: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-  Ultimately the balancing of Loads and Resources and netting of positions.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22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  -  Physical responsibilities/Short-term.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c0c0c0"/>
            </a:gs>
            <a:gs pos="100000">
              <a:srgbClr val="0066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914400" y="609120"/>
            <a:ext cx="73152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200" strike="noStrike" u="none">
                <a:solidFill>
                  <a:srgbClr val="cc9900"/>
                </a:solidFill>
                <a:effectLst/>
                <a:uFillTx/>
                <a:latin typeface="Tahoma"/>
              </a:rPr>
              <a:t>Cash Trading -- Who?</a:t>
            </a:r>
            <a:endParaRPr b="0" lang="en-US" sz="4200" strike="noStrike" u="none">
              <a:solidFill>
                <a:srgbClr val="cc9900"/>
              </a:solidFill>
              <a:effectLst/>
              <a:uFillTx/>
              <a:latin typeface="Tahoma"/>
            </a:endParaRPr>
          </a:p>
        </p:txBody>
      </p:sp>
      <p:sp>
        <p:nvSpPr>
          <p:cNvPr id="42" name=""/>
          <p:cNvSpPr/>
          <p:nvPr/>
        </p:nvSpPr>
        <p:spPr>
          <a:xfrm>
            <a:off x="609480" y="2133720"/>
            <a:ext cx="3124440" cy="2057400"/>
          </a:xfrm>
          <a:prstGeom prst="ellipse">
            <a:avLst/>
          </a:prstGeom>
          <a:solidFill>
            <a:srgbClr val="cc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410080" y="2133720"/>
            <a:ext cx="3124440" cy="2057400"/>
          </a:xfrm>
          <a:prstGeom prst="ellipse">
            <a:avLst/>
          </a:prstGeom>
          <a:solidFill>
            <a:srgbClr val="cc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85800" y="4572000"/>
            <a:ext cx="3124080" cy="2057400"/>
          </a:xfrm>
          <a:prstGeom prst="ellipse">
            <a:avLst/>
          </a:prstGeom>
          <a:solidFill>
            <a:srgbClr val="cc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486400" y="4495680"/>
            <a:ext cx="3124080" cy="2057400"/>
          </a:xfrm>
          <a:prstGeom prst="ellipse">
            <a:avLst/>
          </a:prstGeom>
          <a:solidFill>
            <a:srgbClr val="cc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578600" y="2286000"/>
            <a:ext cx="1137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ffffff"/>
                </a:solidFill>
                <a:effectLst/>
                <a:uFillTx/>
                <a:latin typeface="Tahoma"/>
              </a:rPr>
              <a:t>UTILITIES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979920" y="2749680"/>
            <a:ext cx="2394720" cy="85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Load/Resource Balance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Less </a:t>
            </a: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control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 over “position”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Lotta Hedge / Little Spec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238800" y="2286000"/>
            <a:ext cx="14644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ffffff"/>
                </a:solidFill>
                <a:effectLst/>
                <a:uFillTx/>
                <a:latin typeface="Tahoma"/>
              </a:rPr>
              <a:t>MARKETERS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790600" y="2819520"/>
            <a:ext cx="2430360" cy="56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Greater control over position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Lotta Spec / Little Hedge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1599840" y="4724280"/>
            <a:ext cx="13633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ffffff"/>
                </a:solidFill>
                <a:effectLst/>
                <a:uFillTx/>
                <a:latin typeface="Tahoma"/>
              </a:rPr>
              <a:t>END USERS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082200" y="4724280"/>
            <a:ext cx="1959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ffffff"/>
                </a:solidFill>
                <a:effectLst/>
                <a:uFillTx/>
                <a:latin typeface="Tahoma"/>
              </a:rPr>
              <a:t>NON-UTILITY GEN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047960" y="5181480"/>
            <a:ext cx="2509560" cy="56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Mostly Hedge, but larger EUs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do spec (DSIs)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768640" y="5181480"/>
            <a:ext cx="1509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Hedge and Spec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c0c0c0"/>
            </a:gs>
            <a:gs pos="100000">
              <a:srgbClr val="0066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914400" y="609120"/>
            <a:ext cx="73152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200" strike="noStrike" u="none">
                <a:solidFill>
                  <a:srgbClr val="cc9900"/>
                </a:solidFill>
                <a:effectLst/>
                <a:uFillTx/>
                <a:latin typeface="Tahoma"/>
              </a:rPr>
              <a:t>Cash Trading -- Why?</a:t>
            </a:r>
            <a:endParaRPr b="0" lang="en-US" sz="4200" strike="noStrike" u="none">
              <a:solidFill>
                <a:srgbClr val="cc9900"/>
              </a:solidFill>
              <a:effectLst/>
              <a:uFillTx/>
              <a:latin typeface="Tahoma"/>
            </a:endParaRPr>
          </a:p>
        </p:txBody>
      </p:sp>
      <p:sp>
        <p:nvSpPr>
          <p:cNvPr id="55" name=""/>
          <p:cNvSpPr/>
          <p:nvPr/>
        </p:nvSpPr>
        <p:spPr>
          <a:xfrm>
            <a:off x="609480" y="2133720"/>
            <a:ext cx="3124440" cy="2057400"/>
          </a:xfrm>
          <a:prstGeom prst="ellipse">
            <a:avLst/>
          </a:prstGeom>
          <a:solidFill>
            <a:srgbClr val="cc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410080" y="2133720"/>
            <a:ext cx="3124440" cy="2057400"/>
          </a:xfrm>
          <a:prstGeom prst="ellipse">
            <a:avLst/>
          </a:prstGeom>
          <a:solidFill>
            <a:srgbClr val="cc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85800" y="4572000"/>
            <a:ext cx="3124080" cy="2057400"/>
          </a:xfrm>
          <a:prstGeom prst="ellipse">
            <a:avLst/>
          </a:prstGeom>
          <a:solidFill>
            <a:srgbClr val="cc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486400" y="4495680"/>
            <a:ext cx="3124080" cy="2057400"/>
          </a:xfrm>
          <a:prstGeom prst="ellipse">
            <a:avLst/>
          </a:prstGeom>
          <a:solidFill>
            <a:srgbClr val="cc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1578600" y="2286000"/>
            <a:ext cx="1137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ffffff"/>
                </a:solidFill>
                <a:effectLst/>
                <a:uFillTx/>
                <a:latin typeface="Tahoma"/>
              </a:rPr>
              <a:t>UTILITIES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941040" y="2749680"/>
            <a:ext cx="2172960" cy="82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Meet Load and Reserves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Optimize Resources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Reliability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6238800" y="2286000"/>
            <a:ext cx="14644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ffffff"/>
                </a:solidFill>
                <a:effectLst/>
                <a:uFillTx/>
                <a:latin typeface="Tahoma"/>
              </a:rPr>
              <a:t>MARKETERS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6084360" y="2666880"/>
            <a:ext cx="1904760" cy="108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Fill Existing Positions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Spec Trade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Optimize Positions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Market Maker (Some)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599840" y="4724280"/>
            <a:ext cx="13633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ffffff"/>
                </a:solidFill>
                <a:effectLst/>
                <a:uFillTx/>
                <a:latin typeface="Tahoma"/>
              </a:rPr>
              <a:t>END USERS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6082200" y="4724280"/>
            <a:ext cx="1959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ffffff"/>
                </a:solidFill>
                <a:effectLst/>
                <a:uFillTx/>
                <a:latin typeface="Tahoma"/>
              </a:rPr>
              <a:t>NON-UTILITY GEN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1055160" y="5181480"/>
            <a:ext cx="1023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Meet Load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766840" y="5181480"/>
            <a:ext cx="1855440" cy="82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Fill Existing Postiions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Spec Trade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Optimize Positions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c0c0c0"/>
            </a:gs>
            <a:gs pos="100000">
              <a:srgbClr val="0066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83808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200" strike="noStrike" u="none">
                <a:solidFill>
                  <a:srgbClr val="cc9900"/>
                </a:solidFill>
                <a:effectLst/>
                <a:uFillTx/>
                <a:latin typeface="Tahoma"/>
              </a:rPr>
              <a:t>Cash Trading -- Driving Factors</a:t>
            </a:r>
            <a:endParaRPr b="0" lang="en-US" sz="4200" strike="noStrike" u="none">
              <a:solidFill>
                <a:srgbClr val="cc9900"/>
              </a:solidFill>
              <a:effectLst/>
              <a:uFillTx/>
              <a:latin typeface="Tahoma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914040" y="2286000"/>
            <a:ext cx="7543800" cy="365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22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-  Weather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22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-  Outages (Unit, Transmission)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22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-  Hydro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22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-  Gas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c0c0c0"/>
            </a:gs>
            <a:gs pos="100000">
              <a:srgbClr val="0066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838080" y="228240"/>
            <a:ext cx="73152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cc9900"/>
                </a:solidFill>
                <a:effectLst/>
                <a:uFillTx/>
                <a:latin typeface="Tahoma"/>
              </a:rPr>
              <a:t>Cash Trading -- Day in the Life -- NW</a:t>
            </a:r>
            <a:endParaRPr b="0" lang="en-US" sz="3600" strike="noStrike" u="none">
              <a:solidFill>
                <a:srgbClr val="cc9900"/>
              </a:solidFill>
              <a:effectLst/>
              <a:uFillTx/>
              <a:latin typeface="Tahoma"/>
            </a:endParaRPr>
          </a:p>
        </p:txBody>
      </p:sp>
      <p:sp>
        <p:nvSpPr>
          <p:cNvPr id="70" name=""/>
          <p:cNvSpPr/>
          <p:nvPr/>
        </p:nvSpPr>
        <p:spPr>
          <a:xfrm>
            <a:off x="685800" y="4800600"/>
            <a:ext cx="3124080" cy="2057400"/>
          </a:xfrm>
          <a:prstGeom prst="ellipse">
            <a:avLst/>
          </a:prstGeom>
          <a:solidFill>
            <a:srgbClr val="cc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486400" y="4495680"/>
            <a:ext cx="3124080" cy="2057400"/>
          </a:xfrm>
          <a:prstGeom prst="ellipse">
            <a:avLst/>
          </a:prstGeom>
          <a:solidFill>
            <a:srgbClr val="cc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33520" y="838080"/>
            <a:ext cx="3124080" cy="990720"/>
          </a:xfrm>
          <a:prstGeom prst="ellipse">
            <a:avLst/>
          </a:prstGeom>
          <a:solidFill>
            <a:srgbClr val="cc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539720" y="990720"/>
            <a:ext cx="912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ffffff"/>
                </a:solidFill>
                <a:effectLst/>
                <a:uFillTx/>
                <a:latin typeface="Tahoma"/>
              </a:rPr>
              <a:t>Canada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360080" y="1295280"/>
            <a:ext cx="1191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50 MW Long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828800" y="1828800"/>
            <a:ext cx="5181480" cy="2286000"/>
          </a:xfrm>
          <a:prstGeom prst="ellipse">
            <a:avLst/>
          </a:prstGeom>
          <a:solidFill>
            <a:srgbClr val="cc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2482560" y="2286000"/>
            <a:ext cx="117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ffffff"/>
                </a:solidFill>
                <a:effectLst/>
                <a:uFillTx/>
                <a:latin typeface="Tahoma"/>
              </a:rPr>
              <a:t>Northwest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4495680" y="2286000"/>
            <a:ext cx="1600200" cy="1447920"/>
          </a:xfrm>
          <a:prstGeom prst="ellipse">
            <a:avLst/>
          </a:prstGeom>
          <a:solidFill>
            <a:srgbClr val="cc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755600" y="2666880"/>
            <a:ext cx="695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MID-C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2119320" y="2971800"/>
            <a:ext cx="2073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Busbar -- 200 MW Long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4561200" y="2971800"/>
            <a:ext cx="1320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500 MW Short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6019920" y="990720"/>
            <a:ext cx="3124080" cy="990360"/>
          </a:xfrm>
          <a:prstGeom prst="ellipse">
            <a:avLst/>
          </a:prstGeom>
          <a:solidFill>
            <a:srgbClr val="cc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6966720" y="1066680"/>
            <a:ext cx="1014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ffffff"/>
                </a:solidFill>
                <a:effectLst/>
                <a:uFillTx/>
                <a:latin typeface="Tahoma"/>
              </a:rPr>
              <a:t>Montana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6923520" y="1447920"/>
            <a:ext cx="1320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100 MW Short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6349320" y="5638680"/>
            <a:ext cx="129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ffffff"/>
                </a:solidFill>
                <a:effectLst/>
                <a:uFillTx/>
                <a:latin typeface="Tahoma"/>
              </a:rPr>
              <a:t>Southern Cal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6313680" y="5943600"/>
            <a:ext cx="1320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100 MW Short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6705720" y="4800600"/>
            <a:ext cx="1371600" cy="838080"/>
          </a:xfrm>
          <a:prstGeom prst="ellipse">
            <a:avLst/>
          </a:prstGeom>
          <a:solidFill>
            <a:srgbClr val="cc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7087680" y="4876920"/>
            <a:ext cx="577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NOB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6692760" y="5181480"/>
            <a:ext cx="1290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100 MW Long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1557000" y="5867280"/>
            <a:ext cx="1260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ffffff"/>
                </a:solidFill>
                <a:effectLst/>
                <a:uFillTx/>
                <a:latin typeface="Tahoma"/>
              </a:rPr>
              <a:t>Northern Cal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1513080" y="6172200"/>
            <a:ext cx="1320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100 MW Short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600200" y="4952880"/>
            <a:ext cx="1371600" cy="838440"/>
          </a:xfrm>
          <a:prstGeom prst="ellipse">
            <a:avLst/>
          </a:prstGeom>
          <a:solidFill>
            <a:srgbClr val="cc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1973520" y="5029200"/>
            <a:ext cx="577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COB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1589400" y="5334120"/>
            <a:ext cx="1320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200 MW Short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2666880" y="1828800"/>
            <a:ext cx="228600" cy="2286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 flipH="1">
            <a:off x="6629040" y="1981080"/>
            <a:ext cx="1066680" cy="3812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 flipH="1">
            <a:off x="2590920" y="3886200"/>
            <a:ext cx="380880" cy="9144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5715000" y="3962520"/>
            <a:ext cx="380880" cy="7617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588720" y="3886200"/>
            <a:ext cx="24894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ffffff"/>
                </a:solidFill>
                <a:effectLst/>
                <a:uFillTx/>
                <a:latin typeface="Tahoma"/>
              </a:rPr>
              <a:t>NET Position: 650 Short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c0c0c0"/>
            </a:gs>
            <a:gs pos="100000">
              <a:srgbClr val="0066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838080" y="228240"/>
            <a:ext cx="73152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cc9900"/>
                </a:solidFill>
                <a:effectLst/>
                <a:uFillTx/>
                <a:latin typeface="Tahoma"/>
              </a:rPr>
              <a:t>Cash Trading -- Day in the Life -- SW</a:t>
            </a:r>
            <a:endParaRPr b="0" lang="en-US" sz="3600" strike="noStrike" u="none">
              <a:solidFill>
                <a:srgbClr val="cc9900"/>
              </a:solidFill>
              <a:effectLst/>
              <a:uFillTx/>
              <a:latin typeface="Tahoma"/>
            </a:endParaRPr>
          </a:p>
        </p:txBody>
      </p:sp>
      <p:sp>
        <p:nvSpPr>
          <p:cNvPr id="100" name=""/>
          <p:cNvSpPr/>
          <p:nvPr/>
        </p:nvSpPr>
        <p:spPr>
          <a:xfrm>
            <a:off x="380880" y="1752480"/>
            <a:ext cx="1828800" cy="1676520"/>
          </a:xfrm>
          <a:prstGeom prst="ellipse">
            <a:avLst/>
          </a:prstGeom>
          <a:solidFill>
            <a:srgbClr val="cc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380880" y="3657600"/>
            <a:ext cx="1828800" cy="2590920"/>
          </a:xfrm>
          <a:prstGeom prst="ellipse">
            <a:avLst/>
          </a:prstGeom>
          <a:solidFill>
            <a:srgbClr val="cc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2666880" y="1447920"/>
            <a:ext cx="1752840" cy="1600200"/>
          </a:xfrm>
          <a:prstGeom prst="ellipse">
            <a:avLst/>
          </a:prstGeom>
          <a:solidFill>
            <a:srgbClr val="cc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3018600" y="1752480"/>
            <a:ext cx="10933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ffffff"/>
                </a:solidFill>
                <a:effectLst/>
                <a:uFillTx/>
                <a:latin typeface="Tahoma"/>
              </a:rPr>
              <a:t>Mead 230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2960280" y="2057400"/>
            <a:ext cx="1191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75 MW Long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3581280" y="4114800"/>
            <a:ext cx="2819520" cy="2590920"/>
          </a:xfrm>
          <a:prstGeom prst="ellipse">
            <a:avLst/>
          </a:prstGeom>
          <a:solidFill>
            <a:srgbClr val="cc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6705720" y="2666880"/>
            <a:ext cx="1981080" cy="1905120"/>
          </a:xfrm>
          <a:prstGeom prst="ellipse">
            <a:avLst/>
          </a:prstGeom>
          <a:solidFill>
            <a:srgbClr val="cc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1001880" y="4114800"/>
            <a:ext cx="617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ffffff"/>
                </a:solidFill>
                <a:effectLst/>
                <a:uFillTx/>
                <a:latin typeface="Tahoma"/>
              </a:rPr>
              <a:t>SP15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673200" y="4495680"/>
            <a:ext cx="1290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200 MW Long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932760" y="205740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ffffff"/>
                </a:solidFill>
                <a:effectLst/>
                <a:uFillTx/>
                <a:latin typeface="Tahoma"/>
              </a:rPr>
              <a:t>NP15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598680" y="2362320"/>
            <a:ext cx="1320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100 MW Short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3505320" y="3124080"/>
            <a:ext cx="2819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ffffff"/>
                </a:solidFill>
                <a:effectLst/>
                <a:uFillTx/>
                <a:latin typeface="Tahoma"/>
              </a:rPr>
              <a:t>NET Position:  Short 450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5791320" y="685800"/>
            <a:ext cx="1295280" cy="1143000"/>
          </a:xfrm>
          <a:prstGeom prst="ellipse">
            <a:avLst/>
          </a:prstGeom>
          <a:solidFill>
            <a:srgbClr val="cc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7696080" y="0"/>
            <a:ext cx="1447920" cy="1371600"/>
          </a:xfrm>
          <a:prstGeom prst="ellipse">
            <a:avLst/>
          </a:prstGeom>
          <a:solidFill>
            <a:srgbClr val="cc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 flipH="1">
            <a:off x="2133720" y="3581280"/>
            <a:ext cx="4572000" cy="83844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 flipH="1">
            <a:off x="4419360" y="1523880"/>
            <a:ext cx="1447560" cy="5335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3809880" y="3048120"/>
            <a:ext cx="685800" cy="114300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4246200" y="4572000"/>
            <a:ext cx="162288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ffffff"/>
                </a:solidFill>
                <a:effectLst/>
                <a:uFillTx/>
                <a:latin typeface="Tahoma"/>
              </a:rPr>
              <a:t>Palo Verde 500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625 MW Short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6751440" y="3200400"/>
            <a:ext cx="185904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ffffff"/>
                </a:solidFill>
                <a:effectLst/>
                <a:uFillTx/>
                <a:latin typeface="Tahoma"/>
              </a:rPr>
              <a:t>Four Corners 345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100 MW Long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5804280" y="914400"/>
            <a:ext cx="132984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ffffff"/>
                </a:solidFill>
                <a:effectLst/>
                <a:uFillTx/>
                <a:latin typeface="Tahoma"/>
              </a:rPr>
              <a:t>Mona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25 MW Long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7675200" y="304920"/>
            <a:ext cx="147600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ffffff"/>
                </a:solidFill>
                <a:effectLst/>
                <a:uFillTx/>
                <a:latin typeface="Tahoma"/>
              </a:rPr>
              <a:t>Midway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125 MW Short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 flipH="1">
            <a:off x="7009920" y="762120"/>
            <a:ext cx="685800" cy="2286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 flipH="1">
            <a:off x="8000640" y="1371600"/>
            <a:ext cx="304920" cy="13716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6781680" y="1752480"/>
            <a:ext cx="533520" cy="9907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 flipH="1">
            <a:off x="6248160" y="4267080"/>
            <a:ext cx="685800" cy="60984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 flipH="1">
            <a:off x="1905120" y="2971800"/>
            <a:ext cx="1218960" cy="9907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2209680" y="4952880"/>
            <a:ext cx="1371600" cy="3049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 flipV="1">
            <a:off x="1295280" y="342864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c0c0c0"/>
            </a:gs>
            <a:gs pos="100000">
              <a:srgbClr val="0066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990720" y="228600"/>
            <a:ext cx="73152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200" strike="noStrike" u="none">
                <a:solidFill>
                  <a:srgbClr val="cc9900"/>
                </a:solidFill>
                <a:effectLst/>
                <a:uFillTx/>
                <a:latin typeface="Tahoma"/>
              </a:rPr>
              <a:t>Mid-C Prices</a:t>
            </a:r>
            <a:endParaRPr b="0" lang="en-US" sz="4200" strike="noStrike" u="none">
              <a:solidFill>
                <a:srgbClr val="cc9900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129" name=""/>
          <p:cNvGraphicFramePr/>
          <p:nvPr/>
        </p:nvGraphicFramePr>
        <p:xfrm>
          <a:off x="914400" y="914400"/>
          <a:ext cx="8001000" cy="50292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3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14400" y="914400"/>
                    <a:ext cx="8001000" cy="5029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c0c0c0"/>
            </a:gs>
            <a:gs pos="100000">
              <a:srgbClr val="0066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914400" y="609120"/>
            <a:ext cx="73152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200" strike="noStrike" u="none">
                <a:solidFill>
                  <a:srgbClr val="cc9900"/>
                </a:solidFill>
                <a:effectLst/>
                <a:uFillTx/>
                <a:latin typeface="Tahoma"/>
              </a:rPr>
              <a:t>Cash Trading -- Future Issues </a:t>
            </a:r>
            <a:endParaRPr b="0" lang="en-US" sz="4200" strike="noStrike" u="none">
              <a:solidFill>
                <a:srgbClr val="cc9900"/>
              </a:solidFill>
              <a:effectLst/>
              <a:uFillTx/>
              <a:latin typeface="Tahoma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/>
          </p:nvPr>
        </p:nvSpPr>
        <p:spPr>
          <a:xfrm>
            <a:off x="914040" y="2286000"/>
            <a:ext cx="7543800" cy="365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2251"/>
              </a:spcBef>
              <a:buClr>
                <a:srgbClr val="ffff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Pools vs. Control Areas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2251"/>
              </a:spcBef>
              <a:buClr>
                <a:srgbClr val="ffff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Liquidity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2251"/>
              </a:spcBef>
              <a:buClr>
                <a:srgbClr val="ffff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Volatility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2002-01-07T12:51:49Z</dcterms:created>
  <dc:creator>s_mcrouch</dc:creator>
  <dc:description/>
  <dc:language>en-US</dc:language>
  <cp:lastModifiedBy>s_mcrouch</cp:lastModifiedBy>
  <dcterms:modified xsi:type="dcterms:W3CDTF">2002-01-08T16:26:13Z</dcterms:modified>
  <cp:revision>19</cp:revision>
  <dc:subject/>
  <dc:title>Cash Trading</dc:title>
</cp:coreProperties>
</file>