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83E1D4-6639-49E8-956E-AFAC2FFDC25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5D7E83-D48C-4304-AADD-CDE358D1DC6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9DF37D-C25C-48D7-8379-7CA136FCB14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5623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172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553080" y="15228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 r a f 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32004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790399-1AD6-496D-96AF-ECA2C1DB649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43200" y="2057040"/>
            <a:ext cx="3657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Metals Group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Metals B2B JV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666880" y="1981080"/>
            <a:ext cx="3886200" cy="12956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D9C0D93-037D-43F5-87E6-C19D6595764E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440" y="1905120"/>
            <a:ext cx="7924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distance from original 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Incorporate joint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professional service agreements for services to be performed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flexibility to bring additional parties to, spin-off JV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relationship between original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SPV for capital pooling and risk sharing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Isolate certain business risks from the joint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 locked up for set period of time (non-compete)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Clarify ownership of particular cash flow streams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Equal cash flow and risk sharing by equity members?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D105DE8-C579-4A46-8F3A-7C8EFEE738A8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1943280" y="2209680"/>
            <a:ext cx="685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62240" y="2209680"/>
            <a:ext cx="685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81560" y="2209680"/>
            <a:ext cx="685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019240" y="236232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238560" y="236232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533840" y="236232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057400" y="3886200"/>
            <a:ext cx="5334120" cy="2209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781680" y="1600200"/>
            <a:ext cx="144792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13372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35268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7200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8" name=""/>
          <p:cNvCxnSpPr>
            <a:stCxn id="47" idx="0"/>
          </p:cNvCxnSpPr>
          <p:nvPr/>
        </p:nvCxnSpPr>
        <p:spPr>
          <a:xfrm flipH="1" flipV="1" rot="5400000">
            <a:off x="4438440" y="-96120"/>
            <a:ext cx="153000" cy="445860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9" name=""/>
          <p:cNvCxnSpPr>
            <a:stCxn id="48" idx="0"/>
          </p:cNvCxnSpPr>
          <p:nvPr/>
        </p:nvCxnSpPr>
        <p:spPr>
          <a:xfrm flipH="1" flipV="1" rot="5400000">
            <a:off x="5086440" y="551880"/>
            <a:ext cx="76680" cy="32392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0" name=""/>
          <p:cNvSpPr/>
          <p:nvPr/>
        </p:nvSpPr>
        <p:spPr>
          <a:xfrm>
            <a:off x="5143680" y="2514600"/>
            <a:ext cx="1600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856560" y="160020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858000" y="2057400"/>
            <a:ext cx="1295280" cy="40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Risk Capital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Risk Mgmt Svcs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086600" y="2895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80880" y="2514600"/>
            <a:ext cx="1295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Corps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28600" y="2819520"/>
            <a:ext cx="1676520" cy="114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Service Agreements to Provide: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PR, Marketing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Back Office, Mid-BO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Settlement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Logistics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(+ Capital for Equity)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743200" y="4800600"/>
            <a:ext cx="4038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Exchange Joint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0880" y="426708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80880" y="533412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848720" y="525780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848720" y="4267080"/>
            <a:ext cx="114300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848720" y="4343400"/>
            <a:ext cx="11430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Part. “A”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848720" y="5334120"/>
            <a:ext cx="11430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Part. “B”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457200" y="4343400"/>
            <a:ext cx="10666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Partner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80880" y="5410080"/>
            <a:ext cx="106704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437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Technology Partner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600200" y="449568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600200" y="5562720"/>
            <a:ext cx="380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H="1">
            <a:off x="7467120" y="44956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7467120" y="54864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4920" y="4876920"/>
            <a:ext cx="167616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+ Services for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228600" y="5867280"/>
            <a:ext cx="1676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+ Services for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467480" y="4876920"/>
            <a:ext cx="1676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+ Volume for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467480" y="5791320"/>
            <a:ext cx="167652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37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Cash + Volume for Equity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2940EB-A3D4-4F7A-BC69-F980B992AA0B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Risks/Exposure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dominant presence in non-steel metals 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Threat of another player achieving first mover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Adoption/Acceptance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Adequate liquidity not achieved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Aversion to change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Credit, performance, 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Anti-trust concerns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participants controlling the market medium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book and trading risk across new product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Confidentiality / Proprietary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Disclosure of Enron proprietary trading / market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16605F-12D7-45E3-B686-ED38A33C5B71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09120" y="160020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products as market liquidity improves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 products in copper and aluminum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 products in other metals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Zinc, nickel, lead, tin, iron ore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equity to other key industry players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incentive to direct volumes through JV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adoption “spark” for remainder of market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additional liquidity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additional market credibility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additional value-added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additional value-added services as demanded by customer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3BA435-3E8A-4A22-AAFE-25C0C298CAF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initial principals and structure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Established entity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Formalize business strategy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Make public relations announcement(s)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Deploy site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 additional partners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Iterative developments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00D7F7-C245-4708-929C-94EE16B31DA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for Discussion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(SPV)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 ownership delineation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businesses (physical &amp; financial)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 business (transaction fee business)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value added businesses (credit,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 (%)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Commitments &amp; contributions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Personnel (senior management)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 / Back office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2DE138-EA97-4B33-8869-531F15A9ED47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for Discussion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533520" y="14479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Legitimacy, Confidentiality &amp; Neutrality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Confidentiality and neutrality issue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Rollout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announcement timing and content disclosure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product (financial) offering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Subsequent roll out timeline &amp;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liquidity creation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investors (&amp; contributions)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F3DE57-4B13-443B-8309-EB9930839B10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514600" y="685800"/>
            <a:ext cx="373392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33520" y="1752480"/>
            <a:ext cx="807696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the leading full service metals B2B Exchange Marketplace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extensive line of metals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Offer extensive line of financial instruments including forward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 with industry leaders to share knowledge and create liquidity and transparency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value-added services including credit facilitation, mid and back office, accounting, and 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 value-added services as demanded by the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a stand alone business which can be spun-off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EA7530-2E7A-4DA6-A1ED-B07364F45AEE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428640" y="609120"/>
            <a:ext cx="213372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Aluminum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$31 billion worldwide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Copper (Cathode)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$27 billion worldwide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Products (to be defined)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514600" y="685800"/>
            <a:ext cx="37339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105520" y="1676520"/>
            <a:ext cx="3200400" cy="30477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486400" y="2895480"/>
            <a:ext cx="2286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market data is in the process of being compiled.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8894B-F635-4AAE-B52C-AD91849AA6D5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437920" y="609120"/>
            <a:ext cx="396252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industry credibility and expertise by partnering with industry leaders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equity value through development of viable intermediary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books in existing physical products (spot &amp; future)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books in financial products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opportunities to cross-sell Enron products to these industry leaders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Investments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6BCA63-38E5-46AA-952D-16484E76339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371600" y="609480"/>
            <a:ext cx="64008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Participant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Consumer: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search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Perfect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efficiencies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Enforceable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Producer: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process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Perfect Information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new customers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efficiencies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benefits for equity participants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725E3C-79C5-430B-AD15-7273482D2A6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Revenue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fees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 component of site profitability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Advertising revenues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source of revenue (market leader and liquidity driven)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margins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related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products, intermediation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Fees from value added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swapping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5E585A-FCD1-466C-81B7-85EA9F1FD242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371600" y="609480"/>
            <a:ext cx="64008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Contributions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for joint venture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Pooled risk capital for market making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7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personnel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7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Contractual services to joint venture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services performed by best fulfilling 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responsibilities to other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sharing, risk and profit sharing for trading books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2081AB-0A49-4022-ADE3-4EE2ED4B829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380880" y="1523880"/>
          <a:ext cx="4173480" cy="4496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523880"/>
                    <a:ext cx="4173480" cy="449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6" name=""/>
          <p:cNvGraphicFramePr/>
          <p:nvPr/>
        </p:nvGraphicFramePr>
        <p:xfrm>
          <a:off x="4724280" y="1523880"/>
          <a:ext cx="3868920" cy="22860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386892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" name=""/>
          <p:cNvSpPr/>
          <p:nvPr/>
        </p:nvSpPr>
        <p:spPr>
          <a:xfrm>
            <a:off x="1371600" y="609480"/>
            <a:ext cx="64008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Principal Responsibilities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C436AD-D0CA-4B91-AF95-CE1549343FA9}" type="slidenum">
              <a:t>8</a:t>
            </a:fld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64008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Structure (Conceptual)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371600" y="609480"/>
            <a:ext cx="6400800" cy="685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" name=""/>
          <p:cNvGraphicFramePr/>
          <p:nvPr/>
        </p:nvGraphicFramePr>
        <p:xfrm>
          <a:off x="977760" y="1057320"/>
          <a:ext cx="6642360" cy="5257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77760" y="1057320"/>
                    <a:ext cx="6642360" cy="525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6B6D95-0C46-458F-86BF-EF1B22AA6379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2000-03-08T21:14:57Z</dcterms:created>
  <dc:creator>Darren Maloney</dc:creator>
  <dc:description/>
  <dc:language>en-US</dc:language>
  <cp:lastModifiedBy>Raul Rizo-Patron</cp:lastModifiedBy>
  <cp:lastPrinted>2000-03-20T14:43:42Z</cp:lastPrinted>
  <dcterms:modified xsi:type="dcterms:W3CDTF">2000-03-20T14:44:51Z</dcterms:modified>
  <cp:revision>121</cp:revision>
  <dc:subject/>
  <dc:title>ENA Metals Group Strategic Joint Venture Model - Draft March 8, 2000</dc:title>
</cp:coreProperties>
</file>