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2.wmf" ContentType="image/x-wmf"/>
  <Override PartName="/ppt/media/image8.wmf" ContentType="image/x-wmf"/>
  <Override PartName="/ppt/media/image12.wmf" ContentType="image/x-wmf"/>
  <Override PartName="/ppt/media/image3.wmf" ContentType="image/x-wmf"/>
  <Override PartName="/ppt/embeddings/oleObject1.docx" ContentType="application/vnd.openxmlformats-officedocument.wordprocessingml.document"/>
  <Override PartName="/ppt/embeddings/oleObject2.docx" ContentType="application/vnd.openxmlformats-officedocument.wordprocessingml.documen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16.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E474624-3D78-4E1E-A05B-7B393617B5E2}"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8" name="PlaceHolder 2"/>
          <p:cNvSpPr>
            <a:spLocks noGrp="1"/>
          </p:cNvSpPr>
          <p:nvPr>
            <p:ph/>
          </p:nvPr>
        </p:nvSpPr>
        <p:spPr>
          <a:xfrm>
            <a:off x="685800" y="1218960"/>
            <a:ext cx="3792600" cy="510516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 name="PlaceHolder 3"/>
          <p:cNvSpPr>
            <a:spLocks noGrp="1"/>
          </p:cNvSpPr>
          <p:nvPr>
            <p:ph/>
          </p:nvPr>
        </p:nvSpPr>
        <p:spPr>
          <a:xfrm>
            <a:off x="4668480" y="1218960"/>
            <a:ext cx="3792600" cy="510516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D277314-66EE-448D-BBB6-498D698D304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8D70AE7-370D-4ADB-9B35-CFDA2E485566}"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12"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2BD756C-2EBD-4ADB-A401-DE9EF01B259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14" name="PlaceHolder 2"/>
          <p:cNvSpPr>
            <a:spLocks noGrp="1"/>
          </p:cNvSpPr>
          <p:nvPr>
            <p:ph type="subTitle"/>
          </p:nvPr>
        </p:nvSpPr>
        <p:spPr>
          <a:xfrm>
            <a:off x="685800" y="1218960"/>
            <a:ext cx="7772400" cy="510516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ABA8C58-C56C-420F-B680-C46B08DF743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Click to edit the title text format</a:t>
            </a:r>
            <a:endParaRPr b="1" lang="en-US" sz="3200" strike="noStrike" u="none">
              <a:solidFill>
                <a:srgbClr val="3333cc"/>
              </a:solidFill>
              <a:effectLst/>
              <a:uFillTx/>
              <a:latin typeface="Times New Roman"/>
            </a:endParaRPr>
          </a:p>
        </p:txBody>
      </p:sp>
      <p:sp>
        <p:nvSpPr>
          <p:cNvPr id="1" name="PlaceHolder 2"/>
          <p:cNvSpPr>
            <a:spLocks noGrp="1"/>
          </p:cNvSpPr>
          <p:nvPr>
            <p:ph type="body"/>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dt" idx="1"/>
          </p:nvPr>
        </p:nvSpPr>
        <p:spPr>
          <a:xfrm>
            <a:off x="457200" y="64771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May 17, 2001</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4771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900660C-5BDD-4BCB-8BFB-DC0FB28C4B6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4771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F7B7523-A5D1-4E5D-8204-CB6AC90DA39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685800" y="762120"/>
            <a:ext cx="777240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2"/>
          <a:stretch/>
        </p:blipFill>
        <p:spPr>
          <a:xfrm>
            <a:off x="8496360" y="6286680"/>
            <a:ext cx="571320" cy="5713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package" Target="../embeddings/oleObject2.docx"/><Relationship Id="rId4" Type="http://schemas.openxmlformats.org/officeDocument/2006/relationships/image" Target="../media/image13.wmf"/><Relationship Id="rId5"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4.wmf"/><Relationship Id="rId3" Type="http://schemas.openxmlformats.org/officeDocument/2006/relationships/package" Target="../embeddings/oleObject2.docx"/><Relationship Id="rId4" Type="http://schemas.openxmlformats.org/officeDocument/2006/relationships/image" Target="../media/image15.wmf"/><Relationship Id="rId5"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wmf"/><Relationship Id="rId3"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33cc"/>
                </a:solidFill>
                <a:effectLst/>
                <a:uFillTx/>
                <a:latin typeface="Times New Roman"/>
              </a:rPr>
              <a:t>DPC BUY-OUT STRATEGY</a:t>
            </a:r>
            <a:endParaRPr b="1" lang="en-US" sz="4400" strike="noStrike" u="none">
              <a:solidFill>
                <a:srgbClr val="3333cc"/>
              </a:solidFill>
              <a:effectLst/>
              <a:uFillTx/>
              <a:latin typeface="Times New Roman"/>
            </a:endParaRPr>
          </a:p>
        </p:txBody>
      </p:sp>
      <p:sp>
        <p:nvSpPr>
          <p:cNvPr id="16" name="PlaceHolder 2"/>
          <p:cNvSpPr>
            <a:spLocks noGrp="1"/>
          </p:cNvSpPr>
          <p:nvPr>
            <p:ph type="subTitle"/>
          </p:nvPr>
        </p:nvSpPr>
        <p:spPr>
          <a:xfrm>
            <a:off x="1371600" y="4191120"/>
            <a:ext cx="6400800" cy="76176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ENRON GLOBAL ASSETS</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May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3333cc"/>
                </a:solidFill>
                <a:effectLst/>
                <a:uFillTx/>
                <a:latin typeface="Times New Roman"/>
              </a:rPr>
              <a:t>IMPACT OF PPA TERMINATION ON IFIs</a:t>
            </a:r>
            <a:endParaRPr b="1" lang="en-US" sz="3000" strike="noStrike" u="none">
              <a:solidFill>
                <a:srgbClr val="3333cc"/>
              </a:solidFill>
              <a:effectLst/>
              <a:uFillTx/>
              <a:latin typeface="Times New Roman"/>
            </a:endParaRPr>
          </a:p>
        </p:txBody>
      </p:sp>
      <p:sp>
        <p:nvSpPr>
          <p:cNvPr id="55"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Numbers in $ MM (assumes no additional funding)</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Loans</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Guarantees</a:t>
            </a:r>
            <a:r>
              <a:rPr b="0" lang="en-US" sz="2000" strike="noStrike" u="none">
                <a:solidFill>
                  <a:srgbClr val="000000"/>
                </a:solidFill>
                <a:effectLst/>
                <a:uFillTx/>
                <a:latin typeface="Times New Roman"/>
              </a:rPr>
              <a:t>	</a:t>
            </a:r>
            <a:r>
              <a:rPr b="1" lang="en-US" sz="2000" strike="noStrike" u="sng">
                <a:solidFill>
                  <a:srgbClr val="000000"/>
                </a:solidFill>
                <a:effectLst/>
                <a:uFillTx/>
                <a:latin typeface="Times New Roman"/>
              </a:rPr>
              <a:t>Total</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IDBI</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101</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279</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379</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ICICI</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93</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158</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250</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IFCI</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22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58</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79</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SBI</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182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132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314</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Canara Bank</a:t>
            </a:r>
            <a:r>
              <a:rPr b="0" lang="en-US" sz="2000" strike="noStrike" u="sng">
                <a:solidFill>
                  <a:srgbClr val="000000"/>
                </a:solidFill>
                <a:effectLst/>
                <a:uFillTx/>
                <a:latin typeface="Times New Roman"/>
              </a:rPr>
              <a:t>	</a:t>
            </a:r>
            <a:r>
              <a:rPr b="0" lang="en-US" sz="2000" strike="noStrike" u="sng">
                <a:solidFill>
                  <a:srgbClr val="000000"/>
                </a:solidFill>
                <a:effectLst/>
                <a:uFillTx/>
                <a:latin typeface="Times New Roman"/>
              </a:rPr>
              <a:t>	</a:t>
            </a:r>
            <a:r>
              <a:rPr b="0" lang="en-US" sz="2000" strike="noStrike" u="sng">
                <a:solidFill>
                  <a:srgbClr val="000000"/>
                </a:solidFill>
                <a:effectLst/>
                <a:uFillTx/>
                <a:latin typeface="Times New Roman"/>
              </a:rPr>
              <a:t>  59</a:t>
            </a:r>
            <a:r>
              <a:rPr b="0" lang="en-US" sz="2000" strike="noStrike" u="sng">
                <a:solidFill>
                  <a:srgbClr val="000000"/>
                </a:solidFill>
                <a:effectLst/>
                <a:uFillTx/>
                <a:latin typeface="Times New Roman"/>
              </a:rPr>
              <a:t>	</a:t>
            </a:r>
            <a:r>
              <a:rPr b="0" lang="en-US" sz="2000" strike="noStrike" u="sng">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 13</a:t>
            </a:r>
            <a:r>
              <a:rPr b="0" lang="en-US" sz="2000" strike="noStrike" u="sng">
                <a:solidFill>
                  <a:srgbClr val="000000"/>
                </a:solidFill>
                <a:effectLst/>
                <a:uFillTx/>
                <a:latin typeface="Times New Roman"/>
              </a:rPr>
              <a:t>	</a:t>
            </a:r>
            <a:r>
              <a:rPr b="0" lang="en-US" sz="2000" strike="noStrike" u="sng">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  72</a:t>
            </a: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TOTAL</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457</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640</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	</a:t>
            </a:r>
            <a:r>
              <a:rPr b="1" lang="en-US" sz="2000" strike="noStrike" u="none">
                <a:solidFill>
                  <a:srgbClr val="000000"/>
                </a:solidFill>
                <a:effectLst/>
                <a:uFillTx/>
                <a:latin typeface="Times New Roman"/>
              </a:rPr>
              <a:t>1,097</a:t>
            </a:r>
            <a:endParaRPr b="0" lang="en-US" sz="2000" strike="noStrike" u="none">
              <a:solidFill>
                <a:srgbClr val="000000"/>
              </a:solidFill>
              <a:effectLst/>
              <a:uFillTx/>
              <a:latin typeface="Times New Roman"/>
            </a:endParaRPr>
          </a:p>
        </p:txBody>
      </p:sp>
      <p:sp>
        <p:nvSpPr>
          <p:cNvPr id="56" name=""/>
          <p:cNvSpPr/>
          <p:nvPr/>
        </p:nvSpPr>
        <p:spPr>
          <a:xfrm>
            <a:off x="1258920" y="5379480"/>
            <a:ext cx="6800760" cy="1099800"/>
          </a:xfrm>
          <a:prstGeom prst="bevel">
            <a:avLst>
              <a:gd name="adj" fmla="val 12500"/>
            </a:avLst>
          </a:prstGeom>
          <a:solidFill>
            <a:srgbClr val="3333cc"/>
          </a:solidFill>
          <a:ln w="0">
            <a:noFill/>
          </a:ln>
        </p:spPr>
        <p:style>
          <a:lnRef idx="0"/>
          <a:fillRef idx="0"/>
          <a:effectRef idx="0"/>
          <a:fontRef idx="minor"/>
        </p:style>
        <p:txBody>
          <a:bodyPr lIns="90000" rIns="90000" tIns="46800" bIns="46800" anchor="ctr">
            <a:spAutoFit/>
          </a:bodyPr>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THE IMPACT OF TERMINATION ON THE IFIs &amp; GOI WILL BE SEVERE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COMPARISON OF APPROACHES</a:t>
            </a:r>
            <a:endParaRPr b="1" lang="en-US" sz="3200" strike="noStrike" u="none">
              <a:solidFill>
                <a:srgbClr val="3333cc"/>
              </a:solidFill>
              <a:effectLst/>
              <a:uFillTx/>
              <a:latin typeface="Times New Roman"/>
            </a:endParaRPr>
          </a:p>
        </p:txBody>
      </p:sp>
      <p:sp>
        <p:nvSpPr>
          <p:cNvPr id="58" name="PlaceHolder 2"/>
          <p:cNvSpPr>
            <a:spLocks noGrp="1"/>
          </p:cNvSpPr>
          <p:nvPr>
            <p:ph/>
          </p:nvPr>
        </p:nvSpPr>
        <p:spPr>
          <a:xfrm>
            <a:off x="685440" y="1218960"/>
            <a:ext cx="3809880" cy="5105160"/>
          </a:xfrm>
          <a:prstGeom prst="rect">
            <a:avLst/>
          </a:prstGeom>
          <a:noFill/>
          <a:ln w="0">
            <a:noFill/>
          </a:ln>
        </p:spPr>
        <p:txBody>
          <a:bodyPr lIns="90000" rIns="90000" tIns="46800" bIns="46800" anchor="t">
            <a:normAutofit/>
          </a:bodyPr>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PPA TERMINATION</a:t>
            </a:r>
            <a:endParaRPr b="0" lang="en-US" sz="1800" strike="noStrike" u="none">
              <a:solidFill>
                <a:srgbClr val="000000"/>
              </a:solidFill>
              <a:effectLst/>
              <a:uFillTx/>
              <a:latin typeface="Times New Roman"/>
            </a:endParaRPr>
          </a:p>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sale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Lengthy legal proceedings necessary</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Expensive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Vulnerable to lender foreclosure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Cumbersome assignment process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Collectability issues</a:t>
            </a:r>
            <a:endParaRPr b="0" lang="en-US" sz="18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Serious financial difficulty for IFIs/GOM/MSEB </a:t>
            </a:r>
            <a:endParaRPr b="0" lang="en-US" sz="14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9" name="PlaceHolder 3"/>
          <p:cNvSpPr>
            <a:spLocks noGrp="1"/>
          </p:cNvSpPr>
          <p:nvPr>
            <p:ph/>
          </p:nvPr>
        </p:nvSpPr>
        <p:spPr>
          <a:xfrm>
            <a:off x="4647960" y="1218960"/>
            <a:ext cx="3809880" cy="5105160"/>
          </a:xfrm>
          <a:prstGeom prst="rect">
            <a:avLst/>
          </a:prstGeom>
          <a:noFill/>
          <a:ln w="0">
            <a:noFill/>
          </a:ln>
        </p:spPr>
        <p:txBody>
          <a:bodyPr lIns="90000" rIns="90000" tIns="46800" bIns="46800" anchor="t">
            <a:normAutofit/>
          </a:bodyPr>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GOI BUY-OUT</a:t>
            </a:r>
            <a:endParaRPr b="0" lang="en-US" sz="1800" strike="noStrike" u="none">
              <a:solidFill>
                <a:srgbClr val="000000"/>
              </a:solidFill>
              <a:effectLst/>
              <a:uFillTx/>
              <a:latin typeface="Times New Roman"/>
            </a:endParaRPr>
          </a:p>
          <a:p>
            <a:pPr marL="343080" indent="-34308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Stock sale</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Fast track</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Lower execution costs</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Ease of transferability</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Entire transaction happens at the GOI level</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POTENTIAL GOI BUY-OUT TERMS </a:t>
            </a:r>
            <a:endParaRPr b="1" lang="en-US" sz="3200" strike="noStrike" u="none">
              <a:solidFill>
                <a:srgbClr val="3333cc"/>
              </a:solidFill>
              <a:effectLst/>
              <a:uFillTx/>
              <a:latin typeface="Times New Roman"/>
            </a:endParaRPr>
          </a:p>
        </p:txBody>
      </p:sp>
      <p:sp>
        <p:nvSpPr>
          <p:cNvPr id="61" name="PlaceHolder 2"/>
          <p:cNvSpPr>
            <a:spLocks noGrp="1"/>
          </p:cNvSpPr>
          <p:nvPr>
            <p:ph/>
          </p:nvPr>
        </p:nvSpPr>
        <p:spPr>
          <a:xfrm>
            <a:off x="685800" y="1143000"/>
            <a:ext cx="7772400" cy="5105520"/>
          </a:xfrm>
          <a:prstGeom prst="rect">
            <a:avLst/>
          </a:prstGeom>
          <a:noFill/>
          <a:ln w="0">
            <a:noFill/>
          </a:ln>
        </p:spPr>
        <p:txBody>
          <a:bodyPr lIns="90000" rIns="90000" tIns="46800" bIns="46800" anchor="t">
            <a:normAutofit fontScale="92500" lnSpcReduction="1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t>
            </a:r>
            <a:r>
              <a:rPr b="1" lang="en-US" sz="1800" strike="noStrike" u="none">
                <a:solidFill>
                  <a:srgbClr val="000000"/>
                </a:solidFill>
                <a:effectLst/>
                <a:uFillTx/>
                <a:latin typeface="Times New Roman"/>
              </a:rPr>
              <a:t>Stock Sale  </a:t>
            </a:r>
            <a:r>
              <a:rPr b="1" lang="en-US" sz="1800" strike="noStrike" u="none">
                <a:solidFill>
                  <a:srgbClr val="000000"/>
                </a:solidFill>
                <a:effectLst/>
                <a:uFillTx/>
                <a:latin typeface="Symbol"/>
                <a:ea typeface="Symbol"/>
              </a:rPr>
              <a:t></a:t>
            </a:r>
            <a:r>
              <a:rPr b="1" lang="en-US" sz="1800" strike="noStrike" u="none">
                <a:solidFill>
                  <a:srgbClr val="000000"/>
                </a:solidFill>
                <a:effectLst/>
                <a:uFillTx/>
                <a:latin typeface="Times New Roman"/>
              </a:rPr>
              <a:t>  GOI to buy foreign equity in DPC </a:t>
            </a:r>
            <a:r>
              <a:rPr b="1" lang="en-US" sz="1800" strike="noStrike" u="none">
                <a:solidFill>
                  <a:srgbClr val="000000"/>
                </a:solidFill>
                <a:effectLst/>
                <a:uFillTx/>
                <a:latin typeface="Symbol"/>
                <a:ea typeface="Symbol"/>
              </a:rPr>
              <a:t></a:t>
            </a:r>
            <a:r>
              <a:rPr b="1" lang="en-US" sz="1800" strike="noStrike" u="none">
                <a:solidFill>
                  <a:srgbClr val="000000"/>
                </a:solidFill>
                <a:effectLst/>
                <a:uFillTx/>
                <a:latin typeface="Times New Roman"/>
              </a:rPr>
              <a:t> $1.1BB</a:t>
            </a:r>
            <a:endParaRPr b="0" lang="en-US" sz="1800" strike="noStrike" u="none">
              <a:solidFill>
                <a:srgbClr val="000000"/>
              </a:solidFill>
              <a:effectLst/>
              <a:uFillTx/>
              <a:latin typeface="Times New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GOI buys out non-MSEB share = 100% owner of DPC</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same principles as prior equity sale to MSEB - ?</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reps and warranties very limited and cut off at date certain</a:t>
            </a:r>
            <a:endParaRPr b="0" lang="en-US" sz="14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Re-finance Secured Foreign Debt  </a:t>
            </a:r>
            <a:r>
              <a:rPr b="1" lang="en-US" sz="1800" strike="noStrike" u="none">
                <a:solidFill>
                  <a:srgbClr val="000000"/>
                </a:solidFill>
                <a:effectLst/>
                <a:uFillTx/>
                <a:latin typeface="Symbol"/>
                <a:ea typeface="Symbol"/>
              </a:rPr>
              <a:t></a:t>
            </a:r>
            <a:r>
              <a:rPr b="1" lang="en-US" sz="1800" strike="noStrike" u="none">
                <a:solidFill>
                  <a:srgbClr val="000000"/>
                </a:solidFill>
                <a:effectLst/>
                <a:uFillTx/>
                <a:latin typeface="Times New Roman"/>
              </a:rPr>
              <a:t>   $ 0.5 BB</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do not pay off  IFI guaranteed loans</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Terminate all ‘Affiliate’ executory contracts with DPC</a:t>
            </a:r>
            <a:endParaRPr b="0" lang="en-US" sz="18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transition services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Tax/Duty liabilities stay with DPC</a:t>
            </a: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Times New Roman"/>
              </a:rPr>
              <a:t>All </a:t>
            </a:r>
            <a:r>
              <a:rPr b="1" lang="en-US" sz="1800" strike="noStrike" u="none">
                <a:solidFill>
                  <a:srgbClr val="000000"/>
                </a:solidFill>
                <a:effectLst/>
                <a:uFillTx/>
                <a:latin typeface="Times New Roman"/>
              </a:rPr>
              <a:t>Governmental approvals for transaction granted within 5 months</a:t>
            </a:r>
            <a:br>
              <a:rPr sz="1800"/>
            </a:br>
            <a:br>
              <a:rPr sz="1800"/>
            </a:b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SUPPORTING MATERIALS</a:t>
            </a:r>
            <a:endParaRPr b="1" lang="en-US" sz="3200" strike="noStrike" u="none">
              <a:solidFill>
                <a:srgbClr val="3333cc"/>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PPA TERMINATION PROVISIONS</a:t>
            </a:r>
            <a:endParaRPr b="1" lang="en-US" sz="3200" strike="noStrike" u="none">
              <a:solidFill>
                <a:srgbClr val="3333cc"/>
              </a:solidFill>
              <a:effectLst/>
              <a:uFillTx/>
              <a:latin typeface="Times New Roman"/>
            </a:endParaRPr>
          </a:p>
        </p:txBody>
      </p:sp>
      <p:sp>
        <p:nvSpPr>
          <p:cNvPr id="64"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PPA contemplates asset sale</a:t>
            </a:r>
            <a:r>
              <a:rPr b="0" lang="en-US" sz="14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if PTN/Transfer Notice is sent pursuant to §17.2 or §17.4 (a, c, d, e)  -- </a:t>
            </a:r>
            <a:r>
              <a:rPr b="0" lang="en-US" sz="1400" strike="noStrike" u="none">
                <a:solidFill>
                  <a:srgbClr val="000000"/>
                </a:solidFill>
                <a:effectLst/>
                <a:uFillTx/>
                <a:latin typeface="Times New Roman"/>
              </a:rPr>
              <a:t>exception: §17.4(b) termination - expropriation or nationalization - allows for shares to be sold by Foreign Investors under Schedule 11, §12 (then U.S. tax would be paid on gain, if any)</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Tax</a:t>
            </a:r>
            <a:r>
              <a:rPr b="0" lang="en-US" sz="1400" strike="noStrike" u="none">
                <a:solidFill>
                  <a:srgbClr val="000000"/>
                </a:solidFill>
                <a:effectLst/>
                <a:uFillTx/>
                <a:latin typeface="Times New Roman"/>
              </a:rPr>
              <a:t> - PPA Schedule 11, §11.2 says that MSEB pays </a:t>
            </a:r>
            <a:r>
              <a:rPr b="0" lang="en-US" sz="1400" strike="noStrike" u="sng">
                <a:solidFill>
                  <a:srgbClr val="000000"/>
                </a:solidFill>
                <a:effectLst/>
                <a:uFillTx/>
                <a:latin typeface="Times New Roman"/>
              </a:rPr>
              <a:t>all</a:t>
            </a:r>
            <a:r>
              <a:rPr b="0" lang="en-US" sz="1400" strike="noStrike" u="none">
                <a:solidFill>
                  <a:srgbClr val="000000"/>
                </a:solidFill>
                <a:effectLst/>
                <a:uFillTx/>
                <a:latin typeface="Times New Roman"/>
              </a:rPr>
              <a:t> “Taxes” (defined on PPA page 21) if DPC terminates as outlined above - which would imply a gross-up in the purchase price</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Valuation (minimum 6 month duration) is set out in the PPA -</a:t>
            </a:r>
            <a:r>
              <a:rPr b="0" lang="en-US" sz="1400" strike="noStrike" u="none">
                <a:solidFill>
                  <a:srgbClr val="000000"/>
                </a:solidFill>
                <a:effectLst/>
                <a:uFillTx/>
                <a:latin typeface="Times New Roman"/>
              </a:rPr>
              <a:t> results differ between §17.2 termination (</a:t>
            </a:r>
            <a:r>
              <a:rPr b="0" i="1" lang="en-US" sz="1400" strike="noStrike" u="none">
                <a:solidFill>
                  <a:srgbClr val="000000"/>
                </a:solidFill>
                <a:effectLst/>
                <a:uFillTx/>
                <a:latin typeface="Times New Roman"/>
              </a:rPr>
              <a:t>higher of </a:t>
            </a:r>
            <a:r>
              <a:rPr b="0" lang="en-US" sz="1400" strike="noStrike" u="none">
                <a:solidFill>
                  <a:srgbClr val="000000"/>
                </a:solidFill>
                <a:effectLst/>
                <a:uFillTx/>
                <a:latin typeface="Times New Roman"/>
              </a:rPr>
              <a:t> Depreciated Replacement Cost or Revenue Compensation Amount which for Phase I is the value of the discounted forecast revenues and for Phase II is the remainder of the amounts already paid or incurred for Construction Period Take-out) and §17.4 termination (the </a:t>
            </a:r>
            <a:r>
              <a:rPr b="0" i="1" lang="en-US" sz="1400" strike="noStrike" u="none">
                <a:solidFill>
                  <a:srgbClr val="000000"/>
                </a:solidFill>
                <a:effectLst/>
                <a:uFillTx/>
                <a:latin typeface="Times New Roman"/>
              </a:rPr>
              <a:t>average</a:t>
            </a:r>
            <a:r>
              <a:rPr b="0" lang="en-US" sz="1400" strike="noStrike" u="none">
                <a:solidFill>
                  <a:srgbClr val="000000"/>
                </a:solidFill>
                <a:effectLst/>
                <a:uFillTx/>
                <a:latin typeface="Times New Roman"/>
              </a:rPr>
              <a:t> </a:t>
            </a:r>
            <a:r>
              <a:rPr b="0" i="1" lang="en-US" sz="1400" strike="noStrike" u="none">
                <a:solidFill>
                  <a:srgbClr val="000000"/>
                </a:solidFill>
                <a:effectLst/>
                <a:uFillTx/>
                <a:latin typeface="Times New Roman"/>
              </a:rPr>
              <a:t>of</a:t>
            </a:r>
            <a:r>
              <a:rPr b="0" lang="en-US" sz="1400" strike="noStrike" u="none">
                <a:solidFill>
                  <a:srgbClr val="000000"/>
                </a:solidFill>
                <a:effectLst/>
                <a:uFillTx/>
                <a:latin typeface="Times New Roman"/>
              </a:rPr>
              <a:t>  Depreciated Replacement Cost or Revenue Compensation Amount)</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imes New Roman"/>
              </a:rPr>
              <a:t>U.S.$ 1.576_BB breakeven</a:t>
            </a:r>
            <a:r>
              <a:rPr b="0" lang="en-US" sz="1400" strike="noStrike" u="none">
                <a:solidFill>
                  <a:srgbClr val="000000"/>
                </a:solidFill>
                <a:effectLst/>
                <a:uFillTx/>
                <a:latin typeface="Times New Roman"/>
              </a:rPr>
              <a:t> (for foreign equity and Secured Foreign Debt excluding debt guaranteed by IFIs) for book accounting purposes (very rough estimates)</a:t>
            </a:r>
            <a:endParaRPr b="0" lang="en-US" sz="14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343080" indent="0">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1522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PROS AND CONS OF ASSET SALE … 1</a:t>
            </a:r>
            <a:endParaRPr b="1" lang="en-US" sz="3200" strike="noStrike" u="none">
              <a:solidFill>
                <a:srgbClr val="3333cc"/>
              </a:solidFill>
              <a:effectLst/>
              <a:uFillTx/>
              <a:latin typeface="Times New Roman"/>
            </a:endParaRPr>
          </a:p>
        </p:txBody>
      </p:sp>
      <p:sp>
        <p:nvSpPr>
          <p:cNvPr id="66" name="PlaceHolder 2"/>
          <p:cNvSpPr>
            <a:spLocks noGrp="1"/>
          </p:cNvSpPr>
          <p:nvPr>
            <p:ph/>
          </p:nvPr>
        </p:nvSpPr>
        <p:spPr>
          <a:xfrm>
            <a:off x="533520" y="914400"/>
            <a:ext cx="3962160" cy="464832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Pros of Asset Sale</a:t>
            </a:r>
            <a:endParaRPr b="0" lang="en-US" sz="2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type of transaction envisioned - therefore valuation process outlined</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no warranties beyond those we can transfer (PPA Schedule 11, §3.2)</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no discussion of representations (PPA Schedule 11)</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DPC could decide to keep the LNG facility, if so inclined</a:t>
            </a:r>
            <a:endParaRPr b="0" lang="en-US" sz="1600" strike="noStrike" u="none">
              <a:solidFill>
                <a:srgbClr val="000000"/>
              </a:solidFill>
              <a:effectLst/>
              <a:uFillTx/>
              <a:latin typeface="Times New Roman"/>
            </a:endParaRPr>
          </a:p>
        </p:txBody>
      </p:sp>
      <p:sp>
        <p:nvSpPr>
          <p:cNvPr id="67" name="PlaceHolder 3"/>
          <p:cNvSpPr>
            <a:spLocks noGrp="1"/>
          </p:cNvSpPr>
          <p:nvPr>
            <p:ph/>
          </p:nvPr>
        </p:nvSpPr>
        <p:spPr>
          <a:xfrm>
            <a:off x="4571640" y="838080"/>
            <a:ext cx="3886200" cy="5029200"/>
          </a:xfrm>
          <a:prstGeom prst="rect">
            <a:avLst/>
          </a:prstGeom>
          <a:noFill/>
          <a:ln w="0">
            <a:noFill/>
          </a:ln>
        </p:spPr>
        <p:txBody>
          <a:bodyPr lIns="90000" rIns="90000" tIns="46800" bIns="46800" anchor="t">
            <a:normAutofit fontScale="85000" lnSpcReduction="9999"/>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Cons of Asset Sale</a:t>
            </a:r>
            <a:endParaRPr b="0" lang="en-US" sz="2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liabilities stay with DPC</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difficult to remit $ from DPC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query how to split up the $ within DPC, since MSEB is an owner</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buy-back of shares possible to the extent of 25% of the paid up equity &amp; free reserves subject to conditions being met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DPC books don’t show total Enron development cost and earned equity, only inside basis (~$239MM differential)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MSEB required to pay all taxes - sales &amp; stamp tax ($ 389 MM)</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Income &amp; DD tax if any, applies to profits ($ 541 MM)</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wind up/liquidation of DPC time consuming &amp; cumbersome (6-9 months)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304560"/>
            <a:ext cx="7772400" cy="228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PROS AND CONS OF ASSET SALE … 2</a:t>
            </a:r>
            <a:endParaRPr b="1" lang="en-US" sz="3200" strike="noStrike" u="none">
              <a:solidFill>
                <a:srgbClr val="3333cc"/>
              </a:solidFill>
              <a:effectLst/>
              <a:uFillTx/>
              <a:latin typeface="Times New Roman"/>
            </a:endParaRPr>
          </a:p>
        </p:txBody>
      </p:sp>
      <p:sp>
        <p:nvSpPr>
          <p:cNvPr id="69" name="PlaceHolder 2"/>
          <p:cNvSpPr>
            <a:spLocks noGrp="1"/>
          </p:cNvSpPr>
          <p:nvPr>
            <p:ph/>
          </p:nvPr>
        </p:nvSpPr>
        <p:spPr>
          <a:xfrm>
            <a:off x="685440" y="1218960"/>
            <a:ext cx="3809880" cy="510516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0" name="PlaceHolder 3"/>
          <p:cNvSpPr>
            <a:spLocks noGrp="1"/>
          </p:cNvSpPr>
          <p:nvPr>
            <p:ph/>
          </p:nvPr>
        </p:nvSpPr>
        <p:spPr>
          <a:xfrm>
            <a:off x="4647960" y="837720"/>
            <a:ext cx="3809880" cy="495324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Cons (continued)</a:t>
            </a:r>
            <a:endParaRPr b="0" lang="en-US" sz="2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procedural/regulatory nightmare</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&gt; 100 permits and contracts (</a:t>
            </a:r>
            <a:r>
              <a:rPr b="0" lang="en-US" sz="1600" strike="noStrike" u="sng">
                <a:solidFill>
                  <a:srgbClr val="000000"/>
                </a:solidFill>
                <a:effectLst/>
                <a:uFillTx/>
                <a:latin typeface="Times New Roman"/>
              </a:rPr>
              <a:t>we have an obligation to assist</a:t>
            </a:r>
            <a:r>
              <a:rPr b="0" lang="en-US" sz="1600" strike="noStrike" u="none">
                <a:solidFill>
                  <a:srgbClr val="000000"/>
                </a:solidFill>
                <a:effectLst/>
                <a:uFillTx/>
                <a:latin typeface="Times New Roman"/>
              </a:rPr>
              <a:t> in their transfer) (PPA Schedule 11, §3.5) </a:t>
            </a:r>
            <a:endParaRPr b="0" lang="en-US" sz="1600" strike="noStrike" u="none">
              <a:solidFill>
                <a:srgbClr val="000000"/>
              </a:solidFill>
              <a:effectLst/>
              <a:uFillTx/>
              <a:latin typeface="Times New Roman"/>
            </a:endParaRPr>
          </a:p>
          <a:p>
            <a:pPr lvl="3" marL="16002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High degree of likelihood that MSEB uses discharge of encumbrances section to allow hold-back of some of purchase price</a:t>
            </a:r>
            <a:endParaRPr b="0" lang="en-US" sz="12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more than one year to complete</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enforcement of arbitration award a difficult process against GOM</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 process</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what if MSEB and GOM are bankrupt?</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Must pay unsecured creditors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CLEARANCES FOR AN ASSET SALE</a:t>
            </a:r>
            <a:endParaRPr b="1" lang="en-US" sz="3200" strike="noStrike" u="none">
              <a:solidFill>
                <a:srgbClr val="3333cc"/>
              </a:solidFill>
              <a:effectLst/>
              <a:uFillTx/>
              <a:latin typeface="Times New Roman"/>
            </a:endParaRPr>
          </a:p>
        </p:txBody>
      </p:sp>
      <p:sp>
        <p:nvSpPr>
          <p:cNvPr id="72" name="PlaceHolder 2"/>
          <p:cNvSpPr>
            <a:spLocks noGrp="1"/>
          </p:cNvSpPr>
          <p:nvPr>
            <p:ph/>
          </p:nvPr>
        </p:nvSpPr>
        <p:spPr>
          <a:xfrm>
            <a:off x="685800" y="761760"/>
            <a:ext cx="7772400" cy="5105160"/>
          </a:xfrm>
          <a:prstGeom prst="rect">
            <a:avLst/>
          </a:prstGeom>
          <a:noFill/>
          <a:ln w="0">
            <a:noFill/>
          </a:ln>
        </p:spPr>
        <p:txBody>
          <a:bodyPr lIns="90000" rIns="90000" tIns="46800" bIns="4680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Sale of Assets</a:t>
            </a:r>
            <a:endParaRPr b="0" lang="en-US" sz="20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Approval of Shareholder under the Companies Act required to sell the assets.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Prior approval of the lenders required.</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Approval of Income-tax authorities for registration.</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Time Frame:  2-3 Months</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Winding Up Process </a:t>
            </a:r>
            <a:endParaRPr b="0" lang="en-US" sz="20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Approval of Shareholders under the Companies Act to wind-up the company.</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Voluntary winding-up would be the preferred option.</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process of winding-up include</a:t>
            </a:r>
            <a:endParaRPr b="0" lang="en-US" sz="14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Making declaration of solvency. </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Appointment of liquidator.</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Completing the process of winding-up, by realizing for all the assets, discharging all liabilities and paying the contributaries.</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Statement of Accounts and call for final general meeting to get approved.</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RBI approval to repatriate the final out of India.</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File Statement of Accounts with the official liquidator.</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Official liquidator, on security of books and papers of the company, make a report to the concerned high court that the affairs of the company have not been conducted in a manner prejudicial to the interest of the members or to the public interest.</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From the date of submission of the report, the company shall be deemed to be dissolved.</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Time Frame: 4-6 Months.</a:t>
            </a:r>
            <a:endParaRPr b="0" lang="en-US" sz="1200" strike="noStrike" u="none">
              <a:solidFill>
                <a:srgbClr val="000000"/>
              </a:solidFill>
              <a:effectLst/>
              <a:uFillTx/>
              <a:latin typeface="Times New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1663560" y="380880"/>
            <a:ext cx="6261120" cy="590256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4" name="" descr=""/>
          <p:cNvPicPr/>
          <p:nvPr/>
        </p:nvPicPr>
        <p:blipFill>
          <a:blip r:embed="rId1"/>
          <a:stretch/>
        </p:blipFill>
        <p:spPr>
          <a:xfrm>
            <a:off x="1663560" y="838080"/>
            <a:ext cx="6261120" cy="563904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INTRODUCTION</a:t>
            </a:r>
            <a:endParaRPr b="1" lang="en-US" sz="3200" strike="noStrike" u="none">
              <a:solidFill>
                <a:srgbClr val="3333cc"/>
              </a:solidFill>
              <a:effectLst/>
              <a:uFillTx/>
              <a:latin typeface="Times New Roman"/>
            </a:endParaRPr>
          </a:p>
        </p:txBody>
      </p:sp>
      <p:sp>
        <p:nvSpPr>
          <p:cNvPr id="18" name="PlaceHolder 2"/>
          <p:cNvSpPr>
            <a:spLocks noGrp="1"/>
          </p:cNvSpPr>
          <p:nvPr>
            <p:ph/>
          </p:nvPr>
        </p:nvSpPr>
        <p:spPr>
          <a:xfrm>
            <a:off x="685800" y="914400"/>
            <a:ext cx="7772400" cy="510552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BACKGROUND</a:t>
            </a:r>
            <a:endParaRPr b="0" lang="en-US" sz="20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MSEB, GOM and GOI willfully defaulting under PPA, Guarantees and other contracts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Expressed intention by MSEB/GOM not to honor existing deal</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Financial inability of MSEB/GOM to meet Phase II obligations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OBJECTIVES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Create a framework for a proposal for GOI to buy out Foreign Equity and Secured Foreign Debt from DPC</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Give a broad overview of issues with detailed execution plan to follow</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000000"/>
                </a:solidFill>
                <a:effectLst/>
                <a:uFillTx/>
                <a:latin typeface="Times New Roman"/>
              </a:rPr>
              <a:t>STEPS</a:t>
            </a:r>
            <a:endParaRPr b="0" lang="en-US" sz="20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Analyze existing PPA provisions regarding termination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Examine alternative buy-out scenarios and related issues , with focus on two potential routes via either PPA termination or negotiated GOI buyout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Assess time and cost efficiencies</a:t>
            </a:r>
            <a:br>
              <a:rPr sz="1600"/>
            </a:b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
          <p:cNvSpPr/>
          <p:nvPr/>
        </p:nvSpPr>
        <p:spPr>
          <a:xfrm>
            <a:off x="685800" y="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3333cc"/>
                </a:solidFill>
                <a:effectLst/>
                <a:uFillTx/>
                <a:latin typeface="Times New Roman"/>
              </a:rPr>
              <a:t>ENFORCEMENT &amp; COLLECTABILITY...1</a:t>
            </a:r>
            <a:endParaRPr b="0" lang="en-US" sz="3000" strike="noStrike" u="none">
              <a:solidFill>
                <a:srgbClr val="000000"/>
              </a:solidFill>
              <a:effectLst/>
              <a:uFillTx/>
              <a:latin typeface="Times New Roman"/>
            </a:endParaRPr>
          </a:p>
        </p:txBody>
      </p:sp>
      <p:sp>
        <p:nvSpPr>
          <p:cNvPr id="76" name=""/>
          <p:cNvSpPr/>
          <p:nvPr/>
        </p:nvSpPr>
        <p:spPr>
          <a:xfrm flipH="1">
            <a:off x="3762360" y="1143000"/>
            <a:ext cx="154080" cy="185760"/>
          </a:xfrm>
          <a:prstGeom prst="flowChartConnector">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3611520" y="1455840"/>
            <a:ext cx="457200" cy="1287360"/>
          </a:xfrm>
          <a:prstGeom prst="downArrow">
            <a:avLst>
              <a:gd name="adj1" fmla="val 50000"/>
              <a:gd name="adj2" fmla="val 70394"/>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3581280" y="3048120"/>
            <a:ext cx="487440" cy="3200400"/>
          </a:xfrm>
          <a:prstGeom prst="downArrow">
            <a:avLst>
              <a:gd name="adj1" fmla="val 50000"/>
              <a:gd name="adj2" fmla="val 164143"/>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H="1">
            <a:off x="3762360" y="2786040"/>
            <a:ext cx="154080" cy="1857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flipH="1">
            <a:off x="3762360" y="6400800"/>
            <a:ext cx="154080" cy="18576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6320" y="990720"/>
            <a:ext cx="3429000" cy="82512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Application to Court of Competent Jurisdiction for declaring arbitral award rule of the court </a:t>
            </a:r>
            <a:endParaRPr b="0" lang="en-US" sz="1600" strike="noStrike" u="none">
              <a:solidFill>
                <a:srgbClr val="000000"/>
              </a:solidFill>
              <a:effectLst/>
              <a:uFillTx/>
              <a:latin typeface="Times New Roman"/>
            </a:endParaRPr>
          </a:p>
        </p:txBody>
      </p:sp>
      <p:sp>
        <p:nvSpPr>
          <p:cNvPr id="82" name=""/>
          <p:cNvSpPr/>
          <p:nvPr/>
        </p:nvSpPr>
        <p:spPr>
          <a:xfrm>
            <a:off x="152280" y="2514600"/>
            <a:ext cx="3200400" cy="58140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Judgement &amp; Decree of the Court for execution of the Award</a:t>
            </a:r>
            <a:endParaRPr b="0" lang="en-US" sz="1600" strike="noStrike" u="none">
              <a:solidFill>
                <a:srgbClr val="000000"/>
              </a:solidFill>
              <a:effectLst/>
              <a:uFillTx/>
              <a:latin typeface="Times New Roman"/>
            </a:endParaRPr>
          </a:p>
        </p:txBody>
      </p:sp>
      <p:sp>
        <p:nvSpPr>
          <p:cNvPr id="83" name=""/>
          <p:cNvSpPr/>
          <p:nvPr/>
        </p:nvSpPr>
        <p:spPr>
          <a:xfrm>
            <a:off x="4267080" y="1447920"/>
            <a:ext cx="3353040" cy="11502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9-12 months before High Court at Mumbai from the date of application;</a:t>
            </a:r>
            <a:endParaRPr b="0" lang="en-US" sz="1200" strike="noStrike" u="none">
              <a:solidFill>
                <a:srgbClr val="000000"/>
              </a:solidFill>
              <a:effectLst/>
              <a:uFillTx/>
              <a:latin typeface="Times New Roman"/>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In case of appeal before Supreme Court; further period of 1-6 months OR If special leave to appeal is granted ,1- 2 years  </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84" name=""/>
          <p:cNvSpPr/>
          <p:nvPr/>
        </p:nvSpPr>
        <p:spPr>
          <a:xfrm>
            <a:off x="4267080" y="2971800"/>
            <a:ext cx="4724640" cy="3393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Execution Procedures under Civil Procedure Code (CPC) to be followed</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Execution shall not be issued on any decree against GOM unless it remains unsatisfied for a period of 3 months from the date of decree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If GOM does not voluntarily make payment under the decree, execution can be issued only for Rupee equivalent. For effecting the decree, CPC allows the following class of assets to be attached and sold in execution of the decree; Debts, Shares in a company, Moveable property of judgement debtor in the possession of the third party, Negotiable instruments, Government Securities; bonds or other securities for money;Land and Building; Goods;All other saleable property (moveable / immovable) belonging to the judgement debtor, having a title or a right of disposing it for his own benefit whether the same is held in the name of judgement debtor or interest on his behalf.</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If a decree for the payment of money remains unsatisfied for 30 days, the Court to appoint officer to make affidavit stating particulars of assets.</a:t>
            </a:r>
            <a:endParaRPr b="0" lang="en-US" sz="1200" strike="noStrike" u="none">
              <a:solidFill>
                <a:srgbClr val="000000"/>
              </a:solidFill>
              <a:effectLst/>
              <a:uFillTx/>
              <a:latin typeface="Times New Roman"/>
            </a:endParaRPr>
          </a:p>
        </p:txBody>
      </p:sp>
      <p:sp>
        <p:nvSpPr>
          <p:cNvPr id="85" name=""/>
          <p:cNvSpPr/>
          <p:nvPr/>
        </p:nvSpPr>
        <p:spPr>
          <a:xfrm>
            <a:off x="304920" y="3200400"/>
            <a:ext cx="3047760" cy="3604680"/>
          </a:xfrm>
          <a:prstGeom prst="rect">
            <a:avLst/>
          </a:prstGeom>
          <a:solidFill>
            <a:srgbClr val="b2b2b2">
              <a:alpha val="50000"/>
            </a:srgbClr>
          </a:solidFill>
          <a:ln w="9360">
            <a:solidFill>
              <a:srgbClr val="000000"/>
            </a:solidFill>
            <a:prstDash val="sysDot"/>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Generally, there are several grounds on the basis of which a foreign award may not be enforced in India, some of which may be potentially relevant: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parties to the agreement were, under the law applicable to them, under some incapacity</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arbitration agreement was not valid under its proper law</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award deals with questions not referred or contains decisions or matters beyond the scope of the arbitration agreement</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subject matter of the dispute is not capable of settlement by arbitration under the law of India</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enforcement of the award would be contrary to the public policy of India</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DPC ASSET SALE SENSITIVITIES</a:t>
            </a:r>
            <a:endParaRPr b="1" lang="en-US" sz="3200" strike="noStrike" u="none">
              <a:solidFill>
                <a:srgbClr val="3333cc"/>
              </a:solidFill>
              <a:effectLst/>
              <a:uFillTx/>
              <a:latin typeface="Times New Roman"/>
            </a:endParaRPr>
          </a:p>
        </p:txBody>
      </p:sp>
      <p:sp>
        <p:nvSpPr>
          <p:cNvPr id="87" name="PlaceHolder 2"/>
          <p:cNvSpPr>
            <a:spLocks noGrp="1"/>
          </p:cNvSpPr>
          <p:nvPr>
            <p:ph/>
          </p:nvPr>
        </p:nvSpPr>
        <p:spPr>
          <a:xfrm>
            <a:off x="685800" y="1218960"/>
            <a:ext cx="8229600" cy="510516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Numbers in $ MM</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Times New Roman"/>
              </a:rPr>
              <a:t>Termination Amount </a:t>
            </a:r>
            <a:r>
              <a:rPr b="1" i="1" lang="en-US" sz="1200" strike="noStrike" u="sng">
                <a:solidFill>
                  <a:srgbClr val="000000"/>
                </a:solidFill>
                <a:effectLst/>
                <a:uFillTx/>
                <a:latin typeface="Times New Roman"/>
              </a:rPr>
              <a:t>	</a:t>
            </a:r>
            <a:r>
              <a:rPr b="1" i="1" lang="en-US" sz="1200" strike="noStrike" u="sng">
                <a:solidFill>
                  <a:srgbClr val="000000"/>
                </a:solidFill>
                <a:effectLst/>
                <a:uFillTx/>
                <a:latin typeface="Times New Roman"/>
              </a:rPr>
              <a:t>Net (Secured Foreign Debt + Foreign Equity) </a:t>
            </a:r>
            <a:r>
              <a:rPr b="1" i="1" lang="en-US" sz="1200" strike="noStrike" u="sng">
                <a:solidFill>
                  <a:srgbClr val="000000"/>
                </a:solidFill>
                <a:effectLst/>
                <a:uFillTx/>
                <a:latin typeface="Times New Roman"/>
              </a:rPr>
              <a:t>	</a:t>
            </a:r>
            <a:r>
              <a:rPr b="1" i="1" lang="en-US" sz="1200" strike="noStrike" u="sng">
                <a:solidFill>
                  <a:srgbClr val="000000"/>
                </a:solidFill>
                <a:effectLst/>
                <a:uFillTx/>
                <a:latin typeface="Times New Roman"/>
              </a:rPr>
              <a:t>ENE Cash</a:t>
            </a:r>
            <a:r>
              <a:rPr b="1" i="1" lang="en-US" sz="1200" strike="noStrike" u="sng">
                <a:solidFill>
                  <a:srgbClr val="000000"/>
                </a:solidFill>
                <a:effectLst/>
                <a:uFillTx/>
                <a:latin typeface="Times New Roman"/>
              </a:rPr>
              <a:t>	</a:t>
            </a:r>
            <a:r>
              <a:rPr b="1" i="1" lang="en-US" sz="1200" strike="noStrike" u="sng">
                <a:solidFill>
                  <a:srgbClr val="000000"/>
                </a:solidFill>
                <a:effectLst/>
                <a:uFillTx/>
                <a:latin typeface="Times New Roman"/>
              </a:rPr>
              <a:t>ENE Book Income</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1,000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411</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-439</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0" i="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1,576*</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851</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1</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4,280**</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1,888</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1,089</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239</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Book Value Break Even Case</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PPA Termination Case </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US Taxes not considered as cash held offshore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Notes</a:t>
            </a:r>
            <a:endParaRPr b="0" lang="en-US" sz="16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Termination Amount payment is inclusive of the Income Tax payment required to be grossed up by MSEB; It does not include the sales taxes payable at ~ 10% of the Transfer Amount;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DDT payable by DPC; Net (Secured Foreign Debt + Foreign Equity) is net of DDT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Termination Amount is estimated Sec 17.2 termination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 and above this amount, another ~ 500 MM will be required to complete the Project</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8" name="" descr=""/>
          <p:cNvPicPr/>
          <p:nvPr/>
        </p:nvPicPr>
        <p:blipFill>
          <a:blip r:embed="rId1"/>
          <a:stretch/>
        </p:blipFill>
        <p:spPr>
          <a:xfrm>
            <a:off x="685800" y="228600"/>
            <a:ext cx="7772400" cy="6324480"/>
          </a:xfrm>
          <a:prstGeom prst="rect">
            <a:avLst/>
          </a:prstGeom>
          <a:noFill/>
          <a:ln w="0">
            <a:noFill/>
          </a:ln>
        </p:spPr>
      </p:pic>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9" name="" descr=""/>
          <p:cNvPicPr/>
          <p:nvPr/>
        </p:nvPicPr>
        <p:blipFill>
          <a:blip r:embed="rId1"/>
          <a:stretch/>
        </p:blipFill>
        <p:spPr>
          <a:xfrm>
            <a:off x="685800" y="304920"/>
            <a:ext cx="7772400" cy="6172200"/>
          </a:xfrm>
          <a:prstGeom prst="rect">
            <a:avLst/>
          </a:prstGeom>
          <a:noFill/>
          <a:ln w="0">
            <a:noFill/>
          </a:ln>
        </p:spPr>
      </p:pic>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0" name="" descr=""/>
          <p:cNvPicPr/>
          <p:nvPr/>
        </p:nvPicPr>
        <p:blipFill>
          <a:blip r:embed="rId1"/>
          <a:stretch/>
        </p:blipFill>
        <p:spPr>
          <a:xfrm>
            <a:off x="609480" y="304920"/>
            <a:ext cx="7848720" cy="6019560"/>
          </a:xfrm>
          <a:prstGeom prst="rect">
            <a:avLst/>
          </a:prstGeom>
          <a:noFill/>
          <a:ln w="0">
            <a:noFill/>
          </a:ln>
        </p:spPr>
      </p:pic>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685800" y="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Times New Roman"/>
              </a:rPr>
              <a:t>RECOMMENDATION FOR STOCK SALE</a:t>
            </a:r>
            <a:endParaRPr b="0" lang="en-US" sz="2800" strike="noStrike" u="none">
              <a:solidFill>
                <a:srgbClr val="000000"/>
              </a:solidFill>
              <a:effectLst/>
              <a:uFillTx/>
              <a:latin typeface="Times New Roman"/>
            </a:endParaRPr>
          </a:p>
        </p:txBody>
      </p:sp>
      <p:sp>
        <p:nvSpPr>
          <p:cNvPr id="92" name=""/>
          <p:cNvSpPr/>
          <p:nvPr/>
        </p:nvSpPr>
        <p:spPr>
          <a:xfrm>
            <a:off x="533520" y="1066680"/>
            <a:ext cx="3962160" cy="441972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Pros of Stock Sale</a:t>
            </a:r>
            <a:endParaRPr b="0" lang="en-US" sz="2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MSEB not required to pay Taxes and lower pay-out on transfer</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sellers’ income tax paid only in U.S, and only on gains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paid off-shore India</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approval process simpler</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ease of transfer for foreign investors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contracts and permits stay in place</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much faster transaction time</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vehicle in existence for re-finance mechanism and/or new investment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93" name=""/>
          <p:cNvSpPr/>
          <p:nvPr/>
        </p:nvSpPr>
        <p:spPr>
          <a:xfrm>
            <a:off x="4572000" y="1066680"/>
            <a:ext cx="3886200" cy="464832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Cons of Stock Sale</a:t>
            </a:r>
            <a:endParaRPr b="0" lang="en-US" sz="2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no pre-agreed valuation process  </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negotiated price must be supported by valuation process by chartered accountants (fair and arms-length)</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reps and warranties typical (lingering indemnities)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regulatory process mandated for MSEB (or other GOI entity) to purchase equity</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getting money to lenders from foreign equity is more complicated</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all lenders pari passu on payments and collateral</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May require a refinancing or purchase or pay-off of Secured Foreign Loans (presumably GOI would cause the IFIs to consent)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CLEARANCES FOR A STOCK SALE</a:t>
            </a:r>
            <a:endParaRPr b="1" lang="en-US" sz="3200" strike="noStrike" u="none">
              <a:solidFill>
                <a:srgbClr val="3333cc"/>
              </a:solidFill>
              <a:effectLst/>
              <a:uFillTx/>
              <a:latin typeface="Times New Roman"/>
            </a:endParaRPr>
          </a:p>
        </p:txBody>
      </p:sp>
      <p:sp>
        <p:nvSpPr>
          <p:cNvPr id="95" name="PlaceHolder 2"/>
          <p:cNvSpPr>
            <a:spLocks noGrp="1"/>
          </p:cNvSpPr>
          <p:nvPr>
            <p:ph/>
          </p:nvPr>
        </p:nvSpPr>
        <p:spPr>
          <a:xfrm>
            <a:off x="685800" y="1066680"/>
            <a:ext cx="7848720" cy="5105520"/>
          </a:xfrm>
          <a:prstGeom prst="rect">
            <a:avLst/>
          </a:prstGeom>
          <a:noFill/>
          <a:ln w="0">
            <a:noFill/>
          </a:ln>
        </p:spPr>
        <p:txBody>
          <a:bodyPr lIns="90000" rIns="90000" tIns="46800" bIns="46800" anchor="t">
            <a:normAutofit fontScale="925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regulatory approvals except that from RBI* required; Application to RBI required in the prescribed form supported by :</a:t>
            </a:r>
            <a:endParaRPr b="0" lang="en-US" sz="20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Chartered Accountants Certification on the Fair Value of the Shares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Income Tax order or Chartered Accountants Certification on nil liability of capital gains tax</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Share Purchase Agreement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Approval of the concerned ministry (MOP) if applicable</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Time frame for RBI Approval : 5 months </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 Need to check whether FIPB approval is required, in which case RBI approval would only be a formality</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DPC STOCK SALE SENSITIVITIES</a:t>
            </a:r>
            <a:endParaRPr b="1" lang="en-US" sz="3200" strike="noStrike" u="none">
              <a:solidFill>
                <a:srgbClr val="3333cc"/>
              </a:solidFill>
              <a:effectLst/>
              <a:uFillTx/>
              <a:latin typeface="Times New Roman"/>
            </a:endParaRPr>
          </a:p>
        </p:txBody>
      </p:sp>
      <p:sp>
        <p:nvSpPr>
          <p:cNvPr id="97"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Numbers in $ MM</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00"/>
                </a:solidFill>
                <a:effectLst/>
                <a:uFillTx/>
                <a:latin typeface="Times New Roman"/>
              </a:rPr>
              <a:t>Stock Sale Value</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Cash to ENE</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ENE Book Income Impact</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1,000</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411</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- 439</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1,576*</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831</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- 20</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2,000</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1,029</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179</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2,500</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1,278</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428</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Book  Break Even Case</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8" name="" descr=""/>
          <p:cNvPicPr/>
          <p:nvPr/>
        </p:nvPicPr>
        <p:blipFill>
          <a:blip r:embed="rId1"/>
          <a:stretch/>
        </p:blipFill>
        <p:spPr>
          <a:xfrm>
            <a:off x="1004760" y="152280"/>
            <a:ext cx="6767640" cy="5616720"/>
          </a:xfrm>
          <a:prstGeom prst="rect">
            <a:avLst/>
          </a:prstGeom>
          <a:noFill/>
          <a:ln w="0">
            <a:noFill/>
          </a:ln>
        </p:spPr>
      </p:pic>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9" name="" descr=""/>
          <p:cNvPicPr/>
          <p:nvPr/>
        </p:nvPicPr>
        <p:blipFill>
          <a:blip r:embed="rId1"/>
          <a:stretch/>
        </p:blipFill>
        <p:spPr>
          <a:xfrm>
            <a:off x="1187280" y="152280"/>
            <a:ext cx="6767640" cy="577368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763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Times New Roman"/>
              </a:rPr>
              <a:t>FUNDAMENTAL ISSUE - BUY-OUT FUNDING REQUIREMENT</a:t>
            </a:r>
            <a:endParaRPr b="1" lang="en-US" sz="2000" strike="noStrike" u="none">
              <a:solidFill>
                <a:srgbClr val="3333cc"/>
              </a:solidFill>
              <a:effectLst/>
              <a:uFillTx/>
              <a:latin typeface="Times New Roman"/>
            </a:endParaRPr>
          </a:p>
        </p:txBody>
      </p:sp>
      <p:sp>
        <p:nvSpPr>
          <p:cNvPr id="20" name="PlaceHolder 2"/>
          <p:cNvSpPr>
            <a:spLocks noGrp="1"/>
          </p:cNvSpPr>
          <p:nvPr>
            <p:ph/>
          </p:nvPr>
        </p:nvSpPr>
        <p:spPr>
          <a:xfrm>
            <a:off x="685440" y="990720"/>
            <a:ext cx="7620120" cy="4876560"/>
          </a:xfrm>
          <a:prstGeom prst="rect">
            <a:avLst/>
          </a:prstGeom>
          <a:noFill/>
          <a:ln w="0">
            <a:noFill/>
          </a:ln>
        </p:spPr>
        <p:txBody>
          <a:bodyPr lIns="90000" rIns="90000" tIns="46800" bIns="46800" anchor="t">
            <a:normAutofit fontScale="77500" lnSpcReduction="1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Under the PPA, maximum Transfer Amount estimated to be              ~ </a:t>
            </a:r>
            <a:r>
              <a:rPr b="1" lang="en-US" sz="2000" strike="noStrike" u="sng">
                <a:solidFill>
                  <a:srgbClr val="000000"/>
                </a:solidFill>
                <a:effectLst/>
                <a:uFillTx/>
                <a:latin typeface="Times New Roman"/>
              </a:rPr>
              <a:t>$ 3.35 BB</a:t>
            </a:r>
            <a:r>
              <a:rPr b="0" lang="en-US" sz="2000" strike="noStrike" u="none">
                <a:solidFill>
                  <a:srgbClr val="000000"/>
                </a:solidFill>
                <a:effectLst/>
                <a:uFillTx/>
                <a:latin typeface="Times New Roman"/>
              </a:rPr>
              <a:t> on termination by DPC due to MSEB breach </a:t>
            </a:r>
            <a:endParaRPr b="0" lang="en-US" sz="20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Plus Interest; Sales Taxes/Stamp Duty of $ 389 MM + Income Tax of $ 541 MM</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DDT of $ 109 MM payable by DPC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LNG Contracts assumed to be novated at no cost; Time Charter termination costs not considered</a:t>
            </a:r>
            <a:endParaRPr b="0" lang="en-US" sz="12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pay-out for MSEB estimated at ~</a:t>
            </a:r>
            <a:r>
              <a:rPr b="1" lang="en-US" sz="2000" strike="noStrike" u="sng">
                <a:solidFill>
                  <a:srgbClr val="000000"/>
                </a:solidFill>
                <a:effectLst/>
                <a:uFillTx/>
                <a:latin typeface="Times New Roman"/>
              </a:rPr>
              <a:t>$ 4.280 BB</a:t>
            </a:r>
            <a:endParaRPr b="0" lang="en-US" sz="20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Assumes termination for MSEB non-payment or repudiation under PPA 17.2 </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Even if buy-out limited to Secured Foreign Debt and Foreign Equity, funds requirement is :</a:t>
            </a:r>
            <a:endParaRPr b="0" lang="en-US" sz="20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200" strike="noStrike" u="none">
                <a:solidFill>
                  <a:srgbClr val="000000"/>
                </a:solidFill>
                <a:effectLst/>
                <a:uFillTx/>
                <a:latin typeface="Times New Roman"/>
              </a:rPr>
              <a:t>numbers in $ MM)</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Foreign Equity Buy-Out Amount</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1,113</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Secured Foreign Debt Buy-Out Amount</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(OPIC, PI/PII Bank Loans except SBI, ICICI)</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463</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Total  Funds Requirement</a:t>
            </a:r>
            <a:r>
              <a:rPr b="1"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1,576</a:t>
            </a:r>
            <a:r>
              <a:rPr b="0" lang="en-US" sz="20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GOI maximum guaranteed amount (outstanding Phase I Bank/OPIC debt) is  only ~ $ 183 MM</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21" name=""/>
          <p:cNvSpPr/>
          <p:nvPr/>
        </p:nvSpPr>
        <p:spPr>
          <a:xfrm>
            <a:off x="1395360" y="6003360"/>
            <a:ext cx="6681960" cy="531360"/>
          </a:xfrm>
          <a:prstGeom prst="bevel">
            <a:avLst>
              <a:gd name="adj" fmla="val 12500"/>
            </a:avLst>
          </a:prstGeom>
          <a:solidFill>
            <a:srgbClr val="3333cc"/>
          </a:solidFill>
          <a:ln w="0">
            <a:noFill/>
          </a:ln>
        </p:spPr>
        <p:style>
          <a:lnRef idx="0"/>
          <a:fillRef idx="0"/>
          <a:effectRef idx="0"/>
          <a:fontRef idx="minor"/>
        </p:style>
        <p:txBody>
          <a:bodyPr lIns="90000" rIns="90000" tIns="46800" bIns="46800" anchor="ctr">
            <a:spAutoFit/>
          </a:bodyPr>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MSEB &amp; GOM DO NOT HAVE $ 1.6 BB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0" name="" descr=""/>
          <p:cNvPicPr/>
          <p:nvPr/>
        </p:nvPicPr>
        <p:blipFill>
          <a:blip r:embed="rId1"/>
          <a:stretch/>
        </p:blipFill>
        <p:spPr>
          <a:xfrm>
            <a:off x="1004760" y="98280"/>
            <a:ext cx="6767640" cy="5616720"/>
          </a:xfrm>
          <a:prstGeom prst="rect">
            <a:avLst/>
          </a:prstGeom>
          <a:noFill/>
          <a:ln w="0">
            <a:noFill/>
          </a:ln>
        </p:spPr>
      </p:pic>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1" name="" descr=""/>
          <p:cNvPicPr/>
          <p:nvPr/>
        </p:nvPicPr>
        <p:blipFill>
          <a:blip r:embed="rId1"/>
          <a:stretch/>
        </p:blipFill>
        <p:spPr>
          <a:xfrm>
            <a:off x="1187280" y="152280"/>
            <a:ext cx="6767640" cy="5616720"/>
          </a:xfrm>
          <a:prstGeom prst="rect">
            <a:avLst/>
          </a:prstGeom>
          <a:noFill/>
          <a:ln w="0">
            <a:noFill/>
          </a:ln>
        </p:spPr>
      </p:pic>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766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Tax Assumptions</a:t>
            </a:r>
            <a:endParaRPr b="1" lang="en-US" sz="3200" strike="noStrike" u="none">
              <a:solidFill>
                <a:srgbClr val="3333cc"/>
              </a:solidFill>
              <a:effectLst/>
              <a:uFillTx/>
              <a:latin typeface="Times New Roman"/>
            </a:endParaRPr>
          </a:p>
        </p:txBody>
      </p:sp>
      <p:sp>
        <p:nvSpPr>
          <p:cNvPr id="103" name=""/>
          <p:cNvSpPr/>
          <p:nvPr/>
        </p:nvSpPr>
        <p:spPr>
          <a:xfrm>
            <a:off x="5486400" y="4883040"/>
            <a:ext cx="3200400" cy="94644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35% of gain based on U.S. tax basis of ~US$759MM.</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104" name=""/>
          <p:cNvSpPr/>
          <p:nvPr/>
        </p:nvSpPr>
        <p:spPr>
          <a:xfrm>
            <a:off x="2286000" y="4883040"/>
            <a:ext cx="3200400" cy="94644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 if proceeds are not remitted to U.S.</a:t>
            </a:r>
            <a:endParaRPr b="0" lang="en-US" sz="1200" strike="noStrike" u="none">
              <a:solidFill>
                <a:srgbClr val="000000"/>
              </a:solidFill>
              <a:effectLst/>
              <a:uFillTx/>
              <a:latin typeface="Times New Roman"/>
            </a:endParaRPr>
          </a:p>
        </p:txBody>
      </p:sp>
      <p:sp>
        <p:nvSpPr>
          <p:cNvPr id="105" name=""/>
          <p:cNvSpPr/>
          <p:nvPr/>
        </p:nvSpPr>
        <p:spPr>
          <a:xfrm>
            <a:off x="457200" y="4883040"/>
            <a:ext cx="1828800" cy="94644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 Income Tax on Gain, if any</a:t>
            </a:r>
            <a:endParaRPr b="0" lang="en-US" sz="1200" strike="noStrike" u="none">
              <a:solidFill>
                <a:srgbClr val="000000"/>
              </a:solidFill>
              <a:effectLst/>
              <a:uFillTx/>
              <a:latin typeface="Times New Roman"/>
            </a:endParaRPr>
          </a:p>
        </p:txBody>
      </p:sp>
      <p:sp>
        <p:nvSpPr>
          <p:cNvPr id="106" name=""/>
          <p:cNvSpPr/>
          <p:nvPr/>
        </p:nvSpPr>
        <p:spPr>
          <a:xfrm>
            <a:off x="5486400" y="3936960"/>
            <a:ext cx="3200400" cy="946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a:t>
            </a:r>
            <a:endParaRPr b="0" lang="en-US" sz="1200" strike="noStrike" u="none">
              <a:solidFill>
                <a:srgbClr val="000000"/>
              </a:solidFill>
              <a:effectLst/>
              <a:uFillTx/>
              <a:latin typeface="Times New Roman"/>
            </a:endParaRPr>
          </a:p>
        </p:txBody>
      </p:sp>
      <p:sp>
        <p:nvSpPr>
          <p:cNvPr id="107" name=""/>
          <p:cNvSpPr/>
          <p:nvPr/>
        </p:nvSpPr>
        <p:spPr>
          <a:xfrm>
            <a:off x="2286000" y="3936960"/>
            <a:ext cx="3200400" cy="946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10.2% of Net Profits remitted out of DPC, if any.</a:t>
            </a:r>
            <a:endParaRPr b="0" lang="en-US" sz="1200" strike="noStrike" u="none">
              <a:solidFill>
                <a:srgbClr val="000000"/>
              </a:solidFill>
              <a:effectLst/>
              <a:uFillTx/>
              <a:latin typeface="Times New Roman"/>
            </a:endParaRPr>
          </a:p>
        </p:txBody>
      </p:sp>
      <p:sp>
        <p:nvSpPr>
          <p:cNvPr id="108" name=""/>
          <p:cNvSpPr/>
          <p:nvPr/>
        </p:nvSpPr>
        <p:spPr>
          <a:xfrm>
            <a:off x="457200" y="3936960"/>
            <a:ext cx="1828800" cy="946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Dividend Distribution Tax</a:t>
            </a:r>
            <a:endParaRPr b="0" lang="en-US" sz="1200" strike="noStrike" u="none">
              <a:solidFill>
                <a:srgbClr val="000000"/>
              </a:solidFill>
              <a:effectLst/>
              <a:uFillTx/>
              <a:latin typeface="Times New Roman"/>
            </a:endParaRPr>
          </a:p>
        </p:txBody>
      </p:sp>
      <p:sp>
        <p:nvSpPr>
          <p:cNvPr id="109" name=""/>
          <p:cNvSpPr/>
          <p:nvPr/>
        </p:nvSpPr>
        <p:spPr>
          <a:xfrm>
            <a:off x="5486400" y="2828880"/>
            <a:ext cx="3200400" cy="1108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None.</a:t>
            </a:r>
            <a:endParaRPr b="0" lang="en-US" sz="1200" strike="noStrike" u="none">
              <a:solidFill>
                <a:srgbClr val="000000"/>
              </a:solidFill>
              <a:effectLst/>
              <a:uFillTx/>
              <a:latin typeface="Times New Roman"/>
            </a:endParaRPr>
          </a:p>
        </p:txBody>
      </p:sp>
      <p:sp>
        <p:nvSpPr>
          <p:cNvPr id="110" name=""/>
          <p:cNvSpPr/>
          <p:nvPr/>
        </p:nvSpPr>
        <p:spPr>
          <a:xfrm>
            <a:off x="2286000" y="2828880"/>
            <a:ext cx="3200400" cy="1108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35.7% of gain based on Indian Rupee basis of ~115BB.  Potentially assumed by MSEB depending on interpretation of PPA, Sch 11, Art 11.2. (Note: Gain on asset sale does not benefit from income tax holiday.)</a:t>
            </a:r>
            <a:endParaRPr b="0" lang="en-US" sz="1200" strike="noStrike" u="none">
              <a:solidFill>
                <a:srgbClr val="000000"/>
              </a:solidFill>
              <a:effectLst/>
              <a:uFillTx/>
              <a:latin typeface="Times New Roman"/>
            </a:endParaRPr>
          </a:p>
        </p:txBody>
      </p:sp>
      <p:sp>
        <p:nvSpPr>
          <p:cNvPr id="111" name=""/>
          <p:cNvSpPr/>
          <p:nvPr/>
        </p:nvSpPr>
        <p:spPr>
          <a:xfrm>
            <a:off x="457200" y="2828880"/>
            <a:ext cx="1828800" cy="110808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Indian Income Tax on Gain, if any</a:t>
            </a:r>
            <a:endParaRPr b="0" lang="en-US" sz="1200" strike="noStrike" u="none">
              <a:solidFill>
                <a:srgbClr val="000000"/>
              </a:solidFill>
              <a:effectLst/>
              <a:uFillTx/>
              <a:latin typeface="Times New Roman"/>
            </a:endParaRPr>
          </a:p>
        </p:txBody>
      </p:sp>
      <p:sp>
        <p:nvSpPr>
          <p:cNvPr id="112" name=""/>
          <p:cNvSpPr/>
          <p:nvPr/>
        </p:nvSpPr>
        <p:spPr>
          <a:xfrm>
            <a:off x="5486400" y="1663560"/>
            <a:ext cx="3200400" cy="116532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Immaterial.</a:t>
            </a:r>
            <a:endParaRPr b="0" lang="en-US" sz="1200" strike="noStrike" u="none">
              <a:solidFill>
                <a:srgbClr val="000000"/>
              </a:solidFill>
              <a:effectLst/>
              <a:uFillTx/>
              <a:latin typeface="Times New Roman"/>
            </a:endParaRPr>
          </a:p>
        </p:txBody>
      </p:sp>
      <p:sp>
        <p:nvSpPr>
          <p:cNvPr id="113" name=""/>
          <p:cNvSpPr/>
          <p:nvPr/>
        </p:nvSpPr>
        <p:spPr>
          <a:xfrm>
            <a:off x="2286000" y="1663560"/>
            <a:ext cx="3200400" cy="116532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Assumed by MSEB per PPA, Sch 11, Art 11.2 (Actual rates vary depending on nature of assets transferred, method of transfer and effect of purchase price allocation – assume 10% for purposes of analysis.)</a:t>
            </a:r>
            <a:endParaRPr b="0" lang="en-US" sz="1200" strike="noStrike" u="none">
              <a:solidFill>
                <a:srgbClr val="000000"/>
              </a:solidFill>
              <a:effectLst/>
              <a:uFillTx/>
              <a:latin typeface="Times New Roman"/>
            </a:endParaRPr>
          </a:p>
        </p:txBody>
      </p:sp>
      <p:sp>
        <p:nvSpPr>
          <p:cNvPr id="114" name=""/>
          <p:cNvSpPr/>
          <p:nvPr/>
        </p:nvSpPr>
        <p:spPr>
          <a:xfrm>
            <a:off x="457200" y="1663560"/>
            <a:ext cx="1828800" cy="1165320"/>
          </a:xfrm>
          <a:prstGeom prst="rect">
            <a:avLst/>
          </a:prstGeom>
          <a:noFill/>
          <a:ln w="0">
            <a:noFill/>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Transfer Taxes (Stamp Duties &amp; Sales Taxes)</a:t>
            </a:r>
            <a:endParaRPr b="0" lang="en-US" sz="1200" strike="noStrike" u="none">
              <a:solidFill>
                <a:srgbClr val="000000"/>
              </a:solidFill>
              <a:effectLst/>
              <a:uFillTx/>
              <a:latin typeface="Times New Roman"/>
            </a:endParaRPr>
          </a:p>
        </p:txBody>
      </p:sp>
      <p:sp>
        <p:nvSpPr>
          <p:cNvPr id="115" name=""/>
          <p:cNvSpPr/>
          <p:nvPr/>
        </p:nvSpPr>
        <p:spPr>
          <a:xfrm>
            <a:off x="5486400" y="990720"/>
            <a:ext cx="3200400" cy="672840"/>
          </a:xfrm>
          <a:prstGeom prst="rect">
            <a:avLst/>
          </a:prstGeom>
          <a:noFill/>
          <a:ln w="0">
            <a:noFill/>
          </a:ln>
        </p:spPr>
        <p:style>
          <a:lnRef idx="0"/>
          <a:fillRef idx="0"/>
          <a:effectRef idx="0"/>
          <a:fontRef idx="minor"/>
        </p:style>
        <p:txBody>
          <a:bodyPr lIns="90000" rIns="90000" tIns="46800" bIns="46800" anchor="t">
            <a:normAutofit/>
          </a:bodyPr>
          <a:p>
            <a:pPr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Stock Sale</a:t>
            </a:r>
            <a:endParaRPr b="0" lang="en-US" sz="1800" strike="noStrike" u="none">
              <a:solidFill>
                <a:srgbClr val="000000"/>
              </a:solidFill>
              <a:effectLst/>
              <a:uFillTx/>
              <a:latin typeface="Times New Roman"/>
            </a:endParaRPr>
          </a:p>
        </p:txBody>
      </p:sp>
      <p:sp>
        <p:nvSpPr>
          <p:cNvPr id="116" name=""/>
          <p:cNvSpPr/>
          <p:nvPr/>
        </p:nvSpPr>
        <p:spPr>
          <a:xfrm>
            <a:off x="2286000" y="990720"/>
            <a:ext cx="3200400" cy="672840"/>
          </a:xfrm>
          <a:prstGeom prst="rect">
            <a:avLst/>
          </a:prstGeom>
          <a:noFill/>
          <a:ln w="0">
            <a:noFill/>
          </a:ln>
        </p:spPr>
        <p:style>
          <a:lnRef idx="0"/>
          <a:fillRef idx="0"/>
          <a:effectRef idx="0"/>
          <a:fontRef idx="minor"/>
        </p:style>
        <p:txBody>
          <a:bodyPr lIns="90000" rIns="90000" tIns="46800" bIns="46800" anchor="t">
            <a:normAutofit/>
          </a:bodyPr>
          <a:p>
            <a:pPr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Asset Sale</a:t>
            </a:r>
            <a:endParaRPr b="0" lang="en-US" sz="1800" strike="noStrike" u="none">
              <a:solidFill>
                <a:srgbClr val="000000"/>
              </a:solidFill>
              <a:effectLst/>
              <a:uFillTx/>
              <a:latin typeface="Times New Roman"/>
            </a:endParaRPr>
          </a:p>
        </p:txBody>
      </p:sp>
      <p:sp>
        <p:nvSpPr>
          <p:cNvPr id="117" name=""/>
          <p:cNvSpPr/>
          <p:nvPr/>
        </p:nvSpPr>
        <p:spPr>
          <a:xfrm>
            <a:off x="457200" y="990720"/>
            <a:ext cx="1828800" cy="672840"/>
          </a:xfrm>
          <a:prstGeom prst="rect">
            <a:avLst/>
          </a:prstGeom>
          <a:noFill/>
          <a:ln w="0">
            <a:noFill/>
          </a:ln>
        </p:spPr>
        <p:style>
          <a:lnRef idx="0"/>
          <a:fillRef idx="0"/>
          <a:effectRef idx="0"/>
          <a:fontRef idx="minor"/>
        </p:style>
        <p:txBody>
          <a:bodyPr lIns="90000" rIns="90000" tIns="46800" bIns="46800" anchor="t">
            <a:normAutofit/>
          </a:bodyPr>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Tax</a:t>
            </a:r>
            <a:endParaRPr b="0" lang="en-US" sz="1800" strike="noStrike" u="none">
              <a:solidFill>
                <a:srgbClr val="000000"/>
              </a:solidFill>
              <a:effectLst/>
              <a:uFillTx/>
              <a:latin typeface="Times New Roman"/>
            </a:endParaRPr>
          </a:p>
        </p:txBody>
      </p:sp>
      <p:sp>
        <p:nvSpPr>
          <p:cNvPr id="118" name=""/>
          <p:cNvSpPr/>
          <p:nvPr/>
        </p:nvSpPr>
        <p:spPr>
          <a:xfrm>
            <a:off x="457200" y="1663560"/>
            <a:ext cx="8229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457200" y="2828880"/>
            <a:ext cx="8229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457200" y="3936960"/>
            <a:ext cx="8229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457200" y="4883040"/>
            <a:ext cx="8229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457200" y="5829480"/>
            <a:ext cx="8229600" cy="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457200" y="990720"/>
            <a:ext cx="0" cy="483876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2286000" y="990720"/>
            <a:ext cx="0" cy="48387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5486400" y="990720"/>
            <a:ext cx="0" cy="48387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8686800" y="990720"/>
            <a:ext cx="0" cy="483876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457200" y="990720"/>
            <a:ext cx="8229600" cy="0"/>
          </a:xfrm>
          <a:prstGeom prst="line">
            <a:avLst/>
          </a:prstGeom>
          <a:ln cap="sq"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57200" y="5867280"/>
            <a:ext cx="1828800" cy="533520"/>
          </a:xfrm>
          <a:prstGeom prst="rect">
            <a:avLst/>
          </a:prstGeom>
          <a:noFill/>
          <a:ln w="9360">
            <a:solidFill>
              <a:srgbClr val="000000"/>
            </a:solidFill>
            <a:miter/>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 Income Tax on Gain, if any</a:t>
            </a:r>
            <a:endParaRPr b="0" lang="en-US" sz="1200" strike="noStrike" u="none">
              <a:solidFill>
                <a:srgbClr val="000000"/>
              </a:solidFill>
              <a:effectLst/>
              <a:uFillTx/>
              <a:latin typeface="Times New Roman"/>
            </a:endParaRPr>
          </a:p>
        </p:txBody>
      </p:sp>
      <p:sp>
        <p:nvSpPr>
          <p:cNvPr id="129" name=""/>
          <p:cNvSpPr/>
          <p:nvPr/>
        </p:nvSpPr>
        <p:spPr>
          <a:xfrm>
            <a:off x="2286000" y="5867280"/>
            <a:ext cx="3200400" cy="533520"/>
          </a:xfrm>
          <a:prstGeom prst="rect">
            <a:avLst/>
          </a:prstGeom>
          <a:noFill/>
          <a:ln w="9360">
            <a:solidFill>
              <a:srgbClr val="000000"/>
            </a:solidFill>
            <a:miter/>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Tax clearance certificate required from Tax Authority - difficult &amp; time consuming</a:t>
            </a:r>
            <a:endParaRPr b="0" lang="en-US" sz="1200" strike="noStrike" u="none">
              <a:solidFill>
                <a:srgbClr val="000000"/>
              </a:solidFill>
              <a:effectLst/>
              <a:uFillTx/>
              <a:latin typeface="Times New Roman"/>
            </a:endParaRPr>
          </a:p>
        </p:txBody>
      </p:sp>
      <p:sp>
        <p:nvSpPr>
          <p:cNvPr id="130" name=""/>
          <p:cNvSpPr/>
          <p:nvPr/>
        </p:nvSpPr>
        <p:spPr>
          <a:xfrm>
            <a:off x="5486400" y="5867280"/>
            <a:ext cx="3200400" cy="533520"/>
          </a:xfrm>
          <a:prstGeom prst="rect">
            <a:avLst/>
          </a:prstGeom>
          <a:noFill/>
          <a:ln w="9360">
            <a:solidFill>
              <a:srgbClr val="000000"/>
            </a:solidFill>
            <a:miter/>
          </a:ln>
        </p:spPr>
        <p:style>
          <a:lnRef idx="0"/>
          <a:fillRef idx="0"/>
          <a:effectRef idx="0"/>
          <a:fontRef idx="minor"/>
        </p:style>
        <p:txBody>
          <a:bodyPr lIns="90000" rIns="90000" tIns="46800" bIns="46800" anchor="t">
            <a:normAutofit/>
          </a:bodyPr>
          <a:p>
            <a:pP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objection certificate must be obtained from AA; far simpler than Tax clearance certificate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Times New Roman"/>
              </a:rPr>
              <a:t>SAMPLE PROVISIONAL TERMINATION STATEMENT .. 1</a:t>
            </a:r>
            <a:endParaRPr b="1" lang="en-US" sz="2200" strike="noStrike" u="none">
              <a:solidFill>
                <a:srgbClr val="3333cc"/>
              </a:solidFill>
              <a:effectLst/>
              <a:uFillTx/>
              <a:latin typeface="Times New Roman"/>
            </a:endParaRPr>
          </a:p>
        </p:txBody>
      </p:sp>
      <p:graphicFrame>
        <p:nvGraphicFramePr>
          <p:cNvPr id="132" name=""/>
          <p:cNvGraphicFramePr/>
          <p:nvPr/>
        </p:nvGraphicFramePr>
        <p:xfrm>
          <a:off x="533520" y="1066680"/>
          <a:ext cx="3886200" cy="4800600"/>
        </p:xfrm>
        <a:graphic>
          <a:graphicData uri="http://schemas.openxmlformats.org/presentationml/2006/ole">
            <p:oleObj progId="Word.Document.12" r:id="rId1" spid="">
              <p:embed/>
              <p:pic>
                <p:nvPicPr>
                  <p:cNvPr id="133" name="" descr=""/>
                  <p:cNvPicPr/>
                  <p:nvPr/>
                </p:nvPicPr>
                <p:blipFill>
                  <a:blip r:embed="rId2"/>
                  <a:stretch/>
                </p:blipFill>
                <p:spPr>
                  <a:xfrm>
                    <a:off x="533520" y="1066680"/>
                    <a:ext cx="3886200" cy="4800600"/>
                  </a:xfrm>
                  <a:prstGeom prst="rect">
                    <a:avLst/>
                  </a:prstGeom>
                  <a:noFill/>
                  <a:ln w="0">
                    <a:noFill/>
                  </a:ln>
                </p:spPr>
              </p:pic>
            </p:oleObj>
          </a:graphicData>
        </a:graphic>
      </p:graphicFrame>
      <p:graphicFrame>
        <p:nvGraphicFramePr>
          <p:cNvPr id="134" name=""/>
          <p:cNvGraphicFramePr/>
          <p:nvPr/>
        </p:nvGraphicFramePr>
        <p:xfrm>
          <a:off x="4876920" y="1143000"/>
          <a:ext cx="3581280" cy="4651200"/>
        </p:xfrm>
        <a:graphic>
          <a:graphicData uri="http://schemas.openxmlformats.org/presentationml/2006/ole">
            <p:oleObj progId="Word.Document.12" r:id="rId3" spid="">
              <p:embed/>
              <p:pic>
                <p:nvPicPr>
                  <p:cNvPr id="135" name="" descr=""/>
                  <p:cNvPicPr/>
                  <p:nvPr/>
                </p:nvPicPr>
                <p:blipFill>
                  <a:blip r:embed="rId4"/>
                  <a:stretch/>
                </p:blipFill>
                <p:spPr>
                  <a:xfrm>
                    <a:off x="4876920" y="1143000"/>
                    <a:ext cx="3581280" cy="4651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Times New Roman"/>
              </a:rPr>
              <a:t>SAMPLE PROVISIONAL TERMINATION STATEMENT .. 2</a:t>
            </a:r>
            <a:endParaRPr b="1" lang="en-US" sz="2200" strike="noStrike" u="none">
              <a:solidFill>
                <a:srgbClr val="3333cc"/>
              </a:solidFill>
              <a:effectLst/>
              <a:uFillTx/>
              <a:latin typeface="Times New Roman"/>
            </a:endParaRPr>
          </a:p>
        </p:txBody>
      </p:sp>
      <p:graphicFrame>
        <p:nvGraphicFramePr>
          <p:cNvPr id="137" name=""/>
          <p:cNvGraphicFramePr/>
          <p:nvPr/>
        </p:nvGraphicFramePr>
        <p:xfrm>
          <a:off x="685800" y="1066680"/>
          <a:ext cx="3809880" cy="3505320"/>
        </p:xfrm>
        <a:graphic>
          <a:graphicData uri="http://schemas.openxmlformats.org/presentationml/2006/ole">
            <p:oleObj progId="Word.Document.12" r:id="rId1" spid="">
              <p:embed/>
              <p:pic>
                <p:nvPicPr>
                  <p:cNvPr id="138" name="" descr=""/>
                  <p:cNvPicPr/>
                  <p:nvPr/>
                </p:nvPicPr>
                <p:blipFill>
                  <a:blip r:embed="rId2"/>
                  <a:stretch/>
                </p:blipFill>
                <p:spPr>
                  <a:xfrm>
                    <a:off x="685800" y="1066680"/>
                    <a:ext cx="3809880" cy="3505320"/>
                  </a:xfrm>
                  <a:prstGeom prst="rect">
                    <a:avLst/>
                  </a:prstGeom>
                  <a:noFill/>
                  <a:ln w="0">
                    <a:noFill/>
                  </a:ln>
                </p:spPr>
              </p:pic>
            </p:oleObj>
          </a:graphicData>
        </a:graphic>
      </p:graphicFrame>
      <p:graphicFrame>
        <p:nvGraphicFramePr>
          <p:cNvPr id="139" name=""/>
          <p:cNvGraphicFramePr/>
          <p:nvPr/>
        </p:nvGraphicFramePr>
        <p:xfrm>
          <a:off x="4892760" y="1066680"/>
          <a:ext cx="3565440" cy="4648320"/>
        </p:xfrm>
        <a:graphic>
          <a:graphicData uri="http://schemas.openxmlformats.org/presentationml/2006/ole">
            <p:oleObj progId="Word.Document.12" r:id="rId3" spid="">
              <p:embed/>
              <p:pic>
                <p:nvPicPr>
                  <p:cNvPr id="140" name="" descr=""/>
                  <p:cNvPicPr/>
                  <p:nvPr/>
                </p:nvPicPr>
                <p:blipFill>
                  <a:blip r:embed="rId4"/>
                  <a:stretch/>
                </p:blipFill>
                <p:spPr>
                  <a:xfrm>
                    <a:off x="4892760" y="1066680"/>
                    <a:ext cx="3565440" cy="4648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3333cc"/>
                </a:solidFill>
                <a:effectLst/>
                <a:uFillTx/>
                <a:latin typeface="Times New Roman"/>
              </a:rPr>
              <a:t>SAMPLE PROVISIONAL TERMINATION STATEMENT .. 3</a:t>
            </a:r>
            <a:endParaRPr b="1" lang="en-US" sz="2200" strike="noStrike" u="none">
              <a:solidFill>
                <a:srgbClr val="3333cc"/>
              </a:solidFill>
              <a:effectLst/>
              <a:uFillTx/>
              <a:latin typeface="Times New Roman"/>
            </a:endParaRPr>
          </a:p>
        </p:txBody>
      </p:sp>
      <p:graphicFrame>
        <p:nvGraphicFramePr>
          <p:cNvPr id="142" name=""/>
          <p:cNvGraphicFramePr/>
          <p:nvPr/>
        </p:nvGraphicFramePr>
        <p:xfrm>
          <a:off x="457200" y="887400"/>
          <a:ext cx="8231040" cy="5083200"/>
        </p:xfrm>
        <a:graphic>
          <a:graphicData uri="http://schemas.openxmlformats.org/presentationml/2006/ole">
            <p:oleObj progId="Word.Document.12" r:id="rId1" spid="">
              <p:embed/>
              <p:pic>
                <p:nvPicPr>
                  <p:cNvPr id="143" name="" descr=""/>
                  <p:cNvPicPr/>
                  <p:nvPr/>
                </p:nvPicPr>
                <p:blipFill>
                  <a:blip r:embed="rId2"/>
                  <a:stretch/>
                </p:blipFill>
                <p:spPr>
                  <a:xfrm>
                    <a:off x="457200" y="887400"/>
                    <a:ext cx="8231040" cy="5083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PPA TERMINATION PAYMENT CALCULATION</a:t>
            </a:r>
            <a:r>
              <a:rPr b="1" lang="en-US" sz="2800" strike="noStrike" u="none">
                <a:solidFill>
                  <a:srgbClr val="3333cc"/>
                </a:solidFill>
                <a:effectLst/>
                <a:uFillTx/>
                <a:latin typeface="Times New Roman"/>
              </a:rPr>
              <a:t> </a:t>
            </a:r>
            <a:endParaRPr b="1" lang="en-US" sz="2800" strike="noStrike" u="none">
              <a:solidFill>
                <a:srgbClr val="3333cc"/>
              </a:solidFill>
              <a:effectLst/>
              <a:uFillTx/>
              <a:latin typeface="Times New Roman"/>
            </a:endParaRPr>
          </a:p>
        </p:txBody>
      </p:sp>
      <p:sp>
        <p:nvSpPr>
          <p:cNvPr id="145" name="PlaceHolder 2"/>
          <p:cNvSpPr>
            <a:spLocks noGrp="1"/>
          </p:cNvSpPr>
          <p:nvPr>
            <p:ph/>
          </p:nvPr>
        </p:nvSpPr>
        <p:spPr>
          <a:xfrm>
            <a:off x="685800" y="914400"/>
            <a:ext cx="7772400" cy="5105520"/>
          </a:xfrm>
          <a:prstGeom prst="rect">
            <a:avLst/>
          </a:prstGeom>
          <a:noFill/>
          <a:ln w="0">
            <a:noFill/>
          </a:ln>
        </p:spPr>
        <p:txBody>
          <a:bodyPr lIns="90000" rIns="90000" tIns="46800" bIns="46800" anchor="t">
            <a:normAutofit fontScale="92500" lnSpcReduction="9999"/>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Assumptions  </a:t>
            </a:r>
            <a:endParaRPr b="0" lang="en-US" sz="1600" strike="noStrike" u="none">
              <a:solidFill>
                <a:srgbClr val="000000"/>
              </a:solidFill>
              <a:effectLst/>
              <a:uFillTx/>
              <a:latin typeface="Times New Roman"/>
            </a:endParaRPr>
          </a:p>
          <a:p>
            <a:pPr marL="343080" indent="0" algn="r">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Transfer Amount = Discounted Forecast Revenue (for assets under operation – Phase I only) + Construction Period Take-out (for assets under construction – Phase II) + Total Debt Amount + </a:t>
            </a:r>
            <a:r>
              <a:rPr b="0" i="1" lang="en-US" sz="1200" strike="noStrike" u="none">
                <a:solidFill>
                  <a:srgbClr val="000000"/>
                </a:solidFill>
                <a:effectLst/>
                <a:uFillTx/>
                <a:latin typeface="Times New Roman"/>
              </a:rPr>
              <a:t>[Transfer Taxes + Payments under other Contracts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Discounted Forecast Revenue (DFR) = Discounted projected post-tax cash profits </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(i.e. Projected Income – Projected Fuel &amp; O&amp;M Expenditure – Projected Debt Servicing + Change in Working Capital). The DFR calculation discounts revenues from 2002 onwards to Jan 1, 2002. Past due from MSEB would be additional to this figure.</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Construction</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Period Take-out = Eq + CCTS, where</a:t>
            </a:r>
            <a:endParaRPr b="0" lang="en-US" sz="1200" strike="noStrike" u="none">
              <a:solidFill>
                <a:srgbClr val="000000"/>
              </a:solidFill>
              <a:effectLst/>
              <a:uFillTx/>
              <a:latin typeface="Times New Roman"/>
            </a:endParaRPr>
          </a:p>
          <a:p>
            <a:pPr lvl="2" marL="11430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Eq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Equity amount spent for Phase II, as of the Termination Date;</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CCTS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Construction Contract Termination Sum = Outstanding payments under the Power &amp; LNG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EPC Contracts, as of the Termination Date. It has been assumed that no further payment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would be made to the contracts and the balance amount in the EPC contract as of today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would be the CCTS.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Debt Amount = Total outstanding principal plus accrued &amp; outstanding interest and fees. It has been assumed that interest payments due in second half of 2001 would not be paid and therefore become part of the Total Debt Amount.</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Payments under other Contracts include payments under Oman LNG SPA &amp; Time Charter Party (TCP).</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 the Oman LNG SPA, Take-or-Pay payments upto the first anniversary of the Termination Date have been considered, assuming that the SPA is terminated &amp; not novated to MSEB</a:t>
            </a:r>
            <a:endParaRPr b="0" lang="en-US" sz="1200" strike="noStrike" u="none">
              <a:solidFill>
                <a:srgbClr val="000000"/>
              </a:solidFill>
              <a:effectLst/>
              <a:uFillTx/>
              <a:latin typeface="Times New Roman"/>
            </a:endParaRPr>
          </a:p>
          <a:p>
            <a:pPr lvl="2" marL="1143000" indent="-228600">
              <a:spcBef>
                <a:spcPts val="300"/>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 the TCP, Hire Charges payable for 2 years have been considered</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payments have been considered under the Abu Dhabi LNG SPA</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Discount Rate = 14%</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key operating assumptions taken as per proforma at Phase II Financial Close.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OTHER ITEMS CONSIDERED</a:t>
            </a:r>
            <a:endParaRPr b="1" lang="en-US" sz="3200" strike="noStrike" u="none">
              <a:solidFill>
                <a:srgbClr val="3333cc"/>
              </a:solidFill>
              <a:effectLst/>
              <a:uFillTx/>
              <a:latin typeface="Times New Roman"/>
            </a:endParaRPr>
          </a:p>
        </p:txBody>
      </p:sp>
      <p:sp>
        <p:nvSpPr>
          <p:cNvPr id="147"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Other Asset Sale Approaches</a:t>
            </a:r>
            <a:endParaRPr b="0" lang="en-US" sz="20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Amalgamation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De-merger</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Bifurcation of Assets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LNG Terminal Split Out</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Other Investment Alternatives</a:t>
            </a:r>
            <a:endParaRPr b="0" lang="en-US" sz="20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Parties other than MSEB and GOI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ROADMAP FOR PPA TERMINATION &amp; TRANSFER</a:t>
            </a:r>
            <a:endParaRPr b="1" lang="en-US" sz="2400" strike="noStrike" u="none">
              <a:solidFill>
                <a:srgbClr val="3333cc"/>
              </a:solidFill>
              <a:effectLst/>
              <a:uFillTx/>
              <a:latin typeface="Times New Roman"/>
            </a:endParaRPr>
          </a:p>
        </p:txBody>
      </p:sp>
      <p:grpSp>
        <p:nvGrpSpPr>
          <p:cNvPr id="23" name=""/>
          <p:cNvGrpSpPr/>
          <p:nvPr/>
        </p:nvGrpSpPr>
        <p:grpSpPr>
          <a:xfrm>
            <a:off x="2666880" y="914400"/>
            <a:ext cx="487080" cy="4800240"/>
            <a:chOff x="2666880" y="914400"/>
            <a:chExt cx="487080" cy="4800240"/>
          </a:xfrm>
        </p:grpSpPr>
        <p:sp>
          <p:nvSpPr>
            <p:cNvPr id="24" name=""/>
            <p:cNvSpPr/>
            <p:nvPr/>
          </p:nvSpPr>
          <p:spPr>
            <a:xfrm flipH="1">
              <a:off x="2848320" y="914400"/>
              <a:ext cx="152640" cy="202680"/>
            </a:xfrm>
            <a:prstGeom prst="flowChartConnector">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771640" y="1184760"/>
              <a:ext cx="305640" cy="270000"/>
            </a:xfrm>
            <a:prstGeom prst="downArrow">
              <a:avLst>
                <a:gd name="adj1" fmla="val 50000"/>
                <a:gd name="adj2" fmla="val 25000"/>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2666880" y="1793160"/>
              <a:ext cx="487080" cy="1892880"/>
            </a:xfrm>
            <a:prstGeom prst="downArrow">
              <a:avLst>
                <a:gd name="adj1" fmla="val 50000"/>
                <a:gd name="adj2" fmla="val 97154"/>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flipH="1">
              <a:off x="2848320" y="1522800"/>
              <a:ext cx="152640" cy="2026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flipH="1">
              <a:off x="2848320" y="3754080"/>
              <a:ext cx="152640" cy="2026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2771640" y="4024800"/>
              <a:ext cx="305640" cy="608400"/>
            </a:xfrm>
            <a:prstGeom prst="downArrow">
              <a:avLst>
                <a:gd name="adj1" fmla="val 50000"/>
                <a:gd name="adj2" fmla="val 49764"/>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flipH="1">
              <a:off x="2848320" y="4700520"/>
              <a:ext cx="152640" cy="2026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771640" y="4971240"/>
              <a:ext cx="305640" cy="473400"/>
            </a:xfrm>
            <a:prstGeom prst="downArrow">
              <a:avLst>
                <a:gd name="adj1" fmla="val 50000"/>
                <a:gd name="adj2" fmla="val 38722"/>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H="1">
              <a:off x="2848320" y="5511960"/>
              <a:ext cx="152640" cy="202680"/>
            </a:xfrm>
            <a:prstGeom prst="flowChartConnector">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3" name=""/>
          <p:cNvSpPr/>
          <p:nvPr/>
        </p:nvSpPr>
        <p:spPr>
          <a:xfrm>
            <a:off x="609480" y="882720"/>
            <a:ext cx="2057400" cy="33768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PTN/Transfer Notice</a:t>
            </a:r>
            <a:endParaRPr b="0" lang="en-US" sz="1600" strike="noStrike" u="none">
              <a:solidFill>
                <a:srgbClr val="000000"/>
              </a:solidFill>
              <a:effectLst/>
              <a:uFillTx/>
              <a:latin typeface="Times New Roman"/>
            </a:endParaRPr>
          </a:p>
        </p:txBody>
      </p:sp>
      <p:sp>
        <p:nvSpPr>
          <p:cNvPr id="34" name=""/>
          <p:cNvSpPr/>
          <p:nvPr/>
        </p:nvSpPr>
        <p:spPr>
          <a:xfrm>
            <a:off x="685800" y="1447920"/>
            <a:ext cx="2057400" cy="33768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Termination</a:t>
            </a:r>
            <a:endParaRPr b="0" lang="en-US" sz="1600" strike="noStrike" u="none">
              <a:solidFill>
                <a:srgbClr val="000000"/>
              </a:solidFill>
              <a:effectLst/>
              <a:uFillTx/>
              <a:latin typeface="Times New Roman"/>
            </a:endParaRPr>
          </a:p>
        </p:txBody>
      </p:sp>
      <p:sp>
        <p:nvSpPr>
          <p:cNvPr id="35" name=""/>
          <p:cNvSpPr/>
          <p:nvPr/>
        </p:nvSpPr>
        <p:spPr>
          <a:xfrm>
            <a:off x="76320" y="3657600"/>
            <a:ext cx="2666880" cy="58140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Victory = $3.7 BB+ interest + taxes</a:t>
            </a:r>
            <a:endParaRPr b="0" lang="en-US" sz="1600" strike="noStrike" u="none">
              <a:solidFill>
                <a:srgbClr val="000000"/>
              </a:solidFill>
              <a:effectLst/>
              <a:uFillTx/>
              <a:latin typeface="Times New Roman"/>
            </a:endParaRPr>
          </a:p>
        </p:txBody>
      </p:sp>
      <p:sp>
        <p:nvSpPr>
          <p:cNvPr id="36" name=""/>
          <p:cNvSpPr/>
          <p:nvPr/>
        </p:nvSpPr>
        <p:spPr>
          <a:xfrm>
            <a:off x="76320" y="4648320"/>
            <a:ext cx="2666880" cy="337680"/>
          </a:xfrm>
          <a:prstGeom prst="rect">
            <a:avLst/>
          </a:prstGeom>
          <a:noFill/>
          <a:ln w="0">
            <a:noFill/>
          </a:ln>
        </p:spPr>
        <p:style>
          <a:lnRef idx="0"/>
          <a:fillRef idx="0"/>
          <a:effectRef idx="0"/>
          <a:fontRef idx="minor"/>
        </p:style>
        <p:txBody>
          <a:bodyPr lIns="90000" rIns="90000" tIns="46800" bIns="46800" anchor="t">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Pay off all Debt &amp; all Equity</a:t>
            </a:r>
            <a:endParaRPr b="0" lang="en-US" sz="1600" strike="noStrike" u="none">
              <a:solidFill>
                <a:srgbClr val="000000"/>
              </a:solidFill>
              <a:effectLst/>
              <a:uFillTx/>
              <a:latin typeface="Times New Roman"/>
            </a:endParaRPr>
          </a:p>
        </p:txBody>
      </p:sp>
      <p:sp>
        <p:nvSpPr>
          <p:cNvPr id="37" name=""/>
          <p:cNvSpPr/>
          <p:nvPr/>
        </p:nvSpPr>
        <p:spPr>
          <a:xfrm>
            <a:off x="3429000" y="1143000"/>
            <a:ext cx="33526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Six Month</a:t>
            </a:r>
            <a:r>
              <a:rPr b="0" i="1" lang="en-US" sz="1400" strike="noStrike" u="none">
                <a:solidFill>
                  <a:srgbClr val="000000"/>
                </a:solidFill>
                <a:effectLst/>
                <a:uFillTx/>
                <a:latin typeface="Times New Roman"/>
              </a:rPr>
              <a:t> Suspension &amp; Valuation Period</a:t>
            </a:r>
            <a:r>
              <a:rPr b="1" lang="en-US" sz="1400" strike="noStrike" u="sng">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8" name=""/>
          <p:cNvSpPr/>
          <p:nvPr/>
        </p:nvSpPr>
        <p:spPr>
          <a:xfrm>
            <a:off x="3429000" y="1905120"/>
            <a:ext cx="4876920" cy="146880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Three years</a:t>
            </a:r>
            <a:r>
              <a:rPr b="0" i="1" lang="en-US" sz="1400" strike="noStrike" u="none">
                <a:solidFill>
                  <a:srgbClr val="000000"/>
                </a:solidFill>
                <a:effectLst/>
                <a:uFillTx/>
                <a:latin typeface="Times New Roman"/>
              </a:rPr>
              <a:t> of Arbitration Proceedings (determine Transfer Amount, procure arbitration award against MSEB/GOM for non-payment)</a:t>
            </a:r>
            <a:endParaRPr b="0" lang="en-US" sz="1400" strike="noStrike" u="none">
              <a:solidFill>
                <a:srgbClr val="000000"/>
              </a:solidFill>
              <a:effectLst/>
              <a:uFillTx/>
              <a:latin typeface="Times New Roman"/>
            </a:endParaRPr>
          </a:p>
          <a:p>
            <a:pP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Risk of Debt Foreclosure - low threshold - any Rupee lender - can accelerate loans</a:t>
            </a:r>
            <a:endParaRPr b="0" lang="en-US" sz="1400" strike="noStrike" u="none">
              <a:solidFill>
                <a:srgbClr val="000000"/>
              </a:solidFill>
              <a:effectLst/>
              <a:uFillTx/>
              <a:latin typeface="Times New Roman"/>
            </a:endParaRPr>
          </a:p>
          <a:p>
            <a:pPr>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Risk of major contracts (especially LNG/Ship) evaporating</a:t>
            </a:r>
            <a:r>
              <a:rPr b="0"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9" name=""/>
          <p:cNvSpPr/>
          <p:nvPr/>
        </p:nvSpPr>
        <p:spPr>
          <a:xfrm>
            <a:off x="3352680" y="3962520"/>
            <a:ext cx="5715000" cy="76464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Two years</a:t>
            </a:r>
            <a:r>
              <a:rPr b="0" i="1" lang="en-US" sz="1400" strike="noStrike" u="none">
                <a:solidFill>
                  <a:srgbClr val="000000"/>
                </a:solidFill>
                <a:effectLst/>
                <a:uFillTx/>
                <a:latin typeface="Times New Roman"/>
              </a:rPr>
              <a:t> : assignment of permits </a:t>
            </a:r>
            <a:endParaRPr b="0" lang="en-US" sz="1400" strike="noStrike" u="none">
              <a:solidFill>
                <a:srgbClr val="000000"/>
              </a:solidFill>
              <a:effectLst/>
              <a:uFillTx/>
              <a:latin typeface="Times New Roman"/>
            </a:endParaRPr>
          </a:p>
          <a:p>
            <a:pP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Try to collect &amp; Try to remit</a:t>
            </a:r>
            <a:endParaRPr b="0" lang="en-US" sz="1400" strike="noStrike" u="none">
              <a:solidFill>
                <a:srgbClr val="000000"/>
              </a:solidFill>
              <a:effectLst/>
              <a:uFillTx/>
              <a:latin typeface="Times New Roman"/>
            </a:endParaRPr>
          </a:p>
          <a:p>
            <a:pP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Terminate Operating Agreements (power, gas, marine &amp; fuel management)</a:t>
            </a:r>
            <a:endParaRPr b="0" lang="en-US" sz="1400" strike="noStrike" u="none">
              <a:solidFill>
                <a:srgbClr val="000000"/>
              </a:solidFill>
              <a:effectLst/>
              <a:uFillTx/>
              <a:latin typeface="Times New Roman"/>
            </a:endParaRPr>
          </a:p>
        </p:txBody>
      </p:sp>
      <p:sp>
        <p:nvSpPr>
          <p:cNvPr id="40" name=""/>
          <p:cNvSpPr/>
          <p:nvPr/>
        </p:nvSpPr>
        <p:spPr>
          <a:xfrm>
            <a:off x="3352680" y="5029200"/>
            <a:ext cx="5715000" cy="24336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One Year</a:t>
            </a:r>
            <a:r>
              <a:rPr b="0" i="1" lang="en-US" sz="1400" strike="noStrike" u="none">
                <a:solidFill>
                  <a:srgbClr val="000000"/>
                </a:solidFill>
                <a:effectLst/>
                <a:uFillTx/>
                <a:latin typeface="Times New Roman"/>
              </a:rPr>
              <a:t> : DPC Liquidation</a:t>
            </a:r>
            <a:endParaRPr b="0" lang="en-US" sz="1400" strike="noStrike" u="none">
              <a:solidFill>
                <a:srgbClr val="000000"/>
              </a:solidFill>
              <a:effectLst/>
              <a:uFillTx/>
              <a:latin typeface="Times New Roman"/>
            </a:endParaRPr>
          </a:p>
        </p:txBody>
      </p:sp>
      <p:sp>
        <p:nvSpPr>
          <p:cNvPr id="41" name=""/>
          <p:cNvSpPr/>
          <p:nvPr/>
        </p:nvSpPr>
        <p:spPr>
          <a:xfrm>
            <a:off x="152280" y="5714640"/>
            <a:ext cx="8580600" cy="612360"/>
          </a:xfrm>
          <a:prstGeom prst="bevel">
            <a:avLst>
              <a:gd name="adj" fmla="val 12500"/>
            </a:avLst>
          </a:prstGeom>
          <a:solidFill>
            <a:srgbClr val="3333cc"/>
          </a:solidFill>
          <a:ln w="0">
            <a:noFill/>
          </a:ln>
        </p:spPr>
        <p:style>
          <a:lnRef idx="0"/>
          <a:fillRef idx="0"/>
          <a:effectRef idx="0"/>
          <a:fontRef idx="minor"/>
        </p:style>
        <p:txBody>
          <a:bodyPr lIns="90000" rIns="90000" tIns="46800" bIns="46800" anchor="ctr">
            <a:spAutoFit/>
          </a:bodyPr>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RECOVERY UNDER PPA TERMINATION PROCESS MAY TAKE 5 YEARS</a:t>
            </a:r>
            <a:r>
              <a:rPr b="1" lang="en-US" sz="2400" strike="noStrike" u="none">
                <a:solidFill>
                  <a:srgbClr val="ffffff"/>
                </a:solidFill>
                <a:effectLst/>
                <a:uFillTx/>
                <a:latin typeface="Arial"/>
              </a:rPr>
              <a:t>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PPA TERMINATION ECONOMICS … 1</a:t>
            </a:r>
            <a:endParaRPr b="1" lang="en-US" sz="3200" strike="noStrike" u="none">
              <a:solidFill>
                <a:srgbClr val="3333cc"/>
              </a:solidFill>
              <a:effectLst/>
              <a:uFillTx/>
              <a:latin typeface="Times New Roman"/>
            </a:endParaRPr>
          </a:p>
        </p:txBody>
      </p:sp>
      <p:sp>
        <p:nvSpPr>
          <p:cNvPr id="43"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	</a:t>
            </a:r>
            <a:r>
              <a:rPr b="1" i="1" lang="en-US" sz="1200" strike="noStrike" u="sng">
                <a:solidFill>
                  <a:srgbClr val="000000"/>
                </a:solidFill>
                <a:effectLst/>
                <a:uFillTx/>
                <a:latin typeface="Times New Roman"/>
              </a:rPr>
              <a:t>Numbers in $ MM</a:t>
            </a:r>
            <a:endParaRPr b="0" lang="en-US" sz="12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Phase I Discounted Cash-Flow</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1,050</a:t>
            </a:r>
            <a:r>
              <a:rPr b="1" i="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Phase II Construction Period Take Out</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620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00"/>
                </a:solidFill>
                <a:effectLst/>
                <a:uFillTx/>
                <a:latin typeface="Times New Roman"/>
              </a:rPr>
              <a:t>Total Debt Amount (incl. Interest)*</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1,680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 Revenue Compensation Amount</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3,350</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Plus : Sales Tax &amp; Stamp Duty </a:t>
            </a:r>
            <a:r>
              <a:rPr b="1" i="1" lang="en-US" sz="1200" strike="noStrike" u="none">
                <a:solidFill>
                  <a:srgbClr val="000000"/>
                </a:solidFill>
                <a:effectLst/>
                <a:uFillTx/>
                <a:latin typeface="Times New Roman"/>
              </a:rPr>
              <a:t>(MSEB pays as per PPA)</a:t>
            </a:r>
            <a:r>
              <a:rPr b="1" i="1" lang="en-US" sz="1600" strike="noStrike" u="none">
                <a:solidFill>
                  <a:srgbClr val="000000"/>
                </a:solidFill>
                <a:effectLst/>
                <a:uFillTx/>
                <a:latin typeface="Times New Roman"/>
              </a:rPr>
              <a:t>	</a:t>
            </a:r>
            <a:r>
              <a:rPr b="1" i="1" lang="en-US" sz="1600" strike="noStrike" u="none">
                <a:solidFill>
                  <a:srgbClr val="000000"/>
                </a:solidFill>
                <a:effectLst/>
                <a:uFillTx/>
                <a:latin typeface="Times New Roman"/>
              </a:rPr>
              <a:t>   389</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Plus : Income Tax </a:t>
            </a:r>
            <a:r>
              <a:rPr b="1" i="1" lang="en-US" sz="1600" strike="noStrike" u="sng">
                <a:solidFill>
                  <a:srgbClr val="000000"/>
                </a:solidFill>
                <a:effectLst/>
                <a:uFillTx/>
                <a:latin typeface="Times New Roman"/>
              </a:rPr>
              <a:t>	</a:t>
            </a:r>
            <a:r>
              <a:rPr b="1" i="1" lang="en-US" sz="1600" strike="noStrike" u="none">
                <a:solidFill>
                  <a:srgbClr val="000000"/>
                </a:solidFill>
                <a:effectLst/>
                <a:uFillTx/>
                <a:latin typeface="Times New Roman"/>
              </a:rPr>
              <a:t> </a:t>
            </a:r>
            <a:r>
              <a:rPr b="1" i="1" lang="en-US" sz="1200" strike="noStrike" u="none">
                <a:solidFill>
                  <a:srgbClr val="000000"/>
                </a:solidFill>
                <a:effectLst/>
                <a:uFillTx/>
                <a:latin typeface="Times New Roman"/>
              </a:rPr>
              <a:t>(MSEB pays as per PPA)</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	</a:t>
            </a:r>
            <a:r>
              <a:rPr b="1" i="1" lang="en-US" sz="1600" strike="noStrike" u="sng">
                <a:solidFill>
                  <a:srgbClr val="000000"/>
                </a:solidFill>
                <a:effectLst/>
                <a:uFillTx/>
                <a:latin typeface="Times New Roman"/>
              </a:rPr>
              <a:t>  541</a:t>
            </a:r>
            <a:r>
              <a:rPr b="1" i="1" lang="en-US" sz="1600" strike="noStrike" u="sng">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Gross Buy-Out Amount</a:t>
            </a:r>
            <a:r>
              <a:rPr b="1" i="1"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	</a:t>
            </a:r>
            <a:r>
              <a:rPr b="1" i="1" lang="en-US" sz="2000" strike="noStrike" u="none">
                <a:solidFill>
                  <a:srgbClr val="000000"/>
                </a:solidFill>
                <a:effectLst/>
                <a:uFillTx/>
                <a:latin typeface="Times New Roman"/>
              </a:rPr>
              <a:t>           4,280</a:t>
            </a:r>
            <a:endParaRPr b="0" lang="en-US" sz="20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 </a:t>
            </a:r>
            <a:r>
              <a:rPr b="1" i="1" lang="en-US" sz="1400" strike="noStrike" u="none">
                <a:solidFill>
                  <a:srgbClr val="000000"/>
                </a:solidFill>
                <a:effectLst/>
                <a:uFillTx/>
                <a:latin typeface="Times New Roman"/>
              </a:rPr>
              <a:t>Assumes no additional funding; includes interest for the last 6 months of 2001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Times New Roman"/>
              </a:rPr>
              <a:t>Note</a:t>
            </a:r>
            <a:r>
              <a:rPr b="1" i="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DDT of $ 109 MM payable by DPC</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LNG Contract/Time Charter Termination costs not considered</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LNG Contract Termination Costs = $ 240 MM</a:t>
            </a:r>
            <a:endParaRPr b="0" lang="en-US" sz="1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Time Charter Termination Costs = $   70 MM</a:t>
            </a:r>
            <a:r>
              <a:rPr b="1" i="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PPA TERMINATION ECONOMICS … 2</a:t>
            </a:r>
            <a:endParaRPr b="1" lang="en-US" sz="3200" strike="noStrike" u="none">
              <a:solidFill>
                <a:srgbClr val="3333cc"/>
              </a:solidFill>
              <a:effectLst/>
              <a:uFillTx/>
              <a:latin typeface="Times New Roman"/>
            </a:endParaRPr>
          </a:p>
        </p:txBody>
      </p:sp>
      <p:sp>
        <p:nvSpPr>
          <p:cNvPr id="45" name=""/>
          <p:cNvSpPr/>
          <p:nvPr/>
        </p:nvSpPr>
        <p:spPr>
          <a:xfrm>
            <a:off x="1568520" y="5622840"/>
            <a:ext cx="5473800" cy="490680"/>
          </a:xfrm>
          <a:prstGeom prst="bevel">
            <a:avLst>
              <a:gd name="adj" fmla="val 12500"/>
            </a:avLst>
          </a:prstGeom>
          <a:solidFill>
            <a:srgbClr val="3333cc"/>
          </a:solidFill>
          <a:ln w="0">
            <a:noFill/>
          </a:ln>
        </p:spPr>
        <p:style>
          <a:lnRef idx="0"/>
          <a:fillRef idx="0"/>
          <a:effectRef idx="0"/>
          <a:fontRef idx="minor"/>
        </p:style>
        <p:txBody>
          <a:bodyPr lIns="90000" rIns="90000" tIns="46800" bIns="46800" anchor="ctr">
            <a:spAutoFit/>
          </a:bodyPr>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$ 200 MM BOOK VALUE LOSS</a:t>
            </a:r>
            <a:endParaRPr b="0" lang="en-US" sz="1800" strike="noStrike" u="none">
              <a:solidFill>
                <a:srgbClr val="000000"/>
              </a:solidFill>
              <a:effectLst/>
              <a:uFillTx/>
              <a:latin typeface="Times New Roman"/>
            </a:endParaRPr>
          </a:p>
        </p:txBody>
      </p:sp>
      <p:pic>
        <p:nvPicPr>
          <p:cNvPr id="46" name="" descr=""/>
          <p:cNvPicPr/>
          <p:nvPr/>
        </p:nvPicPr>
        <p:blipFill>
          <a:blip r:embed="rId1"/>
          <a:stretch/>
        </p:blipFill>
        <p:spPr>
          <a:xfrm>
            <a:off x="906480" y="1447920"/>
            <a:ext cx="7331040" cy="312408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WHY SHOULD GOI NEGOTIATE A BUY OUT? ...1</a:t>
            </a:r>
            <a:endParaRPr b="1" lang="en-US" sz="2400" strike="noStrike" u="none">
              <a:solidFill>
                <a:srgbClr val="3333cc"/>
              </a:solidFill>
              <a:effectLst/>
              <a:uFillTx/>
              <a:latin typeface="Times New Roman"/>
            </a:endParaRPr>
          </a:p>
        </p:txBody>
      </p:sp>
      <p:sp>
        <p:nvSpPr>
          <p:cNvPr id="48" name="PlaceHolder 2"/>
          <p:cNvSpPr>
            <a:spLocks noGrp="1"/>
          </p:cNvSpPr>
          <p:nvPr>
            <p:ph/>
          </p:nvPr>
        </p:nvSpPr>
        <p:spPr>
          <a:xfrm>
            <a:off x="685800" y="990360"/>
            <a:ext cx="7772400" cy="5105160"/>
          </a:xfrm>
          <a:prstGeom prst="rect">
            <a:avLst/>
          </a:prstGeom>
          <a:noFill/>
          <a:ln w="0">
            <a:noFill/>
          </a:ln>
        </p:spPr>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Unlikely that PPA can be re-negotiated on terms acceptable to DPC</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DPC to pursue all legal remedies for termination and recovery; resulting in severe financial burden on MSEB/GOM ($ 3.35 BB + interest + taxes)</a:t>
            </a: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Termination will put severe financial pressure on the IFIs</a:t>
            </a:r>
            <a:endParaRPr b="0" lang="en-US" sz="1600" strike="noStrike" u="none">
              <a:solidFill>
                <a:srgbClr val="000000"/>
              </a:solidFill>
              <a:effectLst/>
              <a:uFillTx/>
              <a:latin typeface="Times New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Potential acceleration of guaranteed ECA loans total $ 640 MM</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Direct Loans of $ 457 MM will become non-performing assets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Political boost from driving Enron out  - especially if perceived loss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Power Plant /LNG Facility could become worthless without proper maintenance if mothballed</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Fast track buy-out may preserve project contracts, if desired (Construction Contracts, LNG Supply, Time Charter)</a:t>
            </a: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Times New Roman"/>
              </a:rPr>
              <a:t>WHY SHOULD GOI NEGOTIATE A BUY OUT?...2</a:t>
            </a:r>
            <a:endParaRPr b="1" lang="en-US" sz="2400" strike="noStrike" u="none">
              <a:solidFill>
                <a:srgbClr val="3333cc"/>
              </a:solidFill>
              <a:effectLst/>
              <a:uFillTx/>
              <a:latin typeface="Times New Roman"/>
            </a:endParaRPr>
          </a:p>
        </p:txBody>
      </p:sp>
      <p:sp>
        <p:nvSpPr>
          <p:cNvPr id="50" name="PlaceHolder 2"/>
          <p:cNvSpPr>
            <a:spLocks noGrp="1"/>
          </p:cNvSpPr>
          <p:nvPr>
            <p:ph/>
          </p:nvPr>
        </p:nvSpPr>
        <p:spPr>
          <a:xfrm>
            <a:off x="685800" y="761760"/>
            <a:ext cx="7772400" cy="5105160"/>
          </a:xfrm>
          <a:prstGeom prst="rect">
            <a:avLst/>
          </a:prstGeom>
          <a:noFill/>
          <a:ln w="0">
            <a:noFill/>
          </a:ln>
        </p:spPr>
        <p:txBody>
          <a:bodyPr lIns="90000" rIns="90000" tIns="46800" bIns="46800" anchor="t">
            <a:normAutofit/>
          </a:bodyPr>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High market value of LNG Package</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Many interested buyers (GOI can make a profit)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Avoid cost of Petronet facility (yet to start construction)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Huge opportunity to develop gas distribution business on the west coast</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Failure to achieve settlement will have negative impact on foreign investment in India</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GOI involvement essential to achieve settlement</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Significant tariff reduction due to Rupee equity returns and lower interest rates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Ability to sell Phase II power to other states; optimum utilization of existing resources to solve the power shortage problem in India</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1" name=""/>
          <p:cNvSpPr/>
          <p:nvPr/>
        </p:nvSpPr>
        <p:spPr>
          <a:xfrm>
            <a:off x="228600" y="5317560"/>
            <a:ext cx="8489880" cy="937800"/>
          </a:xfrm>
          <a:prstGeom prst="bevel">
            <a:avLst>
              <a:gd name="adj" fmla="val 12500"/>
            </a:avLst>
          </a:prstGeom>
          <a:solidFill>
            <a:srgbClr val="3333cc"/>
          </a:solidFill>
          <a:ln w="0">
            <a:noFill/>
          </a:ln>
        </p:spPr>
        <p:style>
          <a:lnRef idx="0"/>
          <a:fillRef idx="0"/>
          <a:effectRef idx="0"/>
          <a:fontRef idx="minor"/>
        </p:style>
        <p:txBody>
          <a:bodyPr lIns="90000" rIns="90000" tIns="46800" bIns="46800" anchor="ctr">
            <a:spAutoFit/>
          </a:bodyPr>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SUBSTANTIAL BENEFITS TO GOI OF A BUY- OUT </a:t>
            </a:r>
            <a:endParaRPr b="0" lang="en-US" sz="2000" strike="noStrike" u="none">
              <a:solidFill>
                <a:srgbClr val="000000"/>
              </a:solidFill>
              <a:effectLst/>
              <a:uFillTx/>
              <a:latin typeface="Times New Roman"/>
            </a:endParaRPr>
          </a:p>
          <a:p>
            <a:pPr marL="291960" indent="-2919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IS IT ENOUGH?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152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GOI RESISTANCE TO BUY-OUT</a:t>
            </a:r>
            <a:endParaRPr b="1" lang="en-US" sz="3200" strike="noStrike" u="none">
              <a:solidFill>
                <a:srgbClr val="3333cc"/>
              </a:solidFill>
              <a:effectLst/>
              <a:uFillTx/>
              <a:latin typeface="Times New Roman"/>
            </a:endParaRPr>
          </a:p>
        </p:txBody>
      </p:sp>
      <p:sp>
        <p:nvSpPr>
          <p:cNvPr id="53"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Contractual liability limited to GOI Termination Payment - $ 183 MM</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Don’t want to appear to be bailing out DPC/Enron</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Political dispute with GOM/Congress Party</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GOM/MSEB will need to export the excess power in any event</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1517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2001-05-07T21:35:26Z</dcterms:created>
  <dc:creator>EI</dc:creator>
  <dc:description/>
  <dc:language>en-US</dc:language>
  <cp:lastModifiedBy>EI</cp:lastModifiedBy>
  <cp:lastPrinted>2001-05-17T13:22:03Z</cp:lastPrinted>
  <dcterms:modified xsi:type="dcterms:W3CDTF">2001-05-17T16:46:50Z</dcterms:modified>
  <cp:revision>166</cp:revision>
  <dc:subject/>
  <dc:title>PPA contemplates asset sale (except in the case of a 17.4(b) termination - expropriation or nationalization - which under Section 12 of Schedule 11 allows for shares to be sold by Foreign Investors.</dc:title>
</cp:coreProperties>
</file>