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7CFDC26-040A-4FB9-B7A6-5BBB5C93777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5B8BA39-5295-4D5A-8D78-BEC9DA8563AE}"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9F6F404-AA9F-441A-B4BC-1698D0E7CA3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Basic Deal Types</a:t>
            </a:r>
            <a:endParaRPr b="0" lang="en-US" sz="4400" strike="noStrike" u="none">
              <a:solidFill>
                <a:srgbClr val="000000"/>
              </a:solidFill>
              <a:effectLst/>
              <a:uFillTx/>
              <a:latin typeface="Times New Roman"/>
            </a:endParaRPr>
          </a:p>
        </p:txBody>
      </p:sp>
      <p:sp>
        <p:nvSpPr>
          <p:cNvPr id="10" name="PlaceHolder 2"/>
          <p:cNvSpPr>
            <a:spLocks noGrp="1"/>
          </p:cNvSpPr>
          <p:nvPr>
            <p:ph type="subTitle"/>
          </p:nvPr>
        </p:nvSpPr>
        <p:spPr>
          <a:xfrm>
            <a:off x="1371600" y="3886200"/>
            <a:ext cx="6400800" cy="1752480"/>
          </a:xfrm>
          <a:prstGeom prst="rect">
            <a:avLst/>
          </a:prstGeom>
          <a:noFill/>
          <a:ln w="0">
            <a:noFill/>
          </a:ln>
        </p:spPr>
        <p:txBody>
          <a:bodyPr lIns="0" rIns="0" tIns="0" bIns="0" anchor="t">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Fixed for Float Futures Example</a:t>
            </a:r>
            <a:endParaRPr b="0" lang="en-US" sz="4400" strike="noStrike" u="none">
              <a:solidFill>
                <a:srgbClr val="000000"/>
              </a:solidFill>
              <a:effectLst/>
              <a:uFillTx/>
              <a:latin typeface="Times New Roman"/>
            </a:endParaRPr>
          </a:p>
        </p:txBody>
      </p:sp>
      <p:sp>
        <p:nvSpPr>
          <p:cNvPr id="6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buys a futures swap from MNO Corp for $2.75</a:t>
            </a:r>
            <a:endParaRPr b="0" lang="en-US" sz="3200" strike="noStrike" u="none">
              <a:solidFill>
                <a:srgbClr val="000000"/>
              </a:solidFill>
              <a:effectLst/>
              <a:uFillTx/>
              <a:latin typeface="Times New Roman"/>
            </a:endParaRPr>
          </a:p>
        </p:txBody>
      </p:sp>
      <p:sp>
        <p:nvSpPr>
          <p:cNvPr id="69" name=""/>
          <p:cNvSpPr/>
          <p:nvPr/>
        </p:nvSpPr>
        <p:spPr>
          <a:xfrm>
            <a:off x="4800600" y="34290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0" name=""/>
          <p:cNvSpPr/>
          <p:nvPr/>
        </p:nvSpPr>
        <p:spPr>
          <a:xfrm>
            <a:off x="1219320" y="34290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1" name=""/>
          <p:cNvSpPr/>
          <p:nvPr/>
        </p:nvSpPr>
        <p:spPr>
          <a:xfrm>
            <a:off x="2590920" y="3581280"/>
            <a:ext cx="2209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flipH="1">
            <a:off x="2590920" y="4114800"/>
            <a:ext cx="2209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1449720" y="36576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74" name=""/>
          <p:cNvSpPr/>
          <p:nvPr/>
        </p:nvSpPr>
        <p:spPr>
          <a:xfrm>
            <a:off x="5091840" y="3699000"/>
            <a:ext cx="8920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MNO</a:t>
            </a:r>
            <a:endParaRPr b="0" lang="en-US" sz="2400" strike="noStrike" u="none">
              <a:solidFill>
                <a:srgbClr val="000000"/>
              </a:solidFill>
              <a:effectLst/>
              <a:uFillTx/>
              <a:latin typeface="Times New Roman"/>
            </a:endParaRPr>
          </a:p>
        </p:txBody>
      </p:sp>
      <p:sp>
        <p:nvSpPr>
          <p:cNvPr id="75" name=""/>
          <p:cNvSpPr/>
          <p:nvPr/>
        </p:nvSpPr>
        <p:spPr>
          <a:xfrm>
            <a:off x="3354120" y="3200400"/>
            <a:ext cx="523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$2.75</a:t>
            </a:r>
            <a:endParaRPr b="0" lang="en-US" sz="1200" strike="noStrike" u="none">
              <a:solidFill>
                <a:srgbClr val="000000"/>
              </a:solidFill>
              <a:effectLst/>
              <a:uFillTx/>
              <a:latin typeface="Times New Roman"/>
            </a:endParaRPr>
          </a:p>
        </p:txBody>
      </p:sp>
      <p:sp>
        <p:nvSpPr>
          <p:cNvPr id="76" name=""/>
          <p:cNvSpPr/>
          <p:nvPr/>
        </p:nvSpPr>
        <p:spPr>
          <a:xfrm>
            <a:off x="3353760" y="3809880"/>
            <a:ext cx="5151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NX 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Fixed for Float Index Swap</a:t>
            </a:r>
            <a:endParaRPr b="0" lang="en-US" sz="4400" strike="noStrike" u="none">
              <a:solidFill>
                <a:srgbClr val="000000"/>
              </a:solidFill>
              <a:effectLst/>
              <a:uFillTx/>
              <a:latin typeface="Times New Roman"/>
            </a:endParaRPr>
          </a:p>
        </p:txBody>
      </p:sp>
      <p:sp>
        <p:nvSpPr>
          <p:cNvPr id="7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This type combines a fixed for float futures swap with a basis swap</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Example: ENA buys index swap at ELPO/Permian for $2.90 from PQR Corp.</a:t>
            </a:r>
            <a:endParaRPr b="0" lang="en-US" sz="3200" strike="noStrike" u="none">
              <a:solidFill>
                <a:srgbClr val="000000"/>
              </a:solidFill>
              <a:effectLst/>
              <a:uFillTx/>
              <a:latin typeface="Times New Roman"/>
            </a:endParaRPr>
          </a:p>
        </p:txBody>
      </p:sp>
      <p:sp>
        <p:nvSpPr>
          <p:cNvPr id="79" name=""/>
          <p:cNvSpPr/>
          <p:nvPr/>
        </p:nvSpPr>
        <p:spPr>
          <a:xfrm>
            <a:off x="5181480" y="44197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0" name=""/>
          <p:cNvSpPr/>
          <p:nvPr/>
        </p:nvSpPr>
        <p:spPr>
          <a:xfrm>
            <a:off x="1143000" y="44197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2514600" y="4648320"/>
            <a:ext cx="2666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flipH="1">
            <a:off x="2514600" y="5105520"/>
            <a:ext cx="2666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1433880" y="468936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84" name=""/>
          <p:cNvSpPr/>
          <p:nvPr/>
        </p:nvSpPr>
        <p:spPr>
          <a:xfrm>
            <a:off x="5549040" y="4613400"/>
            <a:ext cx="8920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MNO</a:t>
            </a:r>
            <a:endParaRPr b="0" lang="en-US" sz="2400" strike="noStrike" u="none">
              <a:solidFill>
                <a:srgbClr val="000000"/>
              </a:solidFill>
              <a:effectLst/>
              <a:uFillTx/>
              <a:latin typeface="Times New Roman"/>
            </a:endParaRPr>
          </a:p>
        </p:txBody>
      </p:sp>
      <p:sp>
        <p:nvSpPr>
          <p:cNvPr id="85" name=""/>
          <p:cNvSpPr/>
          <p:nvPr/>
        </p:nvSpPr>
        <p:spPr>
          <a:xfrm>
            <a:off x="3278160" y="4343400"/>
            <a:ext cx="523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$2.90</a:t>
            </a:r>
            <a:endParaRPr b="0" lang="en-US" sz="1200" strike="noStrike" u="none">
              <a:solidFill>
                <a:srgbClr val="000000"/>
              </a:solidFill>
              <a:effectLst/>
              <a:uFillTx/>
              <a:latin typeface="Times New Roman"/>
            </a:endParaRPr>
          </a:p>
        </p:txBody>
      </p:sp>
      <p:sp>
        <p:nvSpPr>
          <p:cNvPr id="86" name=""/>
          <p:cNvSpPr/>
          <p:nvPr/>
        </p:nvSpPr>
        <p:spPr>
          <a:xfrm>
            <a:off x="3187080" y="4836960"/>
            <a:ext cx="12981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IF-ELPO/Permian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Fixed for Float Index Swap</a:t>
            </a:r>
            <a:endParaRPr b="0" lang="en-US" sz="4400" strike="noStrike" u="none">
              <a:solidFill>
                <a:srgbClr val="000000"/>
              </a:solidFill>
              <a:effectLst/>
              <a:uFillTx/>
              <a:latin typeface="Times New Roman"/>
            </a:endParaRPr>
          </a:p>
        </p:txBody>
      </p:sp>
      <p:sp>
        <p:nvSpPr>
          <p:cNvPr id="8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You would end up in same place if you did two separate transactions:Fixed futures swap &amp; a basis swap.</a:t>
            </a:r>
            <a:endParaRPr b="0" lang="en-US" sz="3200" strike="noStrike" u="none">
              <a:solidFill>
                <a:srgbClr val="000000"/>
              </a:solidFill>
              <a:effectLst/>
              <a:uFillTx/>
              <a:latin typeface="Times New Roman"/>
            </a:endParaRPr>
          </a:p>
        </p:txBody>
      </p:sp>
      <p:sp>
        <p:nvSpPr>
          <p:cNvPr id="89" name=""/>
          <p:cNvSpPr/>
          <p:nvPr/>
        </p:nvSpPr>
        <p:spPr>
          <a:xfrm>
            <a:off x="1371600" y="55627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1371600" y="38862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1" name=""/>
          <p:cNvSpPr/>
          <p:nvPr/>
        </p:nvSpPr>
        <p:spPr>
          <a:xfrm>
            <a:off x="3886200" y="38862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2" name=""/>
          <p:cNvSpPr/>
          <p:nvPr/>
        </p:nvSpPr>
        <p:spPr>
          <a:xfrm>
            <a:off x="2743200" y="411480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flipH="1">
            <a:off x="2742840" y="472428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2438280" y="487692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flipV="1">
            <a:off x="1600200" y="487656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1586160" y="40798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97" name=""/>
          <p:cNvSpPr/>
          <p:nvPr/>
        </p:nvSpPr>
        <p:spPr>
          <a:xfrm>
            <a:off x="4116960" y="4114800"/>
            <a:ext cx="773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PQR</a:t>
            </a:r>
            <a:endParaRPr b="0" lang="en-US" sz="2400" strike="noStrike" u="none">
              <a:solidFill>
                <a:srgbClr val="000000"/>
              </a:solidFill>
              <a:effectLst/>
              <a:uFillTx/>
              <a:latin typeface="Times New Roman"/>
            </a:endParaRPr>
          </a:p>
        </p:txBody>
      </p:sp>
      <p:sp>
        <p:nvSpPr>
          <p:cNvPr id="98" name=""/>
          <p:cNvSpPr/>
          <p:nvPr/>
        </p:nvSpPr>
        <p:spPr>
          <a:xfrm>
            <a:off x="1526040" y="5791320"/>
            <a:ext cx="773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PQR</a:t>
            </a:r>
            <a:endParaRPr b="0" lang="en-US" sz="2400" strike="noStrike" u="none">
              <a:solidFill>
                <a:srgbClr val="000000"/>
              </a:solidFill>
              <a:effectLst/>
              <a:uFillTx/>
              <a:latin typeface="Times New Roman"/>
            </a:endParaRPr>
          </a:p>
        </p:txBody>
      </p:sp>
      <p:sp>
        <p:nvSpPr>
          <p:cNvPr id="99" name=""/>
          <p:cNvSpPr/>
          <p:nvPr/>
        </p:nvSpPr>
        <p:spPr>
          <a:xfrm>
            <a:off x="1051920" y="5141880"/>
            <a:ext cx="477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NX1</a:t>
            </a:r>
            <a:endParaRPr b="0" lang="en-US" sz="1200" strike="noStrike" u="none">
              <a:solidFill>
                <a:srgbClr val="000000"/>
              </a:solidFill>
              <a:effectLst/>
              <a:uFillTx/>
              <a:latin typeface="Times New Roman"/>
            </a:endParaRPr>
          </a:p>
        </p:txBody>
      </p:sp>
      <p:sp>
        <p:nvSpPr>
          <p:cNvPr id="100" name=""/>
          <p:cNvSpPr/>
          <p:nvPr/>
        </p:nvSpPr>
        <p:spPr>
          <a:xfrm>
            <a:off x="2500200" y="5065560"/>
            <a:ext cx="523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$3.05</a:t>
            </a:r>
            <a:endParaRPr b="0" lang="en-US" sz="1200" strike="noStrike" u="none">
              <a:solidFill>
                <a:srgbClr val="000000"/>
              </a:solidFill>
              <a:effectLst/>
              <a:uFillTx/>
              <a:latin typeface="Times New Roman"/>
            </a:endParaRPr>
          </a:p>
        </p:txBody>
      </p:sp>
      <p:sp>
        <p:nvSpPr>
          <p:cNvPr id="101" name=""/>
          <p:cNvSpPr/>
          <p:nvPr/>
        </p:nvSpPr>
        <p:spPr>
          <a:xfrm>
            <a:off x="2880720" y="3693960"/>
            <a:ext cx="7945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NX1 - .15</a:t>
            </a:r>
            <a:endParaRPr b="0" lang="en-US" sz="1200" strike="noStrike" u="none">
              <a:solidFill>
                <a:srgbClr val="000000"/>
              </a:solidFill>
              <a:effectLst/>
              <a:uFillTx/>
              <a:latin typeface="Times New Roman"/>
            </a:endParaRPr>
          </a:p>
        </p:txBody>
      </p:sp>
      <p:sp>
        <p:nvSpPr>
          <p:cNvPr id="102" name=""/>
          <p:cNvSpPr/>
          <p:nvPr/>
        </p:nvSpPr>
        <p:spPr>
          <a:xfrm>
            <a:off x="2745000" y="4419720"/>
            <a:ext cx="11120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IF-ELPO/Perm</a:t>
            </a:r>
            <a:endParaRPr b="0" lang="en-US" sz="1200" strike="noStrike" u="none">
              <a:solidFill>
                <a:srgbClr val="000000"/>
              </a:solidFill>
              <a:effectLst/>
              <a:uFillTx/>
              <a:latin typeface="Times New Roman"/>
            </a:endParaRPr>
          </a:p>
        </p:txBody>
      </p:sp>
      <p:sp>
        <p:nvSpPr>
          <p:cNvPr id="103" name=""/>
          <p:cNvSpPr/>
          <p:nvPr/>
        </p:nvSpPr>
        <p:spPr>
          <a:xfrm>
            <a:off x="6843960" y="4156200"/>
            <a:ext cx="15948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Basis Swap</a:t>
            </a:r>
            <a:endParaRPr b="0" lang="en-US" sz="2400" strike="noStrike" u="none">
              <a:solidFill>
                <a:srgbClr val="000000"/>
              </a:solidFill>
              <a:effectLst/>
              <a:uFillTx/>
              <a:latin typeface="Times New Roman"/>
            </a:endParaRPr>
          </a:p>
        </p:txBody>
      </p:sp>
      <p:sp>
        <p:nvSpPr>
          <p:cNvPr id="104" name=""/>
          <p:cNvSpPr/>
          <p:nvPr/>
        </p:nvSpPr>
        <p:spPr>
          <a:xfrm>
            <a:off x="3262680" y="5908680"/>
            <a:ext cx="1848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Futures Swap</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Basis Swaps</a:t>
            </a:r>
            <a:endParaRPr b="0" lang="en-US" sz="4400" strike="noStrike" u="none">
              <a:solidFill>
                <a:srgbClr val="000000"/>
              </a:solidFill>
              <a:effectLst/>
              <a:uFillTx/>
              <a:latin typeface="Times New Roman"/>
            </a:endParaRPr>
          </a:p>
        </p:txBody>
      </p:sp>
      <p:sp>
        <p:nvSpPr>
          <p:cNvPr id="10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Basis is the differential between Henry Hub and a published location(I.e. Inside Ferc Houston Ship Channel)</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Basis risk can be defined as the risk that a change in price at one location is not related to the change in price of another location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Basis Swap Example</a:t>
            </a:r>
            <a:endParaRPr b="0" lang="en-US" sz="4400" strike="noStrike" u="none">
              <a:solidFill>
                <a:srgbClr val="000000"/>
              </a:solidFill>
              <a:effectLst/>
              <a:uFillTx/>
              <a:latin typeface="Times New Roman"/>
            </a:endParaRPr>
          </a:p>
        </p:txBody>
      </p:sp>
      <p:sp>
        <p:nvSpPr>
          <p:cNvPr id="10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sells Pan/TX/Ok basis for NX1 +.09 to STU Corp.</a:t>
            </a:r>
            <a:endParaRPr b="0" lang="en-US" sz="3200" strike="noStrike" u="none">
              <a:solidFill>
                <a:srgbClr val="000000"/>
              </a:solidFill>
              <a:effectLst/>
              <a:uFillTx/>
              <a:latin typeface="Times New Roman"/>
            </a:endParaRPr>
          </a:p>
        </p:txBody>
      </p:sp>
      <p:sp>
        <p:nvSpPr>
          <p:cNvPr id="109" name=""/>
          <p:cNvSpPr/>
          <p:nvPr/>
        </p:nvSpPr>
        <p:spPr>
          <a:xfrm>
            <a:off x="1371600" y="36576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0" name=""/>
          <p:cNvSpPr/>
          <p:nvPr/>
        </p:nvSpPr>
        <p:spPr>
          <a:xfrm>
            <a:off x="5181480" y="358128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1" name=""/>
          <p:cNvSpPr/>
          <p:nvPr/>
        </p:nvSpPr>
        <p:spPr>
          <a:xfrm>
            <a:off x="2743200" y="3809880"/>
            <a:ext cx="2438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flipH="1">
            <a:off x="2742840" y="4419720"/>
            <a:ext cx="2438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1602000" y="38862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114" name=""/>
          <p:cNvSpPr/>
          <p:nvPr/>
        </p:nvSpPr>
        <p:spPr>
          <a:xfrm>
            <a:off x="5488200" y="3809880"/>
            <a:ext cx="756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STU</a:t>
            </a:r>
            <a:endParaRPr b="0" lang="en-US" sz="2400" strike="noStrike" u="none">
              <a:solidFill>
                <a:srgbClr val="000000"/>
              </a:solidFill>
              <a:effectLst/>
              <a:uFillTx/>
              <a:latin typeface="Times New Roman"/>
            </a:endParaRPr>
          </a:p>
        </p:txBody>
      </p:sp>
      <p:sp>
        <p:nvSpPr>
          <p:cNvPr id="115" name=""/>
          <p:cNvSpPr/>
          <p:nvPr/>
        </p:nvSpPr>
        <p:spPr>
          <a:xfrm>
            <a:off x="3186000" y="3541680"/>
            <a:ext cx="7225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IF-PEPL</a:t>
            </a:r>
            <a:endParaRPr b="0" lang="en-US" sz="1200" strike="noStrike" u="none">
              <a:solidFill>
                <a:srgbClr val="000000"/>
              </a:solidFill>
              <a:effectLst/>
              <a:uFillTx/>
              <a:latin typeface="Times New Roman"/>
            </a:endParaRPr>
          </a:p>
        </p:txBody>
      </p:sp>
      <p:sp>
        <p:nvSpPr>
          <p:cNvPr id="116" name=""/>
          <p:cNvSpPr/>
          <p:nvPr/>
        </p:nvSpPr>
        <p:spPr>
          <a:xfrm>
            <a:off x="3277440" y="4114800"/>
            <a:ext cx="8679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NX 1 + .09</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Gas Daily Index Swap</a:t>
            </a:r>
            <a:endParaRPr b="0" lang="en-US" sz="4400" strike="noStrike" u="none">
              <a:solidFill>
                <a:srgbClr val="000000"/>
              </a:solidFill>
              <a:effectLst/>
              <a:uFillTx/>
              <a:latin typeface="Times New Roman"/>
            </a:endParaRPr>
          </a:p>
        </p:txBody>
      </p:sp>
      <p:sp>
        <p:nvSpPr>
          <p:cNvPr id="11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Exchanging floating price for fixed price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Floating price is Gas daily price(example GDP) and fixed price is the index(example Inside FERC)</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Example: ENA sells GD Index swap to STU Corp. at HSC for Index - .01</a:t>
            </a:r>
            <a:endParaRPr b="0" lang="en-US" sz="3200" strike="noStrike" u="none">
              <a:solidFill>
                <a:srgbClr val="000000"/>
              </a:solidFill>
              <a:effectLst/>
              <a:uFillTx/>
              <a:latin typeface="Times New Roman"/>
            </a:endParaRPr>
          </a:p>
        </p:txBody>
      </p:sp>
      <p:sp>
        <p:nvSpPr>
          <p:cNvPr id="119" name=""/>
          <p:cNvSpPr/>
          <p:nvPr/>
        </p:nvSpPr>
        <p:spPr>
          <a:xfrm>
            <a:off x="4952880" y="563868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0" name=""/>
          <p:cNvSpPr/>
          <p:nvPr/>
        </p:nvSpPr>
        <p:spPr>
          <a:xfrm>
            <a:off x="1371600" y="563868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1" name=""/>
          <p:cNvSpPr/>
          <p:nvPr/>
        </p:nvSpPr>
        <p:spPr>
          <a:xfrm>
            <a:off x="2743200" y="5867280"/>
            <a:ext cx="2209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flipH="1">
            <a:off x="2743200" y="6477120"/>
            <a:ext cx="2209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1586160" y="59086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124" name=""/>
          <p:cNvSpPr/>
          <p:nvPr/>
        </p:nvSpPr>
        <p:spPr>
          <a:xfrm>
            <a:off x="5396040" y="5832360"/>
            <a:ext cx="756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STU</a:t>
            </a:r>
            <a:endParaRPr b="0" lang="en-US" sz="2400" strike="noStrike" u="none">
              <a:solidFill>
                <a:srgbClr val="000000"/>
              </a:solidFill>
              <a:effectLst/>
              <a:uFillTx/>
              <a:latin typeface="Times New Roman"/>
            </a:endParaRPr>
          </a:p>
        </p:txBody>
      </p:sp>
      <p:sp>
        <p:nvSpPr>
          <p:cNvPr id="125" name=""/>
          <p:cNvSpPr/>
          <p:nvPr/>
        </p:nvSpPr>
        <p:spPr>
          <a:xfrm>
            <a:off x="2957760" y="6208560"/>
            <a:ext cx="18741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HPL Ship Channel - .01</a:t>
            </a:r>
            <a:endParaRPr b="0" lang="en-US" sz="1200" strike="noStrike" u="none">
              <a:solidFill>
                <a:srgbClr val="000000"/>
              </a:solidFill>
              <a:effectLst/>
              <a:uFillTx/>
              <a:latin typeface="Times New Roman"/>
            </a:endParaRPr>
          </a:p>
        </p:txBody>
      </p:sp>
      <p:sp>
        <p:nvSpPr>
          <p:cNvPr id="126" name=""/>
          <p:cNvSpPr/>
          <p:nvPr/>
        </p:nvSpPr>
        <p:spPr>
          <a:xfrm>
            <a:off x="2957400" y="5599080"/>
            <a:ext cx="1725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GDP- HPL Ship Channel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Gas Daily Fixed Price Swap</a:t>
            </a:r>
            <a:endParaRPr b="0" lang="en-US" sz="4400" strike="noStrike" u="none">
              <a:solidFill>
                <a:srgbClr val="000000"/>
              </a:solidFill>
              <a:effectLst/>
              <a:uFillTx/>
              <a:latin typeface="Times New Roman"/>
            </a:endParaRPr>
          </a:p>
        </p:txBody>
      </p:sp>
      <p:sp>
        <p:nvSpPr>
          <p:cNvPr id="1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Fixed price gas daily’s for balance of month or after NX1 for the next month are simply fixed for floats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fixed gas daily for forward months are a combination of two transactions: fixed for float and a gas daily index swap</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Gas Daily Fixed Price Examples</a:t>
            </a:r>
            <a:endParaRPr b="0" lang="en-US" sz="4400" strike="noStrike" u="none">
              <a:solidFill>
                <a:srgbClr val="000000"/>
              </a:solidFill>
              <a:effectLst/>
              <a:uFillTx/>
              <a:latin typeface="Times New Roman"/>
            </a:endParaRPr>
          </a:p>
        </p:txBody>
      </p:sp>
      <p:sp>
        <p:nvSpPr>
          <p:cNvPr id="1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agrees to buy a rest of month gas daily swap at a fixed price of $3.39 for 8/26-8/31 at Henry Hub from VXY Corp</a:t>
            </a:r>
            <a:endParaRPr b="0" lang="en-US" sz="3200" strike="noStrike" u="none">
              <a:solidFill>
                <a:srgbClr val="000000"/>
              </a:solidFill>
              <a:effectLst/>
              <a:uFillTx/>
              <a:latin typeface="Times New Roman"/>
            </a:endParaRPr>
          </a:p>
        </p:txBody>
      </p:sp>
      <p:sp>
        <p:nvSpPr>
          <p:cNvPr id="131" name=""/>
          <p:cNvSpPr/>
          <p:nvPr/>
        </p:nvSpPr>
        <p:spPr>
          <a:xfrm>
            <a:off x="4800600" y="39625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2" name=""/>
          <p:cNvSpPr/>
          <p:nvPr/>
        </p:nvSpPr>
        <p:spPr>
          <a:xfrm>
            <a:off x="1828800" y="39625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3" name=""/>
          <p:cNvSpPr/>
          <p:nvPr/>
        </p:nvSpPr>
        <p:spPr>
          <a:xfrm>
            <a:off x="2135520" y="419112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134" name=""/>
          <p:cNvSpPr/>
          <p:nvPr/>
        </p:nvSpPr>
        <p:spPr>
          <a:xfrm>
            <a:off x="5031720" y="4191120"/>
            <a:ext cx="8409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VXY</a:t>
            </a:r>
            <a:endParaRPr b="0" lang="en-US" sz="2400" strike="noStrike" u="none">
              <a:solidFill>
                <a:srgbClr val="000000"/>
              </a:solidFill>
              <a:effectLst/>
              <a:uFillTx/>
              <a:latin typeface="Times New Roman"/>
            </a:endParaRPr>
          </a:p>
        </p:txBody>
      </p:sp>
      <p:sp>
        <p:nvSpPr>
          <p:cNvPr id="135" name=""/>
          <p:cNvSpPr/>
          <p:nvPr/>
        </p:nvSpPr>
        <p:spPr>
          <a:xfrm>
            <a:off x="3200400" y="419112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flipH="1">
            <a:off x="3200040" y="464832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3566880" y="3922560"/>
            <a:ext cx="523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$3.39</a:t>
            </a:r>
            <a:endParaRPr b="0" lang="en-US" sz="1200" strike="noStrike" u="none">
              <a:solidFill>
                <a:srgbClr val="000000"/>
              </a:solidFill>
              <a:effectLst/>
              <a:uFillTx/>
              <a:latin typeface="Times New Roman"/>
            </a:endParaRPr>
          </a:p>
        </p:txBody>
      </p:sp>
      <p:sp>
        <p:nvSpPr>
          <p:cNvPr id="138" name=""/>
          <p:cNvSpPr/>
          <p:nvPr/>
        </p:nvSpPr>
        <p:spPr>
          <a:xfrm>
            <a:off x="3429360" y="4419720"/>
            <a:ext cx="9766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GDP-HeHub</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Gas Daily Fixed Price Example (2):</a:t>
            </a:r>
            <a:endParaRPr b="0" lang="en-US" sz="4400" strike="noStrike" u="none">
              <a:solidFill>
                <a:srgbClr val="000000"/>
              </a:solidFill>
              <a:effectLst/>
              <a:uFillTx/>
              <a:latin typeface="Times New Roman"/>
            </a:endParaRPr>
          </a:p>
        </p:txBody>
      </p:sp>
      <p:sp>
        <p:nvSpPr>
          <p:cNvPr id="14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sells to VXY Corp a fixed price gas daily swap for Oct 01 at Henry Hub for 3.63</a:t>
            </a:r>
            <a:endParaRPr b="0" lang="en-US" sz="3200" strike="noStrike" u="none">
              <a:solidFill>
                <a:srgbClr val="000000"/>
              </a:solidFill>
              <a:effectLst/>
              <a:uFillTx/>
              <a:latin typeface="Times New Roman"/>
            </a:endParaRPr>
          </a:p>
        </p:txBody>
      </p:sp>
      <p:sp>
        <p:nvSpPr>
          <p:cNvPr id="141" name=""/>
          <p:cNvSpPr/>
          <p:nvPr/>
        </p:nvSpPr>
        <p:spPr>
          <a:xfrm>
            <a:off x="1981080" y="55627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2" name=""/>
          <p:cNvSpPr/>
          <p:nvPr/>
        </p:nvSpPr>
        <p:spPr>
          <a:xfrm>
            <a:off x="1981080" y="36576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3" name=""/>
          <p:cNvSpPr/>
          <p:nvPr/>
        </p:nvSpPr>
        <p:spPr>
          <a:xfrm>
            <a:off x="5562720" y="358128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4" name=""/>
          <p:cNvSpPr/>
          <p:nvPr/>
        </p:nvSpPr>
        <p:spPr>
          <a:xfrm>
            <a:off x="3352680" y="3809880"/>
            <a:ext cx="2210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flipH="1">
            <a:off x="3352320" y="4419720"/>
            <a:ext cx="2210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3048120" y="464832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flipV="1">
            <a:off x="2209680" y="464832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2211840" y="38098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149" name=""/>
          <p:cNvSpPr/>
          <p:nvPr/>
        </p:nvSpPr>
        <p:spPr>
          <a:xfrm>
            <a:off x="2272680" y="5756400"/>
            <a:ext cx="8409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VXY</a:t>
            </a:r>
            <a:endParaRPr b="0" lang="en-US" sz="2400" strike="noStrike" u="none">
              <a:solidFill>
                <a:srgbClr val="000000"/>
              </a:solidFill>
              <a:effectLst/>
              <a:uFillTx/>
              <a:latin typeface="Times New Roman"/>
            </a:endParaRPr>
          </a:p>
        </p:txBody>
      </p:sp>
      <p:sp>
        <p:nvSpPr>
          <p:cNvPr id="150" name=""/>
          <p:cNvSpPr/>
          <p:nvPr/>
        </p:nvSpPr>
        <p:spPr>
          <a:xfrm>
            <a:off x="5793840" y="3809880"/>
            <a:ext cx="8409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VXY</a:t>
            </a:r>
            <a:endParaRPr b="0" lang="en-US" sz="2400" strike="noStrike" u="none">
              <a:solidFill>
                <a:srgbClr val="000000"/>
              </a:solidFill>
              <a:effectLst/>
              <a:uFillTx/>
              <a:latin typeface="Times New Roman"/>
            </a:endParaRPr>
          </a:p>
        </p:txBody>
      </p:sp>
      <p:sp>
        <p:nvSpPr>
          <p:cNvPr id="151" name=""/>
          <p:cNvSpPr/>
          <p:nvPr/>
        </p:nvSpPr>
        <p:spPr>
          <a:xfrm>
            <a:off x="3719520" y="4151160"/>
            <a:ext cx="523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$3.63</a:t>
            </a:r>
            <a:endParaRPr b="0" lang="en-US" sz="1200" strike="noStrike" u="none">
              <a:solidFill>
                <a:srgbClr val="000000"/>
              </a:solidFill>
              <a:effectLst/>
              <a:uFillTx/>
              <a:latin typeface="Times New Roman"/>
            </a:endParaRPr>
          </a:p>
        </p:txBody>
      </p:sp>
      <p:sp>
        <p:nvSpPr>
          <p:cNvPr id="152" name=""/>
          <p:cNvSpPr/>
          <p:nvPr/>
        </p:nvSpPr>
        <p:spPr>
          <a:xfrm>
            <a:off x="3642840" y="3465360"/>
            <a:ext cx="10483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IF-Henry Hub</a:t>
            </a:r>
            <a:endParaRPr b="0" lang="en-US" sz="1200" strike="noStrike" u="none">
              <a:solidFill>
                <a:srgbClr val="000000"/>
              </a:solidFill>
              <a:effectLst/>
              <a:uFillTx/>
              <a:latin typeface="Times New Roman"/>
            </a:endParaRPr>
          </a:p>
        </p:txBody>
      </p:sp>
      <p:sp>
        <p:nvSpPr>
          <p:cNvPr id="153" name=""/>
          <p:cNvSpPr/>
          <p:nvPr/>
        </p:nvSpPr>
        <p:spPr>
          <a:xfrm>
            <a:off x="3261240" y="4989600"/>
            <a:ext cx="9766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GDP-HeHub</a:t>
            </a:r>
            <a:endParaRPr b="0" lang="en-US" sz="1200" strike="noStrike" u="none">
              <a:solidFill>
                <a:srgbClr val="000000"/>
              </a:solidFill>
              <a:effectLst/>
              <a:uFillTx/>
              <a:latin typeface="Times New Roman"/>
            </a:endParaRPr>
          </a:p>
        </p:txBody>
      </p:sp>
      <p:sp>
        <p:nvSpPr>
          <p:cNvPr id="154" name=""/>
          <p:cNvSpPr/>
          <p:nvPr/>
        </p:nvSpPr>
        <p:spPr>
          <a:xfrm>
            <a:off x="1068120" y="5029200"/>
            <a:ext cx="10483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IF-Henry Hub</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Trading Physical Gas in One location, priced at another location</a:t>
            </a:r>
            <a:endParaRPr b="0" lang="en-US" sz="4400" strike="noStrike" u="none">
              <a:solidFill>
                <a:srgbClr val="000000"/>
              </a:solidFill>
              <a:effectLst/>
              <a:uFillTx/>
              <a:latin typeface="Times New Roman"/>
            </a:endParaRPr>
          </a:p>
        </p:txBody>
      </p:sp>
      <p:sp>
        <p:nvSpPr>
          <p:cNvPr id="156" name="PlaceHolder 2"/>
          <p:cNvSpPr>
            <a:spLocks noGrp="1"/>
          </p:cNvSpPr>
          <p:nvPr>
            <p:ph/>
          </p:nvPr>
        </p:nvSpPr>
        <p:spPr>
          <a:xfrm>
            <a:off x="762120" y="236232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This is generally done because a trader thinks the index price at the remote location(pricing location) is more beneficial than the physical location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Physical/Cash Deals</a:t>
            </a: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Typically done as a balance of month or baseload transaction</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Generally is fixed price(risk is difference between fixed price and gas daily) or Gas Daily(riskless, flattens position)</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Example of deal involving 2 locations</a:t>
            </a:r>
            <a:endParaRPr b="0" lang="en-US" sz="4400" strike="noStrike" u="none">
              <a:solidFill>
                <a:srgbClr val="000000"/>
              </a:solidFill>
              <a:effectLst/>
              <a:uFillTx/>
              <a:latin typeface="Times New Roman"/>
            </a:endParaRPr>
          </a:p>
        </p:txBody>
      </p:sp>
      <p:sp>
        <p:nvSpPr>
          <p:cNvPr id="15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buys NGPL/OK-NW gas @ IF-MIDCON + .01 from VXY Corp.</a:t>
            </a:r>
            <a:endParaRPr b="0" lang="en-US" sz="3200" strike="noStrike" u="none">
              <a:solidFill>
                <a:srgbClr val="000000"/>
              </a:solidFill>
              <a:effectLst/>
              <a:uFillTx/>
              <a:latin typeface="Times New Roman"/>
            </a:endParaRPr>
          </a:p>
        </p:txBody>
      </p:sp>
      <p:sp>
        <p:nvSpPr>
          <p:cNvPr id="159" name=""/>
          <p:cNvSpPr/>
          <p:nvPr/>
        </p:nvSpPr>
        <p:spPr>
          <a:xfrm>
            <a:off x="3733920" y="36576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0" name=""/>
          <p:cNvSpPr/>
          <p:nvPr/>
        </p:nvSpPr>
        <p:spPr>
          <a:xfrm>
            <a:off x="3733920" y="541008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1" name=""/>
          <p:cNvSpPr/>
          <p:nvPr/>
        </p:nvSpPr>
        <p:spPr>
          <a:xfrm>
            <a:off x="7086600" y="358128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2" name=""/>
          <p:cNvSpPr/>
          <p:nvPr/>
        </p:nvSpPr>
        <p:spPr>
          <a:xfrm>
            <a:off x="5105520" y="3733920"/>
            <a:ext cx="1981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flipH="1">
            <a:off x="5105160" y="4419720"/>
            <a:ext cx="1981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4952880" y="4648320"/>
            <a:ext cx="0" cy="761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flipV="1">
            <a:off x="3962520" y="4648320"/>
            <a:ext cx="0" cy="761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3964320" y="38862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167" name=""/>
          <p:cNvSpPr/>
          <p:nvPr/>
        </p:nvSpPr>
        <p:spPr>
          <a:xfrm>
            <a:off x="7394040" y="3886200"/>
            <a:ext cx="8409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VXY</a:t>
            </a:r>
            <a:endParaRPr b="0" lang="en-US" sz="2400" strike="noStrike" u="none">
              <a:solidFill>
                <a:srgbClr val="000000"/>
              </a:solidFill>
              <a:effectLst/>
              <a:uFillTx/>
              <a:latin typeface="Times New Roman"/>
            </a:endParaRPr>
          </a:p>
        </p:txBody>
      </p:sp>
      <p:sp>
        <p:nvSpPr>
          <p:cNvPr id="168" name=""/>
          <p:cNvSpPr/>
          <p:nvPr/>
        </p:nvSpPr>
        <p:spPr>
          <a:xfrm>
            <a:off x="4041000" y="5715000"/>
            <a:ext cx="8409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VXY</a:t>
            </a:r>
            <a:endParaRPr b="0" lang="en-US" sz="2400" strike="noStrike" u="none">
              <a:solidFill>
                <a:srgbClr val="000000"/>
              </a:solidFill>
              <a:effectLst/>
              <a:uFillTx/>
              <a:latin typeface="Times New Roman"/>
            </a:endParaRPr>
          </a:p>
        </p:txBody>
      </p:sp>
      <p:sp>
        <p:nvSpPr>
          <p:cNvPr id="169" name=""/>
          <p:cNvSpPr/>
          <p:nvPr/>
        </p:nvSpPr>
        <p:spPr>
          <a:xfrm>
            <a:off x="2514960" y="4952880"/>
            <a:ext cx="1404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NGPL OK NW Gas</a:t>
            </a:r>
            <a:endParaRPr b="0" lang="en-US" sz="1200" strike="noStrike" u="none">
              <a:solidFill>
                <a:srgbClr val="000000"/>
              </a:solidFill>
              <a:effectLst/>
              <a:uFillTx/>
              <a:latin typeface="Times New Roman"/>
            </a:endParaRPr>
          </a:p>
        </p:txBody>
      </p:sp>
      <p:sp>
        <p:nvSpPr>
          <p:cNvPr id="170" name=""/>
          <p:cNvSpPr/>
          <p:nvPr/>
        </p:nvSpPr>
        <p:spPr>
          <a:xfrm>
            <a:off x="5029560" y="4952880"/>
            <a:ext cx="16678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NGPL OK-NW + .01</a:t>
            </a:r>
            <a:endParaRPr b="0" lang="en-US" sz="1200" strike="noStrike" u="none">
              <a:solidFill>
                <a:srgbClr val="000000"/>
              </a:solidFill>
              <a:effectLst/>
              <a:uFillTx/>
              <a:latin typeface="Times New Roman"/>
            </a:endParaRPr>
          </a:p>
        </p:txBody>
      </p:sp>
      <p:sp>
        <p:nvSpPr>
          <p:cNvPr id="171" name=""/>
          <p:cNvSpPr/>
          <p:nvPr/>
        </p:nvSpPr>
        <p:spPr>
          <a:xfrm>
            <a:off x="2514960" y="4495680"/>
            <a:ext cx="10612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MIDCON</a:t>
            </a:r>
            <a:endParaRPr b="0" lang="en-US" sz="1200" strike="noStrike" u="none">
              <a:solidFill>
                <a:srgbClr val="000000"/>
              </a:solidFill>
              <a:effectLst/>
              <a:uFillTx/>
              <a:latin typeface="Times New Roman"/>
            </a:endParaRPr>
          </a:p>
        </p:txBody>
      </p:sp>
      <p:sp>
        <p:nvSpPr>
          <p:cNvPr id="172" name=""/>
          <p:cNvSpPr/>
          <p:nvPr/>
        </p:nvSpPr>
        <p:spPr>
          <a:xfrm>
            <a:off x="5410440" y="4495680"/>
            <a:ext cx="1315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IF-NGPL OK NW</a:t>
            </a:r>
            <a:endParaRPr b="0" lang="en-US" sz="1200" strike="noStrike" u="none">
              <a:solidFill>
                <a:srgbClr val="000000"/>
              </a:solidFill>
              <a:effectLst/>
              <a:uFillTx/>
              <a:latin typeface="Times New Roman"/>
            </a:endParaRPr>
          </a:p>
        </p:txBody>
      </p:sp>
      <p:sp>
        <p:nvSpPr>
          <p:cNvPr id="173" name=""/>
          <p:cNvSpPr/>
          <p:nvPr/>
        </p:nvSpPr>
        <p:spPr>
          <a:xfrm>
            <a:off x="5639760" y="3429000"/>
            <a:ext cx="753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NX 1 + 0</a:t>
            </a:r>
            <a:endParaRPr b="0" lang="en-US" sz="1200" strike="noStrike" u="none">
              <a:solidFill>
                <a:srgbClr val="000000"/>
              </a:solidFill>
              <a:effectLst/>
              <a:uFillTx/>
              <a:latin typeface="Times New Roman"/>
            </a:endParaRPr>
          </a:p>
        </p:txBody>
      </p:sp>
      <p:sp>
        <p:nvSpPr>
          <p:cNvPr id="174" name=""/>
          <p:cNvSpPr/>
          <p:nvPr/>
        </p:nvSpPr>
        <p:spPr>
          <a:xfrm>
            <a:off x="1981080" y="3809880"/>
            <a:ext cx="1752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609480" y="36576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6" name=""/>
          <p:cNvSpPr/>
          <p:nvPr/>
        </p:nvSpPr>
        <p:spPr>
          <a:xfrm flipH="1">
            <a:off x="1980720" y="4419720"/>
            <a:ext cx="1752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840600" y="3886200"/>
            <a:ext cx="8409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VXY</a:t>
            </a:r>
            <a:endParaRPr b="0" lang="en-US" sz="2400" strike="noStrike" u="none">
              <a:solidFill>
                <a:srgbClr val="000000"/>
              </a:solidFill>
              <a:effectLst/>
              <a:uFillTx/>
              <a:latin typeface="Times New Roman"/>
            </a:endParaRPr>
          </a:p>
        </p:txBody>
      </p:sp>
      <p:sp>
        <p:nvSpPr>
          <p:cNvPr id="178" name=""/>
          <p:cNvSpPr/>
          <p:nvPr/>
        </p:nvSpPr>
        <p:spPr>
          <a:xfrm>
            <a:off x="2439360" y="3429000"/>
            <a:ext cx="753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NX 1 + 0</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Synthetic Storage</a:t>
            </a:r>
            <a:endParaRPr b="0" lang="en-US" sz="4400" strike="noStrike" u="none">
              <a:solidFill>
                <a:srgbClr val="000000"/>
              </a:solidFill>
              <a:effectLst/>
              <a:uFillTx/>
              <a:latin typeface="Times New Roman"/>
            </a:endParaRPr>
          </a:p>
        </p:txBody>
      </p:sp>
      <p:sp>
        <p:nvSpPr>
          <p:cNvPr id="18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Not an actual physical storage deal, you are simply playing the spread between months at a given location.</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only money that changes hand are an administration fee(when applicable) and an exchange fee.</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exchange fee is the amount that is expected to be the differential between months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Synthetic Storage Example</a:t>
            </a:r>
            <a:endParaRPr b="0" lang="en-US" sz="4400" strike="noStrike" u="none">
              <a:solidFill>
                <a:srgbClr val="000000"/>
              </a:solidFill>
              <a:effectLst/>
              <a:uFillTx/>
              <a:latin typeface="Times New Roman"/>
            </a:endParaRPr>
          </a:p>
        </p:txBody>
      </p:sp>
      <p:sp>
        <p:nvSpPr>
          <p:cNvPr id="18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agrees to inject gas (1BCF) in Sept 01 at Union/Dawn and Withdraw gas in Dec 01 for a fee of .16 per mmbtu from Z Corp</a:t>
            </a:r>
            <a:endParaRPr b="0" lang="en-US" sz="3200" strike="noStrike" u="none">
              <a:solidFill>
                <a:srgbClr val="000000"/>
              </a:solidFill>
              <a:effectLst/>
              <a:uFillTx/>
              <a:latin typeface="Times New Roman"/>
            </a:endParaRPr>
          </a:p>
        </p:txBody>
      </p:sp>
      <p:sp>
        <p:nvSpPr>
          <p:cNvPr id="183" name=""/>
          <p:cNvSpPr/>
          <p:nvPr/>
        </p:nvSpPr>
        <p:spPr>
          <a:xfrm>
            <a:off x="152280" y="37339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4" name=""/>
          <p:cNvSpPr/>
          <p:nvPr/>
        </p:nvSpPr>
        <p:spPr>
          <a:xfrm>
            <a:off x="2590920" y="37339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5" name=""/>
          <p:cNvSpPr/>
          <p:nvPr/>
        </p:nvSpPr>
        <p:spPr>
          <a:xfrm>
            <a:off x="4343400" y="37339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6" name=""/>
          <p:cNvSpPr/>
          <p:nvPr/>
        </p:nvSpPr>
        <p:spPr>
          <a:xfrm>
            <a:off x="6629400" y="37339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7" name=""/>
          <p:cNvSpPr/>
          <p:nvPr/>
        </p:nvSpPr>
        <p:spPr>
          <a:xfrm>
            <a:off x="519480" y="39276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188" name=""/>
          <p:cNvSpPr/>
          <p:nvPr/>
        </p:nvSpPr>
        <p:spPr>
          <a:xfrm>
            <a:off x="3201840" y="3962520"/>
            <a:ext cx="366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Z</a:t>
            </a:r>
            <a:endParaRPr b="0" lang="en-US" sz="2400" strike="noStrike" u="none">
              <a:solidFill>
                <a:srgbClr val="000000"/>
              </a:solidFill>
              <a:effectLst/>
              <a:uFillTx/>
              <a:latin typeface="Times New Roman"/>
            </a:endParaRPr>
          </a:p>
        </p:txBody>
      </p:sp>
      <p:sp>
        <p:nvSpPr>
          <p:cNvPr id="189" name=""/>
          <p:cNvSpPr/>
          <p:nvPr/>
        </p:nvSpPr>
        <p:spPr>
          <a:xfrm>
            <a:off x="1523880" y="3962520"/>
            <a:ext cx="1067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flipH="1">
            <a:off x="1523880" y="4495680"/>
            <a:ext cx="1067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a:off x="1585440" y="3770280"/>
            <a:ext cx="8197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Dawn Gas</a:t>
            </a:r>
            <a:endParaRPr b="0" lang="en-US" sz="1200" strike="noStrike" u="none">
              <a:solidFill>
                <a:srgbClr val="000000"/>
              </a:solidFill>
              <a:effectLst/>
              <a:uFillTx/>
              <a:latin typeface="Times New Roman"/>
            </a:endParaRPr>
          </a:p>
        </p:txBody>
      </p:sp>
      <p:sp>
        <p:nvSpPr>
          <p:cNvPr id="192" name=""/>
          <p:cNvSpPr/>
          <p:nvPr/>
        </p:nvSpPr>
        <p:spPr>
          <a:xfrm>
            <a:off x="1600200" y="4191120"/>
            <a:ext cx="18432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3" name=""/>
          <p:cNvSpPr/>
          <p:nvPr/>
        </p:nvSpPr>
        <p:spPr>
          <a:xfrm>
            <a:off x="1906920" y="4267080"/>
            <a:ext cx="333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$0</a:t>
            </a:r>
            <a:endParaRPr b="0" lang="en-US" sz="1200" strike="noStrike" u="none">
              <a:solidFill>
                <a:srgbClr val="000000"/>
              </a:solidFill>
              <a:effectLst/>
              <a:uFillTx/>
              <a:latin typeface="Times New Roman"/>
            </a:endParaRPr>
          </a:p>
        </p:txBody>
      </p:sp>
      <p:sp>
        <p:nvSpPr>
          <p:cNvPr id="194" name=""/>
          <p:cNvSpPr/>
          <p:nvPr/>
        </p:nvSpPr>
        <p:spPr>
          <a:xfrm>
            <a:off x="4573800" y="396252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195" name=""/>
          <p:cNvSpPr/>
          <p:nvPr/>
        </p:nvSpPr>
        <p:spPr>
          <a:xfrm>
            <a:off x="7164360" y="3962520"/>
            <a:ext cx="366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Z</a:t>
            </a:r>
            <a:endParaRPr b="0" lang="en-US" sz="2400" strike="noStrike" u="none">
              <a:solidFill>
                <a:srgbClr val="000000"/>
              </a:solidFill>
              <a:effectLst/>
              <a:uFillTx/>
              <a:latin typeface="Times New Roman"/>
            </a:endParaRPr>
          </a:p>
        </p:txBody>
      </p:sp>
      <p:sp>
        <p:nvSpPr>
          <p:cNvPr id="196" name=""/>
          <p:cNvSpPr/>
          <p:nvPr/>
        </p:nvSpPr>
        <p:spPr>
          <a:xfrm>
            <a:off x="5715000" y="388620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flipH="1">
            <a:off x="5715000" y="441972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5929560" y="3618000"/>
            <a:ext cx="333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$0</a:t>
            </a:r>
            <a:endParaRPr b="0" lang="en-US" sz="1200" strike="noStrike" u="none">
              <a:solidFill>
                <a:srgbClr val="000000"/>
              </a:solidFill>
              <a:effectLst/>
              <a:uFillTx/>
              <a:latin typeface="Times New Roman"/>
            </a:endParaRPr>
          </a:p>
        </p:txBody>
      </p:sp>
      <p:sp>
        <p:nvSpPr>
          <p:cNvPr id="199" name=""/>
          <p:cNvSpPr/>
          <p:nvPr/>
        </p:nvSpPr>
        <p:spPr>
          <a:xfrm>
            <a:off x="5792400" y="4114800"/>
            <a:ext cx="8197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Dawn Gas</a:t>
            </a:r>
            <a:endParaRPr b="0" lang="en-US" sz="1200" strike="noStrike" u="none">
              <a:solidFill>
                <a:srgbClr val="000000"/>
              </a:solidFill>
              <a:effectLst/>
              <a:uFillTx/>
              <a:latin typeface="Times New Roman"/>
            </a:endParaRPr>
          </a:p>
        </p:txBody>
      </p:sp>
      <p:sp>
        <p:nvSpPr>
          <p:cNvPr id="200" name=""/>
          <p:cNvSpPr/>
          <p:nvPr/>
        </p:nvSpPr>
        <p:spPr>
          <a:xfrm>
            <a:off x="1601640" y="4800600"/>
            <a:ext cx="1103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Sept 01</a:t>
            </a:r>
            <a:endParaRPr b="0" lang="en-US" sz="2400" strike="noStrike" u="none">
              <a:solidFill>
                <a:srgbClr val="000000"/>
              </a:solidFill>
              <a:effectLst/>
              <a:uFillTx/>
              <a:latin typeface="Times New Roman"/>
            </a:endParaRPr>
          </a:p>
        </p:txBody>
      </p:sp>
      <p:sp>
        <p:nvSpPr>
          <p:cNvPr id="201" name=""/>
          <p:cNvSpPr/>
          <p:nvPr/>
        </p:nvSpPr>
        <p:spPr>
          <a:xfrm>
            <a:off x="5640480" y="4800600"/>
            <a:ext cx="10522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Dec 01</a:t>
            </a:r>
            <a:endParaRPr b="0" lang="en-US" sz="2400" strike="noStrike" u="none">
              <a:solidFill>
                <a:srgbClr val="000000"/>
              </a:solidFill>
              <a:effectLst/>
              <a:uFillTx/>
              <a:latin typeface="Times New Roman"/>
            </a:endParaRPr>
          </a:p>
        </p:txBody>
      </p:sp>
      <p:sp>
        <p:nvSpPr>
          <p:cNvPr id="202" name=""/>
          <p:cNvSpPr/>
          <p:nvPr/>
        </p:nvSpPr>
        <p:spPr>
          <a:xfrm>
            <a:off x="916560" y="5562720"/>
            <a:ext cx="27036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 Pays YZ Corp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$.08 per mmbtu</a:t>
            </a:r>
            <a:endParaRPr b="0" lang="en-US" sz="2400" strike="noStrike" u="none">
              <a:solidFill>
                <a:srgbClr val="000000"/>
              </a:solidFill>
              <a:effectLst/>
              <a:uFillTx/>
              <a:latin typeface="Times New Roman"/>
            </a:endParaRPr>
          </a:p>
        </p:txBody>
      </p:sp>
      <p:sp>
        <p:nvSpPr>
          <p:cNvPr id="203" name=""/>
          <p:cNvSpPr/>
          <p:nvPr/>
        </p:nvSpPr>
        <p:spPr>
          <a:xfrm>
            <a:off x="4879080" y="5562720"/>
            <a:ext cx="27036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 Pays YZ Corp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$.08 per mmbtu</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Physical/Cash Deals Example</a:t>
            </a: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buys Transco Z6 gas @ 3.35 for balance of the month 8/17/01-8/31/01 from ABC Corp</a:t>
            </a:r>
            <a:endParaRPr b="0" lang="en-US" sz="3200" strike="noStrike" u="none">
              <a:solidFill>
                <a:srgbClr val="000000"/>
              </a:solidFill>
              <a:effectLst/>
              <a:uFillTx/>
              <a:latin typeface="Times New Roman"/>
            </a:endParaRPr>
          </a:p>
        </p:txBody>
      </p:sp>
      <p:sp>
        <p:nvSpPr>
          <p:cNvPr id="15" name=""/>
          <p:cNvSpPr/>
          <p:nvPr/>
        </p:nvSpPr>
        <p:spPr>
          <a:xfrm>
            <a:off x="1447920" y="39625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 name=""/>
          <p:cNvSpPr/>
          <p:nvPr/>
        </p:nvSpPr>
        <p:spPr>
          <a:xfrm>
            <a:off x="5715000" y="39625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 name=""/>
          <p:cNvSpPr/>
          <p:nvPr/>
        </p:nvSpPr>
        <p:spPr>
          <a:xfrm>
            <a:off x="2819520" y="4191120"/>
            <a:ext cx="2895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flipH="1">
            <a:off x="2819160" y="4800600"/>
            <a:ext cx="2895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1586160" y="41562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20" name=""/>
          <p:cNvSpPr/>
          <p:nvPr/>
        </p:nvSpPr>
        <p:spPr>
          <a:xfrm>
            <a:off x="5929560" y="4156200"/>
            <a:ext cx="807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ABC</a:t>
            </a:r>
            <a:endParaRPr b="0" lang="en-US" sz="2400" strike="noStrike" u="none">
              <a:solidFill>
                <a:srgbClr val="000000"/>
              </a:solidFill>
              <a:effectLst/>
              <a:uFillTx/>
              <a:latin typeface="Times New Roman"/>
            </a:endParaRPr>
          </a:p>
        </p:txBody>
      </p:sp>
      <p:sp>
        <p:nvSpPr>
          <p:cNvPr id="21" name=""/>
          <p:cNvSpPr/>
          <p:nvPr/>
        </p:nvSpPr>
        <p:spPr>
          <a:xfrm>
            <a:off x="3339720" y="3922560"/>
            <a:ext cx="12261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$3.35 per mmbtu</a:t>
            </a:r>
            <a:endParaRPr b="0" lang="en-US" sz="1200" strike="noStrike" u="none">
              <a:solidFill>
                <a:srgbClr val="000000"/>
              </a:solidFill>
              <a:effectLst/>
              <a:uFillTx/>
              <a:latin typeface="Times New Roman"/>
            </a:endParaRPr>
          </a:p>
        </p:txBody>
      </p:sp>
      <p:sp>
        <p:nvSpPr>
          <p:cNvPr id="22" name=""/>
          <p:cNvSpPr/>
          <p:nvPr/>
        </p:nvSpPr>
        <p:spPr>
          <a:xfrm>
            <a:off x="3352680" y="4495680"/>
            <a:ext cx="18432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3127680" y="4419720"/>
            <a:ext cx="2224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Physical Gas and Transco Zone 6</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Physical Index Deal</a:t>
            </a:r>
            <a:endParaRPr b="0" lang="en-US" sz="44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Gas usually transacted at a future point in time(term)</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If we buy index gas, we profit if the price goes up, because we sell gas on the spot market to cover position at a higher price than purchased term gas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Physical Index Example</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sells gas to DEF corp. at Henry Hub for IF-HH-.01 for 9/01</a:t>
            </a:r>
            <a:endParaRPr b="0" lang="en-US" sz="3200" strike="noStrike" u="none">
              <a:solidFill>
                <a:srgbClr val="000000"/>
              </a:solidFill>
              <a:effectLst/>
              <a:uFillTx/>
              <a:latin typeface="Times New Roman"/>
            </a:endParaRPr>
          </a:p>
        </p:txBody>
      </p:sp>
      <p:sp>
        <p:nvSpPr>
          <p:cNvPr id="28" name=""/>
          <p:cNvSpPr/>
          <p:nvPr/>
        </p:nvSpPr>
        <p:spPr>
          <a:xfrm>
            <a:off x="1523880" y="34290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a:off x="5486400" y="34290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2895480" y="3581280"/>
            <a:ext cx="2590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flipH="1">
            <a:off x="2895120" y="4191120"/>
            <a:ext cx="2590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1814760" y="36990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33" name=""/>
          <p:cNvSpPr/>
          <p:nvPr/>
        </p:nvSpPr>
        <p:spPr>
          <a:xfrm>
            <a:off x="5777280" y="3622680"/>
            <a:ext cx="756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DEF</a:t>
            </a:r>
            <a:endParaRPr b="0" lang="en-US" sz="2400" strike="noStrike" u="none">
              <a:solidFill>
                <a:srgbClr val="000000"/>
              </a:solidFill>
              <a:effectLst/>
              <a:uFillTx/>
              <a:latin typeface="Times New Roman"/>
            </a:endParaRPr>
          </a:p>
        </p:txBody>
      </p:sp>
      <p:sp>
        <p:nvSpPr>
          <p:cNvPr id="34" name=""/>
          <p:cNvSpPr/>
          <p:nvPr/>
        </p:nvSpPr>
        <p:spPr>
          <a:xfrm>
            <a:off x="3186720" y="3313080"/>
            <a:ext cx="18399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Physical Gas at Henry Hub</a:t>
            </a:r>
            <a:endParaRPr b="0" lang="en-US" sz="1200" strike="noStrike" u="none">
              <a:solidFill>
                <a:srgbClr val="000000"/>
              </a:solidFill>
              <a:effectLst/>
              <a:uFillTx/>
              <a:latin typeface="Times New Roman"/>
            </a:endParaRPr>
          </a:p>
        </p:txBody>
      </p:sp>
      <p:sp>
        <p:nvSpPr>
          <p:cNvPr id="35" name=""/>
          <p:cNvSpPr/>
          <p:nvPr/>
        </p:nvSpPr>
        <p:spPr>
          <a:xfrm>
            <a:off x="3261960" y="3922560"/>
            <a:ext cx="13276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IF-Henry Hub -.01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Swing Swap</a:t>
            </a:r>
            <a:endParaRPr b="0" lang="en-US" sz="4400" strike="noStrike" u="none">
              <a:solidFill>
                <a:srgbClr val="000000"/>
              </a:solidFill>
              <a:effectLst/>
              <a:uFillTx/>
              <a:latin typeface="Times New Roman"/>
            </a:endParaRPr>
          </a:p>
        </p:txBody>
      </p:sp>
      <p:sp>
        <p:nvSpPr>
          <p:cNvPr id="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Financial transaction used to hedge fixed price physical risk for balance of month physical transactions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Example: ENA buys swing swap from GHI Corp. at NGPL-Midcon for 2.47 for 8/16/01 – 8/31/01</a:t>
            </a:r>
            <a:endParaRPr b="0" lang="en-US" sz="3200" strike="noStrike" u="none">
              <a:solidFill>
                <a:srgbClr val="000000"/>
              </a:solidFill>
              <a:effectLst/>
              <a:uFillTx/>
              <a:latin typeface="Times New Roman"/>
            </a:endParaRPr>
          </a:p>
        </p:txBody>
      </p:sp>
      <p:sp>
        <p:nvSpPr>
          <p:cNvPr id="38" name=""/>
          <p:cNvSpPr/>
          <p:nvPr/>
        </p:nvSpPr>
        <p:spPr>
          <a:xfrm>
            <a:off x="5410080" y="52578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
          <p:cNvSpPr/>
          <p:nvPr/>
        </p:nvSpPr>
        <p:spPr>
          <a:xfrm>
            <a:off x="1447920" y="5257800"/>
            <a:ext cx="137160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a:off x="2819520" y="5486400"/>
            <a:ext cx="2590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flipH="1">
            <a:off x="2819520" y="6019920"/>
            <a:ext cx="2590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1662480" y="54514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43" name=""/>
          <p:cNvSpPr/>
          <p:nvPr/>
        </p:nvSpPr>
        <p:spPr>
          <a:xfrm>
            <a:off x="5793480" y="5486400"/>
            <a:ext cx="7225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GHI</a:t>
            </a:r>
            <a:endParaRPr b="0" lang="en-US" sz="2400" strike="noStrike" u="none">
              <a:solidFill>
                <a:srgbClr val="000000"/>
              </a:solidFill>
              <a:effectLst/>
              <a:uFillTx/>
              <a:latin typeface="Times New Roman"/>
            </a:endParaRPr>
          </a:p>
        </p:txBody>
      </p:sp>
      <p:sp>
        <p:nvSpPr>
          <p:cNvPr id="44" name=""/>
          <p:cNvSpPr/>
          <p:nvPr/>
        </p:nvSpPr>
        <p:spPr>
          <a:xfrm>
            <a:off x="3735360" y="5105520"/>
            <a:ext cx="523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$2.47</a:t>
            </a:r>
            <a:endParaRPr b="0" lang="en-US" sz="1200" strike="noStrike" u="none">
              <a:solidFill>
                <a:srgbClr val="000000"/>
              </a:solidFill>
              <a:effectLst/>
              <a:uFillTx/>
              <a:latin typeface="Times New Roman"/>
            </a:endParaRPr>
          </a:p>
        </p:txBody>
      </p:sp>
      <p:sp>
        <p:nvSpPr>
          <p:cNvPr id="45" name=""/>
          <p:cNvSpPr/>
          <p:nvPr/>
        </p:nvSpPr>
        <p:spPr>
          <a:xfrm>
            <a:off x="3184200" y="5751360"/>
            <a:ext cx="1594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GDP-NGPL/MIDCON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Exchange of Futures for Physical (EFP)</a:t>
            </a:r>
            <a:endParaRPr b="0" lang="en-US" sz="4400" strike="noStrike" u="none">
              <a:solidFill>
                <a:srgbClr val="000000"/>
              </a:solidFill>
              <a:effectLst/>
              <a:uFillTx/>
              <a:latin typeface="Times New Roman"/>
            </a:endParaRPr>
          </a:p>
        </p:txBody>
      </p:sp>
      <p:sp>
        <p:nvSpPr>
          <p:cNvPr id="4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One party gives futures contracts in exchange for physical gas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Basis risk is inherent in an EFP</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EFP’s are generally used to fix the sale/purchase price for gas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trigger is a hybrid form of an EFP</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You can convert an EFP to phy Index by adding a basis swap</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EFP Example</a:t>
            </a:r>
            <a:endParaRPr b="0" lang="en-US" sz="4400" strike="noStrike" u="none">
              <a:solidFill>
                <a:srgbClr val="000000"/>
              </a:solidFill>
              <a:effectLst/>
              <a:uFillTx/>
              <a:latin typeface="Times New Roman"/>
            </a:endParaRPr>
          </a:p>
        </p:txBody>
      </p:sp>
      <p:sp>
        <p:nvSpPr>
          <p:cNvPr id="4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ENA sells an EFP to JKL Corp. at Socal for +.35 and a posted price of 3.15</a:t>
            </a:r>
            <a:endParaRPr b="0" lang="en-US" sz="3200" strike="noStrike" u="none">
              <a:solidFill>
                <a:srgbClr val="000000"/>
              </a:solidFill>
              <a:effectLst/>
              <a:uFillTx/>
              <a:latin typeface="Times New Roman"/>
            </a:endParaRPr>
          </a:p>
        </p:txBody>
      </p:sp>
      <p:sp>
        <p:nvSpPr>
          <p:cNvPr id="50" name=""/>
          <p:cNvSpPr/>
          <p:nvPr/>
        </p:nvSpPr>
        <p:spPr>
          <a:xfrm>
            <a:off x="1371600" y="35053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1" name=""/>
          <p:cNvSpPr/>
          <p:nvPr/>
        </p:nvSpPr>
        <p:spPr>
          <a:xfrm>
            <a:off x="5257800" y="35053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a:off x="1371600" y="5334120"/>
            <a:ext cx="137160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 name=""/>
          <p:cNvSpPr/>
          <p:nvPr/>
        </p:nvSpPr>
        <p:spPr>
          <a:xfrm>
            <a:off x="1738800" y="377496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ENA</a:t>
            </a:r>
            <a:endParaRPr b="0" lang="en-US" sz="2400" strike="noStrike" u="none">
              <a:solidFill>
                <a:srgbClr val="000000"/>
              </a:solidFill>
              <a:effectLst/>
              <a:uFillTx/>
              <a:latin typeface="Times New Roman"/>
            </a:endParaRPr>
          </a:p>
        </p:txBody>
      </p:sp>
      <p:sp>
        <p:nvSpPr>
          <p:cNvPr id="54" name=""/>
          <p:cNvSpPr/>
          <p:nvPr/>
        </p:nvSpPr>
        <p:spPr>
          <a:xfrm>
            <a:off x="1738440" y="5527800"/>
            <a:ext cx="705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JKL</a:t>
            </a:r>
            <a:endParaRPr b="0" lang="en-US" sz="2400" strike="noStrike" u="none">
              <a:solidFill>
                <a:srgbClr val="000000"/>
              </a:solidFill>
              <a:effectLst/>
              <a:uFillTx/>
              <a:latin typeface="Times New Roman"/>
            </a:endParaRPr>
          </a:p>
        </p:txBody>
      </p:sp>
      <p:sp>
        <p:nvSpPr>
          <p:cNvPr id="55" name=""/>
          <p:cNvSpPr/>
          <p:nvPr/>
        </p:nvSpPr>
        <p:spPr>
          <a:xfrm>
            <a:off x="5548680" y="3699000"/>
            <a:ext cx="705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JKL</a:t>
            </a:r>
            <a:endParaRPr b="0" lang="en-US" sz="2400" strike="noStrike" u="none">
              <a:solidFill>
                <a:srgbClr val="000000"/>
              </a:solidFill>
              <a:effectLst/>
              <a:uFillTx/>
              <a:latin typeface="Times New Roman"/>
            </a:endParaRPr>
          </a:p>
        </p:txBody>
      </p:sp>
      <p:sp>
        <p:nvSpPr>
          <p:cNvPr id="56" name=""/>
          <p:cNvSpPr/>
          <p:nvPr/>
        </p:nvSpPr>
        <p:spPr>
          <a:xfrm>
            <a:off x="2743200" y="3657600"/>
            <a:ext cx="2514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flipH="1">
            <a:off x="2742840" y="4267080"/>
            <a:ext cx="2514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2514600" y="4495680"/>
            <a:ext cx="0" cy="838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flipV="1">
            <a:off x="1600200" y="4495320"/>
            <a:ext cx="0" cy="838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3109320" y="3313080"/>
            <a:ext cx="10407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 Socal</a:t>
            </a:r>
            <a:endParaRPr b="0" lang="en-US" sz="1200" strike="noStrike" u="none">
              <a:solidFill>
                <a:srgbClr val="000000"/>
              </a:solidFill>
              <a:effectLst/>
              <a:uFillTx/>
              <a:latin typeface="Times New Roman"/>
            </a:endParaRPr>
          </a:p>
        </p:txBody>
      </p:sp>
      <p:sp>
        <p:nvSpPr>
          <p:cNvPr id="61" name=""/>
          <p:cNvSpPr/>
          <p:nvPr/>
        </p:nvSpPr>
        <p:spPr>
          <a:xfrm>
            <a:off x="3048120" y="4114800"/>
            <a:ext cx="18396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3201840" y="3886200"/>
            <a:ext cx="13813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$3.15 + .35 =$ 3.50</a:t>
            </a:r>
            <a:endParaRPr b="0" lang="en-US" sz="1200" strike="noStrike" u="none">
              <a:solidFill>
                <a:srgbClr val="000000"/>
              </a:solidFill>
              <a:effectLst/>
              <a:uFillTx/>
              <a:latin typeface="Times New Roman"/>
            </a:endParaRPr>
          </a:p>
        </p:txBody>
      </p:sp>
      <p:sp>
        <p:nvSpPr>
          <p:cNvPr id="63" name=""/>
          <p:cNvSpPr/>
          <p:nvPr/>
        </p:nvSpPr>
        <p:spPr>
          <a:xfrm>
            <a:off x="2652480" y="4836960"/>
            <a:ext cx="5238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$3.15</a:t>
            </a:r>
            <a:endParaRPr b="0" lang="en-US" sz="1200" strike="noStrike" u="none">
              <a:solidFill>
                <a:srgbClr val="000000"/>
              </a:solidFill>
              <a:effectLst/>
              <a:uFillTx/>
              <a:latin typeface="Times New Roman"/>
            </a:endParaRPr>
          </a:p>
        </p:txBody>
      </p:sp>
      <p:sp>
        <p:nvSpPr>
          <p:cNvPr id="64" name=""/>
          <p:cNvSpPr/>
          <p:nvPr/>
        </p:nvSpPr>
        <p:spPr>
          <a:xfrm>
            <a:off x="991800" y="4800600"/>
            <a:ext cx="477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NX1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Fixed for Float Futures Swap</a:t>
            </a:r>
            <a:endParaRPr b="0" lang="en-US" sz="4400" strike="noStrike" u="none">
              <a:solidFill>
                <a:srgbClr val="000000"/>
              </a:solidFill>
              <a:effectLst/>
              <a:uFillTx/>
              <a:latin typeface="Times New Roman"/>
            </a:endParaRPr>
          </a:p>
        </p:txBody>
      </p:sp>
      <p:sp>
        <p:nvSpPr>
          <p:cNvPr id="6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Fixed Price vs. Floating price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Fixed price is the current market price, and the floating price is the Last 3 days price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Key factor to remember, if this fixed price swap is done with the NYMEX, the position must be closed prior to NX1 in order to avoid taking physical delivery at Henry Hub</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2001-08-14T20:44:58Z</dcterms:created>
  <dc:creator>plove</dc:creator>
  <dc:description/>
  <dc:language>en-US</dc:language>
  <cp:lastModifiedBy>plove</cp:lastModifiedBy>
  <dcterms:modified xsi:type="dcterms:W3CDTF">2001-08-20T11:37:12Z</dcterms:modified>
  <cp:revision>11</cp:revision>
  <dc:subject/>
  <dc:title>Physical/Cash Deals</dc:title>
</cp:coreProperties>
</file>