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264960"/>
            <a:ext cx="8915400" cy="6589800"/>
          </a:xfrm>
          <a:prstGeom prst="rtTriangle">
            <a:avLst/>
          </a:prstGeom>
          <a:gradFill rotWithShape="0">
            <a:gsLst>
              <a:gs pos="0">
                <a:srgbClr val="757575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5638680" y="5275440"/>
            <a:ext cx="3389400" cy="68580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>
                  <a:alpha val="50196"/>
                </a:srgbClr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15840" y="106668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69600" y="2574720"/>
            <a:ext cx="494820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1"/>
          </p:nvPr>
        </p:nvSpPr>
        <p:spPr>
          <a:xfrm>
            <a:off x="2568240" y="6119280"/>
            <a:ext cx="3908520" cy="476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2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CA0868-6E5B-4C78-A3C6-54B30CEEA6D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5718960" y="-360"/>
            <a:ext cx="6857640" cy="6857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1302" y="12"/>
                </a:moveTo>
                <a:arcTo wR="10800" hR="10800" stAng="-5240302" swAng="10509791"/>
                <a:lnTo>
                  <a:pt x="10800" y="10800"/>
                </a:lnTo>
                <a:close/>
              </a:path>
              <a:path fill="none" w="21600" h="21600">
                <a:moveTo>
                  <a:pt x="11302" y="12"/>
                </a:moveTo>
                <a:arcTo wR="10800" hR="10800" stAng="-5240302" swAng="10509791"/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6782040" y="-3200760"/>
            <a:ext cx="4723560" cy="4723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689" y="7005"/>
                </a:moveTo>
                <a:arcTo wR="10800" hR="10800" stAng="-9565662" swAng="4127954"/>
                <a:lnTo>
                  <a:pt x="10800" y="10800"/>
                </a:lnTo>
                <a:close/>
              </a:path>
              <a:path fill="none" w="21600" h="21600">
                <a:moveTo>
                  <a:pt x="689" y="7005"/>
                </a:moveTo>
                <a:arcTo wR="10800" hR="10800" stAng="-9565662" swAng="4127954"/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flipH="1" flipV="1">
            <a:off x="6715800" y="-17280"/>
            <a:ext cx="2361960" cy="27277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7243920" y="-12600"/>
            <a:ext cx="1440" cy="6811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596880"/>
            <a:ext cx="91440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4572000" y="5275440"/>
            <a:ext cx="4603680" cy="68580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>
                  <a:alpha val="50196"/>
                </a:srgbClr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68200"/>
            <a:ext cx="8915400" cy="6589800"/>
          </a:xfrm>
          <a:prstGeom prst="rtTriangl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15840" y="152388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542880" y="3228840"/>
            <a:ext cx="0" cy="3627720"/>
          </a:xfrm>
          <a:prstGeom prst="line">
            <a:avLst/>
          </a:prstGeom>
          <a:ln cap="sq"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6837480" y="-9360"/>
            <a:ext cx="330120" cy="6875280"/>
            <a:chOff x="6837480" y="-9360"/>
            <a:chExt cx="330120" cy="6875280"/>
          </a:xfrm>
        </p:grpSpPr>
        <p:sp>
          <p:nvSpPr>
            <p:cNvPr id="17" name=""/>
            <p:cNvSpPr/>
            <p:nvPr/>
          </p:nvSpPr>
          <p:spPr>
            <a:xfrm>
              <a:off x="6865920" y="6721560"/>
              <a:ext cx="76320" cy="14436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6837480" y="3048120"/>
              <a:ext cx="759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142040" y="3352680"/>
              <a:ext cx="255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837480" y="4267080"/>
              <a:ext cx="759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837480" y="5486400"/>
              <a:ext cx="759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7142040" y="4572000"/>
              <a:ext cx="255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142040" y="5791320"/>
              <a:ext cx="255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6837480" y="-9360"/>
              <a:ext cx="75960" cy="10296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7142040" y="-7920"/>
              <a:ext cx="25560" cy="4064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837480" y="476280"/>
              <a:ext cx="759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837480" y="1695600"/>
              <a:ext cx="759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7142040" y="781200"/>
              <a:ext cx="255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7142040" y="2000160"/>
              <a:ext cx="25560" cy="83664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0" name="PlaceHolder 1"/>
          <p:cNvSpPr>
            <a:spLocks noGrp="1"/>
          </p:cNvSpPr>
          <p:nvPr>
            <p:ph type="dt" idx="3"/>
          </p:nvPr>
        </p:nvSpPr>
        <p:spPr>
          <a:xfrm>
            <a:off x="685440" y="5257440"/>
            <a:ext cx="3908520" cy="343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3AB222-ED28-44FA-9178-A1A55759FADA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ftr" idx="4"/>
          </p:nvPr>
        </p:nvSpPr>
        <p:spPr>
          <a:xfrm>
            <a:off x="685440" y="5638320"/>
            <a:ext cx="3908520" cy="304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sldNum" idx="5"/>
          </p:nvPr>
        </p:nvSpPr>
        <p:spPr>
          <a:xfrm>
            <a:off x="7236000" y="6356160"/>
            <a:ext cx="1908000" cy="501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Autofit/>
          </a:bodyPr>
          <a:lstStyle>
            <a:lvl1pPr lvl="1" marL="114480" indent="0" algn="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lvl="1" marL="114480" indent="0" algn="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1AC3E5-5F7B-4EBB-A6D2-40C5E4D6AFF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87200" y="404640"/>
            <a:ext cx="7489800" cy="5542200"/>
          </a:xfrm>
          <a:custGeom>
            <a:avLst/>
            <a:gdLst/>
            <a:ahLst/>
            <a:rect l="l" t="t" r="r" b="b"/>
            <a:pathLst>
              <a:path w="4718" h="3491">
                <a:moveTo>
                  <a:pt x="4718" y="3491"/>
                </a:moveTo>
                <a:lnTo>
                  <a:pt x="4718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0520" y="1676520"/>
            <a:ext cx="9128160" cy="132084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title"/>
          </p:nvPr>
        </p:nvSpPr>
        <p:spPr>
          <a:xfrm>
            <a:off x="419040" y="1523880"/>
            <a:ext cx="847728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5866560" y="-360"/>
            <a:ext cx="6857640" cy="6857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1302" y="12"/>
                </a:moveTo>
                <a:arcTo wR="10800" hR="10800" stAng="-5240302" swAng="10509791"/>
                <a:lnTo>
                  <a:pt x="10800" y="10800"/>
                </a:lnTo>
                <a:close/>
              </a:path>
              <a:path fill="none" w="21600" h="21600">
                <a:moveTo>
                  <a:pt x="11302" y="12"/>
                </a:moveTo>
                <a:arcTo wR="10800" hR="10800" stAng="-5240302" swAng="10509791"/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85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19040" y="1523880"/>
            <a:ext cx="847728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Pricing Breakthrough 2001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(Getting Jay out of the Way :) :) 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28200" y="3171600"/>
            <a:ext cx="4970520" cy="2044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Jay Lewis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14,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Services,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Price with Less Data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69960" y="2574720"/>
            <a:ext cx="786456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system uses 12 months bills and rate engine matching to ensure appropriate modeling while retaining accuracy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1 bill, expert system and greater use of existing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expert systems for smaller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customized load profiles for larger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Strengthen feedback loop between reconciliation and forward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are included on page 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risk that we could lose money because of overestimating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Benefits: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allow 5x throughput in Batch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Less Site Visits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69960" y="2574720"/>
            <a:ext cx="77882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system requires extensive site visits, taking 3 months of elasped time to price EAM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telephone interviews to replace site visits on all but largest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estimates of equipment types to develop pricng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Strengthen feedback loop between reconciliation and forward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are included on page 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risk that we could lose money because of overestimating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Benefits: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allow 5x throughput in Batch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Price smaller deals from Matrix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69960" y="2574720"/>
            <a:ext cx="77119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system can only price 10 deals per week per person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price 10 times that 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regional teams that develop pricing which is preapproved by desks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matrix pricing that can eliminate batching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Strengthen reconciliation team to review baseline price and volumetric assumption after contract execution.  Move 50% of 3DR to post-pricing by 10/15/00.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Strengthen feedback loop between reconciliation and forward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electric book to expand executable pricing matrix by 12/1/00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are included on page 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is already underway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Benefits: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allow 10x throughput of pricing smaller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 reliance on post contract baseline determination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80168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 to contract discount percentage from year 1 baseline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B/L can be disc off tariff or fixed $/MWH (seasonal or annual)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10/15 define baseline true-up process to handle: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1 tariff 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1 projects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1 site closures/additions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1 large weather variations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special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50% of 3DR to post pricing by 10/15 to allow for first deal true-up within 120 days of contract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Load Profile  &amp; Other Milestones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73" name="" descr=""/>
          <p:cNvPicPr/>
          <p:nvPr/>
        </p:nvPicPr>
        <p:blipFill>
          <a:blip r:embed="rId1"/>
          <a:stretch/>
        </p:blipFill>
        <p:spPr>
          <a:xfrm>
            <a:off x="152280" y="2438280"/>
            <a:ext cx="8839440" cy="3303720"/>
          </a:xfrm>
          <a:prstGeom prst="rect">
            <a:avLst/>
          </a:prstGeom>
          <a:noFill/>
          <a:ln w="0">
            <a:noFill/>
          </a:ln>
        </p:spPr>
      </p:pic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19040" y="1523880"/>
            <a:ext cx="847728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Summary of Recommendations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2971800"/>
            <a:ext cx="7601040" cy="204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>
              <a:lnSpc>
                <a:spcPct val="85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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GNO deals within week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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GNO lite deals within 1 week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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outsource deals within 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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10X the number of smaller deals within the same timeframe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5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Proposed: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 10 people to contract development and management from the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 Pricing Process for minimum 5X throughput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Utility Risk Management staffing (6) to allow 20 new rates per week (from 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Load Profile Staffing (10) to create standardized load profiles, expert systems, and GNO real time support.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off 1 bill (as opposed to 12)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GNO/GNO Lite by doing telephone interviews, greater use of assumptions, and greater use of historical data, and creating faster feedback loop between reconciliation and pricing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smaller deals with matrix and confirm with reconciliation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Challenge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440" y="2361960"/>
            <a:ext cx="74833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Takes 3 months to price GNO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GNO lite pricing is the same as GNO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commodity deals take 1 month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Engine is constraint in pricing and curve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Challenge: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running at our limit and can achieve 200m per year in margin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increase our margin by 5X in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figure out how to increase pricing throughput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 Pricing Process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2438280"/>
            <a:ext cx="7711920" cy="3416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asked for 12 bills and contracts and general ledger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Causes delays in getting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Causes extensive data entry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Causes data entry errors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Causes expectations of accuracy in 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it takes about 3 weeks to get a large deal transcribed after the data is 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usually takes 1 month of elapsed time to get sufficient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Engine and Load Wizard cause 15 minutes work per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models each site load profile using load wizard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runs site against rate engine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usually reiterates load and rate engine steps until matching bills to rate engine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Delays are caused when a rate has not yet been modeled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capacity is 5 new rates per week into rate engine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elapsed time is 2 weeks to get a build a new tariff forward curve.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takes several months to audit the largest sites for EAM purposes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Sending engineers to audit large and representative sites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coordinate with 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terms often cause endless changes and much risk of error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deal has different language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 Pricing Process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88240" cy="35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Batch requires &gt;15 minutes per site for rate engine and load wizard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either have to quintruple the people or remove these functions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terms cause endless changes and risk of error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 pricing process so that it does not use load wizard and rate engine with continuous feedback loop to match 12 bills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standardized contract term modules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create load profile team and expert systems to allow faster load profiling ($2m)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change batch and tariff curves format to remove rate engine and load wizard from pricing ($2m)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use of executable pricing matrices (load profile based (sdg&amp;e), electric book based)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achieve 5X throughput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Increased Throughput on Developing New Curves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9405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sites often are related to tariff curves without existing forward 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our new rate engine modeling is limited to 5 per week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it takes about 2 weeks elapsed time to produce a tariff forward curve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Decentralize the modeling of rates (rate engine) to the areas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quick forecasts within 2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 quick forecasts to more detail within 2 weeks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add staff to do quick forecasts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fix rate engine to be more user friendly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are included on page 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Benefits: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allow 5x throughput in Batch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Increased Standardization of Load Profiles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80168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Challenge: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system uses 12 months bills and rate engine matching to ensure appropriate modeling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remove rate engine from pricing while keeping accuracy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build expert systems and support to allow immediate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Solution: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Hire 10 load profiling people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expert systems for smaller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customized load profiles for larger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 are included on page 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Benefits: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5f5f5f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Should allow 5x throughput in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8307360" y="5181480"/>
            <a:ext cx="48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Load Profiling Details (Con’td)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94052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 existing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Analyse existing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Expert System based on SIC codes, Number of Shifts, Business Type, &amp; Usage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Expert System into batch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analysis on effects of error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analysis on effects of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Revisit profiles with greater knowledge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757575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9024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Load Profiling Details (Con’td)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69600" y="2574720"/>
            <a:ext cx="7559640" cy="341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with 2 bills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 to delivering GNO within month, GNO lite or Lg Commodity within week, and Sm Commodity within week.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bills to get 8760 data for GNO large sites where possible and large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 to 1 bill within 3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90600" y="1081080"/>
            <a:ext cx="8421480" cy="124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69960" y="2575080"/>
            <a:ext cx="79405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2000-09-13T11:17:51Z</dcterms:created>
  <dc:creator>sstoness</dc:creator>
  <dc:description/>
  <dc:language>en-US</dc:language>
  <cp:lastModifiedBy>dbenevid</cp:lastModifiedBy>
  <cp:lastPrinted>2000-09-20T23:54:31Z</cp:lastPrinted>
  <dcterms:modified xsi:type="dcterms:W3CDTF">2000-09-21T00:35:27Z</dcterms:modified>
  <cp:revision>12</cp:revision>
  <dc:subject/>
  <dc:title>Pricing Breakthrough 2001</dc:title>
</cp:coreProperties>
</file>