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png" ContentType="image/png"/>
  <Override PartName="/ppt/media/image2.wmf" ContentType="image/x-wmf"/>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126" name="PlaceHolder 1"/>
          <p:cNvSpPr>
            <a:spLocks noGrp="1"/>
          </p:cNvSpPr>
          <p:nvPr>
            <p:ph type="title"/>
          </p:nvPr>
        </p:nvSpPr>
        <p:spPr>
          <a:xfrm>
            <a:off x="1955880" y="114120"/>
            <a:ext cx="7061040" cy="67284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i="1" lang="en-US" sz="3200" strike="noStrike" u="none">
              <a:solidFill>
                <a:srgbClr val="f9b311"/>
              </a:solidFill>
              <a:effectLst/>
              <a:uFillTx/>
              <a:latin typeface="Arial Narrow"/>
            </a:endParaRPr>
          </a:p>
        </p:txBody>
      </p:sp>
      <p:sp>
        <p:nvSpPr>
          <p:cNvPr id="127" name="PlaceHolder 2"/>
          <p:cNvSpPr>
            <a:spLocks noGrp="1"/>
          </p:cNvSpPr>
          <p:nvPr>
            <p:ph/>
          </p:nvPr>
        </p:nvSpPr>
        <p:spPr>
          <a:xfrm>
            <a:off x="1953720" y="1006200"/>
            <a:ext cx="3445920" cy="5089320"/>
          </a:xfrm>
          <a:prstGeom prst="rect">
            <a:avLst/>
          </a:prstGeom>
          <a:noFill/>
          <a:ln w="0">
            <a:noFill/>
          </a:ln>
        </p:spPr>
        <p:txBody>
          <a:bodyPr lIns="90000" rIns="90000" tIns="46800" bIns="46800" anchor="t">
            <a:normAutofit/>
          </a:bodyPr>
          <a:p>
            <a:pPr indent="0">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p:txBody>
      </p:sp>
      <p:sp>
        <p:nvSpPr>
          <p:cNvPr id="128" name="PlaceHolder 3"/>
          <p:cNvSpPr>
            <a:spLocks noGrp="1"/>
          </p:cNvSpPr>
          <p:nvPr>
            <p:ph/>
          </p:nvPr>
        </p:nvSpPr>
        <p:spPr>
          <a:xfrm>
            <a:off x="5572440" y="1006200"/>
            <a:ext cx="3445920" cy="5089320"/>
          </a:xfrm>
          <a:prstGeom prst="rect">
            <a:avLst/>
          </a:prstGeom>
          <a:noFill/>
          <a:ln w="0">
            <a:noFill/>
          </a:ln>
        </p:spPr>
        <p:txBody>
          <a:bodyPr lIns="90000" rIns="90000" tIns="46800" bIns="46800" anchor="t">
            <a:normAutofit/>
          </a:bodyPr>
          <a:p>
            <a:pPr indent="0">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29" name="PlaceHolder 1"/>
          <p:cNvSpPr>
            <a:spLocks noGrp="1"/>
          </p:cNvSpPr>
          <p:nvPr>
            <p:ph type="title"/>
          </p:nvPr>
        </p:nvSpPr>
        <p:spPr>
          <a:xfrm>
            <a:off x="1955880" y="114120"/>
            <a:ext cx="7061040" cy="67284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i="1" lang="en-US" sz="3200" strike="noStrike" u="none">
              <a:solidFill>
                <a:srgbClr val="f9b311"/>
              </a:solidFill>
              <a:effectLst/>
              <a:uFillTx/>
              <a:latin typeface="Arial Narrow"/>
            </a:endParaRPr>
          </a:p>
        </p:txBody>
      </p:sp>
      <p:sp>
        <p:nvSpPr>
          <p:cNvPr id="130" name="PlaceHolder 2"/>
          <p:cNvSpPr>
            <a:spLocks noGrp="1"/>
          </p:cNvSpPr>
          <p:nvPr>
            <p:ph/>
          </p:nvPr>
        </p:nvSpPr>
        <p:spPr>
          <a:xfrm>
            <a:off x="1953720" y="1006200"/>
            <a:ext cx="7061400" cy="5089320"/>
          </a:xfrm>
          <a:prstGeom prst="rect">
            <a:avLst/>
          </a:prstGeom>
          <a:noFill/>
          <a:ln w="0">
            <a:noFill/>
          </a:ln>
        </p:spPr>
        <p:txBody>
          <a:bodyPr lIns="90000" rIns="90000" tIns="46800" bIns="46800" anchor="t">
            <a:normAutofit/>
          </a:bodyPr>
          <a:p>
            <a:pPr indent="0">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31" name="PlaceHolder 1"/>
          <p:cNvSpPr>
            <a:spLocks noGrp="1"/>
          </p:cNvSpPr>
          <p:nvPr>
            <p:ph type="title"/>
          </p:nvPr>
        </p:nvSpPr>
        <p:spPr>
          <a:xfrm>
            <a:off x="1955880" y="114120"/>
            <a:ext cx="7061040" cy="67284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i="1" lang="en-US" sz="3200" strike="noStrike" u="none">
              <a:solidFill>
                <a:srgbClr val="f9b311"/>
              </a:solidFill>
              <a:effectLst/>
              <a:uFillTx/>
              <a:latin typeface="Arial Narrow"/>
            </a:endParaRPr>
          </a:p>
        </p:txBody>
      </p:sp>
      <p:sp>
        <p:nvSpPr>
          <p:cNvPr id="132" name="PlaceHolder 2"/>
          <p:cNvSpPr>
            <a:spLocks noGrp="1"/>
          </p:cNvSpPr>
          <p:nvPr>
            <p:ph type="subTitle"/>
          </p:nvPr>
        </p:nvSpPr>
        <p:spPr>
          <a:xfrm>
            <a:off x="1953720" y="1006200"/>
            <a:ext cx="7061400" cy="5089320"/>
          </a:xfrm>
          <a:prstGeom prst="rect">
            <a:avLst/>
          </a:prstGeom>
          <a:noFill/>
          <a:ln w="0">
            <a:noFill/>
          </a:ln>
        </p:spPr>
        <p:txBody>
          <a:bodyPr lIns="0" rIns="0" tIns="0" bIns="0" anchor="ctr">
            <a:spAutoFit/>
          </a:bodyPr>
          <a:p>
            <a:pPr indent="0" algn="ctr">
              <a:spcBef>
                <a:spcPts val="5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image" Target="../media/image2.wmf"/><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0" name="" descr=""/>
          <p:cNvPicPr/>
          <p:nvPr/>
        </p:nvPicPr>
        <p:blipFill>
          <a:blip r:embed="rId2"/>
          <a:srcRect l="0" t="0" r="0" b="4086"/>
          <a:stretch/>
        </p:blipFill>
        <p:spPr>
          <a:xfrm>
            <a:off x="736560" y="2644920"/>
            <a:ext cx="3981600" cy="4174920"/>
          </a:xfrm>
          <a:prstGeom prst="rect">
            <a:avLst/>
          </a:prstGeom>
          <a:noFill/>
          <a:ln w="0">
            <a:noFill/>
          </a:ln>
        </p:spPr>
      </p:pic>
      <p:sp>
        <p:nvSpPr>
          <p:cNvPr id="1" name=""/>
          <p:cNvSpPr/>
          <p:nvPr/>
        </p:nvSpPr>
        <p:spPr>
          <a:xfrm>
            <a:off x="0" y="3240"/>
            <a:ext cx="1965240" cy="6858000"/>
          </a:xfrm>
          <a:custGeom>
            <a:avLst/>
            <a:gdLst/>
            <a:ahLst/>
            <a:rect l="l" t="t" r="r" b="b"/>
            <a:pathLst>
              <a:path w="700" h="2444">
                <a:moveTo>
                  <a:pt x="0" y="2444"/>
                </a:moveTo>
                <a:cubicBezTo>
                  <a:pt x="0" y="0"/>
                  <a:pt x="0" y="0"/>
                  <a:pt x="0" y="0"/>
                </a:cubicBezTo>
                <a:cubicBezTo>
                  <a:pt x="690" y="0"/>
                  <a:pt x="690" y="0"/>
                  <a:pt x="690" y="0"/>
                </a:cubicBezTo>
                <a:cubicBezTo>
                  <a:pt x="457" y="347"/>
                  <a:pt x="322" y="765"/>
                  <a:pt x="322" y="1214"/>
                </a:cubicBezTo>
                <a:cubicBezTo>
                  <a:pt x="322" y="1670"/>
                  <a:pt x="461" y="2094"/>
                  <a:pt x="700" y="2444"/>
                </a:cubicBezTo>
                <a:cubicBezTo>
                  <a:pt x="0" y="2444"/>
                  <a:pt x="0" y="2444"/>
                  <a:pt x="0" y="2444"/>
                </a:cubicBezTo>
              </a:path>
            </a:pathLst>
          </a:custGeom>
          <a:solidFill>
            <a:srgbClr val="f9b31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 name=""/>
          <p:cNvGrpSpPr/>
          <p:nvPr/>
        </p:nvGrpSpPr>
        <p:grpSpPr>
          <a:xfrm>
            <a:off x="38160" y="0"/>
            <a:ext cx="658800" cy="6764400"/>
            <a:chOff x="38160" y="0"/>
            <a:chExt cx="658800" cy="6764400"/>
          </a:xfrm>
        </p:grpSpPr>
        <p:sp>
          <p:nvSpPr>
            <p:cNvPr id="3" name=""/>
            <p:cNvSpPr/>
            <p:nvPr/>
          </p:nvSpPr>
          <p:spPr>
            <a:xfrm>
              <a:off x="38160" y="6623280"/>
              <a:ext cx="141120" cy="1411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 name=""/>
            <p:cNvSpPr/>
            <p:nvPr/>
          </p:nvSpPr>
          <p:spPr>
            <a:xfrm>
              <a:off x="379440" y="6110280"/>
              <a:ext cx="144360" cy="15084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 name=""/>
            <p:cNvSpPr/>
            <p:nvPr/>
          </p:nvSpPr>
          <p:spPr>
            <a:xfrm>
              <a:off x="38160" y="6110280"/>
              <a:ext cx="141120" cy="15084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 name=""/>
            <p:cNvSpPr/>
            <p:nvPr/>
          </p:nvSpPr>
          <p:spPr>
            <a:xfrm>
              <a:off x="547560" y="5943600"/>
              <a:ext cx="14292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 name=""/>
            <p:cNvSpPr/>
            <p:nvPr/>
          </p:nvSpPr>
          <p:spPr>
            <a:xfrm>
              <a:off x="379440" y="5943600"/>
              <a:ext cx="14436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 name=""/>
            <p:cNvSpPr/>
            <p:nvPr/>
          </p:nvSpPr>
          <p:spPr>
            <a:xfrm>
              <a:off x="38160" y="5943600"/>
              <a:ext cx="14112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 name=""/>
            <p:cNvSpPr/>
            <p:nvPr/>
          </p:nvSpPr>
          <p:spPr>
            <a:xfrm>
              <a:off x="547560" y="5775480"/>
              <a:ext cx="142920" cy="15084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 name=""/>
            <p:cNvSpPr/>
            <p:nvPr/>
          </p:nvSpPr>
          <p:spPr>
            <a:xfrm>
              <a:off x="379440" y="5775480"/>
              <a:ext cx="144360" cy="15084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 name=""/>
            <p:cNvSpPr/>
            <p:nvPr/>
          </p:nvSpPr>
          <p:spPr>
            <a:xfrm>
              <a:off x="203400" y="5775480"/>
              <a:ext cx="142560" cy="15084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 name=""/>
            <p:cNvSpPr/>
            <p:nvPr/>
          </p:nvSpPr>
          <p:spPr>
            <a:xfrm>
              <a:off x="38160" y="5775480"/>
              <a:ext cx="141120" cy="15084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 name=""/>
            <p:cNvSpPr/>
            <p:nvPr/>
          </p:nvSpPr>
          <p:spPr>
            <a:xfrm>
              <a:off x="379440" y="5608800"/>
              <a:ext cx="14436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 name=""/>
            <p:cNvSpPr/>
            <p:nvPr/>
          </p:nvSpPr>
          <p:spPr>
            <a:xfrm>
              <a:off x="203400" y="5608800"/>
              <a:ext cx="14256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 name=""/>
            <p:cNvSpPr/>
            <p:nvPr/>
          </p:nvSpPr>
          <p:spPr>
            <a:xfrm>
              <a:off x="379440" y="5440320"/>
              <a:ext cx="144360" cy="14148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 name=""/>
            <p:cNvSpPr/>
            <p:nvPr/>
          </p:nvSpPr>
          <p:spPr>
            <a:xfrm>
              <a:off x="203400" y="5440320"/>
              <a:ext cx="142560" cy="14148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 name=""/>
            <p:cNvSpPr/>
            <p:nvPr/>
          </p:nvSpPr>
          <p:spPr>
            <a:xfrm>
              <a:off x="38160" y="5440320"/>
              <a:ext cx="141120" cy="14148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 name=""/>
            <p:cNvSpPr/>
            <p:nvPr/>
          </p:nvSpPr>
          <p:spPr>
            <a:xfrm>
              <a:off x="379440" y="6278760"/>
              <a:ext cx="14436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 name=""/>
            <p:cNvSpPr/>
            <p:nvPr/>
          </p:nvSpPr>
          <p:spPr>
            <a:xfrm>
              <a:off x="38160" y="6278760"/>
              <a:ext cx="14112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 name=""/>
            <p:cNvSpPr/>
            <p:nvPr/>
          </p:nvSpPr>
          <p:spPr>
            <a:xfrm>
              <a:off x="203400" y="6453360"/>
              <a:ext cx="14256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 name=""/>
            <p:cNvSpPr/>
            <p:nvPr/>
          </p:nvSpPr>
          <p:spPr>
            <a:xfrm>
              <a:off x="38160" y="6453360"/>
              <a:ext cx="14112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 name=""/>
            <p:cNvSpPr/>
            <p:nvPr/>
          </p:nvSpPr>
          <p:spPr>
            <a:xfrm>
              <a:off x="379440" y="5270400"/>
              <a:ext cx="144360" cy="14616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 name=""/>
            <p:cNvSpPr/>
            <p:nvPr/>
          </p:nvSpPr>
          <p:spPr>
            <a:xfrm>
              <a:off x="38160" y="5270400"/>
              <a:ext cx="141120" cy="14616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 name=""/>
            <p:cNvSpPr/>
            <p:nvPr/>
          </p:nvSpPr>
          <p:spPr>
            <a:xfrm>
              <a:off x="379440" y="5086440"/>
              <a:ext cx="14436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 name=""/>
            <p:cNvSpPr/>
            <p:nvPr/>
          </p:nvSpPr>
          <p:spPr>
            <a:xfrm>
              <a:off x="203400" y="5086440"/>
              <a:ext cx="14256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 name=""/>
            <p:cNvSpPr/>
            <p:nvPr/>
          </p:nvSpPr>
          <p:spPr>
            <a:xfrm>
              <a:off x="38160" y="5086440"/>
              <a:ext cx="14112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 name=""/>
            <p:cNvSpPr/>
            <p:nvPr/>
          </p:nvSpPr>
          <p:spPr>
            <a:xfrm>
              <a:off x="379440" y="4576680"/>
              <a:ext cx="144360" cy="15264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 name=""/>
            <p:cNvSpPr/>
            <p:nvPr/>
          </p:nvSpPr>
          <p:spPr>
            <a:xfrm>
              <a:off x="38160" y="4576680"/>
              <a:ext cx="141120" cy="15264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 name=""/>
            <p:cNvSpPr/>
            <p:nvPr/>
          </p:nvSpPr>
          <p:spPr>
            <a:xfrm>
              <a:off x="547560" y="4408560"/>
              <a:ext cx="14292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 name=""/>
            <p:cNvSpPr/>
            <p:nvPr/>
          </p:nvSpPr>
          <p:spPr>
            <a:xfrm>
              <a:off x="379440" y="4408560"/>
              <a:ext cx="14436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 name=""/>
            <p:cNvSpPr/>
            <p:nvPr/>
          </p:nvSpPr>
          <p:spPr>
            <a:xfrm>
              <a:off x="38160" y="4408560"/>
              <a:ext cx="14112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 name=""/>
            <p:cNvSpPr/>
            <p:nvPr/>
          </p:nvSpPr>
          <p:spPr>
            <a:xfrm>
              <a:off x="547560" y="4240440"/>
              <a:ext cx="142920" cy="15048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 name=""/>
            <p:cNvSpPr/>
            <p:nvPr/>
          </p:nvSpPr>
          <p:spPr>
            <a:xfrm>
              <a:off x="379440" y="4240440"/>
              <a:ext cx="144360" cy="15048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 name=""/>
            <p:cNvSpPr/>
            <p:nvPr/>
          </p:nvSpPr>
          <p:spPr>
            <a:xfrm>
              <a:off x="203400" y="4240440"/>
              <a:ext cx="142560" cy="15048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 name=""/>
            <p:cNvSpPr/>
            <p:nvPr/>
          </p:nvSpPr>
          <p:spPr>
            <a:xfrm>
              <a:off x="38160" y="4240440"/>
              <a:ext cx="141120" cy="15048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 name=""/>
            <p:cNvSpPr/>
            <p:nvPr/>
          </p:nvSpPr>
          <p:spPr>
            <a:xfrm>
              <a:off x="379440" y="4073760"/>
              <a:ext cx="144360" cy="14256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 name=""/>
            <p:cNvSpPr/>
            <p:nvPr/>
          </p:nvSpPr>
          <p:spPr>
            <a:xfrm>
              <a:off x="203400" y="4073760"/>
              <a:ext cx="142560" cy="14256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 name=""/>
            <p:cNvSpPr/>
            <p:nvPr/>
          </p:nvSpPr>
          <p:spPr>
            <a:xfrm>
              <a:off x="379440" y="3902040"/>
              <a:ext cx="144360" cy="14148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 name=""/>
            <p:cNvSpPr/>
            <p:nvPr/>
          </p:nvSpPr>
          <p:spPr>
            <a:xfrm>
              <a:off x="203400" y="3902040"/>
              <a:ext cx="142560" cy="14148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 name=""/>
            <p:cNvSpPr/>
            <p:nvPr/>
          </p:nvSpPr>
          <p:spPr>
            <a:xfrm>
              <a:off x="38160" y="3902040"/>
              <a:ext cx="141120" cy="14148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 name=""/>
            <p:cNvSpPr/>
            <p:nvPr/>
          </p:nvSpPr>
          <p:spPr>
            <a:xfrm>
              <a:off x="547560" y="4743360"/>
              <a:ext cx="14292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 name=""/>
            <p:cNvSpPr/>
            <p:nvPr/>
          </p:nvSpPr>
          <p:spPr>
            <a:xfrm>
              <a:off x="379440" y="4743360"/>
              <a:ext cx="14436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 name=""/>
            <p:cNvSpPr/>
            <p:nvPr/>
          </p:nvSpPr>
          <p:spPr>
            <a:xfrm>
              <a:off x="38160" y="4743360"/>
              <a:ext cx="14112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 name=""/>
            <p:cNvSpPr/>
            <p:nvPr/>
          </p:nvSpPr>
          <p:spPr>
            <a:xfrm>
              <a:off x="203400" y="4921200"/>
              <a:ext cx="14256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 name=""/>
            <p:cNvSpPr/>
            <p:nvPr/>
          </p:nvSpPr>
          <p:spPr>
            <a:xfrm>
              <a:off x="38160" y="4921200"/>
              <a:ext cx="14112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 name=""/>
            <p:cNvSpPr/>
            <p:nvPr/>
          </p:nvSpPr>
          <p:spPr>
            <a:xfrm rot="10800000">
              <a:off x="553680" y="1017720"/>
              <a:ext cx="141480" cy="1411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 name=""/>
            <p:cNvSpPr/>
            <p:nvPr/>
          </p:nvSpPr>
          <p:spPr>
            <a:xfrm rot="10800000">
              <a:off x="209160" y="1520640"/>
              <a:ext cx="144360" cy="15084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 name=""/>
            <p:cNvSpPr/>
            <p:nvPr/>
          </p:nvSpPr>
          <p:spPr>
            <a:xfrm rot="10800000">
              <a:off x="553680" y="1520640"/>
              <a:ext cx="141480" cy="15084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 name=""/>
            <p:cNvSpPr/>
            <p:nvPr/>
          </p:nvSpPr>
          <p:spPr>
            <a:xfrm rot="10800000">
              <a:off x="41040" y="1696680"/>
              <a:ext cx="14292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 name=""/>
            <p:cNvSpPr/>
            <p:nvPr/>
          </p:nvSpPr>
          <p:spPr>
            <a:xfrm rot="10800000">
              <a:off x="209160" y="1696680"/>
              <a:ext cx="14436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 name=""/>
            <p:cNvSpPr/>
            <p:nvPr/>
          </p:nvSpPr>
          <p:spPr>
            <a:xfrm rot="10800000">
              <a:off x="553680" y="1696680"/>
              <a:ext cx="14148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 name=""/>
            <p:cNvSpPr/>
            <p:nvPr/>
          </p:nvSpPr>
          <p:spPr>
            <a:xfrm rot="10800000">
              <a:off x="41040" y="1855440"/>
              <a:ext cx="142920" cy="15084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 name=""/>
            <p:cNvSpPr/>
            <p:nvPr/>
          </p:nvSpPr>
          <p:spPr>
            <a:xfrm rot="10800000">
              <a:off x="209160" y="1855440"/>
              <a:ext cx="144360" cy="15084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 name=""/>
            <p:cNvSpPr/>
            <p:nvPr/>
          </p:nvSpPr>
          <p:spPr>
            <a:xfrm rot="10800000">
              <a:off x="385560" y="1855440"/>
              <a:ext cx="142920" cy="15084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 name=""/>
            <p:cNvSpPr/>
            <p:nvPr/>
          </p:nvSpPr>
          <p:spPr>
            <a:xfrm rot="10800000">
              <a:off x="553680" y="1855440"/>
              <a:ext cx="141480" cy="15084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 name=""/>
            <p:cNvSpPr/>
            <p:nvPr/>
          </p:nvSpPr>
          <p:spPr>
            <a:xfrm rot="10800000">
              <a:off x="209160" y="2032200"/>
              <a:ext cx="144360" cy="14256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 name=""/>
            <p:cNvSpPr/>
            <p:nvPr/>
          </p:nvSpPr>
          <p:spPr>
            <a:xfrm rot="10800000">
              <a:off x="385560" y="2032200"/>
              <a:ext cx="142920" cy="14256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 name=""/>
            <p:cNvSpPr/>
            <p:nvPr/>
          </p:nvSpPr>
          <p:spPr>
            <a:xfrm rot="10800000">
              <a:off x="209160" y="2199960"/>
              <a:ext cx="144360" cy="14148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 name=""/>
            <p:cNvSpPr/>
            <p:nvPr/>
          </p:nvSpPr>
          <p:spPr>
            <a:xfrm rot="10800000">
              <a:off x="385560" y="2199960"/>
              <a:ext cx="142920" cy="14148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 name=""/>
            <p:cNvSpPr/>
            <p:nvPr/>
          </p:nvSpPr>
          <p:spPr>
            <a:xfrm rot="10800000">
              <a:off x="553680" y="2199960"/>
              <a:ext cx="141480" cy="14148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 name=""/>
            <p:cNvSpPr/>
            <p:nvPr/>
          </p:nvSpPr>
          <p:spPr>
            <a:xfrm rot="10800000">
              <a:off x="209160" y="1361880"/>
              <a:ext cx="14436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 name=""/>
            <p:cNvSpPr/>
            <p:nvPr/>
          </p:nvSpPr>
          <p:spPr>
            <a:xfrm rot="10800000">
              <a:off x="553680" y="1361880"/>
              <a:ext cx="14148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 name=""/>
            <p:cNvSpPr/>
            <p:nvPr/>
          </p:nvSpPr>
          <p:spPr>
            <a:xfrm rot="10800000">
              <a:off x="385560" y="1187280"/>
              <a:ext cx="14292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 name=""/>
            <p:cNvSpPr/>
            <p:nvPr/>
          </p:nvSpPr>
          <p:spPr>
            <a:xfrm rot="10800000">
              <a:off x="553680" y="1187280"/>
              <a:ext cx="14148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 name=""/>
            <p:cNvSpPr/>
            <p:nvPr/>
          </p:nvSpPr>
          <p:spPr>
            <a:xfrm rot="10800000">
              <a:off x="209160" y="2367000"/>
              <a:ext cx="144360" cy="14616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 name=""/>
            <p:cNvSpPr/>
            <p:nvPr/>
          </p:nvSpPr>
          <p:spPr>
            <a:xfrm rot="10800000">
              <a:off x="553680" y="2367000"/>
              <a:ext cx="141480" cy="14616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 name=""/>
            <p:cNvSpPr/>
            <p:nvPr/>
          </p:nvSpPr>
          <p:spPr>
            <a:xfrm rot="10800000">
              <a:off x="209160" y="2553840"/>
              <a:ext cx="14436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 name=""/>
            <p:cNvSpPr/>
            <p:nvPr/>
          </p:nvSpPr>
          <p:spPr>
            <a:xfrm rot="10800000">
              <a:off x="385560" y="2553840"/>
              <a:ext cx="14292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 name=""/>
            <p:cNvSpPr/>
            <p:nvPr/>
          </p:nvSpPr>
          <p:spPr>
            <a:xfrm rot="10800000">
              <a:off x="553680" y="2553840"/>
              <a:ext cx="14148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 name=""/>
            <p:cNvSpPr/>
            <p:nvPr/>
          </p:nvSpPr>
          <p:spPr>
            <a:xfrm rot="10800000">
              <a:off x="209160" y="3054240"/>
              <a:ext cx="144360" cy="15264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 name=""/>
            <p:cNvSpPr/>
            <p:nvPr/>
          </p:nvSpPr>
          <p:spPr>
            <a:xfrm rot="10800000">
              <a:off x="553680" y="3054240"/>
              <a:ext cx="141480" cy="15264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 name=""/>
            <p:cNvSpPr/>
            <p:nvPr/>
          </p:nvSpPr>
          <p:spPr>
            <a:xfrm rot="10800000">
              <a:off x="41040" y="3231720"/>
              <a:ext cx="14292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 name=""/>
            <p:cNvSpPr/>
            <p:nvPr/>
          </p:nvSpPr>
          <p:spPr>
            <a:xfrm rot="10800000">
              <a:off x="209160" y="3231720"/>
              <a:ext cx="14436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 name=""/>
            <p:cNvSpPr/>
            <p:nvPr/>
          </p:nvSpPr>
          <p:spPr>
            <a:xfrm rot="10800000">
              <a:off x="553680" y="3231720"/>
              <a:ext cx="14148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 name=""/>
            <p:cNvSpPr/>
            <p:nvPr/>
          </p:nvSpPr>
          <p:spPr>
            <a:xfrm rot="10800000">
              <a:off x="41040" y="3390480"/>
              <a:ext cx="142920" cy="15084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6" name=""/>
            <p:cNvSpPr/>
            <p:nvPr/>
          </p:nvSpPr>
          <p:spPr>
            <a:xfrm rot="10800000">
              <a:off x="209160" y="3390480"/>
              <a:ext cx="144360" cy="15084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7" name=""/>
            <p:cNvSpPr/>
            <p:nvPr/>
          </p:nvSpPr>
          <p:spPr>
            <a:xfrm rot="10800000">
              <a:off x="385560" y="3390480"/>
              <a:ext cx="142920" cy="15084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8" name=""/>
            <p:cNvSpPr/>
            <p:nvPr/>
          </p:nvSpPr>
          <p:spPr>
            <a:xfrm rot="10800000">
              <a:off x="553680" y="3390480"/>
              <a:ext cx="141480" cy="15084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9" name=""/>
            <p:cNvSpPr/>
            <p:nvPr/>
          </p:nvSpPr>
          <p:spPr>
            <a:xfrm rot="10800000">
              <a:off x="210960" y="3566880"/>
              <a:ext cx="14436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0" name=""/>
            <p:cNvSpPr/>
            <p:nvPr/>
          </p:nvSpPr>
          <p:spPr>
            <a:xfrm rot="10800000">
              <a:off x="387000" y="3566880"/>
              <a:ext cx="14292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 name=""/>
            <p:cNvSpPr/>
            <p:nvPr/>
          </p:nvSpPr>
          <p:spPr>
            <a:xfrm rot="10800000">
              <a:off x="210960" y="3739680"/>
              <a:ext cx="144360" cy="14148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 name=""/>
            <p:cNvSpPr/>
            <p:nvPr/>
          </p:nvSpPr>
          <p:spPr>
            <a:xfrm rot="10800000">
              <a:off x="387000" y="3739680"/>
              <a:ext cx="142920" cy="14148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 name=""/>
            <p:cNvSpPr/>
            <p:nvPr/>
          </p:nvSpPr>
          <p:spPr>
            <a:xfrm rot="10800000">
              <a:off x="555840" y="3739680"/>
              <a:ext cx="141120" cy="14148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 name=""/>
            <p:cNvSpPr/>
            <p:nvPr/>
          </p:nvSpPr>
          <p:spPr>
            <a:xfrm rot="10800000">
              <a:off x="41040" y="2896920"/>
              <a:ext cx="14292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 name=""/>
            <p:cNvSpPr/>
            <p:nvPr/>
          </p:nvSpPr>
          <p:spPr>
            <a:xfrm rot="10800000">
              <a:off x="209160" y="2896920"/>
              <a:ext cx="14436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6" name=""/>
            <p:cNvSpPr/>
            <p:nvPr/>
          </p:nvSpPr>
          <p:spPr>
            <a:xfrm rot="10800000">
              <a:off x="553680" y="2896920"/>
              <a:ext cx="14148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 name=""/>
            <p:cNvSpPr/>
            <p:nvPr/>
          </p:nvSpPr>
          <p:spPr>
            <a:xfrm rot="10800000">
              <a:off x="385560" y="2719080"/>
              <a:ext cx="14292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 name=""/>
            <p:cNvSpPr/>
            <p:nvPr/>
          </p:nvSpPr>
          <p:spPr>
            <a:xfrm rot="10800000">
              <a:off x="553680" y="2719080"/>
              <a:ext cx="14148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 name=""/>
            <p:cNvSpPr/>
            <p:nvPr/>
          </p:nvSpPr>
          <p:spPr>
            <a:xfrm rot="10800000">
              <a:off x="555840" y="3901680"/>
              <a:ext cx="14112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0" name=""/>
            <p:cNvSpPr/>
            <p:nvPr/>
          </p:nvSpPr>
          <p:spPr>
            <a:xfrm>
              <a:off x="38160" y="1352520"/>
              <a:ext cx="141120" cy="14148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1" name=""/>
            <p:cNvSpPr/>
            <p:nvPr/>
          </p:nvSpPr>
          <p:spPr>
            <a:xfrm>
              <a:off x="379440" y="839880"/>
              <a:ext cx="144360" cy="15084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2" name=""/>
            <p:cNvSpPr/>
            <p:nvPr/>
          </p:nvSpPr>
          <p:spPr>
            <a:xfrm>
              <a:off x="38160" y="839880"/>
              <a:ext cx="141120" cy="15084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3" name=""/>
            <p:cNvSpPr/>
            <p:nvPr/>
          </p:nvSpPr>
          <p:spPr>
            <a:xfrm>
              <a:off x="547560" y="673200"/>
              <a:ext cx="14292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4" name=""/>
            <p:cNvSpPr/>
            <p:nvPr/>
          </p:nvSpPr>
          <p:spPr>
            <a:xfrm>
              <a:off x="379440" y="673200"/>
              <a:ext cx="14436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5" name=""/>
            <p:cNvSpPr/>
            <p:nvPr/>
          </p:nvSpPr>
          <p:spPr>
            <a:xfrm>
              <a:off x="38160" y="673200"/>
              <a:ext cx="14112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6" name=""/>
            <p:cNvSpPr/>
            <p:nvPr/>
          </p:nvSpPr>
          <p:spPr>
            <a:xfrm>
              <a:off x="547560" y="504720"/>
              <a:ext cx="142920" cy="15084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 name=""/>
            <p:cNvSpPr/>
            <p:nvPr/>
          </p:nvSpPr>
          <p:spPr>
            <a:xfrm>
              <a:off x="379440" y="504720"/>
              <a:ext cx="144360" cy="15084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8" name=""/>
            <p:cNvSpPr/>
            <p:nvPr/>
          </p:nvSpPr>
          <p:spPr>
            <a:xfrm>
              <a:off x="203400" y="504720"/>
              <a:ext cx="142560" cy="15084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9" name=""/>
            <p:cNvSpPr/>
            <p:nvPr/>
          </p:nvSpPr>
          <p:spPr>
            <a:xfrm>
              <a:off x="38160" y="504720"/>
              <a:ext cx="141120" cy="15084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0" name=""/>
            <p:cNvSpPr/>
            <p:nvPr/>
          </p:nvSpPr>
          <p:spPr>
            <a:xfrm>
              <a:off x="379440" y="338040"/>
              <a:ext cx="14436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 name=""/>
            <p:cNvSpPr/>
            <p:nvPr/>
          </p:nvSpPr>
          <p:spPr>
            <a:xfrm>
              <a:off x="203400" y="338040"/>
              <a:ext cx="14256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 name=""/>
            <p:cNvSpPr/>
            <p:nvPr/>
          </p:nvSpPr>
          <p:spPr>
            <a:xfrm>
              <a:off x="379440" y="169920"/>
              <a:ext cx="144360" cy="1411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 name=""/>
            <p:cNvSpPr/>
            <p:nvPr/>
          </p:nvSpPr>
          <p:spPr>
            <a:xfrm>
              <a:off x="203400" y="169920"/>
              <a:ext cx="142560" cy="1411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4" name=""/>
            <p:cNvSpPr/>
            <p:nvPr/>
          </p:nvSpPr>
          <p:spPr>
            <a:xfrm>
              <a:off x="379440" y="1008000"/>
              <a:ext cx="14436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5" name=""/>
            <p:cNvSpPr/>
            <p:nvPr/>
          </p:nvSpPr>
          <p:spPr>
            <a:xfrm>
              <a:off x="38160" y="1008000"/>
              <a:ext cx="14112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 name=""/>
            <p:cNvSpPr/>
            <p:nvPr/>
          </p:nvSpPr>
          <p:spPr>
            <a:xfrm>
              <a:off x="203400" y="1182600"/>
              <a:ext cx="14256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7" name=""/>
            <p:cNvSpPr/>
            <p:nvPr/>
          </p:nvSpPr>
          <p:spPr>
            <a:xfrm>
              <a:off x="38160" y="1182600"/>
              <a:ext cx="141120" cy="14292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8" name=""/>
            <p:cNvSpPr/>
            <p:nvPr/>
          </p:nvSpPr>
          <p:spPr>
            <a:xfrm>
              <a:off x="379440" y="0"/>
              <a:ext cx="144360" cy="146160"/>
            </a:xfrm>
            <a:prstGeom prst="ellipse">
              <a:avLst/>
            </a:prstGeom>
            <a:solidFill>
              <a:srgbClr val="fbc64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09" name="PlaceHolder 1"/>
          <p:cNvSpPr>
            <a:spLocks noGrp="1"/>
          </p:cNvSpPr>
          <p:nvPr>
            <p:ph type="title"/>
          </p:nvPr>
        </p:nvSpPr>
        <p:spPr>
          <a:xfrm>
            <a:off x="1955880" y="114120"/>
            <a:ext cx="7061040" cy="67284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9b311"/>
                </a:solidFill>
                <a:effectLst/>
                <a:uFillTx/>
                <a:latin typeface="Arial Narrow"/>
              </a:rPr>
              <a:t>Click to edit the title text format</a:t>
            </a:r>
            <a:endParaRPr b="1" i="1" lang="en-US" sz="3200" strike="noStrike" u="none">
              <a:solidFill>
                <a:srgbClr val="f9b311"/>
              </a:solidFill>
              <a:effectLst/>
              <a:uFillTx/>
              <a:latin typeface="Arial Narrow"/>
            </a:endParaRPr>
          </a:p>
        </p:txBody>
      </p:sp>
      <p:sp>
        <p:nvSpPr>
          <p:cNvPr id="110" name="PlaceHolder 2"/>
          <p:cNvSpPr>
            <a:spLocks noGrp="1"/>
          </p:cNvSpPr>
          <p:nvPr>
            <p:ph type="body"/>
          </p:nvPr>
        </p:nvSpPr>
        <p:spPr>
          <a:xfrm>
            <a:off x="1953720" y="1006200"/>
            <a:ext cx="7061400" cy="5089320"/>
          </a:xfrm>
          <a:prstGeom prst="rect">
            <a:avLst/>
          </a:prstGeom>
          <a:noFill/>
          <a:ln w="0">
            <a:noFill/>
          </a:ln>
        </p:spPr>
        <p:txBody>
          <a:bodyPr lIns="90000" rIns="90000" tIns="46800" bIns="46800" anchor="t">
            <a:normAutofit/>
          </a:bodyPr>
          <a:p>
            <a:pPr marL="343080" indent="-343080">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Click to edit the outline text format</a:t>
            </a:r>
            <a:endParaRPr b="1" lang="en-US" sz="2200" strike="noStrike" u="none">
              <a:solidFill>
                <a:srgbClr val="000000"/>
              </a:solidFill>
              <a:effectLst/>
              <a:uFillTx/>
              <a:latin typeface="Arial"/>
            </a:endParaRPr>
          </a:p>
          <a:p>
            <a:pPr lvl="1" marL="743040" indent="-285840">
              <a:spcBef>
                <a:spcPts val="550"/>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Second Outline Level</a:t>
            </a:r>
            <a:endParaRPr b="1" lang="en-US" sz="2200" strike="noStrike" u="none">
              <a:solidFill>
                <a:srgbClr val="000000"/>
              </a:solidFill>
              <a:effectLst/>
              <a:uFillTx/>
              <a:latin typeface="Arial"/>
            </a:endParaRPr>
          </a:p>
          <a:p>
            <a:pPr lvl="2" marL="1143000" indent="-228600">
              <a:spcBef>
                <a:spcPts val="550"/>
              </a:spcBef>
              <a:buClr>
                <a:srgbClr val="ffcc00"/>
              </a:buClr>
              <a:buSzPct val="6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Third Outline Level</a:t>
            </a:r>
            <a:endParaRPr b="1" lang="en-US" sz="2200" strike="noStrike" u="none">
              <a:solidFill>
                <a:srgbClr val="000000"/>
              </a:solidFill>
              <a:effectLst/>
              <a:uFillTx/>
              <a:latin typeface="Arial"/>
            </a:endParaRPr>
          </a:p>
          <a:p>
            <a:pPr lvl="3" marL="1600200" indent="-228600">
              <a:spcBef>
                <a:spcPts val="550"/>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Fourth Outline Level</a:t>
            </a:r>
            <a:endParaRPr b="1" lang="en-US" sz="2200" strike="noStrike" u="none">
              <a:solidFill>
                <a:srgbClr val="000000"/>
              </a:solidFill>
              <a:effectLst/>
              <a:uFillTx/>
              <a:latin typeface="Arial"/>
            </a:endParaRPr>
          </a:p>
          <a:p>
            <a:pPr lvl="4" marL="2057400" indent="-228600">
              <a:spcBef>
                <a:spcPts val="550"/>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Fifth Outline Level</a:t>
            </a:r>
            <a:endParaRPr b="1" lang="en-US" sz="2200" strike="noStrike" u="none">
              <a:solidFill>
                <a:srgbClr val="000000"/>
              </a:solidFill>
              <a:effectLst/>
              <a:uFillTx/>
              <a:latin typeface="Arial"/>
            </a:endParaRPr>
          </a:p>
          <a:p>
            <a:pPr lvl="5" marL="20574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Sixth Outline Level</a:t>
            </a:r>
            <a:endParaRPr b="1" lang="en-US" sz="2200" strike="noStrike" u="none">
              <a:solidFill>
                <a:srgbClr val="000000"/>
              </a:solidFill>
              <a:effectLst/>
              <a:uFillTx/>
              <a:latin typeface="Arial"/>
            </a:endParaRPr>
          </a:p>
          <a:p>
            <a:pPr lvl="6" marL="20574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Seventh Outline Level</a:t>
            </a:r>
            <a:endParaRPr b="1" lang="en-US" sz="2200" strike="noStrike" u="none">
              <a:solidFill>
                <a:srgbClr val="000000"/>
              </a:solidFill>
              <a:effectLst/>
              <a:uFillTx/>
              <a:latin typeface="Arial"/>
            </a:endParaRPr>
          </a:p>
        </p:txBody>
      </p:sp>
      <p:pic>
        <p:nvPicPr>
          <p:cNvPr id="111" name="" descr=""/>
          <p:cNvPicPr/>
          <p:nvPr/>
        </p:nvPicPr>
        <p:blipFill>
          <a:blip r:embed="rId3"/>
          <a:stretch/>
        </p:blipFill>
        <p:spPr>
          <a:xfrm>
            <a:off x="8282160" y="6000840"/>
            <a:ext cx="798480" cy="798480"/>
          </a:xfrm>
          <a:prstGeom prst="rect">
            <a:avLst/>
          </a:prstGeom>
          <a:noFill/>
          <a:ln w="0">
            <a:noFill/>
          </a:ln>
        </p:spPr>
      </p:pic>
      <p:grpSp>
        <p:nvGrpSpPr>
          <p:cNvPr id="112" name=""/>
          <p:cNvGrpSpPr/>
          <p:nvPr/>
        </p:nvGrpSpPr>
        <p:grpSpPr>
          <a:xfrm>
            <a:off x="208080" y="0"/>
            <a:ext cx="569880" cy="6860880"/>
            <a:chOff x="208080" y="0"/>
            <a:chExt cx="569880" cy="6860880"/>
          </a:xfrm>
        </p:grpSpPr>
        <p:sp>
          <p:nvSpPr>
            <p:cNvPr id="113" name=""/>
            <p:cNvSpPr/>
            <p:nvPr/>
          </p:nvSpPr>
          <p:spPr>
            <a:xfrm>
              <a:off x="208080" y="5924880"/>
              <a:ext cx="561960" cy="456840"/>
            </a:xfrm>
            <a:custGeom>
              <a:avLst/>
              <a:gdLst/>
              <a:ahLst/>
              <a:rect l="l" t="t" r="r" b="b"/>
              <a:pathLst>
                <a:path w="354" h="287">
                  <a:moveTo>
                    <a:pt x="70" y="199"/>
                  </a:moveTo>
                  <a:lnTo>
                    <a:pt x="70" y="287"/>
                  </a:lnTo>
                  <a:lnTo>
                    <a:pt x="0" y="273"/>
                  </a:lnTo>
                  <a:lnTo>
                    <a:pt x="0" y="0"/>
                  </a:lnTo>
                  <a:lnTo>
                    <a:pt x="70" y="16"/>
                  </a:lnTo>
                  <a:lnTo>
                    <a:pt x="70" y="104"/>
                  </a:lnTo>
                  <a:lnTo>
                    <a:pt x="354" y="164"/>
                  </a:lnTo>
                  <a:lnTo>
                    <a:pt x="354" y="259"/>
                  </a:lnTo>
                  <a:lnTo>
                    <a:pt x="70" y="199"/>
                  </a:lnTo>
                  <a:close/>
                </a:path>
              </a:pathLst>
            </a:custGeom>
            <a:noFill/>
            <a:ln w="3240">
              <a:solidFill>
                <a:srgbClr val="c18705"/>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4" name=""/>
            <p:cNvSpPr/>
            <p:nvPr/>
          </p:nvSpPr>
          <p:spPr>
            <a:xfrm>
              <a:off x="208080" y="5347080"/>
              <a:ext cx="561960" cy="596880"/>
            </a:xfrm>
            <a:custGeom>
              <a:avLst/>
              <a:gdLst/>
              <a:ahLst/>
              <a:rect l="l" t="t" r="r" b="b"/>
              <a:pathLst>
                <a:path w="354" h="375">
                  <a:moveTo>
                    <a:pt x="0" y="301"/>
                  </a:moveTo>
                  <a:lnTo>
                    <a:pt x="0" y="208"/>
                  </a:lnTo>
                  <a:lnTo>
                    <a:pt x="135" y="234"/>
                  </a:lnTo>
                  <a:lnTo>
                    <a:pt x="135" y="123"/>
                  </a:lnTo>
                  <a:lnTo>
                    <a:pt x="0" y="95"/>
                  </a:lnTo>
                  <a:lnTo>
                    <a:pt x="0" y="0"/>
                  </a:lnTo>
                  <a:lnTo>
                    <a:pt x="354" y="74"/>
                  </a:lnTo>
                  <a:lnTo>
                    <a:pt x="354" y="169"/>
                  </a:lnTo>
                  <a:lnTo>
                    <a:pt x="202" y="137"/>
                  </a:lnTo>
                  <a:lnTo>
                    <a:pt x="202" y="248"/>
                  </a:lnTo>
                  <a:lnTo>
                    <a:pt x="354" y="280"/>
                  </a:lnTo>
                  <a:lnTo>
                    <a:pt x="354" y="375"/>
                  </a:lnTo>
                  <a:lnTo>
                    <a:pt x="0" y="301"/>
                  </a:lnTo>
                  <a:close/>
                </a:path>
              </a:pathLst>
            </a:custGeom>
            <a:noFill/>
            <a:ln w="3240">
              <a:solidFill>
                <a:srgbClr val="c18705"/>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5" name=""/>
            <p:cNvSpPr/>
            <p:nvPr/>
          </p:nvSpPr>
          <p:spPr>
            <a:xfrm>
              <a:off x="208080" y="4804560"/>
              <a:ext cx="561960" cy="516960"/>
            </a:xfrm>
            <a:custGeom>
              <a:avLst/>
              <a:gdLst/>
              <a:ahLst/>
              <a:rect l="l" t="t" r="r" b="b"/>
              <a:pathLst>
                <a:path w="354" h="325">
                  <a:moveTo>
                    <a:pt x="0" y="250"/>
                  </a:moveTo>
                  <a:lnTo>
                    <a:pt x="0" y="0"/>
                  </a:lnTo>
                  <a:lnTo>
                    <a:pt x="66" y="14"/>
                  </a:lnTo>
                  <a:lnTo>
                    <a:pt x="66" y="169"/>
                  </a:lnTo>
                  <a:lnTo>
                    <a:pt x="139" y="186"/>
                  </a:lnTo>
                  <a:lnTo>
                    <a:pt x="139" y="38"/>
                  </a:lnTo>
                  <a:lnTo>
                    <a:pt x="206" y="52"/>
                  </a:lnTo>
                  <a:lnTo>
                    <a:pt x="206" y="200"/>
                  </a:lnTo>
                  <a:lnTo>
                    <a:pt x="287" y="216"/>
                  </a:lnTo>
                  <a:lnTo>
                    <a:pt x="287" y="56"/>
                  </a:lnTo>
                  <a:lnTo>
                    <a:pt x="354" y="68"/>
                  </a:lnTo>
                  <a:lnTo>
                    <a:pt x="354" y="325"/>
                  </a:lnTo>
                  <a:lnTo>
                    <a:pt x="0" y="250"/>
                  </a:lnTo>
                  <a:close/>
                </a:path>
              </a:pathLst>
            </a:custGeom>
            <a:noFill/>
            <a:ln w="3240">
              <a:solidFill>
                <a:srgbClr val="c18705"/>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6" name=""/>
            <p:cNvSpPr/>
            <p:nvPr/>
          </p:nvSpPr>
          <p:spPr>
            <a:xfrm>
              <a:off x="208080" y="4254840"/>
              <a:ext cx="561960" cy="531720"/>
            </a:xfrm>
            <a:custGeom>
              <a:avLst/>
              <a:gdLst/>
              <a:ahLst/>
              <a:rect l="l" t="t" r="r" b="b"/>
              <a:pathLst>
                <a:path w="201" h="190">
                  <a:moveTo>
                    <a:pt x="0" y="148"/>
                  </a:moveTo>
                  <a:cubicBezTo>
                    <a:pt x="0" y="84"/>
                    <a:pt x="0" y="84"/>
                    <a:pt x="0" y="84"/>
                  </a:cubicBezTo>
                  <a:cubicBezTo>
                    <a:pt x="0" y="46"/>
                    <a:pt x="1" y="0"/>
                    <a:pt x="51" y="0"/>
                  </a:cubicBezTo>
                  <a:cubicBezTo>
                    <a:pt x="87" y="0"/>
                    <a:pt x="99" y="27"/>
                    <a:pt x="103" y="58"/>
                  </a:cubicBezTo>
                  <a:cubicBezTo>
                    <a:pt x="103" y="58"/>
                    <a:pt x="103" y="58"/>
                    <a:pt x="103" y="58"/>
                  </a:cubicBezTo>
                  <a:cubicBezTo>
                    <a:pt x="105" y="42"/>
                    <a:pt x="126" y="37"/>
                    <a:pt x="139" y="34"/>
                  </a:cubicBezTo>
                  <a:cubicBezTo>
                    <a:pt x="201" y="20"/>
                    <a:pt x="201" y="20"/>
                    <a:pt x="201" y="20"/>
                  </a:cubicBezTo>
                  <a:cubicBezTo>
                    <a:pt x="201" y="73"/>
                    <a:pt x="201" y="73"/>
                    <a:pt x="201" y="73"/>
                  </a:cubicBezTo>
                  <a:cubicBezTo>
                    <a:pt x="150" y="84"/>
                    <a:pt x="150" y="84"/>
                    <a:pt x="150" y="84"/>
                  </a:cubicBezTo>
                  <a:cubicBezTo>
                    <a:pt x="124" y="89"/>
                    <a:pt x="122" y="91"/>
                    <a:pt x="122" y="115"/>
                  </a:cubicBezTo>
                  <a:cubicBezTo>
                    <a:pt x="122" y="120"/>
                    <a:pt x="122" y="120"/>
                    <a:pt x="122" y="120"/>
                  </a:cubicBezTo>
                  <a:cubicBezTo>
                    <a:pt x="201" y="137"/>
                    <a:pt x="201" y="137"/>
                    <a:pt x="201" y="137"/>
                  </a:cubicBezTo>
                  <a:cubicBezTo>
                    <a:pt x="201" y="190"/>
                    <a:pt x="201" y="190"/>
                    <a:pt x="201" y="190"/>
                  </a:cubicBezTo>
                  <a:lnTo>
                    <a:pt x="0" y="148"/>
                  </a:lnTo>
                  <a:close/>
                  <a:moveTo>
                    <a:pt x="83" y="113"/>
                  </a:moveTo>
                  <a:cubicBezTo>
                    <a:pt x="83" y="95"/>
                    <a:pt x="83" y="95"/>
                    <a:pt x="83" y="95"/>
                  </a:cubicBezTo>
                  <a:cubicBezTo>
                    <a:pt x="83" y="71"/>
                    <a:pt x="78" y="53"/>
                    <a:pt x="59" y="53"/>
                  </a:cubicBezTo>
                  <a:cubicBezTo>
                    <a:pt x="44" y="53"/>
                    <a:pt x="38" y="62"/>
                    <a:pt x="38" y="78"/>
                  </a:cubicBezTo>
                  <a:cubicBezTo>
                    <a:pt x="38" y="103"/>
                    <a:pt x="38" y="103"/>
                    <a:pt x="38" y="103"/>
                  </a:cubicBezTo>
                  <a:lnTo>
                    <a:pt x="83" y="113"/>
                  </a:lnTo>
                  <a:close/>
                </a:path>
              </a:pathLst>
            </a:custGeom>
            <a:noFill/>
            <a:ln w="3240">
              <a:solidFill>
                <a:srgbClr val="c18705"/>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7" name=""/>
            <p:cNvSpPr/>
            <p:nvPr/>
          </p:nvSpPr>
          <p:spPr>
            <a:xfrm>
              <a:off x="208080" y="3565800"/>
              <a:ext cx="561960" cy="645840"/>
            </a:xfrm>
            <a:custGeom>
              <a:avLst/>
              <a:gdLst/>
              <a:ahLst/>
              <a:rect l="l" t="t" r="r" b="b"/>
              <a:pathLst>
                <a:path w="354" h="406">
                  <a:moveTo>
                    <a:pt x="0" y="331"/>
                  </a:moveTo>
                  <a:lnTo>
                    <a:pt x="0" y="213"/>
                  </a:lnTo>
                  <a:lnTo>
                    <a:pt x="244" y="139"/>
                  </a:lnTo>
                  <a:lnTo>
                    <a:pt x="244" y="139"/>
                  </a:lnTo>
                  <a:lnTo>
                    <a:pt x="0" y="89"/>
                  </a:lnTo>
                  <a:lnTo>
                    <a:pt x="0" y="0"/>
                  </a:lnTo>
                  <a:lnTo>
                    <a:pt x="354" y="73"/>
                  </a:lnTo>
                  <a:lnTo>
                    <a:pt x="354" y="191"/>
                  </a:lnTo>
                  <a:lnTo>
                    <a:pt x="109" y="265"/>
                  </a:lnTo>
                  <a:lnTo>
                    <a:pt x="109" y="267"/>
                  </a:lnTo>
                  <a:lnTo>
                    <a:pt x="354" y="316"/>
                  </a:lnTo>
                  <a:lnTo>
                    <a:pt x="354" y="406"/>
                  </a:lnTo>
                  <a:lnTo>
                    <a:pt x="0" y="331"/>
                  </a:lnTo>
                  <a:close/>
                </a:path>
              </a:pathLst>
            </a:custGeom>
            <a:noFill/>
            <a:ln w="3240">
              <a:solidFill>
                <a:srgbClr val="c18705"/>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 name=""/>
            <p:cNvSpPr/>
            <p:nvPr/>
          </p:nvSpPr>
          <p:spPr>
            <a:xfrm>
              <a:off x="208080" y="2609280"/>
              <a:ext cx="561960" cy="647640"/>
            </a:xfrm>
            <a:custGeom>
              <a:avLst/>
              <a:gdLst/>
              <a:ahLst/>
              <a:rect l="l" t="t" r="r" b="b"/>
              <a:pathLst>
                <a:path w="354" h="407">
                  <a:moveTo>
                    <a:pt x="0" y="331"/>
                  </a:moveTo>
                  <a:lnTo>
                    <a:pt x="0" y="213"/>
                  </a:lnTo>
                  <a:lnTo>
                    <a:pt x="244" y="139"/>
                  </a:lnTo>
                  <a:lnTo>
                    <a:pt x="244" y="139"/>
                  </a:lnTo>
                  <a:lnTo>
                    <a:pt x="0" y="90"/>
                  </a:lnTo>
                  <a:lnTo>
                    <a:pt x="0" y="0"/>
                  </a:lnTo>
                  <a:lnTo>
                    <a:pt x="354" y="76"/>
                  </a:lnTo>
                  <a:lnTo>
                    <a:pt x="354" y="192"/>
                  </a:lnTo>
                  <a:lnTo>
                    <a:pt x="109" y="266"/>
                  </a:lnTo>
                  <a:lnTo>
                    <a:pt x="109" y="268"/>
                  </a:lnTo>
                  <a:lnTo>
                    <a:pt x="354" y="317"/>
                  </a:lnTo>
                  <a:lnTo>
                    <a:pt x="354" y="407"/>
                  </a:lnTo>
                  <a:lnTo>
                    <a:pt x="0" y="331"/>
                  </a:lnTo>
                  <a:close/>
                </a:path>
              </a:pathLst>
            </a:custGeom>
            <a:noFill/>
            <a:ln w="3240">
              <a:solidFill>
                <a:srgbClr val="c18705"/>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9" name=""/>
            <p:cNvSpPr/>
            <p:nvPr/>
          </p:nvSpPr>
          <p:spPr>
            <a:xfrm>
              <a:off x="208080" y="2015280"/>
              <a:ext cx="561960" cy="615600"/>
            </a:xfrm>
            <a:custGeom>
              <a:avLst/>
              <a:gdLst/>
              <a:ahLst/>
              <a:rect l="l" t="t" r="r" b="b"/>
              <a:pathLst>
                <a:path w="354" h="387">
                  <a:moveTo>
                    <a:pt x="0" y="176"/>
                  </a:moveTo>
                  <a:lnTo>
                    <a:pt x="0" y="58"/>
                  </a:lnTo>
                  <a:lnTo>
                    <a:pt x="354" y="0"/>
                  </a:lnTo>
                  <a:lnTo>
                    <a:pt x="354" y="95"/>
                  </a:lnTo>
                  <a:lnTo>
                    <a:pt x="278" y="106"/>
                  </a:lnTo>
                  <a:lnTo>
                    <a:pt x="278" y="243"/>
                  </a:lnTo>
                  <a:lnTo>
                    <a:pt x="354" y="283"/>
                  </a:lnTo>
                  <a:lnTo>
                    <a:pt x="354" y="387"/>
                  </a:lnTo>
                  <a:lnTo>
                    <a:pt x="0" y="176"/>
                  </a:lnTo>
                  <a:close/>
                  <a:moveTo>
                    <a:pt x="72" y="129"/>
                  </a:moveTo>
                  <a:lnTo>
                    <a:pt x="72" y="130"/>
                  </a:lnTo>
                  <a:lnTo>
                    <a:pt x="211" y="206"/>
                  </a:lnTo>
                  <a:lnTo>
                    <a:pt x="211" y="114"/>
                  </a:lnTo>
                  <a:lnTo>
                    <a:pt x="72" y="129"/>
                  </a:lnTo>
                  <a:close/>
                </a:path>
              </a:pathLst>
            </a:custGeom>
            <a:noFill/>
            <a:ln w="3240">
              <a:solidFill>
                <a:srgbClr val="c18705"/>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0" name=""/>
            <p:cNvSpPr/>
            <p:nvPr/>
          </p:nvSpPr>
          <p:spPr>
            <a:xfrm>
              <a:off x="208080" y="1463040"/>
              <a:ext cx="561960" cy="456480"/>
            </a:xfrm>
            <a:custGeom>
              <a:avLst/>
              <a:gdLst/>
              <a:ahLst/>
              <a:rect l="l" t="t" r="r" b="b"/>
              <a:pathLst>
                <a:path w="354" h="287">
                  <a:moveTo>
                    <a:pt x="70" y="199"/>
                  </a:moveTo>
                  <a:lnTo>
                    <a:pt x="70" y="287"/>
                  </a:lnTo>
                  <a:lnTo>
                    <a:pt x="0" y="273"/>
                  </a:lnTo>
                  <a:lnTo>
                    <a:pt x="0" y="0"/>
                  </a:lnTo>
                  <a:lnTo>
                    <a:pt x="70" y="16"/>
                  </a:lnTo>
                  <a:lnTo>
                    <a:pt x="70" y="104"/>
                  </a:lnTo>
                  <a:lnTo>
                    <a:pt x="354" y="164"/>
                  </a:lnTo>
                  <a:lnTo>
                    <a:pt x="354" y="259"/>
                  </a:lnTo>
                  <a:lnTo>
                    <a:pt x="70" y="199"/>
                  </a:lnTo>
                  <a:close/>
                </a:path>
              </a:pathLst>
            </a:custGeom>
            <a:noFill/>
            <a:ln w="3240">
              <a:solidFill>
                <a:srgbClr val="c18705"/>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 name=""/>
            <p:cNvSpPr/>
            <p:nvPr/>
          </p:nvSpPr>
          <p:spPr>
            <a:xfrm>
              <a:off x="208080" y="876960"/>
              <a:ext cx="569880" cy="566640"/>
            </a:xfrm>
            <a:custGeom>
              <a:avLst/>
              <a:gdLst/>
              <a:ahLst/>
              <a:rect l="l" t="t" r="r" b="b"/>
              <a:pathLst>
                <a:path w="204" h="202">
                  <a:moveTo>
                    <a:pt x="94" y="20"/>
                  </a:moveTo>
                  <a:cubicBezTo>
                    <a:pt x="158" y="33"/>
                    <a:pt x="204" y="48"/>
                    <a:pt x="204" y="122"/>
                  </a:cubicBezTo>
                  <a:cubicBezTo>
                    <a:pt x="204" y="167"/>
                    <a:pt x="188" y="202"/>
                    <a:pt x="141" y="202"/>
                  </a:cubicBezTo>
                  <a:cubicBezTo>
                    <a:pt x="125" y="202"/>
                    <a:pt x="112" y="200"/>
                    <a:pt x="103" y="198"/>
                  </a:cubicBezTo>
                  <a:cubicBezTo>
                    <a:pt x="0" y="175"/>
                    <a:pt x="0" y="175"/>
                    <a:pt x="0" y="175"/>
                  </a:cubicBezTo>
                  <a:cubicBezTo>
                    <a:pt x="0" y="121"/>
                    <a:pt x="0" y="121"/>
                    <a:pt x="0" y="121"/>
                  </a:cubicBezTo>
                  <a:cubicBezTo>
                    <a:pt x="114" y="145"/>
                    <a:pt x="114" y="145"/>
                    <a:pt x="114" y="145"/>
                  </a:cubicBezTo>
                  <a:cubicBezTo>
                    <a:pt x="123" y="147"/>
                    <a:pt x="131" y="149"/>
                    <a:pt x="136" y="149"/>
                  </a:cubicBezTo>
                  <a:cubicBezTo>
                    <a:pt x="152" y="149"/>
                    <a:pt x="165" y="139"/>
                    <a:pt x="165" y="120"/>
                  </a:cubicBezTo>
                  <a:cubicBezTo>
                    <a:pt x="165" y="86"/>
                    <a:pt x="123" y="80"/>
                    <a:pt x="91" y="73"/>
                  </a:cubicBezTo>
                  <a:cubicBezTo>
                    <a:pt x="0" y="53"/>
                    <a:pt x="0" y="53"/>
                    <a:pt x="0" y="53"/>
                  </a:cubicBezTo>
                  <a:cubicBezTo>
                    <a:pt x="0" y="0"/>
                    <a:pt x="0" y="0"/>
                    <a:pt x="0" y="0"/>
                  </a:cubicBezTo>
                  <a:lnTo>
                    <a:pt x="94" y="20"/>
                  </a:lnTo>
                  <a:close/>
                </a:path>
              </a:pathLst>
            </a:custGeom>
            <a:noFill/>
            <a:ln w="3240">
              <a:solidFill>
                <a:srgbClr val="c18705"/>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2" name=""/>
            <p:cNvSpPr/>
            <p:nvPr/>
          </p:nvSpPr>
          <p:spPr>
            <a:xfrm>
              <a:off x="208080" y="324720"/>
              <a:ext cx="561960" cy="536400"/>
            </a:xfrm>
            <a:custGeom>
              <a:avLst/>
              <a:gdLst/>
              <a:ahLst/>
              <a:rect l="l" t="t" r="r" b="b"/>
              <a:pathLst>
                <a:path w="201" h="191">
                  <a:moveTo>
                    <a:pt x="0" y="148"/>
                  </a:moveTo>
                  <a:cubicBezTo>
                    <a:pt x="0" y="84"/>
                    <a:pt x="0" y="84"/>
                    <a:pt x="0" y="84"/>
                  </a:cubicBezTo>
                  <a:cubicBezTo>
                    <a:pt x="0" y="46"/>
                    <a:pt x="1" y="0"/>
                    <a:pt x="51" y="0"/>
                  </a:cubicBezTo>
                  <a:cubicBezTo>
                    <a:pt x="87" y="0"/>
                    <a:pt x="99" y="27"/>
                    <a:pt x="103" y="58"/>
                  </a:cubicBezTo>
                  <a:cubicBezTo>
                    <a:pt x="103" y="58"/>
                    <a:pt x="103" y="58"/>
                    <a:pt x="103" y="58"/>
                  </a:cubicBezTo>
                  <a:cubicBezTo>
                    <a:pt x="105" y="42"/>
                    <a:pt x="126" y="37"/>
                    <a:pt x="139" y="34"/>
                  </a:cubicBezTo>
                  <a:cubicBezTo>
                    <a:pt x="201" y="20"/>
                    <a:pt x="201" y="20"/>
                    <a:pt x="201" y="20"/>
                  </a:cubicBezTo>
                  <a:cubicBezTo>
                    <a:pt x="201" y="74"/>
                    <a:pt x="201" y="74"/>
                    <a:pt x="201" y="74"/>
                  </a:cubicBezTo>
                  <a:cubicBezTo>
                    <a:pt x="150" y="84"/>
                    <a:pt x="150" y="84"/>
                    <a:pt x="150" y="84"/>
                  </a:cubicBezTo>
                  <a:cubicBezTo>
                    <a:pt x="124" y="89"/>
                    <a:pt x="122" y="91"/>
                    <a:pt x="122" y="115"/>
                  </a:cubicBezTo>
                  <a:cubicBezTo>
                    <a:pt x="122" y="121"/>
                    <a:pt x="122" y="121"/>
                    <a:pt x="122" y="121"/>
                  </a:cubicBezTo>
                  <a:cubicBezTo>
                    <a:pt x="201" y="137"/>
                    <a:pt x="201" y="137"/>
                    <a:pt x="201" y="137"/>
                  </a:cubicBezTo>
                  <a:cubicBezTo>
                    <a:pt x="201" y="191"/>
                    <a:pt x="201" y="191"/>
                    <a:pt x="201" y="191"/>
                  </a:cubicBezTo>
                  <a:lnTo>
                    <a:pt x="0" y="148"/>
                  </a:lnTo>
                  <a:close/>
                  <a:moveTo>
                    <a:pt x="83" y="113"/>
                  </a:moveTo>
                  <a:cubicBezTo>
                    <a:pt x="83" y="95"/>
                    <a:pt x="83" y="95"/>
                    <a:pt x="83" y="95"/>
                  </a:cubicBezTo>
                  <a:cubicBezTo>
                    <a:pt x="83" y="72"/>
                    <a:pt x="78" y="53"/>
                    <a:pt x="59" y="53"/>
                  </a:cubicBezTo>
                  <a:cubicBezTo>
                    <a:pt x="44" y="53"/>
                    <a:pt x="38" y="62"/>
                    <a:pt x="38" y="78"/>
                  </a:cubicBezTo>
                  <a:cubicBezTo>
                    <a:pt x="38" y="104"/>
                    <a:pt x="38" y="104"/>
                    <a:pt x="38" y="104"/>
                  </a:cubicBezTo>
                  <a:lnTo>
                    <a:pt x="83" y="113"/>
                  </a:lnTo>
                  <a:close/>
                </a:path>
              </a:pathLst>
            </a:custGeom>
            <a:noFill/>
            <a:ln w="3240">
              <a:solidFill>
                <a:srgbClr val="c18705"/>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3" name=""/>
            <p:cNvSpPr/>
            <p:nvPr/>
          </p:nvSpPr>
          <p:spPr>
            <a:xfrm>
              <a:off x="208080" y="6482160"/>
              <a:ext cx="561960" cy="378720"/>
            </a:xfrm>
            <a:custGeom>
              <a:avLst/>
              <a:gdLst/>
              <a:ahLst/>
              <a:rect l="l" t="t" r="r" b="b"/>
              <a:pathLst>
                <a:path w="201" h="135">
                  <a:moveTo>
                    <a:pt x="122" y="121"/>
                  </a:moveTo>
                  <a:cubicBezTo>
                    <a:pt x="122" y="115"/>
                    <a:pt x="122" y="115"/>
                    <a:pt x="122" y="115"/>
                  </a:cubicBezTo>
                  <a:cubicBezTo>
                    <a:pt x="122" y="91"/>
                    <a:pt x="124" y="89"/>
                    <a:pt x="150" y="84"/>
                  </a:cubicBezTo>
                  <a:cubicBezTo>
                    <a:pt x="201" y="74"/>
                    <a:pt x="201" y="74"/>
                    <a:pt x="201" y="74"/>
                  </a:cubicBezTo>
                  <a:cubicBezTo>
                    <a:pt x="201" y="20"/>
                    <a:pt x="201" y="20"/>
                    <a:pt x="201" y="20"/>
                  </a:cubicBezTo>
                  <a:cubicBezTo>
                    <a:pt x="139" y="35"/>
                    <a:pt x="139" y="35"/>
                    <a:pt x="139" y="35"/>
                  </a:cubicBezTo>
                  <a:cubicBezTo>
                    <a:pt x="126" y="37"/>
                    <a:pt x="105" y="43"/>
                    <a:pt x="103" y="58"/>
                  </a:cubicBezTo>
                  <a:cubicBezTo>
                    <a:pt x="103" y="58"/>
                    <a:pt x="103" y="58"/>
                    <a:pt x="103" y="58"/>
                  </a:cubicBezTo>
                  <a:cubicBezTo>
                    <a:pt x="99" y="28"/>
                    <a:pt x="87" y="0"/>
                    <a:pt x="51" y="0"/>
                  </a:cubicBezTo>
                  <a:cubicBezTo>
                    <a:pt x="1" y="0"/>
                    <a:pt x="0" y="46"/>
                    <a:pt x="0" y="84"/>
                  </a:cubicBezTo>
                  <a:cubicBezTo>
                    <a:pt x="0" y="135"/>
                    <a:pt x="0" y="135"/>
                    <a:pt x="0" y="135"/>
                  </a:cubicBezTo>
                  <a:cubicBezTo>
                    <a:pt x="191" y="135"/>
                    <a:pt x="191" y="135"/>
                    <a:pt x="191" y="135"/>
                  </a:cubicBezTo>
                  <a:lnTo>
                    <a:pt x="122" y="121"/>
                  </a:lnTo>
                  <a:close/>
                  <a:moveTo>
                    <a:pt x="83" y="113"/>
                  </a:moveTo>
                  <a:cubicBezTo>
                    <a:pt x="38" y="104"/>
                    <a:pt x="38" y="104"/>
                    <a:pt x="38" y="104"/>
                  </a:cubicBezTo>
                  <a:cubicBezTo>
                    <a:pt x="38" y="78"/>
                    <a:pt x="38" y="78"/>
                    <a:pt x="38" y="78"/>
                  </a:cubicBezTo>
                  <a:cubicBezTo>
                    <a:pt x="38" y="62"/>
                    <a:pt x="44" y="54"/>
                    <a:pt x="59" y="54"/>
                  </a:cubicBezTo>
                  <a:cubicBezTo>
                    <a:pt x="78" y="54"/>
                    <a:pt x="83" y="72"/>
                    <a:pt x="83" y="95"/>
                  </a:cubicBezTo>
                  <a:lnTo>
                    <a:pt x="83" y="113"/>
                  </a:lnTo>
                  <a:close/>
                </a:path>
              </a:pathLst>
            </a:custGeom>
            <a:noFill/>
            <a:ln w="3240">
              <a:solidFill>
                <a:srgbClr val="c18705"/>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4" name=""/>
            <p:cNvSpPr/>
            <p:nvPr/>
          </p:nvSpPr>
          <p:spPr>
            <a:xfrm>
              <a:off x="220680" y="0"/>
              <a:ext cx="549360" cy="324720"/>
            </a:xfrm>
            <a:custGeom>
              <a:avLst/>
              <a:gdLst/>
              <a:ahLst/>
              <a:rect l="l" t="t" r="r" b="b"/>
              <a:pathLst>
                <a:path w="346" h="204">
                  <a:moveTo>
                    <a:pt x="346" y="102"/>
                  </a:moveTo>
                  <a:lnTo>
                    <a:pt x="270" y="60"/>
                  </a:lnTo>
                  <a:lnTo>
                    <a:pt x="270" y="0"/>
                  </a:lnTo>
                  <a:lnTo>
                    <a:pt x="203" y="0"/>
                  </a:lnTo>
                  <a:lnTo>
                    <a:pt x="203" y="23"/>
                  </a:lnTo>
                  <a:lnTo>
                    <a:pt x="161" y="0"/>
                  </a:lnTo>
                  <a:lnTo>
                    <a:pt x="0" y="0"/>
                  </a:lnTo>
                  <a:lnTo>
                    <a:pt x="346" y="204"/>
                  </a:lnTo>
                  <a:lnTo>
                    <a:pt x="346" y="102"/>
                  </a:lnTo>
                  <a:close/>
                </a:path>
              </a:pathLst>
            </a:custGeom>
            <a:noFill/>
            <a:ln w="3240">
              <a:solidFill>
                <a:srgbClr val="c18705"/>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25" name=""/>
          <p:cNvSpPr/>
          <p:nvPr/>
        </p:nvSpPr>
        <p:spPr>
          <a:xfrm rot="16200000">
            <a:off x="-2820240" y="3101040"/>
            <a:ext cx="6729480" cy="6883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900" strike="noStrike" u="none">
                <a:solidFill>
                  <a:srgbClr val="000000"/>
                </a:solidFill>
                <a:effectLst/>
                <a:uFillTx/>
                <a:latin typeface="Frutiger 55 Roman"/>
              </a:rPr>
              <a:t>NORTHERN NATURAL GAS</a:t>
            </a:r>
            <a:endParaRPr b="0" lang="en-US" sz="39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3" name=""/>
          <p:cNvSpPr/>
          <p:nvPr/>
        </p:nvSpPr>
        <p:spPr>
          <a:xfrm>
            <a:off x="1892160" y="114480"/>
            <a:ext cx="7061400" cy="67284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34" name="PlaceHolder 1"/>
          <p:cNvSpPr>
            <a:spLocks noGrp="1"/>
          </p:cNvSpPr>
          <p:nvPr>
            <p:ph type="title"/>
          </p:nvPr>
        </p:nvSpPr>
        <p:spPr>
          <a:xfrm>
            <a:off x="1790280" y="1625400"/>
            <a:ext cx="6667560" cy="114300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200" strike="noStrike" u="none">
                <a:solidFill>
                  <a:srgbClr val="f9b311"/>
                </a:solidFill>
                <a:effectLst/>
                <a:uFillTx/>
                <a:latin typeface="Arial Narrow"/>
              </a:rPr>
              <a:t>Enron Transportation Services</a:t>
            </a:r>
            <a:br>
              <a:rPr sz="4200"/>
            </a:br>
            <a:r>
              <a:rPr b="1" i="1" lang="en-US" sz="4200" strike="noStrike" u="none">
                <a:solidFill>
                  <a:srgbClr val="f9b311"/>
                </a:solidFill>
                <a:effectLst/>
                <a:uFillTx/>
                <a:latin typeface="Arial Narrow"/>
              </a:rPr>
              <a:t>Customer Services /</a:t>
            </a:r>
            <a:br>
              <a:rPr sz="4200"/>
            </a:br>
            <a:r>
              <a:rPr b="1" i="1" lang="en-US" sz="4200" strike="noStrike" u="none">
                <a:solidFill>
                  <a:srgbClr val="f9b311"/>
                </a:solidFill>
                <a:effectLst/>
                <a:uFillTx/>
                <a:latin typeface="Arial Narrow"/>
              </a:rPr>
              <a:t>Gas Logistics</a:t>
            </a:r>
            <a:endParaRPr b="1" i="1" lang="en-US" sz="4200" strike="noStrike" u="none">
              <a:solidFill>
                <a:srgbClr val="f9b311"/>
              </a:solidFill>
              <a:effectLst/>
              <a:uFillTx/>
              <a:latin typeface="Arial Narrow"/>
            </a:endParaRPr>
          </a:p>
        </p:txBody>
      </p:sp>
      <p:sp>
        <p:nvSpPr>
          <p:cNvPr id="135" name="PlaceHolder 2"/>
          <p:cNvSpPr>
            <a:spLocks noGrp="1"/>
          </p:cNvSpPr>
          <p:nvPr>
            <p:ph type="subTitle"/>
          </p:nvPr>
        </p:nvSpPr>
        <p:spPr>
          <a:xfrm>
            <a:off x="2280960" y="3886200"/>
            <a:ext cx="5491080" cy="1752480"/>
          </a:xfrm>
          <a:prstGeom prst="rect">
            <a:avLst/>
          </a:prstGeom>
          <a:noFill/>
          <a:ln w="0">
            <a:noFill/>
          </a:ln>
        </p:spPr>
        <p:txBody>
          <a:bodyPr lIns="90000" rIns="90000" tIns="46800" bIns="46800" anchor="t">
            <a:noAutofit/>
          </a:bodyPr>
          <a:p>
            <a:pPr indent="0" algn="ctr">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Lynn Blair</a:t>
            </a:r>
            <a:endParaRPr b="1" lang="en-US" sz="3000" strike="noStrike" u="none">
              <a:solidFill>
                <a:srgbClr val="000000"/>
              </a:solidFill>
              <a:effectLst/>
              <a:uFillTx/>
              <a:latin typeface="Arial"/>
            </a:endParaRPr>
          </a:p>
          <a:p>
            <a:pPr indent="0" algn="ctr">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“Need Title”</a:t>
            </a:r>
            <a:endParaRPr b="1" lang="en-US" sz="3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6" name="PlaceHolder 1"/>
          <p:cNvSpPr>
            <a:spLocks noGrp="1"/>
          </p:cNvSpPr>
          <p:nvPr>
            <p:ph type="title"/>
          </p:nvPr>
        </p:nvSpPr>
        <p:spPr>
          <a:xfrm>
            <a:off x="1955880" y="114120"/>
            <a:ext cx="7061040" cy="67284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9b311"/>
                </a:solidFill>
                <a:effectLst/>
                <a:uFillTx/>
                <a:latin typeface="Arial Narrow"/>
              </a:rPr>
              <a:t>NNG Team Pictures</a:t>
            </a:r>
            <a:endParaRPr b="1" i="1" lang="en-US" sz="3200" strike="noStrike" u="none">
              <a:solidFill>
                <a:srgbClr val="f9b311"/>
              </a:solidFill>
              <a:effectLst/>
              <a:uFillTx/>
              <a:latin typeface="Arial Narrow"/>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6" name="PlaceHolder 1"/>
          <p:cNvSpPr>
            <a:spLocks noGrp="1"/>
          </p:cNvSpPr>
          <p:nvPr>
            <p:ph type="title"/>
          </p:nvPr>
        </p:nvSpPr>
        <p:spPr>
          <a:xfrm>
            <a:off x="1955880" y="114120"/>
            <a:ext cx="7061040" cy="67284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9b311"/>
                </a:solidFill>
                <a:effectLst/>
                <a:uFillTx/>
                <a:latin typeface="Arial Narrow"/>
              </a:rPr>
              <a:t>Topics</a:t>
            </a:r>
            <a:endParaRPr b="1" i="1" lang="en-US" sz="3200" strike="noStrike" u="none">
              <a:solidFill>
                <a:srgbClr val="f9b311"/>
              </a:solidFill>
              <a:effectLst/>
              <a:uFillTx/>
              <a:latin typeface="Arial Narrow"/>
            </a:endParaRPr>
          </a:p>
        </p:txBody>
      </p:sp>
      <p:sp>
        <p:nvSpPr>
          <p:cNvPr id="137" name="PlaceHolder 2"/>
          <p:cNvSpPr>
            <a:spLocks noGrp="1"/>
          </p:cNvSpPr>
          <p:nvPr>
            <p:ph/>
          </p:nvPr>
        </p:nvSpPr>
        <p:spPr>
          <a:xfrm>
            <a:off x="1953720" y="1006200"/>
            <a:ext cx="7061400" cy="5089320"/>
          </a:xfrm>
          <a:prstGeom prst="rect">
            <a:avLst/>
          </a:prstGeom>
          <a:noFill/>
          <a:ln w="0">
            <a:noFill/>
          </a:ln>
        </p:spPr>
        <p:txBody>
          <a:bodyPr lIns="90000" rIns="90000" tIns="46800" bIns="46800" anchor="t">
            <a:normAutofit/>
          </a:bodyPr>
          <a:p>
            <a:pPr marL="343080" indent="-343080">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 NNG LFT Service</a:t>
            </a:r>
            <a:endParaRPr b="1" lang="en-US" sz="2200" strike="noStrike" u="none">
              <a:solidFill>
                <a:srgbClr val="000000"/>
              </a:solidFill>
              <a:effectLst/>
              <a:uFillTx/>
              <a:latin typeface="Arial"/>
            </a:endParaRPr>
          </a:p>
          <a:p>
            <a:pPr marL="343080" indent="0">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a:p>
            <a:pPr marL="343080" indent="-343080">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 Confirmation by Exception</a:t>
            </a:r>
            <a:endParaRPr b="1" lang="en-US" sz="2200" strike="noStrike" u="none">
              <a:solidFill>
                <a:srgbClr val="000000"/>
              </a:solidFill>
              <a:effectLst/>
              <a:uFillTx/>
              <a:latin typeface="Arial"/>
            </a:endParaRPr>
          </a:p>
          <a:p>
            <a:pPr marL="343080" indent="0">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a:p>
            <a:pPr marL="343080" indent="-343080">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 Reverse Auction</a:t>
            </a:r>
            <a:endParaRPr b="1" lang="en-US" sz="2200" strike="noStrike" u="none">
              <a:solidFill>
                <a:srgbClr val="000000"/>
              </a:solidFill>
              <a:effectLst/>
              <a:uFillTx/>
              <a:latin typeface="Arial"/>
            </a:endParaRPr>
          </a:p>
          <a:p>
            <a:pPr marL="343080" indent="0">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a:p>
            <a:pPr marL="343080" indent="-343080">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 Did You Know</a:t>
            </a:r>
            <a:endParaRPr b="1" lang="en-US" sz="2200" strike="noStrike" u="none">
              <a:solidFill>
                <a:srgbClr val="000000"/>
              </a:solidFill>
              <a:effectLst/>
              <a:uFillTx/>
              <a:latin typeface="Arial"/>
            </a:endParaRPr>
          </a:p>
          <a:p>
            <a:pPr marL="343080" indent="0">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a:p>
            <a:pPr marL="343080" indent="-343080">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 Flowing Gas</a:t>
            </a:r>
            <a:endParaRPr b="1" lang="en-US" sz="2200" strike="noStrike" u="none">
              <a:solidFill>
                <a:srgbClr val="000000"/>
              </a:solidFill>
              <a:effectLst/>
              <a:uFillTx/>
              <a:latin typeface="Arial"/>
            </a:endParaRPr>
          </a:p>
          <a:p>
            <a:pPr marL="343080" indent="0">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a:p>
            <a:pPr marL="343080" indent="-343080">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 Team Pictures</a:t>
            </a:r>
            <a:endParaRPr b="1" lang="en-US" sz="2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8" name="PlaceHolder 1"/>
          <p:cNvSpPr>
            <a:spLocks noGrp="1"/>
          </p:cNvSpPr>
          <p:nvPr>
            <p:ph type="title"/>
          </p:nvPr>
        </p:nvSpPr>
        <p:spPr>
          <a:xfrm>
            <a:off x="1955880" y="114120"/>
            <a:ext cx="7061040" cy="67284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9b311"/>
                </a:solidFill>
                <a:effectLst/>
                <a:uFillTx/>
                <a:latin typeface="Arial Narrow"/>
              </a:rPr>
              <a:t>NNG LFT Service</a:t>
            </a:r>
            <a:endParaRPr b="1" i="1" lang="en-US" sz="3200" strike="noStrike" u="none">
              <a:solidFill>
                <a:srgbClr val="f9b311"/>
              </a:solidFill>
              <a:effectLst/>
              <a:uFillTx/>
              <a:latin typeface="Arial Narrow"/>
            </a:endParaRPr>
          </a:p>
        </p:txBody>
      </p:sp>
      <p:sp>
        <p:nvSpPr>
          <p:cNvPr id="139" name="PlaceHolder 2"/>
          <p:cNvSpPr>
            <a:spLocks noGrp="1"/>
          </p:cNvSpPr>
          <p:nvPr>
            <p:ph/>
          </p:nvPr>
        </p:nvSpPr>
        <p:spPr>
          <a:xfrm>
            <a:off x="1953720" y="1006200"/>
            <a:ext cx="7061400" cy="5089320"/>
          </a:xfrm>
          <a:prstGeom prst="rect">
            <a:avLst/>
          </a:prstGeom>
          <a:noFill/>
          <a:ln w="0">
            <a:noFill/>
          </a:ln>
        </p:spPr>
        <p:txBody>
          <a:bodyPr lIns="90000" rIns="90000" tIns="46800" bIns="46800" anchor="t">
            <a:normAutofit/>
          </a:bodyPr>
          <a:p>
            <a:pPr marL="343080" indent="-343080">
              <a:spcBef>
                <a:spcPts val="27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Available year round in the field area</a:t>
            </a:r>
            <a:endParaRPr b="1" lang="en-US" sz="2200" strike="noStrike" u="none">
              <a:solidFill>
                <a:srgbClr val="000000"/>
              </a:solidFill>
              <a:effectLst/>
              <a:uFillTx/>
              <a:latin typeface="Arial"/>
            </a:endParaRPr>
          </a:p>
          <a:p>
            <a:pPr marL="343080" indent="-343080">
              <a:spcBef>
                <a:spcPts val="27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Available in the Market area from April through October</a:t>
            </a:r>
            <a:endParaRPr b="1" lang="en-US" sz="2200" strike="noStrike" u="none">
              <a:solidFill>
                <a:srgbClr val="000000"/>
              </a:solidFill>
              <a:effectLst/>
              <a:uFillTx/>
              <a:latin typeface="Arial"/>
            </a:endParaRPr>
          </a:p>
          <a:p>
            <a:pPr marL="343080" indent="-343080">
              <a:spcBef>
                <a:spcPts val="27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LFT capacity available for one month or up to a one month term will be posted on NNG’s Internet Website for a minimum of (1) day prior to awarding capacity; LFT capacity available for more than (1) month will be on the Internet Website for a minimum of (2) days</a:t>
            </a:r>
            <a:endParaRPr b="1" lang="en-US" sz="2200" strike="noStrike" u="none">
              <a:solidFill>
                <a:srgbClr val="000000"/>
              </a:solidFill>
              <a:effectLst/>
              <a:uFillTx/>
              <a:latin typeface="Arial"/>
            </a:endParaRPr>
          </a:p>
          <a:p>
            <a:pPr marL="343080" indent="0">
              <a:spcBef>
                <a:spcPts val="27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0" name="PlaceHolder 1"/>
          <p:cNvSpPr>
            <a:spLocks noGrp="1"/>
          </p:cNvSpPr>
          <p:nvPr>
            <p:ph type="title"/>
          </p:nvPr>
        </p:nvSpPr>
        <p:spPr>
          <a:xfrm>
            <a:off x="1955880" y="114120"/>
            <a:ext cx="7061040" cy="67284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9b311"/>
                </a:solidFill>
                <a:effectLst/>
                <a:uFillTx/>
                <a:latin typeface="Arial Narrow"/>
              </a:rPr>
              <a:t>Confirmation by Exception</a:t>
            </a:r>
            <a:endParaRPr b="1" i="1" lang="en-US" sz="3200" strike="noStrike" u="none">
              <a:solidFill>
                <a:srgbClr val="f9b311"/>
              </a:solidFill>
              <a:effectLst/>
              <a:uFillTx/>
              <a:latin typeface="Arial Narrow"/>
            </a:endParaRPr>
          </a:p>
        </p:txBody>
      </p:sp>
      <p:sp>
        <p:nvSpPr>
          <p:cNvPr id="141" name="PlaceHolder 2"/>
          <p:cNvSpPr>
            <a:spLocks noGrp="1"/>
          </p:cNvSpPr>
          <p:nvPr>
            <p:ph/>
          </p:nvPr>
        </p:nvSpPr>
        <p:spPr>
          <a:xfrm>
            <a:off x="1953720" y="1006200"/>
            <a:ext cx="7061400" cy="5089320"/>
          </a:xfrm>
          <a:prstGeom prst="rect">
            <a:avLst/>
          </a:prstGeom>
          <a:noFill/>
          <a:ln w="0">
            <a:noFill/>
          </a:ln>
        </p:spPr>
        <p:txBody>
          <a:bodyPr lIns="90000" rIns="90000" tIns="46800" bIns="46800" anchor="t">
            <a:normAutofit/>
          </a:bodyPr>
          <a:p>
            <a:pPr marL="343080" indent="-343080">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 Operator Choices:</a:t>
            </a:r>
            <a:endParaRPr b="1" lang="en-US" sz="2200" strike="noStrike" u="none">
              <a:solidFill>
                <a:srgbClr val="000000"/>
              </a:solidFill>
              <a:effectLst/>
              <a:uFillTx/>
              <a:latin typeface="Arial"/>
            </a:endParaRPr>
          </a:p>
          <a:p>
            <a:pPr lvl="1" marL="743040" indent="-285840">
              <a:spcBef>
                <a:spcPts val="550"/>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Active Confirmation  </a:t>
            </a:r>
            <a:endParaRPr b="1" lang="en-US" sz="2200" strike="noStrike" u="none">
              <a:solidFill>
                <a:srgbClr val="000000"/>
              </a:solidFill>
              <a:effectLst/>
              <a:uFillTx/>
              <a:latin typeface="Arial"/>
            </a:endParaRPr>
          </a:p>
          <a:p>
            <a:pPr lvl="1" marL="743040" indent="-285840">
              <a:spcBef>
                <a:spcPts val="550"/>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Passive Confirmation</a:t>
            </a:r>
            <a:endParaRPr b="1" lang="en-US" sz="2200" strike="noStrike" u="none">
              <a:solidFill>
                <a:srgbClr val="000000"/>
              </a:solidFill>
              <a:effectLst/>
              <a:uFillTx/>
              <a:latin typeface="Arial"/>
            </a:endParaRPr>
          </a:p>
          <a:p>
            <a:pPr marL="343080" indent="0">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a:p>
            <a:pPr marL="343080" indent="-343080">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 NEW  Confirmation by Exception</a:t>
            </a:r>
            <a:endParaRPr b="1" lang="en-US" sz="2200" strike="noStrike" u="none">
              <a:solidFill>
                <a:srgbClr val="000000"/>
              </a:solidFill>
              <a:effectLst/>
              <a:uFillTx/>
              <a:latin typeface="Arial"/>
            </a:endParaRPr>
          </a:p>
          <a:p>
            <a:pPr lvl="1" marL="743040" indent="-285840">
              <a:spcBef>
                <a:spcPts val="550"/>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NNG will automatically confirm all Nominations for the Operator’s specified location(s). All confirmed quantities will equal nominated quantities for all cycles. Operators   will be able to change any confirmation that is automatically confirmed by NNG during any cycle. Any change made by the operator will remain in place for the entire gas day.</a:t>
            </a:r>
            <a:endParaRPr b="1" lang="en-US" sz="2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2" name="PlaceHolder 1"/>
          <p:cNvSpPr>
            <a:spLocks noGrp="1"/>
          </p:cNvSpPr>
          <p:nvPr>
            <p:ph type="title"/>
          </p:nvPr>
        </p:nvSpPr>
        <p:spPr>
          <a:xfrm>
            <a:off x="1955880" y="114120"/>
            <a:ext cx="7061040" cy="67284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9b311"/>
                </a:solidFill>
                <a:effectLst/>
                <a:uFillTx/>
                <a:latin typeface="Arial Narrow"/>
              </a:rPr>
              <a:t>Reverse Auction</a:t>
            </a:r>
            <a:endParaRPr b="1" i="1" lang="en-US" sz="3200" strike="noStrike" u="none">
              <a:solidFill>
                <a:srgbClr val="f9b311"/>
              </a:solidFill>
              <a:effectLst/>
              <a:uFillTx/>
              <a:latin typeface="Arial Narrow"/>
            </a:endParaRPr>
          </a:p>
        </p:txBody>
      </p:sp>
      <p:sp>
        <p:nvSpPr>
          <p:cNvPr id="143" name="PlaceHolder 2"/>
          <p:cNvSpPr>
            <a:spLocks noGrp="1"/>
          </p:cNvSpPr>
          <p:nvPr>
            <p:ph/>
          </p:nvPr>
        </p:nvSpPr>
        <p:spPr>
          <a:xfrm>
            <a:off x="1953720" y="1006200"/>
            <a:ext cx="7061400" cy="5089320"/>
          </a:xfrm>
          <a:prstGeom prst="rect">
            <a:avLst/>
          </a:prstGeom>
          <a:noFill/>
          <a:ln w="0">
            <a:noFill/>
          </a:ln>
        </p:spPr>
        <p:txBody>
          <a:bodyPr lIns="90000" rIns="90000" tIns="46800" bIns="46800" anchor="t">
            <a:normAutofit/>
          </a:bodyPr>
          <a:p>
            <a:pPr marL="343080" indent="-343080">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The Reverse Auction pool will be terminated  November 1, 2001</a:t>
            </a:r>
            <a:endParaRPr b="1" lang="en-US" sz="2200" strike="noStrike" u="none">
              <a:solidFill>
                <a:srgbClr val="000000"/>
              </a:solidFill>
              <a:effectLst/>
              <a:uFillTx/>
              <a:latin typeface="Arial"/>
            </a:endParaRPr>
          </a:p>
          <a:p>
            <a:pPr marL="343080" indent="0">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a:p>
            <a:pPr marL="343080" indent="-343080">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Shippers should have received new contracts</a:t>
            </a:r>
            <a:endParaRPr b="1" lang="en-US" sz="2200" strike="noStrike" u="none">
              <a:solidFill>
                <a:srgbClr val="000000"/>
              </a:solidFill>
              <a:effectLst/>
              <a:uFillTx/>
              <a:latin typeface="Arial"/>
            </a:endParaRPr>
          </a:p>
          <a:p>
            <a:pPr marL="343080" indent="0">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a:p>
            <a:pPr marL="343080" indent="-343080">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Capacities are at either Ventura, Welcome or Aberdeen</a:t>
            </a:r>
            <a:endParaRPr b="1" lang="en-US" sz="2200" strike="noStrike" u="none">
              <a:solidFill>
                <a:srgbClr val="000000"/>
              </a:solidFill>
              <a:effectLst/>
              <a:uFillTx/>
              <a:latin typeface="Arial"/>
            </a:endParaRPr>
          </a:p>
          <a:p>
            <a:pPr marL="343080" indent="0">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4" name="PlaceHolder 1"/>
          <p:cNvSpPr>
            <a:spLocks noGrp="1"/>
          </p:cNvSpPr>
          <p:nvPr>
            <p:ph type="title"/>
          </p:nvPr>
        </p:nvSpPr>
        <p:spPr>
          <a:xfrm>
            <a:off x="1955880" y="114120"/>
            <a:ext cx="7061040" cy="67284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9b311"/>
                </a:solidFill>
                <a:effectLst/>
                <a:uFillTx/>
                <a:latin typeface="Arial Narrow"/>
              </a:rPr>
              <a:t>Did You Know </a:t>
            </a:r>
            <a:endParaRPr b="1" i="1" lang="en-US" sz="3200" strike="noStrike" u="none">
              <a:solidFill>
                <a:srgbClr val="f9b311"/>
              </a:solidFill>
              <a:effectLst/>
              <a:uFillTx/>
              <a:latin typeface="Arial Narrow"/>
            </a:endParaRPr>
          </a:p>
        </p:txBody>
      </p:sp>
      <p:sp>
        <p:nvSpPr>
          <p:cNvPr id="145" name="PlaceHolder 2"/>
          <p:cNvSpPr>
            <a:spLocks noGrp="1"/>
          </p:cNvSpPr>
          <p:nvPr>
            <p:ph/>
          </p:nvPr>
        </p:nvSpPr>
        <p:spPr>
          <a:xfrm>
            <a:off x="1953720" y="1006200"/>
            <a:ext cx="7061400" cy="5089320"/>
          </a:xfrm>
          <a:prstGeom prst="rect">
            <a:avLst/>
          </a:prstGeom>
          <a:noFill/>
          <a:ln w="0">
            <a:noFill/>
          </a:ln>
        </p:spPr>
        <p:txBody>
          <a:bodyPr lIns="90000" rIns="90000" tIns="46800" bIns="46800" anchor="t">
            <a:normAutofit/>
          </a:bodyPr>
          <a:p>
            <a:pPr marL="343080" indent="-343080">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You can view all pool activity in one screen on the nomination and scheduling screens with sub totals by pool/zone</a:t>
            </a:r>
            <a:endParaRPr b="1" lang="en-US" sz="2200" strike="noStrike" u="none">
              <a:solidFill>
                <a:srgbClr val="000000"/>
              </a:solidFill>
              <a:effectLst/>
              <a:uFillTx/>
              <a:latin typeface="Arial"/>
            </a:endParaRPr>
          </a:p>
          <a:p>
            <a:pPr marL="343080" indent="0">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a:p>
            <a:pPr marL="343080" indent="-343080">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View Scheduled Quantities screen by cycle</a:t>
            </a:r>
            <a:endParaRPr b="1" lang="en-US" sz="2200" strike="noStrike" u="none">
              <a:solidFill>
                <a:srgbClr val="000000"/>
              </a:solidFill>
              <a:effectLst/>
              <a:uFillTx/>
              <a:latin typeface="Arial"/>
            </a:endParaRPr>
          </a:p>
          <a:p>
            <a:pPr marL="343080" indent="0">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a:p>
            <a:pPr marL="343080" indent="-343080">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Added subtotal option on Nom/Sched/Conf/ NomRec and all Storage views</a:t>
            </a:r>
            <a:endParaRPr b="1" lang="en-US" sz="2200" strike="noStrike" u="none">
              <a:solidFill>
                <a:srgbClr val="000000"/>
              </a:solidFill>
              <a:effectLst/>
              <a:uFillTx/>
              <a:latin typeface="Arial"/>
            </a:endParaRPr>
          </a:p>
          <a:p>
            <a:pPr marL="343080" indent="0">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6" name="PlaceHolder 1"/>
          <p:cNvSpPr>
            <a:spLocks noGrp="1"/>
          </p:cNvSpPr>
          <p:nvPr>
            <p:ph type="title"/>
          </p:nvPr>
        </p:nvSpPr>
        <p:spPr>
          <a:xfrm>
            <a:off x="1955880" y="114120"/>
            <a:ext cx="7061040" cy="67284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9b311"/>
                </a:solidFill>
                <a:effectLst/>
                <a:uFillTx/>
                <a:latin typeface="Arial Narrow"/>
              </a:rPr>
              <a:t>Flowing Gas </a:t>
            </a:r>
            <a:endParaRPr b="1" i="1" lang="en-US" sz="3200" strike="noStrike" u="none">
              <a:solidFill>
                <a:srgbClr val="f9b311"/>
              </a:solidFill>
              <a:effectLst/>
              <a:uFillTx/>
              <a:latin typeface="Arial Narrow"/>
            </a:endParaRPr>
          </a:p>
        </p:txBody>
      </p:sp>
      <p:sp>
        <p:nvSpPr>
          <p:cNvPr id="147" name="PlaceHolder 2"/>
          <p:cNvSpPr>
            <a:spLocks noGrp="1"/>
          </p:cNvSpPr>
          <p:nvPr>
            <p:ph/>
          </p:nvPr>
        </p:nvSpPr>
        <p:spPr>
          <a:xfrm>
            <a:off x="1953720" y="1006200"/>
            <a:ext cx="7061400" cy="5089320"/>
          </a:xfrm>
          <a:prstGeom prst="rect">
            <a:avLst/>
          </a:prstGeom>
          <a:noFill/>
          <a:ln w="0">
            <a:noFill/>
          </a:ln>
        </p:spPr>
        <p:txBody>
          <a:bodyPr lIns="90000" rIns="90000" tIns="46800" bIns="46800" anchor="t">
            <a:normAutofit lnSpcReduction="9999"/>
          </a:bodyPr>
          <a:p>
            <a:pPr marL="343080" indent="-343080">
              <a:spcBef>
                <a:spcPts val="12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Existing Online Reports:  Allocation, Shipper Imbalance, Contract Imbalance, Measurement, Invoice</a:t>
            </a:r>
            <a:endParaRPr b="1" lang="en-US" sz="2000" strike="noStrike" u="none">
              <a:solidFill>
                <a:srgbClr val="000000"/>
              </a:solidFill>
              <a:effectLst/>
              <a:uFillTx/>
              <a:latin typeface="Arial"/>
            </a:endParaRPr>
          </a:p>
          <a:p>
            <a:pPr marL="343080" indent="-343080">
              <a:spcBef>
                <a:spcPts val="12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Additional reports that are currently mailed will be will be available online</a:t>
            </a:r>
            <a:endParaRPr b="1" lang="en-US" sz="2000" strike="noStrike" u="none">
              <a:solidFill>
                <a:srgbClr val="000000"/>
              </a:solidFill>
              <a:effectLst/>
              <a:uFillTx/>
              <a:latin typeface="Arial"/>
            </a:endParaRPr>
          </a:p>
          <a:p>
            <a:pPr marL="343080" indent="-343080">
              <a:spcBef>
                <a:spcPts val="12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Available via the Web with a target date of 09/30/01</a:t>
            </a:r>
            <a:endParaRPr b="1" lang="en-US" sz="2000" strike="noStrike" u="none">
              <a:solidFill>
                <a:srgbClr val="000000"/>
              </a:solidFill>
              <a:effectLst/>
              <a:uFillTx/>
              <a:latin typeface="Arial"/>
            </a:endParaRPr>
          </a:p>
          <a:p>
            <a:pPr marL="343080" indent="-343080">
              <a:spcBef>
                <a:spcPts val="12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Access to the newly enhanced system requires the following: Upgrade to Internet Explorer 4.0 or above, Netscape Navigator 4.08 or above, or Netscape Communicator 4.73</a:t>
            </a:r>
            <a:endParaRPr b="1" lang="en-US" sz="2000" strike="noStrike" u="none">
              <a:solidFill>
                <a:srgbClr val="000000"/>
              </a:solidFill>
              <a:effectLst/>
              <a:uFillTx/>
              <a:latin typeface="Arial"/>
            </a:endParaRPr>
          </a:p>
          <a:p>
            <a:pPr marL="343080" indent="-343080">
              <a:spcBef>
                <a:spcPts val="12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For optimal viewing, the Download of the Adobe Acrobat Reader to access Rich Format Test (RTF) documents is advised</a:t>
            </a:r>
            <a:endParaRPr b="1" lang="en-US" sz="2000" strike="noStrike" u="none">
              <a:solidFill>
                <a:srgbClr val="000000"/>
              </a:solidFill>
              <a:effectLst/>
              <a:uFillTx/>
              <a:latin typeface="Arial"/>
            </a:endParaRPr>
          </a:p>
          <a:p>
            <a:pPr marL="343080" indent="-343080">
              <a:spcBef>
                <a:spcPts val="12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Mail-outs will continue until 01/01/02</a:t>
            </a: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8" name="PlaceHolder 1"/>
          <p:cNvSpPr>
            <a:spLocks noGrp="1"/>
          </p:cNvSpPr>
          <p:nvPr>
            <p:ph type="title"/>
          </p:nvPr>
        </p:nvSpPr>
        <p:spPr>
          <a:xfrm>
            <a:off x="1955880" y="114120"/>
            <a:ext cx="7061040" cy="67284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9b311"/>
                </a:solidFill>
                <a:effectLst/>
                <a:uFillTx/>
                <a:latin typeface="Arial Narrow"/>
              </a:rPr>
              <a:t>Flowing Gas Access to Reports</a:t>
            </a:r>
            <a:endParaRPr b="1" i="1" lang="en-US" sz="3200" strike="noStrike" u="none">
              <a:solidFill>
                <a:srgbClr val="f9b311"/>
              </a:solidFill>
              <a:effectLst/>
              <a:uFillTx/>
              <a:latin typeface="Arial Narrow"/>
            </a:endParaRPr>
          </a:p>
        </p:txBody>
      </p:sp>
      <p:sp>
        <p:nvSpPr>
          <p:cNvPr id="149" name="PlaceHolder 2"/>
          <p:cNvSpPr>
            <a:spLocks noGrp="1"/>
          </p:cNvSpPr>
          <p:nvPr>
            <p:ph/>
          </p:nvPr>
        </p:nvSpPr>
        <p:spPr>
          <a:xfrm>
            <a:off x="1953720" y="1006200"/>
            <a:ext cx="7061400" cy="5089320"/>
          </a:xfrm>
          <a:prstGeom prst="rect">
            <a:avLst/>
          </a:prstGeom>
          <a:noFill/>
          <a:ln w="0">
            <a:noFill/>
          </a:ln>
        </p:spPr>
        <p:txBody>
          <a:bodyPr lIns="90000" rIns="90000" tIns="46800" bIns="46800" anchor="t">
            <a:normAutofit/>
          </a:bodyPr>
          <a:p>
            <a:pPr marL="343080" indent="-343080">
              <a:spcBef>
                <a:spcPts val="27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Access to HotTap</a:t>
            </a:r>
            <a:endParaRPr b="1" lang="en-US" sz="2200" strike="noStrike" u="none">
              <a:solidFill>
                <a:srgbClr val="000000"/>
              </a:solidFill>
              <a:effectLst/>
              <a:uFillTx/>
              <a:latin typeface="Arial"/>
            </a:endParaRPr>
          </a:p>
          <a:p>
            <a:pPr marL="343080" indent="-343080">
              <a:spcBef>
                <a:spcPts val="27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Request Access to Flowing Gas Reports via Online or the Help Desk</a:t>
            </a:r>
            <a:endParaRPr b="1" lang="en-US" sz="2200" strike="noStrike" u="none">
              <a:solidFill>
                <a:srgbClr val="000000"/>
              </a:solidFill>
              <a:effectLst/>
              <a:uFillTx/>
              <a:latin typeface="Arial"/>
            </a:endParaRPr>
          </a:p>
          <a:p>
            <a:pPr marL="343080" indent="-343080">
              <a:spcBef>
                <a:spcPts val="27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Click Customer Activity</a:t>
            </a:r>
            <a:endParaRPr b="1" lang="en-US" sz="2200" strike="noStrike" u="none">
              <a:solidFill>
                <a:srgbClr val="000000"/>
              </a:solidFill>
              <a:effectLst/>
              <a:uFillTx/>
              <a:latin typeface="Arial"/>
            </a:endParaRPr>
          </a:p>
          <a:p>
            <a:pPr marL="343080" indent="-343080">
              <a:spcBef>
                <a:spcPts val="27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Click on Flowing Gas</a:t>
            </a:r>
            <a:endParaRPr b="1" lang="en-US" sz="2200" strike="noStrike" u="none">
              <a:solidFill>
                <a:srgbClr val="000000"/>
              </a:solidFill>
              <a:effectLst/>
              <a:uFillTx/>
              <a:latin typeface="Arial"/>
            </a:endParaRPr>
          </a:p>
          <a:p>
            <a:pPr marL="343080" indent="-343080">
              <a:spcBef>
                <a:spcPts val="27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Sign on with ID and Password</a:t>
            </a:r>
            <a:endParaRPr b="1" lang="en-US" sz="2200" strike="noStrike" u="none">
              <a:solidFill>
                <a:srgbClr val="000000"/>
              </a:solidFill>
              <a:effectLst/>
              <a:uFillTx/>
              <a:latin typeface="Arial"/>
            </a:endParaRPr>
          </a:p>
          <a:p>
            <a:pPr marL="343080" indent="-343080">
              <a:spcBef>
                <a:spcPts val="27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Click on Report</a:t>
            </a:r>
            <a:endParaRPr b="1" lang="en-US" sz="2200" strike="noStrike" u="none">
              <a:solidFill>
                <a:srgbClr val="000000"/>
              </a:solidFill>
              <a:effectLst/>
              <a:uFillTx/>
              <a:latin typeface="Arial"/>
            </a:endParaRPr>
          </a:p>
          <a:p>
            <a:pPr marL="343080" indent="-343080">
              <a:spcBef>
                <a:spcPts val="27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Option to Print or Download</a:t>
            </a:r>
            <a:endParaRPr b="1" lang="en-US" sz="2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0" name="PlaceHolder 1"/>
          <p:cNvSpPr>
            <a:spLocks noGrp="1"/>
          </p:cNvSpPr>
          <p:nvPr>
            <p:ph type="title"/>
          </p:nvPr>
        </p:nvSpPr>
        <p:spPr>
          <a:xfrm>
            <a:off x="1955880" y="114120"/>
            <a:ext cx="7061040" cy="67284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9b311"/>
                </a:solidFill>
                <a:effectLst/>
                <a:uFillTx/>
                <a:latin typeface="Arial Narrow"/>
              </a:rPr>
              <a:t>Flowing Gas Documents</a:t>
            </a:r>
            <a:endParaRPr b="1" i="1" lang="en-US" sz="3200" strike="noStrike" u="none">
              <a:solidFill>
                <a:srgbClr val="f9b311"/>
              </a:solidFill>
              <a:effectLst/>
              <a:uFillTx/>
              <a:latin typeface="Arial Narrow"/>
            </a:endParaRPr>
          </a:p>
        </p:txBody>
      </p:sp>
      <p:sp>
        <p:nvSpPr>
          <p:cNvPr id="151" name="PlaceHolder 2"/>
          <p:cNvSpPr>
            <a:spLocks noGrp="1"/>
          </p:cNvSpPr>
          <p:nvPr>
            <p:ph/>
          </p:nvPr>
        </p:nvSpPr>
        <p:spPr>
          <a:xfrm>
            <a:off x="1998720" y="1006200"/>
            <a:ext cx="3819600" cy="3747960"/>
          </a:xfrm>
          <a:prstGeom prst="rect">
            <a:avLst/>
          </a:prstGeom>
          <a:noFill/>
          <a:ln w="0">
            <a:noFill/>
          </a:ln>
        </p:spPr>
        <p:txBody>
          <a:bodyPr lIns="90000" rIns="90000" tIns="46800" bIns="46800" anchor="t">
            <a:normAutofit fontScale="85000" lnSpcReduction="19999"/>
          </a:bodyPr>
          <a:p>
            <a:pPr marL="222120" indent="-222120">
              <a:spcBef>
                <a:spcPts val="901"/>
              </a:spcBef>
              <a:buClr>
                <a:srgbClr val="ff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NNG Allocation</a:t>
            </a:r>
            <a:endParaRPr b="1" lang="en-US" sz="1600" strike="noStrike" u="none">
              <a:solidFill>
                <a:srgbClr val="000000"/>
              </a:solidFill>
              <a:effectLst/>
              <a:uFillTx/>
              <a:latin typeface="Arial"/>
            </a:endParaRPr>
          </a:p>
          <a:p>
            <a:pPr marL="222120" indent="-222120">
              <a:spcBef>
                <a:spcPts val="901"/>
              </a:spcBef>
              <a:buClr>
                <a:srgbClr val="ff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NNG Contract Imbalance</a:t>
            </a:r>
            <a:r>
              <a:rPr b="0" lang="en-US" sz="1600" strike="noStrike" u="none">
                <a:solidFill>
                  <a:srgbClr val="000000"/>
                </a:solidFill>
                <a:effectLst/>
                <a:uFillTx/>
                <a:latin typeface="Arial"/>
              </a:rPr>
              <a:t> </a:t>
            </a:r>
            <a:endParaRPr b="1" lang="en-US" sz="1600" strike="noStrike" u="none">
              <a:solidFill>
                <a:srgbClr val="000000"/>
              </a:solidFill>
              <a:effectLst/>
              <a:uFillTx/>
              <a:latin typeface="Arial"/>
            </a:endParaRPr>
          </a:p>
          <a:p>
            <a:pPr marL="222120" indent="-222120">
              <a:spcBef>
                <a:spcPts val="901"/>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NNG Daily Volume Allocation Statement</a:t>
            </a:r>
            <a:endParaRPr b="1" lang="en-US" sz="1600" strike="noStrike" u="none">
              <a:solidFill>
                <a:srgbClr val="000000"/>
              </a:solidFill>
              <a:effectLst/>
              <a:uFillTx/>
              <a:latin typeface="Arial"/>
            </a:endParaRPr>
          </a:p>
          <a:p>
            <a:pPr marL="222120" indent="-222120">
              <a:spcBef>
                <a:spcPts val="901"/>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NNG Imbalance Calculation Detail</a:t>
            </a:r>
            <a:endParaRPr b="1" lang="en-US" sz="1600" strike="noStrike" u="none">
              <a:solidFill>
                <a:srgbClr val="000000"/>
              </a:solidFill>
              <a:effectLst/>
              <a:uFillTx/>
              <a:latin typeface="Arial"/>
            </a:endParaRPr>
          </a:p>
          <a:p>
            <a:pPr marL="222120" indent="-222120">
              <a:spcBef>
                <a:spcPts val="901"/>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NNG Imbalance Cash out Invoice</a:t>
            </a:r>
            <a:endParaRPr b="1" lang="en-US" sz="1600" strike="noStrike" u="none">
              <a:solidFill>
                <a:srgbClr val="000000"/>
              </a:solidFill>
              <a:effectLst/>
              <a:uFillTx/>
              <a:latin typeface="Arial"/>
            </a:endParaRPr>
          </a:p>
          <a:p>
            <a:pPr marL="222120" indent="-222120">
              <a:spcBef>
                <a:spcPts val="901"/>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NNG Imbalance Confirmation Letter</a:t>
            </a:r>
            <a:endParaRPr b="1" lang="en-US" sz="1600" strike="noStrike" u="none">
              <a:solidFill>
                <a:srgbClr val="000000"/>
              </a:solidFill>
              <a:effectLst/>
              <a:uFillTx/>
              <a:latin typeface="Arial"/>
            </a:endParaRPr>
          </a:p>
          <a:p>
            <a:pPr marL="222120" indent="-222120">
              <a:spcBef>
                <a:spcPts val="901"/>
              </a:spcBef>
              <a:buClr>
                <a:srgbClr val="ff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NNG Invoice</a:t>
            </a:r>
            <a:endParaRPr b="1" lang="en-US" sz="1600" strike="noStrike" u="none">
              <a:solidFill>
                <a:srgbClr val="000000"/>
              </a:solidFill>
              <a:effectLst/>
              <a:uFillTx/>
              <a:latin typeface="Arial"/>
            </a:endParaRPr>
          </a:p>
          <a:p>
            <a:pPr marL="222120" indent="-222120">
              <a:spcBef>
                <a:spcPts val="901"/>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NNG Mainline Path</a:t>
            </a:r>
            <a:endParaRPr b="1" lang="en-US" sz="1600" strike="noStrike" u="none">
              <a:solidFill>
                <a:srgbClr val="000000"/>
              </a:solidFill>
              <a:effectLst/>
              <a:uFillTx/>
              <a:latin typeface="Arial"/>
            </a:endParaRPr>
          </a:p>
          <a:p>
            <a:pPr marL="222120" indent="-222120">
              <a:spcBef>
                <a:spcPts val="901"/>
              </a:spcBef>
              <a:buClr>
                <a:srgbClr val="ff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NNG Measurement</a:t>
            </a:r>
            <a:endParaRPr b="1" lang="en-US" sz="1600" strike="noStrike" u="none">
              <a:solidFill>
                <a:srgbClr val="000000"/>
              </a:solidFill>
              <a:effectLst/>
              <a:uFillTx/>
              <a:latin typeface="Arial"/>
            </a:endParaRPr>
          </a:p>
          <a:p>
            <a:pPr marL="222120" indent="-222120">
              <a:spcBef>
                <a:spcPts val="901"/>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NNG Payment Remittance</a:t>
            </a:r>
            <a:endParaRPr b="1" lang="en-US" sz="1600" strike="noStrike" u="none">
              <a:solidFill>
                <a:srgbClr val="000000"/>
              </a:solidFill>
              <a:effectLst/>
              <a:uFillTx/>
              <a:latin typeface="Arial"/>
            </a:endParaRPr>
          </a:p>
          <a:p>
            <a:pPr marL="222120" indent="-222120">
              <a:spcBef>
                <a:spcPts val="901"/>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NNG Receipt Variance Detail</a:t>
            </a:r>
            <a:endParaRPr b="1" lang="en-US" sz="1600" strike="noStrike" u="none">
              <a:solidFill>
                <a:srgbClr val="000000"/>
              </a:solidFill>
              <a:effectLst/>
              <a:uFillTx/>
              <a:latin typeface="Arial"/>
            </a:endParaRPr>
          </a:p>
          <a:p>
            <a:pPr marL="222120" indent="-222120">
              <a:spcBef>
                <a:spcPts val="901"/>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NNG Scheduled Paths</a:t>
            </a:r>
            <a:endParaRPr b="1" lang="en-US" sz="1600" strike="noStrike" u="none">
              <a:solidFill>
                <a:srgbClr val="000000"/>
              </a:solidFill>
              <a:effectLst/>
              <a:uFillTx/>
              <a:latin typeface="Arial"/>
            </a:endParaRPr>
          </a:p>
          <a:p>
            <a:pPr marL="222120" indent="0">
              <a:spcBef>
                <a:spcPts val="9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p:txBody>
      </p:sp>
      <p:sp>
        <p:nvSpPr>
          <p:cNvPr id="152" name="PlaceHolder 3"/>
          <p:cNvSpPr>
            <a:spLocks noGrp="1"/>
          </p:cNvSpPr>
          <p:nvPr>
            <p:ph/>
          </p:nvPr>
        </p:nvSpPr>
        <p:spPr>
          <a:xfrm>
            <a:off x="5705280" y="1006200"/>
            <a:ext cx="3190680" cy="2367000"/>
          </a:xfrm>
          <a:prstGeom prst="rect">
            <a:avLst/>
          </a:prstGeom>
          <a:noFill/>
          <a:ln w="0">
            <a:noFill/>
          </a:ln>
        </p:spPr>
        <p:txBody>
          <a:bodyPr lIns="90000" rIns="90000" tIns="46800" bIns="46800" anchor="t">
            <a:normAutofit/>
          </a:bodyPr>
          <a:p>
            <a:pPr marL="233280" indent="-233280">
              <a:spcBef>
                <a:spcPts val="400"/>
              </a:spcBef>
              <a:buClr>
                <a:srgbClr val="ff66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NNG Shipper Imbalance</a:t>
            </a:r>
            <a:endParaRPr b="1" lang="en-US" sz="1600" strike="noStrike" u="none">
              <a:solidFill>
                <a:srgbClr val="000000"/>
              </a:solidFill>
              <a:effectLst/>
              <a:uFillTx/>
              <a:latin typeface="Arial"/>
            </a:endParaRPr>
          </a:p>
          <a:p>
            <a:pPr marL="233280" indent="-233280">
              <a:spcBef>
                <a:spcPts val="4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NNG SMS DDVC Calculation</a:t>
            </a:r>
            <a:endParaRPr b="1" lang="en-US" sz="1600" strike="noStrike" u="none">
              <a:solidFill>
                <a:srgbClr val="000000"/>
              </a:solidFill>
              <a:effectLst/>
              <a:uFillTx/>
              <a:latin typeface="Arial"/>
            </a:endParaRPr>
          </a:p>
          <a:p>
            <a:pPr marL="233280" indent="-233280">
              <a:spcBef>
                <a:spcPts val="4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NNG Variance Invoice</a:t>
            </a:r>
            <a:endParaRPr b="1" lang="en-US" sz="1600" strike="noStrike" u="none">
              <a:solidFill>
                <a:srgbClr val="000000"/>
              </a:solidFill>
              <a:effectLst/>
              <a:uFillTx/>
              <a:latin typeface="Arial"/>
            </a:endParaRPr>
          </a:p>
          <a:p>
            <a:pPr marL="233280" indent="-233280">
              <a:spcBef>
                <a:spcPts val="4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NNG Volume Imbalance and Dollar Valuation</a:t>
            </a:r>
            <a:endParaRPr b="1" lang="en-US" sz="1600" strike="noStrike" u="none">
              <a:solidFill>
                <a:srgbClr val="000000"/>
              </a:solidFill>
              <a:effectLst/>
              <a:uFillTx/>
              <a:latin typeface="Arial"/>
            </a:endParaRPr>
          </a:p>
          <a:p>
            <a:pPr marL="233280" indent="-233280">
              <a:spcBef>
                <a:spcPts val="4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View GISB Codes</a:t>
            </a:r>
            <a:endParaRPr b="1" lang="en-US" sz="1600" strike="noStrike" u="none">
              <a:solidFill>
                <a:srgbClr val="000000"/>
              </a:solidFill>
              <a:effectLst/>
              <a:uFillTx/>
              <a:latin typeface="Arial"/>
            </a:endParaRPr>
          </a:p>
        </p:txBody>
      </p:sp>
      <p:sp>
        <p:nvSpPr>
          <p:cNvPr id="153" name=""/>
          <p:cNvSpPr/>
          <p:nvPr/>
        </p:nvSpPr>
        <p:spPr>
          <a:xfrm>
            <a:off x="6324480" y="2133720"/>
            <a:ext cx="184320" cy="4572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54" name=""/>
          <p:cNvSpPr/>
          <p:nvPr/>
        </p:nvSpPr>
        <p:spPr>
          <a:xfrm>
            <a:off x="2050200" y="6006960"/>
            <a:ext cx="37152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buClr>
                <a:srgbClr val="cccc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 </a:t>
            </a:r>
            <a:endParaRPr b="0" lang="en-US" sz="2400" strike="noStrike" u="none">
              <a:solidFill>
                <a:srgbClr val="000000"/>
              </a:solidFill>
              <a:effectLst/>
              <a:uFillTx/>
              <a:latin typeface="Times New Roman"/>
            </a:endParaRPr>
          </a:p>
        </p:txBody>
      </p:sp>
      <p:sp>
        <p:nvSpPr>
          <p:cNvPr id="155" name=""/>
          <p:cNvSpPr/>
          <p:nvPr/>
        </p:nvSpPr>
        <p:spPr>
          <a:xfrm>
            <a:off x="2133720" y="6302520"/>
            <a:ext cx="4165560" cy="287280"/>
          </a:xfrm>
          <a:prstGeom prst="rect">
            <a:avLst/>
          </a:prstGeom>
          <a:noFill/>
          <a:ln w="0">
            <a:noFill/>
          </a:ln>
        </p:spPr>
        <p:style>
          <a:lnRef idx="0"/>
          <a:fillRef idx="0"/>
          <a:effectRef idx="0"/>
          <a:fontRef idx="minor"/>
        </p:style>
        <p:txBody>
          <a:bodyPr lIns="90000" rIns="90000" tIns="46800" bIns="46800" anchor="t">
            <a:noAutofit/>
          </a:bodyPr>
          <a:p>
            <a:pPr marL="222120" indent="-222120">
              <a:lnSpc>
                <a:spcPct val="100000"/>
              </a:lnSpc>
              <a:spcBef>
                <a:spcPts val="901"/>
              </a:spcBef>
              <a:buClr>
                <a:srgbClr val="ff66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Tahoma"/>
              </a:rPr>
              <a:t>Documents currently available online</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1570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2001-07-08T21:00:47Z</dcterms:created>
  <dc:creator>Debbie Moore</dc:creator>
  <dc:description/>
  <dc:language>en-US</dc:language>
  <cp:lastModifiedBy>dmoore3</cp:lastModifiedBy>
  <dcterms:modified xsi:type="dcterms:W3CDTF">2001-08-27T13:23:00Z</dcterms:modified>
  <cp:revision>44</cp:revision>
  <dc:subject/>
  <dc:title>PowerPoint Presentation</dc:title>
</cp:coreProperties>
</file>