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46C5F3F-FCEE-41A5-975A-CEE032BD4840}"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306EB540-3B0C-4DB2-B9FE-2ABB34CF51FB}"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49545FD-F5EE-48EF-8C6D-3B39929128BD}"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December 2000 </a:t>
            </a:r>
            <a:br>
              <a:rPr sz="4400"/>
            </a:br>
            <a:r>
              <a:rPr b="0" lang="en-US" sz="4400" strike="noStrike" u="none">
                <a:solidFill>
                  <a:srgbClr val="000000"/>
                </a:solidFill>
                <a:effectLst/>
                <a:uFillTx/>
                <a:latin typeface="Times New Roman"/>
              </a:rPr>
              <a:t>BAWG Report</a:t>
            </a:r>
            <a:endParaRPr b="0" lang="en-US" sz="4400" strike="noStrike" u="none">
              <a:solidFill>
                <a:srgbClr val="000000"/>
              </a:solidFill>
              <a:effectLst/>
              <a:uFillTx/>
              <a:latin typeface="Times New Roman"/>
            </a:endParaRPr>
          </a:p>
        </p:txBody>
      </p:sp>
      <p:sp>
        <p:nvSpPr>
          <p:cNvPr id="10"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Wesley Yeomans</a:t>
            </a:r>
            <a:endParaRPr b="0" lang="en-US" sz="32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December 12, 2000</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4000" strike="noStrike" u="none">
                <a:solidFill>
                  <a:srgbClr val="000000"/>
                </a:solidFill>
                <a:effectLst/>
                <a:uFillTx/>
                <a:latin typeface="Times New Roman"/>
              </a:rPr>
              <a:t>Duration to Challenge Settlement</a:t>
            </a:r>
            <a:endParaRPr b="0" lang="en-US" sz="4000" strike="noStrike" u="none">
              <a:solidFill>
                <a:srgbClr val="000000"/>
              </a:solidFill>
              <a:effectLst/>
              <a:uFillTx/>
              <a:latin typeface="Times New Roman"/>
            </a:endParaRPr>
          </a:p>
        </p:txBody>
      </p:sp>
      <p:sp>
        <p:nvSpPr>
          <p:cNvPr id="2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BAWG is concerned about the delay in receiving True-Up settlement data.  </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BAWG recommends that the OATT, the Services Tariff, and the B &amp; A Manual all state that the “…Customer has twelve months from the month in which the Settlement information is received.”</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4400" strike="noStrike" u="none">
                <a:solidFill>
                  <a:srgbClr val="000000"/>
                </a:solidFill>
                <a:effectLst/>
                <a:uFillTx/>
                <a:latin typeface="Times New Roman"/>
              </a:rPr>
              <a:t>Billing Data &amp;  Format Sub WG</a:t>
            </a: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3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1. Format Change to Invoice:</a:t>
            </a:r>
            <a:r>
              <a:rPr b="0" lang="en-US" sz="2400" strike="noStrike" u="none">
                <a:solidFill>
                  <a:srgbClr val="000000"/>
                </a:solidFill>
                <a:effectLst/>
                <a:uFillTx/>
                <a:latin typeface="Times New Roman"/>
              </a:rPr>
              <a:t>NYISO to modify format of invoice to match the prototype as developed by the NYISO Billing Data &amp; Format sub WG.  </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2. Centralize Invoice: </a:t>
            </a:r>
            <a:r>
              <a:rPr b="0" lang="en-US" sz="2400" strike="noStrike" u="none">
                <a:solidFill>
                  <a:srgbClr val="000000"/>
                </a:solidFill>
                <a:effectLst/>
                <a:uFillTx/>
                <a:latin typeface="Times New Roman"/>
              </a:rPr>
              <a:t>Project to group all NYISO billing into centralized invoice. </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3. Retention Period Billing:</a:t>
            </a:r>
            <a:r>
              <a:rPr b="0" lang="en-US" sz="2400" strike="noStrike" u="none">
                <a:solidFill>
                  <a:srgbClr val="000000"/>
                </a:solidFill>
                <a:effectLst/>
                <a:uFillTx/>
                <a:latin typeface="Times New Roman"/>
              </a:rPr>
              <a:t> All billing data including SCD data be made available for 24 months.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4. Retention Period Bid:</a:t>
            </a:r>
            <a:r>
              <a:rPr b="0" lang="en-US" sz="2400" strike="noStrike" u="none">
                <a:solidFill>
                  <a:srgbClr val="000000"/>
                </a:solidFill>
                <a:effectLst/>
                <a:uFillTx/>
                <a:latin typeface="Times New Roman"/>
              </a:rPr>
              <a:t> Obtain bid box data for billing verification, current retention of 45 days is  unacceptable.</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4400" strike="noStrike" u="none">
                <a:solidFill>
                  <a:srgbClr val="000000"/>
                </a:solidFill>
                <a:effectLst/>
                <a:uFillTx/>
                <a:latin typeface="Times New Roman"/>
              </a:rPr>
              <a:t>Billing Data &amp;  Format Sub WG</a:t>
            </a: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3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5. Bid vs Billed Data: </a:t>
            </a:r>
            <a:r>
              <a:rPr b="0" lang="en-US" sz="2400" strike="noStrike" u="none">
                <a:solidFill>
                  <a:srgbClr val="000000"/>
                </a:solidFill>
                <a:effectLst/>
                <a:uFillTx/>
                <a:latin typeface="Times New Roman"/>
              </a:rPr>
              <a:t>Obtain bid vs bill data including DAM commitment by hour vs paid.   This would provide MP when unit run off base points or backed down and when generation performance penalties occurred.</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6. Out of Merit Flagging &amp; RPU Flag: </a:t>
            </a:r>
            <a:r>
              <a:rPr b="0" lang="en-US" sz="2400" strike="noStrike" u="none">
                <a:solidFill>
                  <a:srgbClr val="000000"/>
                </a:solidFill>
                <a:effectLst/>
                <a:uFillTx/>
                <a:latin typeface="Times New Roman"/>
              </a:rPr>
              <a:t>Request for Out-of-Merit flag, Local Reliability flag, and Eligible for Min. Gen. Flag.   </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7. Daily NYISO Settlement Cash Flow  </a:t>
            </a:r>
            <a:r>
              <a:rPr b="0" lang="en-US" sz="2400" strike="noStrike" u="none">
                <a:solidFill>
                  <a:srgbClr val="000000"/>
                </a:solidFill>
                <a:effectLst/>
                <a:uFillTx/>
                <a:latin typeface="Times New Roman"/>
              </a:rPr>
              <a:t>Currently, the daily and MTD settlement cash flow is on a NYISO-wide basis.  The requests this on a company-wide basis.</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4400" strike="noStrike" u="none">
                <a:solidFill>
                  <a:srgbClr val="000000"/>
                </a:solidFill>
                <a:effectLst/>
                <a:uFillTx/>
                <a:latin typeface="Times New Roman"/>
              </a:rPr>
              <a:t>Billing Data &amp;  Format Sub WG</a:t>
            </a: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3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8. Version Log: </a:t>
            </a:r>
            <a:r>
              <a:rPr b="0" lang="en-US" sz="2400" strike="noStrike" u="none">
                <a:solidFill>
                  <a:srgbClr val="000000"/>
                </a:solidFill>
                <a:effectLst/>
                <a:uFillTx/>
                <a:latin typeface="Times New Roman"/>
              </a:rPr>
              <a:t>There needs to be an association file which maps the appropriate file versions to the line items appearing in Billing statements posted to their secured web sites.  This cross reference needs to be a CSV file so that a computer application can perform the necessary queries of Hourly settlement files to recreate the line items appearing on the Billing Statement. </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4400" strike="noStrike" u="none">
                <a:solidFill>
                  <a:srgbClr val="000000"/>
                </a:solidFill>
                <a:effectLst/>
                <a:uFillTx/>
                <a:latin typeface="Times New Roman"/>
              </a:rPr>
              <a:t>Billing Data &amp;  Format Sub WG</a:t>
            </a: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
        <p:nvSpPr>
          <p:cNvPr id="3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The BAWG recommends that all eight Billing Data &amp; Format Sub GW projects be added to the NYISO Project List.</a:t>
            </a: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Metering Sub WG</a:t>
            </a:r>
            <a:endParaRPr b="0" lang="en-US" sz="4400" strike="noStrike" u="none">
              <a:solidFill>
                <a:srgbClr val="000000"/>
              </a:solidFill>
              <a:effectLst/>
              <a:uFillTx/>
              <a:latin typeface="Times New Roman"/>
            </a:endParaRPr>
          </a:p>
        </p:txBody>
      </p:sp>
      <p:sp>
        <p:nvSpPr>
          <p:cNvPr id="3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Con Ed Actual Subzone Load</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Con Edison has been providing (and the NYISO has been using) a state estimated load from Con Edison for the Con Edison actual subzone load for the True Up settlement.</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If this load is lower than a “generation +/- SZ ties” approach, the residual load has been allocated amongst all LSE’s  in R.S. 1. </a:t>
            </a: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Metering Sub WG</a:t>
            </a:r>
            <a:endParaRPr b="0" lang="en-US" sz="4400" strike="noStrike" u="none">
              <a:solidFill>
                <a:srgbClr val="000000"/>
              </a:solidFill>
              <a:effectLst/>
              <a:uFillTx/>
              <a:latin typeface="Times New Roman"/>
            </a:endParaRPr>
          </a:p>
        </p:txBody>
      </p:sp>
      <p:sp>
        <p:nvSpPr>
          <p:cNvPr id="4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Con Ed Actual Subzone Load (Continued)</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BAWG recommends that the Con Edison provides actual subzone loads based on actual generation and subzone tie metering as provided by the defined Metering Authorities for the actual subzone loads for the True Up Settlements.</a:t>
            </a: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Metering Sub WG</a:t>
            </a:r>
            <a:endParaRPr b="0" lang="en-US" sz="4400" strike="noStrike" u="none">
              <a:solidFill>
                <a:srgbClr val="000000"/>
              </a:solidFill>
              <a:effectLst/>
              <a:uFillTx/>
              <a:latin typeface="Times New Roman"/>
            </a:endParaRPr>
          </a:p>
        </p:txBody>
      </p:sp>
      <p:sp>
        <p:nvSpPr>
          <p:cNvPr id="4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Metered Billing Determinant Data Management: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 gigantic problem in the True Up Settlement  process is the tremendous difficulty TO’s are having in reviewing and approving of the NYISO actual subzone loads.</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TOs send only the data whereby they are the meter authority to the NYISO.  The NYISO produces actual subzone loads with this data.</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Metering Sub WG</a:t>
            </a:r>
            <a:endParaRPr b="0" lang="en-US" sz="4400" strike="noStrike" u="none">
              <a:solidFill>
                <a:srgbClr val="000000"/>
              </a:solidFill>
              <a:effectLst/>
              <a:uFillTx/>
              <a:latin typeface="Times New Roman"/>
            </a:endParaRPr>
          </a:p>
        </p:txBody>
      </p:sp>
      <p:sp>
        <p:nvSpPr>
          <p:cNvPr id="4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Metering Sub WG of BAWG has developed a functional requirements document  for a project to develop the necessary infrastructure to allow TO’s to quickly and efficiently review other TO’s subzone ties and the NYISO subzone loads.</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BAWG recommends that the Metered Billing Determinant Data Management Project be added to the NYISO Project List.   </a:t>
            </a: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Billing &amp; Accounting WG</a:t>
            </a:r>
            <a:endParaRPr b="0" lang="en-US" sz="4400" strike="noStrike" u="none">
              <a:solidFill>
                <a:srgbClr val="000000"/>
              </a:solidFill>
              <a:effectLst/>
              <a:uFillTx/>
              <a:latin typeface="Times New Roman"/>
            </a:endParaRPr>
          </a:p>
        </p:txBody>
      </p:sp>
      <p:sp>
        <p:nvSpPr>
          <p:cNvPr id="1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1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Status Report-Year 2000 Accomplishments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Status Report-Outstanding Issues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Duration to Challenge Settlement</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Billing Data &amp; Format Sub WG</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Reformatting, Centralizing, Data Retention</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Metering Sub Working Group</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Con Ed Subzones (state-estimator)</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Metered Billing Determinant Data Management </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YR 2000 Accomplishments </a:t>
            </a:r>
            <a:endParaRPr b="0" lang="en-US" sz="4400" strike="noStrike" u="none">
              <a:solidFill>
                <a:srgbClr val="000000"/>
              </a:solidFill>
              <a:effectLst/>
              <a:uFillTx/>
              <a:latin typeface="Times New Roman"/>
            </a:endParaRPr>
          </a:p>
        </p:txBody>
      </p:sp>
      <p:sp>
        <p:nvSpPr>
          <p:cNvPr id="1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85000" lnSpcReduction="9999"/>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BAWG meetings have served as a great means for billing code explanations, Q &amp; A, and disclosure of billing problems from NYISO staff.</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Support from NYISO Billing &amp; Accounting staff has been fantastic.    </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Establishment of two sub-working groups</a:t>
            </a:r>
            <a:endParaRPr b="0" lang="en-US" sz="24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Billing Data &amp; Format Sub Group</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Meter Data Sub Group</a:t>
            </a:r>
            <a:endParaRPr b="0" lang="en-US" sz="20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Resolution of the TCC under/over collection problem.</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Accounting &amp; Billing Workshops for Market Participants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Process for initiating rebill established. </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Posting time weighted hourly generator LBMP prices.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YR 2000 Accomplishments </a:t>
            </a:r>
            <a:endParaRPr b="0" lang="en-US" sz="4400" strike="noStrike" u="none">
              <a:solidFill>
                <a:srgbClr val="000000"/>
              </a:solidFill>
              <a:effectLst/>
              <a:uFillTx/>
              <a:latin typeface="Times New Roman"/>
            </a:endParaRPr>
          </a:p>
        </p:txBody>
      </p:sp>
      <p:sp>
        <p:nvSpPr>
          <p:cNvPr id="1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Generator Performance Penalties implemented in January for </a:t>
            </a:r>
            <a:r>
              <a:rPr b="0" lang="en-US" sz="2400" strike="noStrike" u="sng">
                <a:solidFill>
                  <a:srgbClr val="000000"/>
                </a:solidFill>
                <a:effectLst/>
                <a:uFillTx/>
                <a:latin typeface="Times New Roman"/>
              </a:rPr>
              <a:t>non-regulating</a:t>
            </a:r>
            <a:r>
              <a:rPr b="0" lang="en-US" sz="2400" strike="noStrike" u="none">
                <a:solidFill>
                  <a:srgbClr val="000000"/>
                </a:solidFill>
                <a:effectLst/>
                <a:uFillTx/>
                <a:latin typeface="Times New Roman"/>
              </a:rPr>
              <a:t> units (still off for regulating units). </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Notification process for format changes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Initially R. S. 1 reporting of past actual expenses and future expenses unbundled on web site.  Eventually unbundled and charged in actual billing.</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Methodology for Year 2000 VSS payments resolved.</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Early BPCG billing code problems fixed, implemented in rebills. </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YR 2000 Accomplishments </a:t>
            </a:r>
            <a:endParaRPr b="0" lang="en-US" sz="4400" strike="noStrike" u="none">
              <a:solidFill>
                <a:srgbClr val="000000"/>
              </a:solidFill>
              <a:effectLst/>
              <a:uFillTx/>
              <a:latin typeface="Times New Roman"/>
            </a:endParaRPr>
          </a:p>
        </p:txBody>
      </p:sp>
      <p:sp>
        <p:nvSpPr>
          <p:cNvPr id="1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Bilateral balancing code problems fixed, implemented in rebills. </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Code correction for real time starts, implemented in rebills.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Corrections to M Load definitions, signs, meter authorities.     </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 Load definitions have been migrated to the D Load definitions thus improving on preliminary loads.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Improvements/corrections in the “mapping” hourly files to daily files and daily files to invoices and the documentation of such..</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YR 2000 Accomplishments </a:t>
            </a:r>
            <a:endParaRPr b="0" lang="en-US" sz="4400" strike="noStrike" u="none">
              <a:solidFill>
                <a:srgbClr val="000000"/>
              </a:solidFill>
              <a:effectLst/>
              <a:uFillTx/>
              <a:latin typeface="Times New Roman"/>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Many billing data format and posting improvements.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DFAX of external MW reporting for TO TSC billing have been fixed. </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SCD-PTS LBMP price interval fixed, implemented in rebills. </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BPCG billing code for units run out-of-merit with out DA or RT schedules has been fixed.  These units have been paid energy LBMP but not BPCG.  Will be corrected in True Ups.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LBMP congestion sign problem for November &amp; December True Up.   Will be corrected in next True  Up for those months.</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Outstanding Issues</a:t>
            </a:r>
            <a:endParaRPr b="0" lang="en-US" sz="4400" strike="noStrike" u="none">
              <a:solidFill>
                <a:srgbClr val="000000"/>
              </a:solidFill>
              <a:effectLst/>
              <a:uFillTx/>
              <a:latin typeface="Times New Roman"/>
            </a:endParaRPr>
          </a:p>
        </p:txBody>
      </p:sp>
      <p:sp>
        <p:nvSpPr>
          <p:cNvPr id="2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True  Up software being modified to be able to capture code corrections.   Thus “Rebill” will be the same thing as a “True Up”. </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Rebills for June 2000 to current needed to capture code corrections. </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True Ups for April through current need to be completed.  NYISO and TOs will try to implement the 3-6-12-24 true up schedule beginning in January 2001.</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Need code correction for start ups for Reserve Pick Ups for prior to having a DA or RT schedule.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Outstanding Issues</a:t>
            </a:r>
            <a:endParaRPr b="0" lang="en-US" sz="4400" strike="noStrike" u="none">
              <a:solidFill>
                <a:srgbClr val="000000"/>
              </a:solidFill>
              <a:effectLst/>
              <a:uFillTx/>
              <a:latin typeface="Times New Roman"/>
            </a:endParaRPr>
          </a:p>
        </p:txBody>
      </p:sp>
      <p:sp>
        <p:nvSpPr>
          <p:cNvPr id="2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Many VSS payments for November 18, 1999- current still need to be made.</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Solicitation for Year 2001 VSS data/forms in progress.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Times New Roman"/>
              </a:rPr>
              <a:t>Price correction</a:t>
            </a:r>
            <a:r>
              <a:rPr b="0" lang="en-US" sz="2400" strike="noStrike" u="none">
                <a:solidFill>
                  <a:srgbClr val="000000"/>
                </a:solidFill>
                <a:effectLst/>
                <a:uFillTx/>
                <a:latin typeface="Times New Roman"/>
              </a:rPr>
              <a:t> LBMP posting issues.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Generator Performance Penalties are still off for </a:t>
            </a:r>
            <a:r>
              <a:rPr b="0" lang="en-US" sz="2400" strike="noStrike" u="sng">
                <a:solidFill>
                  <a:srgbClr val="000000"/>
                </a:solidFill>
                <a:effectLst/>
                <a:uFillTx/>
                <a:latin typeface="Times New Roman"/>
              </a:rPr>
              <a:t>regulating</a:t>
            </a:r>
            <a:r>
              <a:rPr b="0" lang="en-US" sz="2400" strike="noStrike" u="none">
                <a:solidFill>
                  <a:srgbClr val="000000"/>
                </a:solidFill>
                <a:effectLst/>
                <a:uFillTx/>
                <a:latin typeface="Times New Roman"/>
              </a:rPr>
              <a:t> units.  Waiting on written letters from TOs on status of generation signal data.</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True Up process  </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Duration to Challenge Settlement</a:t>
            </a:r>
            <a:endParaRPr b="0" lang="en-US" sz="4400" strike="noStrike" u="none">
              <a:solidFill>
                <a:srgbClr val="000000"/>
              </a:solidFill>
              <a:effectLst/>
              <a:uFillTx/>
              <a:latin typeface="Times New Roman"/>
            </a:endParaRPr>
          </a:p>
        </p:txBody>
      </p:sp>
      <p:sp>
        <p:nvSpPr>
          <p:cNvPr id="2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Section 7.2A of the OATT states “… customer’s right to challenge the accuracy of Settlement information is limited to twelve months from the month in which the Settlement information is received.”</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Section 7.4 of the Services Tariff states that “a customer’s right to challenge the accuracy of Settlement information  is limited to twenty-four months from the  month in which service is rendered.”</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 &amp; A Manual states “a customer’s right to challenge the accuracy of settlement information is limited to 24 months from the date that the settlement information is received.”</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1518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2000-12-08T09:02:41Z</dcterms:created>
  <dc:creator>YEOMANW</dc:creator>
  <dc:description/>
  <dc:language>en-US</dc:language>
  <cp:lastModifiedBy>YEOMANW</cp:lastModifiedBy>
  <cp:lastPrinted>2000-12-11T23:16:42Z</cp:lastPrinted>
  <dcterms:modified xsi:type="dcterms:W3CDTF">2000-12-11T23:35:27Z</dcterms:modified>
  <cp:revision>14</cp:revision>
  <dc:subject/>
  <dc:title>December 2001  BAWG Report</dc:title>
</cp:coreProperties>
</file>