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5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9C8F985-7915-4D8B-9B04-AB32934A286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BDB17D1-86CC-44BD-88A0-B8C1C218B67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871DAB2-A3D2-43C8-BAF4-F0FCB26CBFD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1748A32-FEBA-4569-92F3-3CEC921762D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D5570AC-6816-4A41-BD42-A877A844687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A7F2549-A31E-4C08-8BDA-A45A2D37FC1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3.wmf"/><Relationship Id="rId5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BROADBAND SERVICES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br>
              <a:rPr sz="44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 Application service wholesaling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Opportunities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March 6,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epower%20logotag%20white%20trans" descr=""/>
          <p:cNvPicPr/>
          <p:nvPr/>
        </p:nvPicPr>
        <p:blipFill>
          <a:blip r:embed="rId1"/>
          <a:stretch/>
        </p:blipFill>
        <p:spPr>
          <a:xfrm>
            <a:off x="2895480" y="3733920"/>
            <a:ext cx="5391360" cy="3235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685800" y="762120"/>
            <a:ext cx="7924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525320" y="228600"/>
            <a:ext cx="5675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ASP is a logical extension of EBS Network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82280" y="1044720"/>
            <a:ext cx="7710840" cy="580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ASP is not a new initiative among network providers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Managed Application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Qwest Cyber.Solutions, AT&amp;T Alliances Program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Web and Application Hosting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UUNet, GTE Internetworking,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Digital Island, Qwest, AT&amp;T, PSINet, etc.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EBS is almost an ASP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High QoS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Security: Private Network, CPE in Cities and ISP POPs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Availability: High bandwidth capacity, no single point of failure (end of March 2000)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Redundancy: Multiple paths between content/data source &amp; end user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Scalability: 200,000 stream simultaneously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Infrastructure in Place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Agnostic platform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Reach: 18000 miles fiber optic (end of 2000)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1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&amp; caching (end of March 2000)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BOS APIs are designed to enable ASP operation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Distribution alliances with ISPs put us into the sweet spot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1066680" y="1752480"/>
            <a:ext cx="3810240" cy="4113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Cmetric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Easystreet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 Lightwave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Epoch Internet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Firstworld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Flash.net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GTE internetworking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InterNap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Level 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/>
          </p:nvPr>
        </p:nvSpPr>
        <p:spPr>
          <a:xfrm>
            <a:off x="5105520" y="1752480"/>
            <a:ext cx="4038480" cy="4113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Netrail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NorthPoint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OrcoNet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PDQ.net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RCN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RMI.Net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showdigital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TeleCommute Solutions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Verio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Villagenet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57200" y="762120"/>
            <a:ext cx="8153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87960" y="914400"/>
            <a:ext cx="6999480" cy="106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Relationship with leading ISPs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representing over 500 PoPs with direct access to 24 Million Desktops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09480" y="4495680"/>
            <a:ext cx="784872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5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The industrial trend of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ISPs moving towards ASPs will facilitate our role as ASP wholesaler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762120" y="1219320"/>
            <a:ext cx="7624800" cy="79992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Key Elements of Application Hosting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839960" y="1608120"/>
            <a:ext cx="120600" cy="19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60840" rIns="60840" tIns="28440" bIns="28440" anchor="ctr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5" name="" descr=""/>
          <p:cNvPicPr/>
          <p:nvPr/>
        </p:nvPicPr>
        <p:blipFill>
          <a:blip r:embed="rId1"/>
          <a:stretch/>
        </p:blipFill>
        <p:spPr>
          <a:xfrm>
            <a:off x="2370240" y="1936800"/>
            <a:ext cx="4101840" cy="3589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6" name=""/>
          <p:cNvSpPr/>
          <p:nvPr/>
        </p:nvSpPr>
        <p:spPr>
          <a:xfrm>
            <a:off x="3733920" y="2895480"/>
            <a:ext cx="1369800" cy="871560"/>
          </a:xfrm>
          <a:prstGeom prst="ellipse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60840" rIns="60840" tIns="28440" bIns="2844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Application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Hosting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014480" y="1598760"/>
            <a:ext cx="1843200" cy="857160"/>
          </a:xfrm>
          <a:prstGeom prst="ellipse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60840" rIns="60840" tIns="28440" bIns="28440" anchor="ctr">
            <a:noAutofit/>
          </a:bodyPr>
          <a:p>
            <a:pPr algn="ctr"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Complex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Web Hosting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856120" y="4583160"/>
            <a:ext cx="1843200" cy="857160"/>
          </a:xfrm>
          <a:prstGeom prst="ellipse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60840" rIns="60840" tIns="28440" bIns="28440" anchor="ctr">
            <a:noAutofit/>
          </a:bodyPr>
          <a:p>
            <a:pPr algn="ctr"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Integrators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1014480" y="4654440"/>
            <a:ext cx="1843200" cy="857520"/>
          </a:xfrm>
          <a:prstGeom prst="ellipse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60840" rIns="60840" tIns="28440" bIns="28440" anchor="ctr">
            <a:noAutofit/>
          </a:bodyPr>
          <a:p>
            <a:pPr algn="ctr"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Networking/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Infrastructure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927760" y="1727280"/>
            <a:ext cx="1843200" cy="857160"/>
          </a:xfrm>
          <a:prstGeom prst="ellipse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60840" rIns="60840" tIns="28440" bIns="28440" anchor="ctr">
            <a:noAutofit/>
          </a:bodyPr>
          <a:p>
            <a:pPr algn="ctr"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Independent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 Vendors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1454040" y="4707000"/>
            <a:ext cx="120600" cy="19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60840" rIns="60840" tIns="28440" bIns="28440" anchor="ctr">
            <a:spAutoFit/>
          </a:bodyPr>
          <a:p>
            <a:pPr algn="ctr"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762120" y="914400"/>
            <a:ext cx="7619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 flipV="1">
            <a:off x="3352680" y="3809880"/>
            <a:ext cx="533520" cy="4572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590920" y="4267080"/>
            <a:ext cx="838080" cy="457200"/>
          </a:xfrm>
          <a:prstGeom prst="ellipse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EBS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80880" y="380880"/>
            <a:ext cx="8299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EBS: From Network Provider to Application Services Enabler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477480" y="6172200"/>
            <a:ext cx="2562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Internet Research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"/>
          <p:cNvSpPr/>
          <p:nvPr/>
        </p:nvSpPr>
        <p:spPr>
          <a:xfrm>
            <a:off x="2209680" y="1143000"/>
            <a:ext cx="4572000" cy="441972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081240" y="1828800"/>
            <a:ext cx="3014640" cy="2971800"/>
          </a:xfrm>
          <a:prstGeom prst="ellipse">
            <a:avLst/>
          </a:prstGeom>
          <a:solidFill>
            <a:srgbClr val="dddddd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878280" y="2616120"/>
            <a:ext cx="1379520" cy="1252440"/>
          </a:xfrm>
          <a:prstGeom prst="ellipse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209680" y="3352680"/>
            <a:ext cx="166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257800" y="3279600"/>
            <a:ext cx="1523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532400" y="1143000"/>
            <a:ext cx="0" cy="14731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532400" y="3868560"/>
            <a:ext cx="0" cy="1694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922480" y="1719360"/>
            <a:ext cx="56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3518640" y="2395440"/>
            <a:ext cx="56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IBM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623200" y="2027160"/>
            <a:ext cx="619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4245120" y="2911320"/>
            <a:ext cx="8280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Qwest /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Icon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355840" y="3500280"/>
            <a:ext cx="766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AT&amp;T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502720" y="4016520"/>
            <a:ext cx="799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PSINet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794680" y="4530600"/>
            <a:ext cx="1069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Concentric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228120" y="3425760"/>
            <a:ext cx="56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IBM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372840" y="3720960"/>
            <a:ext cx="732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Sprint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662640" y="4016520"/>
            <a:ext cx="777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UUNet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5331960" y="3057480"/>
            <a:ext cx="705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UUNet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257800" y="2836800"/>
            <a:ext cx="666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Sprint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5114160" y="2616120"/>
            <a:ext cx="804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NaviSite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822920" y="2395440"/>
            <a:ext cx="1047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Frontier GC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4824360" y="2247840"/>
            <a:ext cx="6163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Digex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4497120" y="2057400"/>
            <a:ext cx="557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497120" y="1828800"/>
            <a:ext cx="517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IBM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021720" y="3276720"/>
            <a:ext cx="7326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-Net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5794560" y="3886200"/>
            <a:ext cx="7660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Digital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Island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955400" y="4952880"/>
            <a:ext cx="788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Exodus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259240" y="3276720"/>
            <a:ext cx="5572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105520" y="3505320"/>
            <a:ext cx="1047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Frontier GC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4724280" y="3886200"/>
            <a:ext cx="666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Sprint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4606560" y="4162320"/>
            <a:ext cx="705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UUNet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228600" y="1066680"/>
            <a:ext cx="1981080" cy="533520"/>
          </a:xfrm>
          <a:prstGeom prst="ellipse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Full-Service Hosting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781680" y="1066680"/>
            <a:ext cx="2210040" cy="457200"/>
          </a:xfrm>
          <a:prstGeom prst="ellipse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Managed Hosting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228600" y="3733920"/>
            <a:ext cx="1981080" cy="457200"/>
          </a:xfrm>
          <a:prstGeom prst="ellipse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Simple Hosting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781680" y="3733920"/>
            <a:ext cx="2210040" cy="457200"/>
          </a:xfrm>
          <a:prstGeom prst="ellipse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Collocation Hosting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380880" y="762120"/>
            <a:ext cx="8458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228600" y="1600200"/>
            <a:ext cx="2209680" cy="161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managed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 Integration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Consulting, design, configuration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eCommerce laggard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Complex legacy environment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e.g. Amtrak, GM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6858000" y="1523880"/>
            <a:ext cx="2666880" cy="161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 collocation 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 server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back-end network integration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Systems  &amp; apps monitor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eCommerce a priority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ample in-house integration skills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e.g. Land’s End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228600" y="4343400"/>
            <a:ext cx="2438280" cy="161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Share or dedicated servers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Templated or basic eCommerce package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Box and systems monitoring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Brand site or basic eCommerce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Little apps integration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e.g Century 21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629400" y="4419720"/>
            <a:ext cx="2514600" cy="1618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Racks,security, redundant power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Bandwidth, network redundancy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Box monitoring, remote admin. tools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Trailblazing eCommerce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Lots of  technology experience and skills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e.g eBay, Yahoo!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2668680" y="152280"/>
            <a:ext cx="3550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Hosting Market Shakeout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6631200" y="6248520"/>
            <a:ext cx="2171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Forrester Research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4192200" y="3505320"/>
            <a:ext cx="74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CALL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3963960" y="4419720"/>
            <a:ext cx="125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CONSIDER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4039200" y="5181480"/>
            <a:ext cx="1160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CAREFUL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5486400" y="4495680"/>
            <a:ext cx="990720" cy="457200"/>
          </a:xfrm>
          <a:prstGeom prst="ellipse">
            <a:avLst/>
          </a:prstGeom>
          <a:solidFill>
            <a:srgbClr val="3366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EBS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 flipH="1" flipV="1">
            <a:off x="4800600" y="3276360"/>
            <a:ext cx="914400" cy="1143000"/>
          </a:xfrm>
          <a:prstGeom prst="line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3049920" y="6172200"/>
            <a:ext cx="3069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(who should you call for RFP?)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45720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 ASP is the direction, now what?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457200" y="762120"/>
            <a:ext cx="8153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681480" y="914400"/>
            <a:ext cx="360612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SWOT Analysis &amp; Implications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1752480" y="1371600"/>
            <a:ext cx="2895840" cy="2730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Strengths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 Infrastructure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Wholesaling and Trading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ISP relationships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resources &amp; expertise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Outsource experience in EES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LEVERAGE ISP RELATIONSHIP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UTILIZE EES TALENT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 WHOLESALE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648320" y="1371600"/>
            <a:ext cx="2895480" cy="27475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Weaknesses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Software application knowledge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consulting and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Centralized data center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User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ISV relationships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STRATEGIC ALLIANCES, OR BETTER YET, ACQUISITON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1752480" y="4038480"/>
            <a:ext cx="2895840" cy="203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Opportunities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$7.6 billion (2002) ASP market*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ASP data traffic to fill our pipe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Higher margin business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Sustainable competitive advantages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MOVE UP THE VALUE CHAIN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1752480" y="4038480"/>
            <a:ext cx="289584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756800" y="6172200"/>
            <a:ext cx="134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J.P. Morgan estimate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4648320" y="4038480"/>
            <a:ext cx="2895480" cy="2320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Threats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AT&amp;T, Qwest at full services side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Digital Island, Akamai etc. at low end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Catch-up games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EBS biz being commoditized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3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MOVE FAST! ACQUISITION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0000"/>
              </a:lnSpc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4648320" y="4038480"/>
            <a:ext cx="289548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"/>
          <p:cNvSpPr/>
          <p:nvPr/>
        </p:nvSpPr>
        <p:spPr>
          <a:xfrm>
            <a:off x="1371600" y="304920"/>
            <a:ext cx="647532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609480" y="1039680"/>
            <a:ext cx="8305920" cy="578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Partner with leading Application Vendors 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Get the Content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Become the preferred backbone infrastructure for leading software vendors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CRM: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Siebel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eCommerce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 Ariba, VerticalNet, BroadVision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Partner with Web Consultants &amp; System Integrators 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Get the Expertise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e.g. Qwest Cyber.Solutions = Qwest + KPMG, named as the first participant in MSFT’s commercial Network Service Provider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 with USWeb/CKS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USWeb/CKS&amp; MSFT form iFrame, standardized architecture for e-business solution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Possible Partnership with PWC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Rumors that Microsoft will inject equity into PWC, expert in PeopleSoft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Partner with Prominent Data Management Co  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Get the Storage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StorageTek, OTG Software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Expand relationship with leading ISPs 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Get the Distribution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Take advantage of the general shift of ISPs towards ASPs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457200" y="762120"/>
            <a:ext cx="8153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"/>
          <p:cNvSpPr/>
          <p:nvPr/>
        </p:nvSpPr>
        <p:spPr>
          <a:xfrm>
            <a:off x="3124080" y="2286000"/>
            <a:ext cx="1981440" cy="10666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811320" y="2590920"/>
            <a:ext cx="739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0" name=""/>
          <p:cNvGrpSpPr/>
          <p:nvPr/>
        </p:nvGrpSpPr>
        <p:grpSpPr>
          <a:xfrm>
            <a:off x="1752480" y="5410080"/>
            <a:ext cx="1086480" cy="685800"/>
            <a:chOff x="1752480" y="5410080"/>
            <a:chExt cx="1086480" cy="685800"/>
          </a:xfrm>
        </p:grpSpPr>
        <p:sp>
          <p:nvSpPr>
            <p:cNvPr id="171" name=""/>
            <p:cNvSpPr/>
            <p:nvPr/>
          </p:nvSpPr>
          <p:spPr>
            <a:xfrm>
              <a:off x="1752480" y="5410080"/>
              <a:ext cx="1066680" cy="6858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1752840" y="5562360"/>
              <a:ext cx="108612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ISP/ASP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3" name=""/>
          <p:cNvGrpSpPr/>
          <p:nvPr/>
        </p:nvGrpSpPr>
        <p:grpSpPr>
          <a:xfrm>
            <a:off x="3581280" y="5410080"/>
            <a:ext cx="1086480" cy="685800"/>
            <a:chOff x="3581280" y="5410080"/>
            <a:chExt cx="1086480" cy="685800"/>
          </a:xfrm>
        </p:grpSpPr>
        <p:sp>
          <p:nvSpPr>
            <p:cNvPr id="174" name=""/>
            <p:cNvSpPr/>
            <p:nvPr/>
          </p:nvSpPr>
          <p:spPr>
            <a:xfrm>
              <a:off x="3581280" y="5410080"/>
              <a:ext cx="1066680" cy="6858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3581640" y="5562360"/>
              <a:ext cx="108612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ISP/ASP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6" name=""/>
          <p:cNvGrpSpPr/>
          <p:nvPr/>
        </p:nvGrpSpPr>
        <p:grpSpPr>
          <a:xfrm>
            <a:off x="5486400" y="5410080"/>
            <a:ext cx="1086480" cy="685800"/>
            <a:chOff x="5486400" y="5410080"/>
            <a:chExt cx="1086480" cy="685800"/>
          </a:xfrm>
        </p:grpSpPr>
        <p:sp>
          <p:nvSpPr>
            <p:cNvPr id="177" name=""/>
            <p:cNvSpPr/>
            <p:nvPr/>
          </p:nvSpPr>
          <p:spPr>
            <a:xfrm>
              <a:off x="5486400" y="5410080"/>
              <a:ext cx="1066680" cy="6858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" name=""/>
            <p:cNvSpPr/>
            <p:nvPr/>
          </p:nvSpPr>
          <p:spPr>
            <a:xfrm>
              <a:off x="5486760" y="5562360"/>
              <a:ext cx="108612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ISP/ASP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9" name=""/>
          <p:cNvGrpSpPr/>
          <p:nvPr/>
        </p:nvGrpSpPr>
        <p:grpSpPr>
          <a:xfrm>
            <a:off x="6019200" y="1066680"/>
            <a:ext cx="1463760" cy="761760"/>
            <a:chOff x="6019200" y="1066680"/>
            <a:chExt cx="1463760" cy="761760"/>
          </a:xfrm>
        </p:grpSpPr>
        <p:sp>
          <p:nvSpPr>
            <p:cNvPr id="180" name=""/>
            <p:cNvSpPr/>
            <p:nvPr/>
          </p:nvSpPr>
          <p:spPr>
            <a:xfrm>
              <a:off x="6019920" y="1066680"/>
              <a:ext cx="1463040" cy="7617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" name=""/>
            <p:cNvSpPr/>
            <p:nvPr/>
          </p:nvSpPr>
          <p:spPr>
            <a:xfrm>
              <a:off x="6019200" y="1235880"/>
              <a:ext cx="13968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Major ASP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2" name=""/>
          <p:cNvSpPr/>
          <p:nvPr/>
        </p:nvSpPr>
        <p:spPr>
          <a:xfrm rot="19554600">
            <a:off x="4875480" y="1750320"/>
            <a:ext cx="762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 flipV="1">
            <a:off x="4952880" y="1828440"/>
            <a:ext cx="106704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 flipH="1">
            <a:off x="5105520" y="1828800"/>
            <a:ext cx="129528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 rot="19554600">
            <a:off x="5690160" y="2117520"/>
            <a:ext cx="7621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Client for B2B platform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 flipH="1">
            <a:off x="2286000" y="3276720"/>
            <a:ext cx="1295280" cy="2133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4191120" y="3352680"/>
            <a:ext cx="0" cy="2057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952880" y="3124080"/>
            <a:ext cx="1219320" cy="22860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 rot="18000">
            <a:off x="4189320" y="3886200"/>
            <a:ext cx="838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 solution package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 rot="18000">
            <a:off x="5409720" y="3657600"/>
            <a:ext cx="838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 rot="18000">
            <a:off x="3200400" y="3809880"/>
            <a:ext cx="838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relation-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 flipH="1" flipV="1">
            <a:off x="4876560" y="3200400"/>
            <a:ext cx="1143000" cy="22096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 flipV="1">
            <a:off x="4038480" y="3352320"/>
            <a:ext cx="0" cy="2057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 flipV="1">
            <a:off x="2133720" y="3276720"/>
            <a:ext cx="1295280" cy="2133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 rot="18000">
            <a:off x="2743200" y="4495680"/>
            <a:ext cx="8380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mining &amp; reporting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6705720" y="4800600"/>
            <a:ext cx="16920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ISP responsibilities: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user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 hosting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6629400" y="2057400"/>
            <a:ext cx="2514600" cy="210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EBS alliances provide: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 hosting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Complex data crunching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ASP jump-start platform for ISP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centralized ISV relationship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industry-specific application customization, packaging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 update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B2B exchange platform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 flipH="1">
            <a:off x="2514240" y="2819520"/>
            <a:ext cx="609480" cy="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533520" y="2286000"/>
            <a:ext cx="1981080" cy="10666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762120" y="2362320"/>
            <a:ext cx="1523880" cy="1130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Warehouse /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Storage Experts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 flipH="1">
            <a:off x="1752480" y="1905120"/>
            <a:ext cx="457200" cy="38088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905120" y="990720"/>
            <a:ext cx="1981080" cy="10666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 flipH="1" flipV="1">
            <a:off x="3580920" y="1905120"/>
            <a:ext cx="381240" cy="38088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2133720" y="1066680"/>
            <a:ext cx="1600200" cy="1739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 Integrators /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Web Consultants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 rot="18000">
            <a:off x="4800240" y="4572000"/>
            <a:ext cx="992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Bandwidth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usage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 rot="18000">
            <a:off x="3504960" y="4648320"/>
            <a:ext cx="992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B2B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Client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 rot="18000">
            <a:off x="1752480" y="4038480"/>
            <a:ext cx="9921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Application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fee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2210760" y="2057400"/>
            <a:ext cx="1331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Alliances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533520" y="685800"/>
            <a:ext cx="8001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838440" y="228600"/>
            <a:ext cx="751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EBS Position - Application Services Wholesale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"/>
          <p:cNvSpPr/>
          <p:nvPr/>
        </p:nvSpPr>
        <p:spPr>
          <a:xfrm>
            <a:off x="6904080" y="2514600"/>
            <a:ext cx="10947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Corporate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End User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1296360" y="2666880"/>
            <a:ext cx="6897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ISVs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1981080" y="3276720"/>
            <a:ext cx="2514600" cy="3276360"/>
          </a:xfrm>
          <a:prstGeom prst="upArrowCallout">
            <a:avLst>
              <a:gd name="adj1" fmla="val 25002"/>
              <a:gd name="adj2" fmla="val 25000"/>
              <a:gd name="adj3" fmla="val 21716"/>
              <a:gd name="adj4" fmla="val 6666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1981080" y="4419720"/>
            <a:ext cx="2359080" cy="201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 hosting with complex data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ASP jump-start platform for ISP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Centralized ISV relationship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Industry-specific customization, packaging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 update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B2B exchange platform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2057400" y="838080"/>
            <a:ext cx="2286000" cy="1600200"/>
          </a:xfrm>
          <a:prstGeom prst="downArrowCallout">
            <a:avLst>
              <a:gd name="adj1" fmla="val 35718"/>
              <a:gd name="adj2" fmla="val 35714"/>
              <a:gd name="adj3" fmla="val 16667"/>
              <a:gd name="adj4" fmla="val 6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Bandwidth capacity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 Intelligence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Industrial expertise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4572000" y="838080"/>
            <a:ext cx="2286000" cy="1600200"/>
          </a:xfrm>
          <a:prstGeom prst="downArrowCallout">
            <a:avLst>
              <a:gd name="adj1" fmla="val 35718"/>
              <a:gd name="adj2" fmla="val 35714"/>
              <a:gd name="adj3" fmla="val 16667"/>
              <a:gd name="adj4" fmla="val 66667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User relationship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Billing &amp; misc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operation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Edge storage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4572000" y="3276720"/>
            <a:ext cx="2514600" cy="3276360"/>
          </a:xfrm>
          <a:prstGeom prst="upArrowCallout">
            <a:avLst>
              <a:gd name="adj1" fmla="val 25002"/>
              <a:gd name="adj2" fmla="val 25000"/>
              <a:gd name="adj3" fmla="val 21716"/>
              <a:gd name="adj4" fmla="val 6666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User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 hosting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Billing and support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Caching and edge content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1905120" y="2514600"/>
            <a:ext cx="2743200" cy="685800"/>
          </a:xfrm>
          <a:custGeom>
            <a:avLst/>
            <a:gdLst>
              <a:gd name="textAreaLeft" fmla="*/ 0 w 2743200"/>
              <a:gd name="textAreaRight" fmla="*/ 2743560 w 2743200"/>
              <a:gd name="textAreaTop" fmla="*/ 0 h 685800"/>
              <a:gd name="textAreaBottom" fmla="*/ 686160 h 6858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4191120" y="2514600"/>
            <a:ext cx="2743200" cy="685800"/>
          </a:xfrm>
          <a:custGeom>
            <a:avLst/>
            <a:gdLst>
              <a:gd name="textAreaLeft" fmla="*/ 0 w 2743200"/>
              <a:gd name="textAreaRight" fmla="*/ 2743560 w 2743200"/>
              <a:gd name="textAreaTop" fmla="*/ 0 h 685800"/>
              <a:gd name="textAreaBottom" fmla="*/ 686160 h 68580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solidFill>
            <a:srgbClr val="99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2742840" y="2666880"/>
            <a:ext cx="16012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EBS alliances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5029560" y="2666880"/>
            <a:ext cx="1185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ISP/ASPs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386640" y="4952880"/>
            <a:ext cx="1676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Responsibilities: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918000" y="914400"/>
            <a:ext cx="1157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Strengths: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609480" y="762120"/>
            <a:ext cx="76964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3049200" y="152280"/>
            <a:ext cx="2526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Value Proposition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"/>
          <p:cNvSpPr/>
          <p:nvPr/>
        </p:nvSpPr>
        <p:spPr>
          <a:xfrm>
            <a:off x="380880" y="1523880"/>
            <a:ext cx="4191120" cy="4876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6960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457200" y="1066680"/>
            <a:ext cx="8077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/>
          </p:nvPr>
        </p:nvSpPr>
        <p:spPr>
          <a:xfrm>
            <a:off x="380880" y="1676160"/>
            <a:ext cx="419112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application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 aggregation and update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Industry specific application customization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Network services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Vertical B2B portal, delivering specific assembled solutions for each industry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J.P. Morgan predicts that ASP business will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move to open platform for the delivery of applications across multiple enterprises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segmentation of applications across vertical market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have new level of B2B functionality and interaction which is</a:t>
            </a:r>
            <a:r>
              <a:rPr b="0" lang="en-US" sz="1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currently not achievable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4572000" y="1523880"/>
            <a:ext cx="4191120" cy="48769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4648320" y="1676520"/>
            <a:ext cx="4190760" cy="43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application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 fee from ISP/ASP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 split on user service fee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Revenue split on user service fee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Vertical B2B portal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B2B commission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Advertising revenue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"/>
          <p:cNvSpPr/>
          <p:nvPr/>
        </p:nvSpPr>
        <p:spPr>
          <a:xfrm>
            <a:off x="2819520" y="4876920"/>
            <a:ext cx="5562360" cy="1143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837720" y="304560"/>
            <a:ext cx="723924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 should we go after?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609480" y="914400"/>
            <a:ext cx="7848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1143000" y="1219320"/>
            <a:ext cx="7162920" cy="49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Target Marketing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Our immediate market is ISPs that want to be ASPs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Targeted user segment: Medium Size Business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Small businesses are well served by packaged software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Large businesses have IT infrastructure in place and can afford customization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Provide full spectrum of application services to capture each vertical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i.e from web hosting to CRM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Focus on outward facing applications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Industry Segment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</a:t>
            </a: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est. 2003 revnue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Priority list: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1) eCommerce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$4.7 billion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2) CRM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$2.5 billion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3) Manufacturing and logistics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$1.7 billion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2819520" y="5105520"/>
            <a:ext cx="55623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2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 of Enron Corp. &amp; EBS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EBS business directions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ASP market and opportunities for EBS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Business Model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can EBS position itself in the ASP market?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Appendix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PlaceHolder 2"/>
          <p:cNvSpPr>
            <a:spLocks noGrp="1"/>
          </p:cNvSpPr>
          <p:nvPr>
            <p:ph/>
          </p:nvPr>
        </p:nvSpPr>
        <p:spPr>
          <a:xfrm>
            <a:off x="456840" y="990360"/>
            <a:ext cx="8001000" cy="5181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Web Application Vendors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License software applications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secure, reliable and scalable bandwidth for data traffic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application hosting: Application Mall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Facilitate B2B communication by enabling business clients to share common applications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EBS provides reach to practically everyone on the Public Internet as well as ePowered ISP customers through our relationship with leading ISPs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Integrator and web consultants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System integration, training, consulting and maintenance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ISP Partners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Redistribution of application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relationship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1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457200" y="762120"/>
            <a:ext cx="8153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Partner Benefits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/>
          </p:nvPr>
        </p:nvSpPr>
        <p:spPr>
          <a:xfrm>
            <a:off x="533520" y="1219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Largest buyer and seller of bandwidth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Wholesale application hosting: Application Mall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Premium for value-added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 Vendor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Licensing fee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Higher share of software/application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ISP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Application hosting fee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management fee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integrator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Consulting fee/revenue sharing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457200" y="990720"/>
            <a:ext cx="8153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Hosting Vendor Checklist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5" name=""/>
          <p:cNvGrpSpPr/>
          <p:nvPr/>
        </p:nvGrpSpPr>
        <p:grpSpPr>
          <a:xfrm>
            <a:off x="0" y="1066680"/>
            <a:ext cx="8993160" cy="5135040"/>
            <a:chOff x="0" y="1066680"/>
            <a:chExt cx="8993160" cy="5135040"/>
          </a:xfrm>
        </p:grpSpPr>
        <p:grpSp>
          <p:nvGrpSpPr>
            <p:cNvPr id="246" name=""/>
            <p:cNvGrpSpPr/>
            <p:nvPr/>
          </p:nvGrpSpPr>
          <p:grpSpPr>
            <a:xfrm>
              <a:off x="0" y="1066680"/>
              <a:ext cx="8993160" cy="2706480"/>
              <a:chOff x="0" y="1066680"/>
              <a:chExt cx="8993160" cy="2706480"/>
            </a:xfrm>
          </p:grpSpPr>
          <p:sp>
            <p:nvSpPr>
              <p:cNvPr id="247" name=""/>
              <p:cNvSpPr/>
              <p:nvPr/>
            </p:nvSpPr>
            <p:spPr>
              <a:xfrm>
                <a:off x="0" y="1066680"/>
                <a:ext cx="8991360" cy="2705040"/>
              </a:xfrm>
              <a:prstGeom prst="rect">
                <a:avLst/>
              </a:prstGeom>
              <a:solidFill>
                <a:srgbClr val="99cccc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0" y="3771720"/>
                <a:ext cx="8991360" cy="1440"/>
              </a:xfrm>
              <a:custGeom>
                <a:avLst/>
                <a:gdLst/>
                <a:ahLst/>
                <a:rect l="l" t="t" r="r" b="b"/>
                <a:pathLst>
                  <a:path w="570" h="0">
                    <a:moveTo>
                      <a:pt x="570" y="0"/>
                    </a:moveTo>
                    <a:lnTo>
                      <a:pt x="0" y="0"/>
                    </a:lnTo>
                    <a:lnTo>
                      <a:pt x="57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>
                <a:off x="0" y="1066680"/>
                <a:ext cx="1440" cy="2705040"/>
              </a:xfrm>
              <a:custGeom>
                <a:avLst/>
                <a:gdLst/>
                <a:ahLst/>
                <a:rect l="l" t="t" r="r" b="b"/>
                <a:pathLst>
                  <a:path w="0" h="171">
                    <a:moveTo>
                      <a:pt x="0" y="171"/>
                    </a:moveTo>
                    <a:lnTo>
                      <a:pt x="0" y="0"/>
                    </a:lnTo>
                    <a:lnTo>
                      <a:pt x="0" y="171"/>
                    </a:lnTo>
                    <a:close/>
                    <a:moveTo>
                      <a:pt x="0" y="171"/>
                    </a:moveTo>
                    <a:lnTo>
                      <a:pt x="0" y="171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" name=""/>
              <p:cNvSpPr/>
              <p:nvPr/>
            </p:nvSpPr>
            <p:spPr>
              <a:xfrm>
                <a:off x="0" y="1066680"/>
                <a:ext cx="8991360" cy="1440"/>
              </a:xfrm>
              <a:custGeom>
                <a:avLst/>
                <a:gdLst/>
                <a:ahLst/>
                <a:rect l="l" t="t" r="r" b="b"/>
                <a:pathLst>
                  <a:path w="570" h="0">
                    <a:moveTo>
                      <a:pt x="0" y="0"/>
                    </a:moveTo>
                    <a:lnTo>
                      <a:pt x="570" y="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" name=""/>
              <p:cNvSpPr/>
              <p:nvPr/>
            </p:nvSpPr>
            <p:spPr>
              <a:xfrm>
                <a:off x="8991360" y="1066680"/>
                <a:ext cx="1800" cy="2705040"/>
              </a:xfrm>
              <a:custGeom>
                <a:avLst/>
                <a:gdLst/>
                <a:ahLst/>
                <a:rect l="l" t="t" r="r" b="b"/>
                <a:pathLst>
                  <a:path w="0" h="171">
                    <a:moveTo>
                      <a:pt x="0" y="0"/>
                    </a:moveTo>
                    <a:lnTo>
                      <a:pt x="0" y="171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" name=""/>
              <p:cNvSpPr/>
              <p:nvPr/>
            </p:nvSpPr>
            <p:spPr>
              <a:xfrm>
                <a:off x="8991360" y="3771720"/>
                <a:ext cx="180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3" name=""/>
              <p:cNvSpPr/>
              <p:nvPr/>
            </p:nvSpPr>
            <p:spPr>
              <a:xfrm>
                <a:off x="170640" y="1112400"/>
                <a:ext cx="152856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000000"/>
                    </a:solidFill>
                    <a:effectLst/>
                    <a:uFillTx/>
                    <a:latin typeface="Myriad Web"/>
                  </a:rPr>
                  <a:t>Data centers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4" name=""/>
              <p:cNvSpPr/>
              <p:nvPr/>
            </p:nvSpPr>
            <p:spPr>
              <a:xfrm>
                <a:off x="437760" y="1414080"/>
                <a:ext cx="735696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Myriad Web"/>
                  </a:rPr>
                  <a:t>Three security traps prior to data center with key cards, codes, biometric scanners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5" name=""/>
              <p:cNvSpPr/>
              <p:nvPr/>
            </p:nvSpPr>
            <p:spPr>
              <a:xfrm>
                <a:off x="435600" y="1666440"/>
                <a:ext cx="690732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Myriad Web"/>
                  </a:rPr>
                  <a:t>at entry; surveillance cameras throughout with seven days of recorded tapes.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" name=""/>
              <p:cNvSpPr/>
              <p:nvPr/>
            </p:nvSpPr>
            <p:spPr>
              <a:xfrm>
                <a:off x="8375400" y="1461960"/>
                <a:ext cx="316080" cy="315720"/>
              </a:xfrm>
              <a:prstGeom prst="rect">
                <a:avLst/>
              </a:prstGeom>
              <a:solidFill>
                <a:srgbClr val="666666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" name=""/>
              <p:cNvSpPr/>
              <p:nvPr/>
            </p:nvSpPr>
            <p:spPr>
              <a:xfrm>
                <a:off x="8375400" y="1777680"/>
                <a:ext cx="316080" cy="144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20" y="0"/>
                    </a:moveTo>
                    <a:lnTo>
                      <a:pt x="0" y="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8" name=""/>
              <p:cNvSpPr/>
              <p:nvPr/>
            </p:nvSpPr>
            <p:spPr>
              <a:xfrm>
                <a:off x="8375400" y="1461960"/>
                <a:ext cx="1800" cy="31572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20"/>
                    </a:moveTo>
                    <a:lnTo>
                      <a:pt x="0" y="0"/>
                    </a:lnTo>
                    <a:lnTo>
                      <a:pt x="0" y="20"/>
                    </a:lnTo>
                    <a:close/>
                    <a:moveTo>
                      <a:pt x="0" y="20"/>
                    </a:move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9" name=""/>
              <p:cNvSpPr/>
              <p:nvPr/>
            </p:nvSpPr>
            <p:spPr>
              <a:xfrm>
                <a:off x="8375400" y="1461960"/>
                <a:ext cx="316080" cy="144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0" y="0"/>
                    </a:moveTo>
                    <a:lnTo>
                      <a:pt x="20" y="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0" name=""/>
              <p:cNvSpPr/>
              <p:nvPr/>
            </p:nvSpPr>
            <p:spPr>
              <a:xfrm>
                <a:off x="8691480" y="1461960"/>
                <a:ext cx="1440" cy="31572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0"/>
                    </a:moveTo>
                    <a:lnTo>
                      <a:pt x="0" y="2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1" name=""/>
              <p:cNvSpPr/>
              <p:nvPr/>
            </p:nvSpPr>
            <p:spPr>
              <a:xfrm>
                <a:off x="8691480" y="1777680"/>
                <a:ext cx="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2" name=""/>
              <p:cNvSpPr/>
              <p:nvPr/>
            </p:nvSpPr>
            <p:spPr>
              <a:xfrm>
                <a:off x="8375400" y="2095200"/>
                <a:ext cx="316080" cy="316080"/>
              </a:xfrm>
              <a:prstGeom prst="rect">
                <a:avLst/>
              </a:prstGeom>
              <a:solidFill>
                <a:srgbClr val="666666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3" name=""/>
              <p:cNvSpPr/>
              <p:nvPr/>
            </p:nvSpPr>
            <p:spPr>
              <a:xfrm>
                <a:off x="8375400" y="2411280"/>
                <a:ext cx="316080" cy="144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20" y="0"/>
                    </a:moveTo>
                    <a:lnTo>
                      <a:pt x="0" y="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4" name=""/>
              <p:cNvSpPr/>
              <p:nvPr/>
            </p:nvSpPr>
            <p:spPr>
              <a:xfrm>
                <a:off x="8375400" y="2095200"/>
                <a:ext cx="1800" cy="31608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20"/>
                    </a:moveTo>
                    <a:lnTo>
                      <a:pt x="0" y="0"/>
                    </a:lnTo>
                    <a:lnTo>
                      <a:pt x="0" y="20"/>
                    </a:lnTo>
                    <a:close/>
                    <a:moveTo>
                      <a:pt x="0" y="20"/>
                    </a:move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5" name=""/>
              <p:cNvSpPr/>
              <p:nvPr/>
            </p:nvSpPr>
            <p:spPr>
              <a:xfrm>
                <a:off x="8375400" y="2095200"/>
                <a:ext cx="316080" cy="144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0" y="0"/>
                    </a:moveTo>
                    <a:lnTo>
                      <a:pt x="20" y="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6" name=""/>
              <p:cNvSpPr/>
              <p:nvPr/>
            </p:nvSpPr>
            <p:spPr>
              <a:xfrm>
                <a:off x="8691480" y="2095200"/>
                <a:ext cx="1440" cy="31608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0"/>
                    </a:moveTo>
                    <a:lnTo>
                      <a:pt x="0" y="2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7" name=""/>
              <p:cNvSpPr/>
              <p:nvPr/>
            </p:nvSpPr>
            <p:spPr>
              <a:xfrm>
                <a:off x="8691480" y="2411280"/>
                <a:ext cx="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8" name=""/>
              <p:cNvSpPr/>
              <p:nvPr/>
            </p:nvSpPr>
            <p:spPr>
              <a:xfrm>
                <a:off x="8375400" y="2663640"/>
                <a:ext cx="316080" cy="317520"/>
              </a:xfrm>
              <a:prstGeom prst="rect">
                <a:avLst/>
              </a:prstGeom>
              <a:solidFill>
                <a:srgbClr val="666666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8375400" y="2981160"/>
                <a:ext cx="316080" cy="144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20" y="0"/>
                    </a:moveTo>
                    <a:lnTo>
                      <a:pt x="0" y="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" name=""/>
              <p:cNvSpPr/>
              <p:nvPr/>
            </p:nvSpPr>
            <p:spPr>
              <a:xfrm>
                <a:off x="8375400" y="2663640"/>
                <a:ext cx="1800" cy="31752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20"/>
                    </a:moveTo>
                    <a:lnTo>
                      <a:pt x="0" y="0"/>
                    </a:lnTo>
                    <a:lnTo>
                      <a:pt x="0" y="20"/>
                    </a:lnTo>
                    <a:close/>
                    <a:moveTo>
                      <a:pt x="0" y="20"/>
                    </a:move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" name=""/>
              <p:cNvSpPr/>
              <p:nvPr/>
            </p:nvSpPr>
            <p:spPr>
              <a:xfrm>
                <a:off x="8375400" y="2663640"/>
                <a:ext cx="316080" cy="144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0" y="0"/>
                    </a:moveTo>
                    <a:lnTo>
                      <a:pt x="20" y="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" name=""/>
              <p:cNvSpPr/>
              <p:nvPr/>
            </p:nvSpPr>
            <p:spPr>
              <a:xfrm>
                <a:off x="8691480" y="2663640"/>
                <a:ext cx="1440" cy="31752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0"/>
                    </a:moveTo>
                    <a:lnTo>
                      <a:pt x="0" y="2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" name=""/>
              <p:cNvSpPr/>
              <p:nvPr/>
            </p:nvSpPr>
            <p:spPr>
              <a:xfrm>
                <a:off x="8691480" y="2981160"/>
                <a:ext cx="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" name=""/>
              <p:cNvSpPr/>
              <p:nvPr/>
            </p:nvSpPr>
            <p:spPr>
              <a:xfrm>
                <a:off x="8375400" y="3265200"/>
                <a:ext cx="316080" cy="316080"/>
              </a:xfrm>
              <a:prstGeom prst="rect">
                <a:avLst/>
              </a:prstGeom>
              <a:solidFill>
                <a:srgbClr val="666666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" name=""/>
              <p:cNvSpPr/>
              <p:nvPr/>
            </p:nvSpPr>
            <p:spPr>
              <a:xfrm>
                <a:off x="8375400" y="3581280"/>
                <a:ext cx="316080" cy="144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20" y="0"/>
                    </a:moveTo>
                    <a:lnTo>
                      <a:pt x="0" y="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" name=""/>
              <p:cNvSpPr/>
              <p:nvPr/>
            </p:nvSpPr>
            <p:spPr>
              <a:xfrm>
                <a:off x="8375400" y="3265200"/>
                <a:ext cx="1800" cy="31608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20"/>
                    </a:moveTo>
                    <a:lnTo>
                      <a:pt x="0" y="0"/>
                    </a:lnTo>
                    <a:lnTo>
                      <a:pt x="0" y="20"/>
                    </a:lnTo>
                    <a:close/>
                    <a:moveTo>
                      <a:pt x="0" y="20"/>
                    </a:move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" name=""/>
              <p:cNvSpPr/>
              <p:nvPr/>
            </p:nvSpPr>
            <p:spPr>
              <a:xfrm>
                <a:off x="8375400" y="3265200"/>
                <a:ext cx="316080" cy="144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0" y="0"/>
                    </a:moveTo>
                    <a:lnTo>
                      <a:pt x="20" y="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" name=""/>
              <p:cNvSpPr/>
              <p:nvPr/>
            </p:nvSpPr>
            <p:spPr>
              <a:xfrm>
                <a:off x="8691480" y="3265200"/>
                <a:ext cx="1440" cy="31608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0"/>
                    </a:moveTo>
                    <a:lnTo>
                      <a:pt x="0" y="2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" name=""/>
              <p:cNvSpPr/>
              <p:nvPr/>
            </p:nvSpPr>
            <p:spPr>
              <a:xfrm>
                <a:off x="8691480" y="3581280"/>
                <a:ext cx="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0" name=""/>
              <p:cNvSpPr/>
              <p:nvPr/>
            </p:nvSpPr>
            <p:spPr>
              <a:xfrm>
                <a:off x="434520" y="2014200"/>
                <a:ext cx="726804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Myriad Web"/>
                  </a:rPr>
                  <a:t>Locked cages, cabinets, and racks with keys distributed at login; fencing through 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1" name=""/>
              <p:cNvSpPr/>
              <p:nvPr/>
            </p:nvSpPr>
            <p:spPr>
              <a:xfrm>
                <a:off x="428400" y="2268360"/>
                <a:ext cx="478908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Myriad Web"/>
                  </a:rPr>
                  <a:t>ceiling and floor; bunkered or vault facilities available.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2" name=""/>
              <p:cNvSpPr/>
              <p:nvPr/>
            </p:nvSpPr>
            <p:spPr>
              <a:xfrm>
                <a:off x="8313480" y="2016000"/>
                <a:ext cx="314640" cy="315720"/>
              </a:xfrm>
              <a:prstGeom prst="rect">
                <a:avLst/>
              </a:prstGeom>
              <a:solidFill>
                <a:srgbClr val="ffffff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3" name=""/>
              <p:cNvSpPr/>
              <p:nvPr/>
            </p:nvSpPr>
            <p:spPr>
              <a:xfrm>
                <a:off x="8313480" y="2331720"/>
                <a:ext cx="314640" cy="144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20" y="0"/>
                    </a:moveTo>
                    <a:lnTo>
                      <a:pt x="0" y="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4" name=""/>
              <p:cNvSpPr/>
              <p:nvPr/>
            </p:nvSpPr>
            <p:spPr>
              <a:xfrm>
                <a:off x="8313480" y="2016000"/>
                <a:ext cx="1800" cy="31572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20"/>
                    </a:moveTo>
                    <a:lnTo>
                      <a:pt x="0" y="0"/>
                    </a:lnTo>
                    <a:lnTo>
                      <a:pt x="0" y="20"/>
                    </a:lnTo>
                    <a:close/>
                    <a:moveTo>
                      <a:pt x="0" y="20"/>
                    </a:move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5" name=""/>
              <p:cNvSpPr/>
              <p:nvPr/>
            </p:nvSpPr>
            <p:spPr>
              <a:xfrm>
                <a:off x="8313480" y="2016000"/>
                <a:ext cx="314640" cy="144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0" y="0"/>
                    </a:moveTo>
                    <a:lnTo>
                      <a:pt x="20" y="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6" name=""/>
              <p:cNvSpPr/>
              <p:nvPr/>
            </p:nvSpPr>
            <p:spPr>
              <a:xfrm>
                <a:off x="8628120" y="2016000"/>
                <a:ext cx="1440" cy="31572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0"/>
                    </a:moveTo>
                    <a:lnTo>
                      <a:pt x="0" y="2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7" name=""/>
              <p:cNvSpPr/>
              <p:nvPr/>
            </p:nvSpPr>
            <p:spPr>
              <a:xfrm>
                <a:off x="8628120" y="2331720"/>
                <a:ext cx="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8" name=""/>
              <p:cNvSpPr/>
              <p:nvPr/>
            </p:nvSpPr>
            <p:spPr>
              <a:xfrm>
                <a:off x="450720" y="2599920"/>
                <a:ext cx="703116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Myriad Web"/>
                  </a:rPr>
                  <a:t>Redundant power to cabinets served by multiple generators from two separate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89" name=""/>
              <p:cNvSpPr/>
              <p:nvPr/>
            </p:nvSpPr>
            <p:spPr>
              <a:xfrm>
                <a:off x="443880" y="2854080"/>
                <a:ext cx="359496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Myriad Web"/>
                  </a:rPr>
                  <a:t>power grids, backed by UPS and diesel.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0" name=""/>
              <p:cNvSpPr/>
              <p:nvPr/>
            </p:nvSpPr>
            <p:spPr>
              <a:xfrm>
                <a:off x="8313480" y="2617560"/>
                <a:ext cx="314640" cy="315720"/>
              </a:xfrm>
              <a:prstGeom prst="rect">
                <a:avLst/>
              </a:prstGeom>
              <a:solidFill>
                <a:srgbClr val="ffffff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1" name=""/>
              <p:cNvSpPr/>
              <p:nvPr/>
            </p:nvSpPr>
            <p:spPr>
              <a:xfrm>
                <a:off x="8313480" y="2933280"/>
                <a:ext cx="314640" cy="180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20" y="0"/>
                    </a:moveTo>
                    <a:lnTo>
                      <a:pt x="0" y="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2" name=""/>
              <p:cNvSpPr/>
              <p:nvPr/>
            </p:nvSpPr>
            <p:spPr>
              <a:xfrm>
                <a:off x="8313480" y="2617560"/>
                <a:ext cx="1800" cy="31572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20"/>
                    </a:moveTo>
                    <a:lnTo>
                      <a:pt x="0" y="0"/>
                    </a:lnTo>
                    <a:lnTo>
                      <a:pt x="0" y="20"/>
                    </a:lnTo>
                    <a:close/>
                    <a:moveTo>
                      <a:pt x="0" y="20"/>
                    </a:move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" name=""/>
              <p:cNvSpPr/>
              <p:nvPr/>
            </p:nvSpPr>
            <p:spPr>
              <a:xfrm>
                <a:off x="8313480" y="2617560"/>
                <a:ext cx="314640" cy="144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0" y="0"/>
                    </a:moveTo>
                    <a:lnTo>
                      <a:pt x="20" y="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" name=""/>
              <p:cNvSpPr/>
              <p:nvPr/>
            </p:nvSpPr>
            <p:spPr>
              <a:xfrm>
                <a:off x="8628120" y="2617560"/>
                <a:ext cx="1440" cy="31572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0"/>
                    </a:moveTo>
                    <a:lnTo>
                      <a:pt x="0" y="2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" name=""/>
              <p:cNvSpPr/>
              <p:nvPr/>
            </p:nvSpPr>
            <p:spPr>
              <a:xfrm>
                <a:off x="8628120" y="2933280"/>
                <a:ext cx="144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" name=""/>
              <p:cNvSpPr/>
              <p:nvPr/>
            </p:nvSpPr>
            <p:spPr>
              <a:xfrm>
                <a:off x="445680" y="3201840"/>
                <a:ext cx="383112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Myriad Web"/>
                  </a:rPr>
                  <a:t>Dual gas-based, fire-suppression systems.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" name=""/>
              <p:cNvSpPr/>
              <p:nvPr/>
            </p:nvSpPr>
            <p:spPr>
              <a:xfrm>
                <a:off x="8313480" y="3201840"/>
                <a:ext cx="314640" cy="317520"/>
              </a:xfrm>
              <a:prstGeom prst="rect">
                <a:avLst/>
              </a:prstGeom>
              <a:solidFill>
                <a:srgbClr val="ffffff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" name=""/>
              <p:cNvSpPr/>
              <p:nvPr/>
            </p:nvSpPr>
            <p:spPr>
              <a:xfrm>
                <a:off x="8313480" y="3519360"/>
                <a:ext cx="314640" cy="144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20" y="0"/>
                    </a:moveTo>
                    <a:lnTo>
                      <a:pt x="0" y="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" name=""/>
              <p:cNvSpPr/>
              <p:nvPr/>
            </p:nvSpPr>
            <p:spPr>
              <a:xfrm>
                <a:off x="8313480" y="3201840"/>
                <a:ext cx="1800" cy="31752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20"/>
                    </a:moveTo>
                    <a:lnTo>
                      <a:pt x="0" y="0"/>
                    </a:lnTo>
                    <a:lnTo>
                      <a:pt x="0" y="20"/>
                    </a:lnTo>
                    <a:close/>
                    <a:moveTo>
                      <a:pt x="0" y="20"/>
                    </a:move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" name=""/>
              <p:cNvSpPr/>
              <p:nvPr/>
            </p:nvSpPr>
            <p:spPr>
              <a:xfrm>
                <a:off x="8313480" y="3201840"/>
                <a:ext cx="314640" cy="144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0" y="0"/>
                    </a:moveTo>
                    <a:lnTo>
                      <a:pt x="20" y="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" name=""/>
              <p:cNvSpPr/>
              <p:nvPr/>
            </p:nvSpPr>
            <p:spPr>
              <a:xfrm>
                <a:off x="8628120" y="3201840"/>
                <a:ext cx="1440" cy="31752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0"/>
                    </a:moveTo>
                    <a:lnTo>
                      <a:pt x="0" y="2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" name=""/>
              <p:cNvSpPr/>
              <p:nvPr/>
            </p:nvSpPr>
            <p:spPr>
              <a:xfrm>
                <a:off x="8628120" y="3519360"/>
                <a:ext cx="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3" name=""/>
              <p:cNvSpPr/>
              <p:nvPr/>
            </p:nvSpPr>
            <p:spPr>
              <a:xfrm>
                <a:off x="8313480" y="1414080"/>
                <a:ext cx="314640" cy="317520"/>
              </a:xfrm>
              <a:prstGeom prst="rect">
                <a:avLst/>
              </a:prstGeom>
              <a:solidFill>
                <a:srgbClr val="ffffff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4" name=""/>
              <p:cNvSpPr/>
              <p:nvPr/>
            </p:nvSpPr>
            <p:spPr>
              <a:xfrm>
                <a:off x="8313480" y="1731600"/>
                <a:ext cx="314640" cy="180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20" y="0"/>
                    </a:moveTo>
                    <a:lnTo>
                      <a:pt x="0" y="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5" name=""/>
              <p:cNvSpPr/>
              <p:nvPr/>
            </p:nvSpPr>
            <p:spPr>
              <a:xfrm>
                <a:off x="8313480" y="1414080"/>
                <a:ext cx="1800" cy="31752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20"/>
                    </a:moveTo>
                    <a:lnTo>
                      <a:pt x="0" y="0"/>
                    </a:lnTo>
                    <a:lnTo>
                      <a:pt x="0" y="20"/>
                    </a:lnTo>
                    <a:close/>
                    <a:moveTo>
                      <a:pt x="0" y="20"/>
                    </a:move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6" name=""/>
              <p:cNvSpPr/>
              <p:nvPr/>
            </p:nvSpPr>
            <p:spPr>
              <a:xfrm>
                <a:off x="8313480" y="1414080"/>
                <a:ext cx="314640" cy="180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0" y="0"/>
                    </a:moveTo>
                    <a:lnTo>
                      <a:pt x="20" y="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>
                <a:off x="8628120" y="1414080"/>
                <a:ext cx="1440" cy="31752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0"/>
                    </a:moveTo>
                    <a:lnTo>
                      <a:pt x="0" y="2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>
                <a:off x="8628120" y="1731600"/>
                <a:ext cx="1440" cy="180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000" bIns="-450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309" name=""/>
            <p:cNvGrpSpPr/>
            <p:nvPr/>
          </p:nvGrpSpPr>
          <p:grpSpPr>
            <a:xfrm>
              <a:off x="0" y="3886200"/>
              <a:ext cx="8993160" cy="2315520"/>
              <a:chOff x="0" y="3886200"/>
              <a:chExt cx="8993160" cy="2315520"/>
            </a:xfrm>
          </p:grpSpPr>
          <p:sp>
            <p:nvSpPr>
              <p:cNvPr id="310" name=""/>
              <p:cNvSpPr/>
              <p:nvPr/>
            </p:nvSpPr>
            <p:spPr>
              <a:xfrm>
                <a:off x="0" y="3886200"/>
                <a:ext cx="8991360" cy="2314080"/>
              </a:xfrm>
              <a:prstGeom prst="rect">
                <a:avLst/>
              </a:prstGeom>
              <a:solidFill>
                <a:srgbClr val="ccffff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1" name=""/>
              <p:cNvSpPr/>
              <p:nvPr/>
            </p:nvSpPr>
            <p:spPr>
              <a:xfrm>
                <a:off x="0" y="6200280"/>
                <a:ext cx="8991360" cy="1440"/>
              </a:xfrm>
              <a:custGeom>
                <a:avLst/>
                <a:gdLst/>
                <a:ahLst/>
                <a:rect l="l" t="t" r="r" b="b"/>
                <a:pathLst>
                  <a:path w="570" h="0">
                    <a:moveTo>
                      <a:pt x="570" y="0"/>
                    </a:moveTo>
                    <a:lnTo>
                      <a:pt x="0" y="0"/>
                    </a:lnTo>
                    <a:lnTo>
                      <a:pt x="57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2" name=""/>
              <p:cNvSpPr/>
              <p:nvPr/>
            </p:nvSpPr>
            <p:spPr>
              <a:xfrm>
                <a:off x="0" y="3886200"/>
                <a:ext cx="1440" cy="2314080"/>
              </a:xfrm>
              <a:custGeom>
                <a:avLst/>
                <a:gdLst/>
                <a:ahLst/>
                <a:rect l="l" t="t" r="r" b="b"/>
                <a:pathLst>
                  <a:path w="0" h="146">
                    <a:moveTo>
                      <a:pt x="0" y="146"/>
                    </a:moveTo>
                    <a:lnTo>
                      <a:pt x="0" y="0"/>
                    </a:lnTo>
                    <a:lnTo>
                      <a:pt x="0" y="146"/>
                    </a:lnTo>
                    <a:close/>
                    <a:moveTo>
                      <a:pt x="0" y="146"/>
                    </a:moveTo>
                    <a:lnTo>
                      <a:pt x="0" y="146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3" name=""/>
              <p:cNvSpPr/>
              <p:nvPr/>
            </p:nvSpPr>
            <p:spPr>
              <a:xfrm>
                <a:off x="0" y="3886200"/>
                <a:ext cx="8991360" cy="1080"/>
              </a:xfrm>
              <a:custGeom>
                <a:avLst/>
                <a:gdLst/>
                <a:ahLst/>
                <a:rect l="l" t="t" r="r" b="b"/>
                <a:pathLst>
                  <a:path w="570" h="0">
                    <a:moveTo>
                      <a:pt x="0" y="0"/>
                    </a:moveTo>
                    <a:lnTo>
                      <a:pt x="570" y="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4" name=""/>
              <p:cNvSpPr/>
              <p:nvPr/>
            </p:nvSpPr>
            <p:spPr>
              <a:xfrm>
                <a:off x="8991360" y="3886200"/>
                <a:ext cx="1800" cy="2314080"/>
              </a:xfrm>
              <a:custGeom>
                <a:avLst/>
                <a:gdLst/>
                <a:ahLst/>
                <a:rect l="l" t="t" r="r" b="b"/>
                <a:pathLst>
                  <a:path w="0" h="146">
                    <a:moveTo>
                      <a:pt x="0" y="0"/>
                    </a:moveTo>
                    <a:lnTo>
                      <a:pt x="0" y="146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5" name=""/>
              <p:cNvSpPr/>
              <p:nvPr/>
            </p:nvSpPr>
            <p:spPr>
              <a:xfrm>
                <a:off x="8991360" y="6200280"/>
                <a:ext cx="180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6" name=""/>
              <p:cNvSpPr/>
              <p:nvPr/>
            </p:nvSpPr>
            <p:spPr>
              <a:xfrm>
                <a:off x="171360" y="4012920"/>
                <a:ext cx="114624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2000" strike="noStrike" u="none">
                    <a:solidFill>
                      <a:srgbClr val="000000"/>
                    </a:solidFill>
                    <a:effectLst/>
                    <a:uFillTx/>
                    <a:latin typeface="Myriad Web"/>
                  </a:rPr>
                  <a:t>Networks</a:t>
                </a:r>
                <a:endParaRPr b="0" lang="en-US" sz="20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7" name=""/>
              <p:cNvSpPr/>
              <p:nvPr/>
            </p:nvSpPr>
            <p:spPr>
              <a:xfrm>
                <a:off x="8375400" y="4409640"/>
                <a:ext cx="316080" cy="315720"/>
              </a:xfrm>
              <a:prstGeom prst="rect">
                <a:avLst/>
              </a:prstGeom>
              <a:solidFill>
                <a:srgbClr val="666666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8" name=""/>
              <p:cNvSpPr/>
              <p:nvPr/>
            </p:nvSpPr>
            <p:spPr>
              <a:xfrm>
                <a:off x="8375400" y="4725720"/>
                <a:ext cx="316080" cy="108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20" y="0"/>
                    </a:moveTo>
                    <a:lnTo>
                      <a:pt x="0" y="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19" name=""/>
              <p:cNvSpPr/>
              <p:nvPr/>
            </p:nvSpPr>
            <p:spPr>
              <a:xfrm>
                <a:off x="8375400" y="4409640"/>
                <a:ext cx="1800" cy="31572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20"/>
                    </a:moveTo>
                    <a:lnTo>
                      <a:pt x="0" y="0"/>
                    </a:lnTo>
                    <a:lnTo>
                      <a:pt x="0" y="20"/>
                    </a:lnTo>
                    <a:close/>
                    <a:moveTo>
                      <a:pt x="0" y="20"/>
                    </a:move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0" name=""/>
              <p:cNvSpPr/>
              <p:nvPr/>
            </p:nvSpPr>
            <p:spPr>
              <a:xfrm>
                <a:off x="8375400" y="4409640"/>
                <a:ext cx="316080" cy="108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0" y="0"/>
                    </a:moveTo>
                    <a:lnTo>
                      <a:pt x="20" y="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1" name=""/>
              <p:cNvSpPr/>
              <p:nvPr/>
            </p:nvSpPr>
            <p:spPr>
              <a:xfrm>
                <a:off x="8691480" y="4409640"/>
                <a:ext cx="1440" cy="31572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0"/>
                    </a:moveTo>
                    <a:lnTo>
                      <a:pt x="0" y="2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2" name=""/>
              <p:cNvSpPr/>
              <p:nvPr/>
            </p:nvSpPr>
            <p:spPr>
              <a:xfrm>
                <a:off x="8691480" y="4725720"/>
                <a:ext cx="1440" cy="10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3" name=""/>
              <p:cNvSpPr/>
              <p:nvPr/>
            </p:nvSpPr>
            <p:spPr>
              <a:xfrm>
                <a:off x="8375400" y="4995360"/>
                <a:ext cx="316080" cy="317160"/>
              </a:xfrm>
              <a:prstGeom prst="rect">
                <a:avLst/>
              </a:prstGeom>
              <a:solidFill>
                <a:srgbClr val="666666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4" name=""/>
              <p:cNvSpPr/>
              <p:nvPr/>
            </p:nvSpPr>
            <p:spPr>
              <a:xfrm>
                <a:off x="8375400" y="5312880"/>
                <a:ext cx="316080" cy="144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20" y="0"/>
                    </a:moveTo>
                    <a:lnTo>
                      <a:pt x="0" y="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5" name=""/>
              <p:cNvSpPr/>
              <p:nvPr/>
            </p:nvSpPr>
            <p:spPr>
              <a:xfrm>
                <a:off x="8375400" y="4995360"/>
                <a:ext cx="1800" cy="31716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20"/>
                    </a:moveTo>
                    <a:lnTo>
                      <a:pt x="0" y="0"/>
                    </a:lnTo>
                    <a:lnTo>
                      <a:pt x="0" y="20"/>
                    </a:lnTo>
                    <a:close/>
                    <a:moveTo>
                      <a:pt x="0" y="20"/>
                    </a:move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6" name=""/>
              <p:cNvSpPr/>
              <p:nvPr/>
            </p:nvSpPr>
            <p:spPr>
              <a:xfrm>
                <a:off x="8375400" y="4995360"/>
                <a:ext cx="316080" cy="144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0" y="0"/>
                    </a:moveTo>
                    <a:lnTo>
                      <a:pt x="20" y="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7" name=""/>
              <p:cNvSpPr/>
              <p:nvPr/>
            </p:nvSpPr>
            <p:spPr>
              <a:xfrm>
                <a:off x="8691480" y="4995360"/>
                <a:ext cx="1440" cy="31716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0"/>
                    </a:moveTo>
                    <a:lnTo>
                      <a:pt x="0" y="2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8" name=""/>
              <p:cNvSpPr/>
              <p:nvPr/>
            </p:nvSpPr>
            <p:spPr>
              <a:xfrm>
                <a:off x="8691480" y="5312880"/>
                <a:ext cx="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29" name=""/>
              <p:cNvSpPr/>
              <p:nvPr/>
            </p:nvSpPr>
            <p:spPr>
              <a:xfrm>
                <a:off x="8375400" y="5598720"/>
                <a:ext cx="316080" cy="315360"/>
              </a:xfrm>
              <a:prstGeom prst="rect">
                <a:avLst/>
              </a:prstGeom>
              <a:solidFill>
                <a:srgbClr val="666666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0" name=""/>
              <p:cNvSpPr/>
              <p:nvPr/>
            </p:nvSpPr>
            <p:spPr>
              <a:xfrm>
                <a:off x="8375400" y="5914440"/>
                <a:ext cx="316080" cy="144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20" y="0"/>
                    </a:moveTo>
                    <a:lnTo>
                      <a:pt x="0" y="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1" name=""/>
              <p:cNvSpPr/>
              <p:nvPr/>
            </p:nvSpPr>
            <p:spPr>
              <a:xfrm>
                <a:off x="8375400" y="5598720"/>
                <a:ext cx="1800" cy="31536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20"/>
                    </a:moveTo>
                    <a:lnTo>
                      <a:pt x="0" y="0"/>
                    </a:lnTo>
                    <a:lnTo>
                      <a:pt x="0" y="20"/>
                    </a:lnTo>
                    <a:close/>
                    <a:moveTo>
                      <a:pt x="0" y="20"/>
                    </a:move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2" name=""/>
              <p:cNvSpPr/>
              <p:nvPr/>
            </p:nvSpPr>
            <p:spPr>
              <a:xfrm>
                <a:off x="8375400" y="5598720"/>
                <a:ext cx="316080" cy="108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0" y="0"/>
                    </a:moveTo>
                    <a:lnTo>
                      <a:pt x="20" y="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3" name=""/>
              <p:cNvSpPr/>
              <p:nvPr/>
            </p:nvSpPr>
            <p:spPr>
              <a:xfrm>
                <a:off x="8691480" y="5598720"/>
                <a:ext cx="1440" cy="31536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0"/>
                    </a:moveTo>
                    <a:lnTo>
                      <a:pt x="0" y="2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4" name=""/>
              <p:cNvSpPr/>
              <p:nvPr/>
            </p:nvSpPr>
            <p:spPr>
              <a:xfrm>
                <a:off x="8691480" y="5914440"/>
                <a:ext cx="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5" name=""/>
              <p:cNvSpPr/>
              <p:nvPr/>
            </p:nvSpPr>
            <p:spPr>
              <a:xfrm>
                <a:off x="468360" y="4328640"/>
                <a:ext cx="714312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Myriad Web"/>
                  </a:rPr>
                  <a:t>Fully redundant internal networks from servers to border routers with 100 Mbps 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6" name=""/>
              <p:cNvSpPr/>
              <p:nvPr/>
            </p:nvSpPr>
            <p:spPr>
              <a:xfrm>
                <a:off x="458640" y="4582800"/>
                <a:ext cx="166824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Myriad Web"/>
                  </a:rPr>
                  <a:t>switched Ethernet.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7" name=""/>
              <p:cNvSpPr/>
              <p:nvPr/>
            </p:nvSpPr>
            <p:spPr>
              <a:xfrm>
                <a:off x="8313480" y="4330440"/>
                <a:ext cx="314640" cy="315360"/>
              </a:xfrm>
              <a:prstGeom prst="rect">
                <a:avLst/>
              </a:prstGeom>
              <a:solidFill>
                <a:srgbClr val="ffffff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8" name=""/>
              <p:cNvSpPr/>
              <p:nvPr/>
            </p:nvSpPr>
            <p:spPr>
              <a:xfrm>
                <a:off x="8313480" y="4646160"/>
                <a:ext cx="314640" cy="144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20" y="0"/>
                    </a:moveTo>
                    <a:lnTo>
                      <a:pt x="0" y="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39" name=""/>
              <p:cNvSpPr/>
              <p:nvPr/>
            </p:nvSpPr>
            <p:spPr>
              <a:xfrm>
                <a:off x="8313480" y="4330440"/>
                <a:ext cx="1800" cy="31536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20"/>
                    </a:moveTo>
                    <a:lnTo>
                      <a:pt x="0" y="0"/>
                    </a:lnTo>
                    <a:lnTo>
                      <a:pt x="0" y="20"/>
                    </a:lnTo>
                    <a:close/>
                    <a:moveTo>
                      <a:pt x="0" y="20"/>
                    </a:move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0" name=""/>
              <p:cNvSpPr/>
              <p:nvPr/>
            </p:nvSpPr>
            <p:spPr>
              <a:xfrm>
                <a:off x="8313480" y="4330440"/>
                <a:ext cx="314640" cy="108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0" y="0"/>
                    </a:moveTo>
                    <a:lnTo>
                      <a:pt x="20" y="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1" name=""/>
              <p:cNvSpPr/>
              <p:nvPr/>
            </p:nvSpPr>
            <p:spPr>
              <a:xfrm>
                <a:off x="8628120" y="4330440"/>
                <a:ext cx="1440" cy="31536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0"/>
                    </a:moveTo>
                    <a:lnTo>
                      <a:pt x="0" y="2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2" name=""/>
              <p:cNvSpPr/>
              <p:nvPr/>
            </p:nvSpPr>
            <p:spPr>
              <a:xfrm>
                <a:off x="8628120" y="4646160"/>
                <a:ext cx="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3" name=""/>
              <p:cNvSpPr/>
              <p:nvPr/>
            </p:nvSpPr>
            <p:spPr>
              <a:xfrm>
                <a:off x="464400" y="5549400"/>
                <a:ext cx="514944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Myriad Web"/>
                  </a:rPr>
                  <a:t>Data centers connected at OC3, minimum one hop away.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4" name=""/>
              <p:cNvSpPr/>
              <p:nvPr/>
            </p:nvSpPr>
            <p:spPr>
              <a:xfrm>
                <a:off x="8313480" y="5551200"/>
                <a:ext cx="314640" cy="315360"/>
              </a:xfrm>
              <a:prstGeom prst="rect">
                <a:avLst/>
              </a:prstGeom>
              <a:solidFill>
                <a:srgbClr val="ffffff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5" name=""/>
              <p:cNvSpPr/>
              <p:nvPr/>
            </p:nvSpPr>
            <p:spPr>
              <a:xfrm>
                <a:off x="8313480" y="5866920"/>
                <a:ext cx="314640" cy="144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20" y="0"/>
                    </a:moveTo>
                    <a:lnTo>
                      <a:pt x="0" y="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6" name=""/>
              <p:cNvSpPr/>
              <p:nvPr/>
            </p:nvSpPr>
            <p:spPr>
              <a:xfrm>
                <a:off x="8313480" y="5551200"/>
                <a:ext cx="1800" cy="31536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20"/>
                    </a:moveTo>
                    <a:lnTo>
                      <a:pt x="0" y="0"/>
                    </a:lnTo>
                    <a:lnTo>
                      <a:pt x="0" y="20"/>
                    </a:lnTo>
                    <a:close/>
                    <a:moveTo>
                      <a:pt x="0" y="20"/>
                    </a:move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7" name=""/>
              <p:cNvSpPr/>
              <p:nvPr/>
            </p:nvSpPr>
            <p:spPr>
              <a:xfrm>
                <a:off x="8313480" y="5551200"/>
                <a:ext cx="314640" cy="108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0" y="0"/>
                    </a:moveTo>
                    <a:lnTo>
                      <a:pt x="20" y="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8" name=""/>
              <p:cNvSpPr/>
              <p:nvPr/>
            </p:nvSpPr>
            <p:spPr>
              <a:xfrm>
                <a:off x="8628120" y="5551200"/>
                <a:ext cx="1440" cy="31536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0"/>
                    </a:moveTo>
                    <a:lnTo>
                      <a:pt x="0" y="2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49" name=""/>
              <p:cNvSpPr/>
              <p:nvPr/>
            </p:nvSpPr>
            <p:spPr>
              <a:xfrm>
                <a:off x="8628120" y="5866920"/>
                <a:ext cx="1440" cy="144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0" name=""/>
              <p:cNvSpPr/>
              <p:nvPr/>
            </p:nvSpPr>
            <p:spPr>
              <a:xfrm>
                <a:off x="8313480" y="4947840"/>
                <a:ext cx="314640" cy="317160"/>
              </a:xfrm>
              <a:prstGeom prst="rect">
                <a:avLst/>
              </a:prstGeom>
              <a:solidFill>
                <a:srgbClr val="ffffff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1" name=""/>
              <p:cNvSpPr/>
              <p:nvPr/>
            </p:nvSpPr>
            <p:spPr>
              <a:xfrm>
                <a:off x="8313480" y="5265360"/>
                <a:ext cx="314640" cy="108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20" y="0"/>
                    </a:moveTo>
                    <a:lnTo>
                      <a:pt x="0" y="0"/>
                    </a:lnTo>
                    <a:lnTo>
                      <a:pt x="2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2" name=""/>
              <p:cNvSpPr/>
              <p:nvPr/>
            </p:nvSpPr>
            <p:spPr>
              <a:xfrm>
                <a:off x="8313480" y="4947840"/>
                <a:ext cx="1800" cy="31716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20"/>
                    </a:moveTo>
                    <a:lnTo>
                      <a:pt x="0" y="0"/>
                    </a:lnTo>
                    <a:lnTo>
                      <a:pt x="0" y="20"/>
                    </a:lnTo>
                    <a:close/>
                    <a:moveTo>
                      <a:pt x="0" y="20"/>
                    </a:moveTo>
                    <a:lnTo>
                      <a:pt x="0" y="2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3" name=""/>
              <p:cNvSpPr/>
              <p:nvPr/>
            </p:nvSpPr>
            <p:spPr>
              <a:xfrm>
                <a:off x="8313480" y="4947840"/>
                <a:ext cx="314640" cy="1080"/>
              </a:xfrm>
              <a:custGeom>
                <a:avLst/>
                <a:gdLst/>
                <a:ahLst/>
                <a:rect l="l" t="t" r="r" b="b"/>
                <a:pathLst>
                  <a:path w="20" h="0">
                    <a:moveTo>
                      <a:pt x="0" y="0"/>
                    </a:moveTo>
                    <a:lnTo>
                      <a:pt x="20" y="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4" name=""/>
              <p:cNvSpPr/>
              <p:nvPr/>
            </p:nvSpPr>
            <p:spPr>
              <a:xfrm>
                <a:off x="8628120" y="4947840"/>
                <a:ext cx="1440" cy="317160"/>
              </a:xfrm>
              <a:custGeom>
                <a:avLst/>
                <a:gdLst/>
                <a:ahLst/>
                <a:rect l="l" t="t" r="r" b="b"/>
                <a:pathLst>
                  <a:path w="0" h="20">
                    <a:moveTo>
                      <a:pt x="0" y="0"/>
                    </a:moveTo>
                    <a:lnTo>
                      <a:pt x="0" y="20"/>
                    </a:lnTo>
                    <a:lnTo>
                      <a:pt x="0" y="0"/>
                    </a:lnTo>
                    <a:close/>
                    <a:moveTo>
                      <a:pt x="0" y="0"/>
                    </a:move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0000"/>
              </a:solidFill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5" name=""/>
              <p:cNvSpPr/>
              <p:nvPr/>
            </p:nvSpPr>
            <p:spPr>
              <a:xfrm>
                <a:off x="8628120" y="5265360"/>
                <a:ext cx="1440" cy="1080"/>
              </a:xfrm>
              <a:prstGeom prst="line">
                <a:avLst/>
              </a:prstGeom>
              <a:ln w="0">
                <a:solidFill>
                  <a:srgbClr val="000000"/>
                </a:solidFill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720" bIns="-457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56" name=""/>
              <p:cNvSpPr/>
              <p:nvPr/>
            </p:nvSpPr>
            <p:spPr>
              <a:xfrm>
                <a:off x="467280" y="4997160"/>
                <a:ext cx="6512040" cy="2440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1600" strike="noStrike" u="none">
                    <a:solidFill>
                      <a:srgbClr val="000000"/>
                    </a:solidFill>
                    <a:effectLst/>
                    <a:uFillTx/>
                    <a:latin typeface="Myriad Web"/>
                  </a:rPr>
                  <a:t>Data centers on network POPs with direct peering to major tier1 carriers.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357" name=""/>
          <p:cNvSpPr/>
          <p:nvPr/>
        </p:nvSpPr>
        <p:spPr>
          <a:xfrm>
            <a:off x="6478920" y="6324480"/>
            <a:ext cx="2171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Forrester Research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Hosting Vendor Checklist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59" name=""/>
          <p:cNvGrpSpPr/>
          <p:nvPr/>
        </p:nvGrpSpPr>
        <p:grpSpPr>
          <a:xfrm>
            <a:off x="0" y="990720"/>
            <a:ext cx="8991360" cy="2895120"/>
            <a:chOff x="0" y="990720"/>
            <a:chExt cx="8991360" cy="2895120"/>
          </a:xfrm>
        </p:grpSpPr>
        <p:sp>
          <p:nvSpPr>
            <p:cNvPr id="360" name=""/>
            <p:cNvSpPr/>
            <p:nvPr/>
          </p:nvSpPr>
          <p:spPr>
            <a:xfrm>
              <a:off x="0" y="990720"/>
              <a:ext cx="8989920" cy="2894400"/>
            </a:xfrm>
            <a:prstGeom prst="rect">
              <a:avLst/>
            </a:prstGeom>
            <a:solidFill>
              <a:srgbClr val="99cccc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0" y="3885120"/>
              <a:ext cx="8989920" cy="720"/>
            </a:xfrm>
            <a:custGeom>
              <a:avLst/>
              <a:gdLst/>
              <a:ahLst/>
              <a:rect l="l" t="t" r="r" b="b"/>
              <a:pathLst>
                <a:path w="570" h="0">
                  <a:moveTo>
                    <a:pt x="570" y="0"/>
                  </a:moveTo>
                  <a:lnTo>
                    <a:pt x="0" y="0"/>
                  </a:lnTo>
                  <a:lnTo>
                    <a:pt x="57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" name=""/>
            <p:cNvSpPr/>
            <p:nvPr/>
          </p:nvSpPr>
          <p:spPr>
            <a:xfrm>
              <a:off x="0" y="990720"/>
              <a:ext cx="1080" cy="2894400"/>
            </a:xfrm>
            <a:custGeom>
              <a:avLst/>
              <a:gdLst/>
              <a:ahLst/>
              <a:rect l="l" t="t" r="r" b="b"/>
              <a:pathLst>
                <a:path w="0" h="269">
                  <a:moveTo>
                    <a:pt x="0" y="269"/>
                  </a:moveTo>
                  <a:lnTo>
                    <a:pt x="0" y="0"/>
                  </a:lnTo>
                  <a:lnTo>
                    <a:pt x="0" y="269"/>
                  </a:lnTo>
                  <a:close/>
                  <a:moveTo>
                    <a:pt x="0" y="269"/>
                  </a:moveTo>
                  <a:lnTo>
                    <a:pt x="0" y="269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" name=""/>
            <p:cNvSpPr/>
            <p:nvPr/>
          </p:nvSpPr>
          <p:spPr>
            <a:xfrm>
              <a:off x="0" y="990720"/>
              <a:ext cx="8989920" cy="1080"/>
            </a:xfrm>
            <a:custGeom>
              <a:avLst/>
              <a:gdLst/>
              <a:ahLst/>
              <a:rect l="l" t="t" r="r" b="b"/>
              <a:pathLst>
                <a:path w="570" h="0">
                  <a:moveTo>
                    <a:pt x="0" y="0"/>
                  </a:moveTo>
                  <a:lnTo>
                    <a:pt x="57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8989920" y="990720"/>
              <a:ext cx="1440" cy="2894400"/>
            </a:xfrm>
            <a:custGeom>
              <a:avLst/>
              <a:gdLst/>
              <a:ahLst/>
              <a:rect l="l" t="t" r="r" b="b"/>
              <a:pathLst>
                <a:path w="0" h="269">
                  <a:moveTo>
                    <a:pt x="0" y="0"/>
                  </a:moveTo>
                  <a:lnTo>
                    <a:pt x="0" y="269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8989920" y="3885120"/>
              <a:ext cx="1440" cy="7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" name=""/>
            <p:cNvSpPr/>
            <p:nvPr/>
          </p:nvSpPr>
          <p:spPr>
            <a:xfrm>
              <a:off x="170280" y="1099800"/>
              <a:ext cx="134424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Myriad Web"/>
                </a:rPr>
                <a:t>Operations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" name=""/>
            <p:cNvSpPr/>
            <p:nvPr/>
          </p:nvSpPr>
          <p:spPr>
            <a:xfrm>
              <a:off x="333360" y="1366920"/>
              <a:ext cx="24681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Myriad Web"/>
                </a:rPr>
                <a:t>NT and Unix support, 24x7.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8373960" y="1314000"/>
              <a:ext cx="315720" cy="214920"/>
            </a:xfrm>
            <a:prstGeom prst="rect">
              <a:avLst/>
            </a:prstGeom>
            <a:solidFill>
              <a:srgbClr val="66666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8373960" y="1528920"/>
              <a:ext cx="31572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20" y="0"/>
                  </a:move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" name=""/>
            <p:cNvSpPr/>
            <p:nvPr/>
          </p:nvSpPr>
          <p:spPr>
            <a:xfrm>
              <a:off x="8373960" y="1314000"/>
              <a:ext cx="144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20"/>
                  </a:moveTo>
                  <a:lnTo>
                    <a:pt x="0" y="0"/>
                  </a:lnTo>
                  <a:lnTo>
                    <a:pt x="0" y="20"/>
                  </a:lnTo>
                  <a:close/>
                  <a:moveTo>
                    <a:pt x="0" y="20"/>
                  </a:move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" name=""/>
            <p:cNvSpPr/>
            <p:nvPr/>
          </p:nvSpPr>
          <p:spPr>
            <a:xfrm>
              <a:off x="8373960" y="1314000"/>
              <a:ext cx="315720" cy="72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2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8690040" y="1314000"/>
              <a:ext cx="108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0"/>
                  </a:move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8690040" y="1528920"/>
              <a:ext cx="1080" cy="10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4" name=""/>
            <p:cNvSpPr/>
            <p:nvPr/>
          </p:nvSpPr>
          <p:spPr>
            <a:xfrm>
              <a:off x="8312040" y="1270800"/>
              <a:ext cx="314280" cy="21492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5" name=""/>
            <p:cNvSpPr/>
            <p:nvPr/>
          </p:nvSpPr>
          <p:spPr>
            <a:xfrm>
              <a:off x="8312040" y="1485720"/>
              <a:ext cx="314280" cy="72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20" y="0"/>
                  </a:move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" name=""/>
            <p:cNvSpPr/>
            <p:nvPr/>
          </p:nvSpPr>
          <p:spPr>
            <a:xfrm>
              <a:off x="8312040" y="1270800"/>
              <a:ext cx="144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20"/>
                  </a:moveTo>
                  <a:lnTo>
                    <a:pt x="0" y="0"/>
                  </a:lnTo>
                  <a:lnTo>
                    <a:pt x="0" y="20"/>
                  </a:lnTo>
                  <a:close/>
                  <a:moveTo>
                    <a:pt x="0" y="20"/>
                  </a:move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" name=""/>
            <p:cNvSpPr/>
            <p:nvPr/>
          </p:nvSpPr>
          <p:spPr>
            <a:xfrm>
              <a:off x="8312040" y="1270800"/>
              <a:ext cx="314280" cy="72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2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" name=""/>
            <p:cNvSpPr/>
            <p:nvPr/>
          </p:nvSpPr>
          <p:spPr>
            <a:xfrm>
              <a:off x="8626680" y="1270800"/>
              <a:ext cx="108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0"/>
                  </a:move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" name=""/>
            <p:cNvSpPr/>
            <p:nvPr/>
          </p:nvSpPr>
          <p:spPr>
            <a:xfrm>
              <a:off x="8626680" y="1485720"/>
              <a:ext cx="1080" cy="7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0" name=""/>
            <p:cNvSpPr/>
            <p:nvPr/>
          </p:nvSpPr>
          <p:spPr>
            <a:xfrm>
              <a:off x="334440" y="2141640"/>
              <a:ext cx="46090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Myriad Web"/>
                </a:rPr>
                <a:t>Load balancing, mirroring, and caching capabilities.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8373960" y="3250440"/>
              <a:ext cx="315720" cy="214920"/>
            </a:xfrm>
            <a:prstGeom prst="rect">
              <a:avLst/>
            </a:prstGeom>
            <a:solidFill>
              <a:srgbClr val="66666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8373960" y="3465720"/>
              <a:ext cx="315720" cy="72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20" y="0"/>
                  </a:move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3" name=""/>
            <p:cNvSpPr/>
            <p:nvPr/>
          </p:nvSpPr>
          <p:spPr>
            <a:xfrm>
              <a:off x="8373960" y="3250440"/>
              <a:ext cx="144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20"/>
                  </a:moveTo>
                  <a:lnTo>
                    <a:pt x="0" y="0"/>
                  </a:lnTo>
                  <a:lnTo>
                    <a:pt x="0" y="20"/>
                  </a:lnTo>
                  <a:close/>
                  <a:moveTo>
                    <a:pt x="0" y="20"/>
                  </a:move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4" name=""/>
            <p:cNvSpPr/>
            <p:nvPr/>
          </p:nvSpPr>
          <p:spPr>
            <a:xfrm>
              <a:off x="8373960" y="3250440"/>
              <a:ext cx="31572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2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8690040" y="3250440"/>
              <a:ext cx="108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0"/>
                  </a:move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8690040" y="3465720"/>
              <a:ext cx="1080" cy="7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7" name=""/>
            <p:cNvSpPr/>
            <p:nvPr/>
          </p:nvSpPr>
          <p:spPr>
            <a:xfrm>
              <a:off x="8327880" y="3196800"/>
              <a:ext cx="314280" cy="21492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" name=""/>
            <p:cNvSpPr/>
            <p:nvPr/>
          </p:nvSpPr>
          <p:spPr>
            <a:xfrm>
              <a:off x="8327880" y="3411720"/>
              <a:ext cx="31428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20" y="0"/>
                  </a:move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" name=""/>
            <p:cNvSpPr/>
            <p:nvPr/>
          </p:nvSpPr>
          <p:spPr>
            <a:xfrm>
              <a:off x="8327880" y="3196800"/>
              <a:ext cx="144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20"/>
                  </a:moveTo>
                  <a:lnTo>
                    <a:pt x="0" y="0"/>
                  </a:lnTo>
                  <a:lnTo>
                    <a:pt x="0" y="20"/>
                  </a:lnTo>
                  <a:close/>
                  <a:moveTo>
                    <a:pt x="0" y="20"/>
                  </a:move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" name=""/>
            <p:cNvSpPr/>
            <p:nvPr/>
          </p:nvSpPr>
          <p:spPr>
            <a:xfrm>
              <a:off x="8327880" y="3196800"/>
              <a:ext cx="314280" cy="72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2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1" name=""/>
            <p:cNvSpPr/>
            <p:nvPr/>
          </p:nvSpPr>
          <p:spPr>
            <a:xfrm>
              <a:off x="8642520" y="3196800"/>
              <a:ext cx="108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0"/>
                  </a:move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2" name=""/>
            <p:cNvSpPr/>
            <p:nvPr/>
          </p:nvSpPr>
          <p:spPr>
            <a:xfrm>
              <a:off x="8642520" y="3411720"/>
              <a:ext cx="1080" cy="10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3" name=""/>
            <p:cNvSpPr/>
            <p:nvPr/>
          </p:nvSpPr>
          <p:spPr>
            <a:xfrm>
              <a:off x="8373960" y="3616200"/>
              <a:ext cx="315720" cy="214920"/>
            </a:xfrm>
            <a:prstGeom prst="rect">
              <a:avLst/>
            </a:prstGeom>
            <a:solidFill>
              <a:srgbClr val="66666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4" name=""/>
            <p:cNvSpPr/>
            <p:nvPr/>
          </p:nvSpPr>
          <p:spPr>
            <a:xfrm>
              <a:off x="8373960" y="3831120"/>
              <a:ext cx="31572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20" y="0"/>
                  </a:move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5" name=""/>
            <p:cNvSpPr/>
            <p:nvPr/>
          </p:nvSpPr>
          <p:spPr>
            <a:xfrm>
              <a:off x="8373960" y="3616200"/>
              <a:ext cx="144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20"/>
                  </a:moveTo>
                  <a:lnTo>
                    <a:pt x="0" y="0"/>
                  </a:lnTo>
                  <a:lnTo>
                    <a:pt x="0" y="20"/>
                  </a:lnTo>
                  <a:close/>
                  <a:moveTo>
                    <a:pt x="0" y="20"/>
                  </a:move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6" name=""/>
            <p:cNvSpPr/>
            <p:nvPr/>
          </p:nvSpPr>
          <p:spPr>
            <a:xfrm>
              <a:off x="8373960" y="3616200"/>
              <a:ext cx="315720" cy="72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2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7" name=""/>
            <p:cNvSpPr/>
            <p:nvPr/>
          </p:nvSpPr>
          <p:spPr>
            <a:xfrm>
              <a:off x="8690040" y="3616200"/>
              <a:ext cx="108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0"/>
                  </a:move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8" name=""/>
            <p:cNvSpPr/>
            <p:nvPr/>
          </p:nvSpPr>
          <p:spPr>
            <a:xfrm>
              <a:off x="8690040" y="3831120"/>
              <a:ext cx="1080" cy="10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" name=""/>
            <p:cNvSpPr/>
            <p:nvPr/>
          </p:nvSpPr>
          <p:spPr>
            <a:xfrm>
              <a:off x="8327880" y="3572640"/>
              <a:ext cx="314280" cy="21492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" name=""/>
            <p:cNvSpPr/>
            <p:nvPr/>
          </p:nvSpPr>
          <p:spPr>
            <a:xfrm>
              <a:off x="8327880" y="3787920"/>
              <a:ext cx="314280" cy="72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20" y="0"/>
                  </a:move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" name=""/>
            <p:cNvSpPr/>
            <p:nvPr/>
          </p:nvSpPr>
          <p:spPr>
            <a:xfrm>
              <a:off x="8327880" y="3572640"/>
              <a:ext cx="144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20"/>
                  </a:moveTo>
                  <a:lnTo>
                    <a:pt x="0" y="0"/>
                  </a:lnTo>
                  <a:lnTo>
                    <a:pt x="0" y="20"/>
                  </a:lnTo>
                  <a:close/>
                  <a:moveTo>
                    <a:pt x="0" y="20"/>
                  </a:move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" name=""/>
            <p:cNvSpPr/>
            <p:nvPr/>
          </p:nvSpPr>
          <p:spPr>
            <a:xfrm>
              <a:off x="8327880" y="3572640"/>
              <a:ext cx="31428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2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3" name=""/>
            <p:cNvSpPr/>
            <p:nvPr/>
          </p:nvSpPr>
          <p:spPr>
            <a:xfrm>
              <a:off x="8642520" y="3572640"/>
              <a:ext cx="108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0"/>
                  </a:move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4" name=""/>
            <p:cNvSpPr/>
            <p:nvPr/>
          </p:nvSpPr>
          <p:spPr>
            <a:xfrm>
              <a:off x="8642520" y="3787920"/>
              <a:ext cx="1080" cy="7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5" name=""/>
            <p:cNvSpPr/>
            <p:nvPr/>
          </p:nvSpPr>
          <p:spPr>
            <a:xfrm>
              <a:off x="8373960" y="1711800"/>
              <a:ext cx="315720" cy="214920"/>
            </a:xfrm>
            <a:prstGeom prst="rect">
              <a:avLst/>
            </a:prstGeom>
            <a:solidFill>
              <a:srgbClr val="66666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6" name=""/>
            <p:cNvSpPr/>
            <p:nvPr/>
          </p:nvSpPr>
          <p:spPr>
            <a:xfrm>
              <a:off x="8373960" y="1926720"/>
              <a:ext cx="31572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20" y="0"/>
                  </a:move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7" name=""/>
            <p:cNvSpPr/>
            <p:nvPr/>
          </p:nvSpPr>
          <p:spPr>
            <a:xfrm>
              <a:off x="8373960" y="1711800"/>
              <a:ext cx="144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20"/>
                  </a:moveTo>
                  <a:lnTo>
                    <a:pt x="0" y="0"/>
                  </a:lnTo>
                  <a:lnTo>
                    <a:pt x="0" y="20"/>
                  </a:lnTo>
                  <a:close/>
                  <a:moveTo>
                    <a:pt x="0" y="20"/>
                  </a:move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8" name=""/>
            <p:cNvSpPr/>
            <p:nvPr/>
          </p:nvSpPr>
          <p:spPr>
            <a:xfrm>
              <a:off x="8373960" y="1711800"/>
              <a:ext cx="315720" cy="72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2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9" name=""/>
            <p:cNvSpPr/>
            <p:nvPr/>
          </p:nvSpPr>
          <p:spPr>
            <a:xfrm>
              <a:off x="8690040" y="1711800"/>
              <a:ext cx="108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0"/>
                  </a:move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0" name=""/>
            <p:cNvSpPr/>
            <p:nvPr/>
          </p:nvSpPr>
          <p:spPr>
            <a:xfrm>
              <a:off x="8690040" y="1926720"/>
              <a:ext cx="1080" cy="10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1" name=""/>
            <p:cNvSpPr/>
            <p:nvPr/>
          </p:nvSpPr>
          <p:spPr>
            <a:xfrm>
              <a:off x="8327880" y="1657440"/>
              <a:ext cx="314280" cy="21492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2" name=""/>
            <p:cNvSpPr/>
            <p:nvPr/>
          </p:nvSpPr>
          <p:spPr>
            <a:xfrm>
              <a:off x="8327880" y="1872720"/>
              <a:ext cx="314280" cy="72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20" y="0"/>
                  </a:move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3" name=""/>
            <p:cNvSpPr/>
            <p:nvPr/>
          </p:nvSpPr>
          <p:spPr>
            <a:xfrm>
              <a:off x="8327880" y="1657440"/>
              <a:ext cx="144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20"/>
                  </a:moveTo>
                  <a:lnTo>
                    <a:pt x="0" y="0"/>
                  </a:lnTo>
                  <a:lnTo>
                    <a:pt x="0" y="20"/>
                  </a:lnTo>
                  <a:close/>
                  <a:moveTo>
                    <a:pt x="0" y="20"/>
                  </a:move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8327880" y="1657440"/>
              <a:ext cx="31428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2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8642520" y="1657440"/>
              <a:ext cx="108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0"/>
                  </a:move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6" name=""/>
            <p:cNvSpPr/>
            <p:nvPr/>
          </p:nvSpPr>
          <p:spPr>
            <a:xfrm>
              <a:off x="8642520" y="1872720"/>
              <a:ext cx="1080" cy="7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7" name=""/>
            <p:cNvSpPr/>
            <p:nvPr/>
          </p:nvSpPr>
          <p:spPr>
            <a:xfrm>
              <a:off x="339120" y="1668240"/>
              <a:ext cx="64900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Myriad Web"/>
                </a:rPr>
                <a:t>Monitoring servers, network, apps, and Web activity including outside-in 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332640" y="1839960"/>
              <a:ext cx="25920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Myriad Web"/>
                </a:rPr>
                <a:t>monitoring of site availability.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8373960" y="2120040"/>
              <a:ext cx="315720" cy="214920"/>
            </a:xfrm>
            <a:prstGeom prst="rect">
              <a:avLst/>
            </a:prstGeom>
            <a:solidFill>
              <a:srgbClr val="66666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0" name=""/>
            <p:cNvSpPr/>
            <p:nvPr/>
          </p:nvSpPr>
          <p:spPr>
            <a:xfrm>
              <a:off x="8373960" y="2335320"/>
              <a:ext cx="31572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20" y="0"/>
                  </a:move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1" name=""/>
            <p:cNvSpPr/>
            <p:nvPr/>
          </p:nvSpPr>
          <p:spPr>
            <a:xfrm>
              <a:off x="8373960" y="2120040"/>
              <a:ext cx="144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20"/>
                  </a:moveTo>
                  <a:lnTo>
                    <a:pt x="0" y="0"/>
                  </a:lnTo>
                  <a:lnTo>
                    <a:pt x="0" y="20"/>
                  </a:lnTo>
                  <a:close/>
                  <a:moveTo>
                    <a:pt x="0" y="20"/>
                  </a:move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8373960" y="2120040"/>
              <a:ext cx="315720" cy="72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2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8690040" y="2120040"/>
              <a:ext cx="108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0"/>
                  </a:move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8690040" y="2335320"/>
              <a:ext cx="1080" cy="10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5" name=""/>
            <p:cNvSpPr/>
            <p:nvPr/>
          </p:nvSpPr>
          <p:spPr>
            <a:xfrm>
              <a:off x="8312040" y="2076840"/>
              <a:ext cx="314280" cy="21600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8312040" y="2292840"/>
              <a:ext cx="31428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20" y="0"/>
                  </a:move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8312040" y="2076840"/>
              <a:ext cx="1440" cy="21600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20"/>
                  </a:moveTo>
                  <a:lnTo>
                    <a:pt x="0" y="0"/>
                  </a:lnTo>
                  <a:lnTo>
                    <a:pt x="0" y="20"/>
                  </a:lnTo>
                  <a:close/>
                  <a:moveTo>
                    <a:pt x="0" y="20"/>
                  </a:move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8312040" y="2076840"/>
              <a:ext cx="31428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2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8626680" y="2076840"/>
              <a:ext cx="1080" cy="21600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0"/>
                  </a:move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8626680" y="2292840"/>
              <a:ext cx="1080" cy="10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339480" y="3627720"/>
              <a:ext cx="670392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Myriad Web"/>
                </a:rPr>
                <a:t>Daily incremental backup and full weekly off-site storage in fireproof vaults.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8373960" y="2475720"/>
              <a:ext cx="315720" cy="214920"/>
            </a:xfrm>
            <a:prstGeom prst="rect">
              <a:avLst/>
            </a:prstGeom>
            <a:solidFill>
              <a:srgbClr val="66666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3" name=""/>
            <p:cNvSpPr/>
            <p:nvPr/>
          </p:nvSpPr>
          <p:spPr>
            <a:xfrm>
              <a:off x="8373960" y="2690640"/>
              <a:ext cx="315720" cy="72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20" y="0"/>
                  </a:move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8373960" y="2475720"/>
              <a:ext cx="144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20"/>
                  </a:moveTo>
                  <a:lnTo>
                    <a:pt x="0" y="0"/>
                  </a:lnTo>
                  <a:lnTo>
                    <a:pt x="0" y="20"/>
                  </a:lnTo>
                  <a:close/>
                  <a:moveTo>
                    <a:pt x="0" y="20"/>
                  </a:move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8373960" y="2475720"/>
              <a:ext cx="31572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2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6" name=""/>
            <p:cNvSpPr/>
            <p:nvPr/>
          </p:nvSpPr>
          <p:spPr>
            <a:xfrm>
              <a:off x="8690040" y="2475720"/>
              <a:ext cx="108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0"/>
                  </a:move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7" name=""/>
            <p:cNvSpPr/>
            <p:nvPr/>
          </p:nvSpPr>
          <p:spPr>
            <a:xfrm>
              <a:off x="8690040" y="2690640"/>
              <a:ext cx="1080" cy="7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8312040" y="2432520"/>
              <a:ext cx="314280" cy="21492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8312040" y="2647800"/>
              <a:ext cx="314280" cy="72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20" y="0"/>
                  </a:move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0" name=""/>
            <p:cNvSpPr/>
            <p:nvPr/>
          </p:nvSpPr>
          <p:spPr>
            <a:xfrm>
              <a:off x="8312040" y="2432520"/>
              <a:ext cx="144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20"/>
                  </a:moveTo>
                  <a:lnTo>
                    <a:pt x="0" y="0"/>
                  </a:lnTo>
                  <a:lnTo>
                    <a:pt x="0" y="20"/>
                  </a:lnTo>
                  <a:close/>
                  <a:moveTo>
                    <a:pt x="0" y="20"/>
                  </a:move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1" name=""/>
            <p:cNvSpPr/>
            <p:nvPr/>
          </p:nvSpPr>
          <p:spPr>
            <a:xfrm>
              <a:off x="8312040" y="2432520"/>
              <a:ext cx="314280" cy="72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2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2" name=""/>
            <p:cNvSpPr/>
            <p:nvPr/>
          </p:nvSpPr>
          <p:spPr>
            <a:xfrm>
              <a:off x="8626680" y="2432520"/>
              <a:ext cx="108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0"/>
                  </a:move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3" name=""/>
            <p:cNvSpPr/>
            <p:nvPr/>
          </p:nvSpPr>
          <p:spPr>
            <a:xfrm>
              <a:off x="8626680" y="2647800"/>
              <a:ext cx="1080" cy="7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4" name=""/>
            <p:cNvSpPr/>
            <p:nvPr/>
          </p:nvSpPr>
          <p:spPr>
            <a:xfrm>
              <a:off x="338040" y="2463840"/>
              <a:ext cx="62874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Myriad Web"/>
                </a:rPr>
                <a:t>Server lock downs, firewalls, intrusion detection, and security auditing.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5" name=""/>
            <p:cNvSpPr/>
            <p:nvPr/>
          </p:nvSpPr>
          <p:spPr>
            <a:xfrm>
              <a:off x="8373960" y="2851920"/>
              <a:ext cx="315720" cy="214920"/>
            </a:xfrm>
            <a:prstGeom prst="rect">
              <a:avLst/>
            </a:prstGeom>
            <a:solidFill>
              <a:srgbClr val="66666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6" name=""/>
            <p:cNvSpPr/>
            <p:nvPr/>
          </p:nvSpPr>
          <p:spPr>
            <a:xfrm>
              <a:off x="8373960" y="3066840"/>
              <a:ext cx="315720" cy="72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20" y="0"/>
                  </a:move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8373960" y="2851920"/>
              <a:ext cx="144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20"/>
                  </a:moveTo>
                  <a:lnTo>
                    <a:pt x="0" y="0"/>
                  </a:lnTo>
                  <a:lnTo>
                    <a:pt x="0" y="20"/>
                  </a:lnTo>
                  <a:close/>
                  <a:moveTo>
                    <a:pt x="0" y="20"/>
                  </a:move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8373960" y="2851920"/>
              <a:ext cx="315720" cy="72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2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8690040" y="2851920"/>
              <a:ext cx="1080" cy="21492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0"/>
                  </a:move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0" name=""/>
            <p:cNvSpPr/>
            <p:nvPr/>
          </p:nvSpPr>
          <p:spPr>
            <a:xfrm>
              <a:off x="8690040" y="3066840"/>
              <a:ext cx="1080" cy="7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8312040" y="2819520"/>
              <a:ext cx="314280" cy="21600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8312040" y="3035520"/>
              <a:ext cx="314280" cy="72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20" y="0"/>
                  </a:move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3" name=""/>
            <p:cNvSpPr/>
            <p:nvPr/>
          </p:nvSpPr>
          <p:spPr>
            <a:xfrm>
              <a:off x="8312040" y="2819520"/>
              <a:ext cx="1440" cy="21600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20"/>
                  </a:moveTo>
                  <a:lnTo>
                    <a:pt x="0" y="0"/>
                  </a:lnTo>
                  <a:lnTo>
                    <a:pt x="0" y="20"/>
                  </a:lnTo>
                  <a:close/>
                  <a:moveTo>
                    <a:pt x="0" y="20"/>
                  </a:move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4" name=""/>
            <p:cNvSpPr/>
            <p:nvPr/>
          </p:nvSpPr>
          <p:spPr>
            <a:xfrm>
              <a:off x="8312040" y="2819520"/>
              <a:ext cx="314280" cy="72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2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8626680" y="2819520"/>
              <a:ext cx="1080" cy="21600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0"/>
                  </a:move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" name=""/>
            <p:cNvSpPr/>
            <p:nvPr/>
          </p:nvSpPr>
          <p:spPr>
            <a:xfrm>
              <a:off x="8626680" y="3035520"/>
              <a:ext cx="1080" cy="72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080" bIns="-460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7" name=""/>
            <p:cNvSpPr/>
            <p:nvPr/>
          </p:nvSpPr>
          <p:spPr>
            <a:xfrm>
              <a:off x="338760" y="2808720"/>
              <a:ext cx="643392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Myriad Web"/>
                </a:rPr>
                <a:t>eCommerce applications including storefront, transaction, authorization,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8" name=""/>
            <p:cNvSpPr/>
            <p:nvPr/>
          </p:nvSpPr>
          <p:spPr>
            <a:xfrm>
              <a:off x="331920" y="2981520"/>
              <a:ext cx="243432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Myriad Web"/>
                </a:rPr>
                <a:t>and fulfillment applications.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9" name=""/>
            <p:cNvSpPr/>
            <p:nvPr/>
          </p:nvSpPr>
          <p:spPr>
            <a:xfrm>
              <a:off x="340200" y="3302640"/>
              <a:ext cx="68400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Myriad Web"/>
                </a:rPr>
                <a:t>Server configurations, back-end network and legacy database integration.    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60" name=""/>
          <p:cNvGrpSpPr/>
          <p:nvPr/>
        </p:nvGrpSpPr>
        <p:grpSpPr>
          <a:xfrm>
            <a:off x="0" y="4038480"/>
            <a:ext cx="8993160" cy="2133720"/>
            <a:chOff x="0" y="4038480"/>
            <a:chExt cx="8993160" cy="2133720"/>
          </a:xfrm>
        </p:grpSpPr>
        <p:sp>
          <p:nvSpPr>
            <p:cNvPr id="461" name=""/>
            <p:cNvSpPr/>
            <p:nvPr/>
          </p:nvSpPr>
          <p:spPr>
            <a:xfrm>
              <a:off x="0" y="4038480"/>
              <a:ext cx="8991720" cy="2132640"/>
            </a:xfrm>
            <a:prstGeom prst="rect">
              <a:avLst/>
            </a:prstGeom>
            <a:solidFill>
              <a:srgbClr val="669999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2" name=""/>
            <p:cNvSpPr/>
            <p:nvPr/>
          </p:nvSpPr>
          <p:spPr>
            <a:xfrm>
              <a:off x="0" y="6171120"/>
              <a:ext cx="8991720" cy="1080"/>
            </a:xfrm>
            <a:custGeom>
              <a:avLst/>
              <a:gdLst/>
              <a:ahLst/>
              <a:rect l="l" t="t" r="r" b="b"/>
              <a:pathLst>
                <a:path w="570" h="0">
                  <a:moveTo>
                    <a:pt x="570" y="0"/>
                  </a:moveTo>
                  <a:lnTo>
                    <a:pt x="0" y="0"/>
                  </a:lnTo>
                  <a:lnTo>
                    <a:pt x="57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3" name=""/>
            <p:cNvSpPr/>
            <p:nvPr/>
          </p:nvSpPr>
          <p:spPr>
            <a:xfrm>
              <a:off x="0" y="4038480"/>
              <a:ext cx="1800" cy="2132640"/>
            </a:xfrm>
            <a:custGeom>
              <a:avLst/>
              <a:gdLst/>
              <a:ahLst/>
              <a:rect l="l" t="t" r="r" b="b"/>
              <a:pathLst>
                <a:path w="0" h="171">
                  <a:moveTo>
                    <a:pt x="0" y="171"/>
                  </a:moveTo>
                  <a:lnTo>
                    <a:pt x="0" y="0"/>
                  </a:lnTo>
                  <a:lnTo>
                    <a:pt x="0" y="171"/>
                  </a:lnTo>
                  <a:close/>
                  <a:moveTo>
                    <a:pt x="0" y="171"/>
                  </a:moveTo>
                  <a:lnTo>
                    <a:pt x="0" y="171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4" name=""/>
            <p:cNvSpPr/>
            <p:nvPr/>
          </p:nvSpPr>
          <p:spPr>
            <a:xfrm>
              <a:off x="0" y="4038480"/>
              <a:ext cx="8991720" cy="1080"/>
            </a:xfrm>
            <a:custGeom>
              <a:avLst/>
              <a:gdLst/>
              <a:ahLst/>
              <a:rect l="l" t="t" r="r" b="b"/>
              <a:pathLst>
                <a:path w="570" h="0">
                  <a:moveTo>
                    <a:pt x="0" y="0"/>
                  </a:moveTo>
                  <a:lnTo>
                    <a:pt x="57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5" name=""/>
            <p:cNvSpPr/>
            <p:nvPr/>
          </p:nvSpPr>
          <p:spPr>
            <a:xfrm>
              <a:off x="8991720" y="4038480"/>
              <a:ext cx="1440" cy="2132640"/>
            </a:xfrm>
            <a:custGeom>
              <a:avLst/>
              <a:gdLst/>
              <a:ahLst/>
              <a:rect l="l" t="t" r="r" b="b"/>
              <a:pathLst>
                <a:path w="0" h="171">
                  <a:moveTo>
                    <a:pt x="0" y="0"/>
                  </a:moveTo>
                  <a:lnTo>
                    <a:pt x="0" y="171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6" name=""/>
            <p:cNvSpPr/>
            <p:nvPr/>
          </p:nvSpPr>
          <p:spPr>
            <a:xfrm>
              <a:off x="8991720" y="6171120"/>
              <a:ext cx="1440" cy="10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7" name=""/>
            <p:cNvSpPr/>
            <p:nvPr/>
          </p:nvSpPr>
          <p:spPr>
            <a:xfrm>
              <a:off x="169920" y="4075560"/>
              <a:ext cx="213696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Myriad Web"/>
                </a:rPr>
                <a:t>Customer service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8" name=""/>
            <p:cNvSpPr/>
            <p:nvPr/>
          </p:nvSpPr>
          <p:spPr>
            <a:xfrm>
              <a:off x="339120" y="5770800"/>
              <a:ext cx="46191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Myriad Web"/>
                </a:rPr>
                <a:t>Real-time, Web-based customer reporting systems.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9" name=""/>
            <p:cNvSpPr/>
            <p:nvPr/>
          </p:nvSpPr>
          <p:spPr>
            <a:xfrm>
              <a:off x="8375760" y="5809680"/>
              <a:ext cx="315720" cy="248400"/>
            </a:xfrm>
            <a:prstGeom prst="rect">
              <a:avLst/>
            </a:prstGeom>
            <a:solidFill>
              <a:srgbClr val="66666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0" name=""/>
            <p:cNvSpPr/>
            <p:nvPr/>
          </p:nvSpPr>
          <p:spPr>
            <a:xfrm>
              <a:off x="8375760" y="6058440"/>
              <a:ext cx="31572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20" y="0"/>
                  </a:move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1" name=""/>
            <p:cNvSpPr/>
            <p:nvPr/>
          </p:nvSpPr>
          <p:spPr>
            <a:xfrm>
              <a:off x="8375760" y="5809680"/>
              <a:ext cx="1440" cy="24840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20"/>
                  </a:moveTo>
                  <a:lnTo>
                    <a:pt x="0" y="0"/>
                  </a:lnTo>
                  <a:lnTo>
                    <a:pt x="0" y="20"/>
                  </a:lnTo>
                  <a:close/>
                  <a:moveTo>
                    <a:pt x="0" y="20"/>
                  </a:move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2" name=""/>
            <p:cNvSpPr/>
            <p:nvPr/>
          </p:nvSpPr>
          <p:spPr>
            <a:xfrm>
              <a:off x="8375760" y="5809680"/>
              <a:ext cx="31572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2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3" name=""/>
            <p:cNvSpPr/>
            <p:nvPr/>
          </p:nvSpPr>
          <p:spPr>
            <a:xfrm>
              <a:off x="8691480" y="5809680"/>
              <a:ext cx="1800" cy="24840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0"/>
                  </a:move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4" name=""/>
            <p:cNvSpPr/>
            <p:nvPr/>
          </p:nvSpPr>
          <p:spPr>
            <a:xfrm>
              <a:off x="8691480" y="6058440"/>
              <a:ext cx="1800" cy="10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5" name=""/>
            <p:cNvSpPr/>
            <p:nvPr/>
          </p:nvSpPr>
          <p:spPr>
            <a:xfrm>
              <a:off x="8329680" y="5759640"/>
              <a:ext cx="314280" cy="24876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6" name=""/>
            <p:cNvSpPr/>
            <p:nvPr/>
          </p:nvSpPr>
          <p:spPr>
            <a:xfrm>
              <a:off x="8329680" y="6008400"/>
              <a:ext cx="31428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20" y="0"/>
                  </a:move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7" name=""/>
            <p:cNvSpPr/>
            <p:nvPr/>
          </p:nvSpPr>
          <p:spPr>
            <a:xfrm>
              <a:off x="8329680" y="5759640"/>
              <a:ext cx="1440" cy="24876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20"/>
                  </a:moveTo>
                  <a:lnTo>
                    <a:pt x="0" y="0"/>
                  </a:lnTo>
                  <a:lnTo>
                    <a:pt x="0" y="20"/>
                  </a:lnTo>
                  <a:close/>
                  <a:moveTo>
                    <a:pt x="0" y="20"/>
                  </a:move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8" name=""/>
            <p:cNvSpPr/>
            <p:nvPr/>
          </p:nvSpPr>
          <p:spPr>
            <a:xfrm>
              <a:off x="8329680" y="5759640"/>
              <a:ext cx="31428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2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9" name=""/>
            <p:cNvSpPr/>
            <p:nvPr/>
          </p:nvSpPr>
          <p:spPr>
            <a:xfrm>
              <a:off x="8643960" y="5759640"/>
              <a:ext cx="1800" cy="24876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0"/>
                  </a:move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0" name=""/>
            <p:cNvSpPr/>
            <p:nvPr/>
          </p:nvSpPr>
          <p:spPr>
            <a:xfrm>
              <a:off x="8643960" y="6008400"/>
              <a:ext cx="1800" cy="10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1" name=""/>
            <p:cNvSpPr/>
            <p:nvPr/>
          </p:nvSpPr>
          <p:spPr>
            <a:xfrm>
              <a:off x="8375760" y="5384520"/>
              <a:ext cx="315720" cy="249840"/>
            </a:xfrm>
            <a:prstGeom prst="rect">
              <a:avLst/>
            </a:prstGeom>
            <a:solidFill>
              <a:srgbClr val="66666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2" name=""/>
            <p:cNvSpPr/>
            <p:nvPr/>
          </p:nvSpPr>
          <p:spPr>
            <a:xfrm>
              <a:off x="8375760" y="5634720"/>
              <a:ext cx="31572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20" y="0"/>
                  </a:move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3" name=""/>
            <p:cNvSpPr/>
            <p:nvPr/>
          </p:nvSpPr>
          <p:spPr>
            <a:xfrm>
              <a:off x="8375760" y="5384520"/>
              <a:ext cx="1440" cy="24984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20"/>
                  </a:moveTo>
                  <a:lnTo>
                    <a:pt x="0" y="0"/>
                  </a:lnTo>
                  <a:lnTo>
                    <a:pt x="0" y="20"/>
                  </a:lnTo>
                  <a:close/>
                  <a:moveTo>
                    <a:pt x="0" y="20"/>
                  </a:move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4" name=""/>
            <p:cNvSpPr/>
            <p:nvPr/>
          </p:nvSpPr>
          <p:spPr>
            <a:xfrm>
              <a:off x="8375760" y="5384520"/>
              <a:ext cx="31572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2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5" name=""/>
            <p:cNvSpPr/>
            <p:nvPr/>
          </p:nvSpPr>
          <p:spPr>
            <a:xfrm>
              <a:off x="8691480" y="5384520"/>
              <a:ext cx="1800" cy="24984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0"/>
                  </a:move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6" name=""/>
            <p:cNvSpPr/>
            <p:nvPr/>
          </p:nvSpPr>
          <p:spPr>
            <a:xfrm>
              <a:off x="8691480" y="5634720"/>
              <a:ext cx="1800" cy="10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8329680" y="5335920"/>
              <a:ext cx="314280" cy="24876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8" name=""/>
            <p:cNvSpPr/>
            <p:nvPr/>
          </p:nvSpPr>
          <p:spPr>
            <a:xfrm>
              <a:off x="8329680" y="5584680"/>
              <a:ext cx="31428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20" y="0"/>
                  </a:move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9" name=""/>
            <p:cNvSpPr/>
            <p:nvPr/>
          </p:nvSpPr>
          <p:spPr>
            <a:xfrm>
              <a:off x="8329680" y="5335920"/>
              <a:ext cx="1440" cy="24876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20"/>
                  </a:moveTo>
                  <a:lnTo>
                    <a:pt x="0" y="0"/>
                  </a:lnTo>
                  <a:lnTo>
                    <a:pt x="0" y="20"/>
                  </a:lnTo>
                  <a:close/>
                  <a:moveTo>
                    <a:pt x="0" y="20"/>
                  </a:move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0" name=""/>
            <p:cNvSpPr/>
            <p:nvPr/>
          </p:nvSpPr>
          <p:spPr>
            <a:xfrm>
              <a:off x="8329680" y="5335920"/>
              <a:ext cx="31428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2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1" name=""/>
            <p:cNvSpPr/>
            <p:nvPr/>
          </p:nvSpPr>
          <p:spPr>
            <a:xfrm>
              <a:off x="8643960" y="5335920"/>
              <a:ext cx="1800" cy="24876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0"/>
                  </a:move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2" name=""/>
            <p:cNvSpPr/>
            <p:nvPr/>
          </p:nvSpPr>
          <p:spPr>
            <a:xfrm>
              <a:off x="8643960" y="5584680"/>
              <a:ext cx="1800" cy="10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3" name=""/>
            <p:cNvSpPr/>
            <p:nvPr/>
          </p:nvSpPr>
          <p:spPr>
            <a:xfrm>
              <a:off x="339840" y="4386960"/>
              <a:ext cx="70200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Myriad Web"/>
                </a:rPr>
                <a:t>Assigned technical team from RFP through installation, operation, and trouble 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4" name=""/>
            <p:cNvSpPr/>
            <p:nvPr/>
          </p:nvSpPr>
          <p:spPr>
            <a:xfrm>
              <a:off x="332280" y="4587120"/>
              <a:ext cx="13755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Myriad Web"/>
                </a:rPr>
                <a:t>handling, 24x7.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5" name=""/>
            <p:cNvSpPr/>
            <p:nvPr/>
          </p:nvSpPr>
          <p:spPr>
            <a:xfrm>
              <a:off x="340920" y="4848120"/>
              <a:ext cx="70984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Myriad Web"/>
                </a:rPr>
                <a:t>Server SLAs  with proactive, money-back guarantees, including: 100% uptime, 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6" name=""/>
            <p:cNvSpPr/>
            <p:nvPr/>
          </p:nvSpPr>
          <p:spPr>
            <a:xfrm>
              <a:off x="341280" y="5048280"/>
              <a:ext cx="79887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Myriad Web"/>
                </a:rPr>
                <a:t>99.99% network availability,  less than 1% packet loss, 80 millisecond or less turnaround.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7" name=""/>
            <p:cNvSpPr/>
            <p:nvPr/>
          </p:nvSpPr>
          <p:spPr>
            <a:xfrm>
              <a:off x="8375760" y="4411800"/>
              <a:ext cx="315720" cy="249840"/>
            </a:xfrm>
            <a:prstGeom prst="rect">
              <a:avLst/>
            </a:prstGeom>
            <a:solidFill>
              <a:srgbClr val="66666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8" name=""/>
            <p:cNvSpPr/>
            <p:nvPr/>
          </p:nvSpPr>
          <p:spPr>
            <a:xfrm>
              <a:off x="8375760" y="4662000"/>
              <a:ext cx="31572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20" y="0"/>
                  </a:move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9" name=""/>
            <p:cNvSpPr/>
            <p:nvPr/>
          </p:nvSpPr>
          <p:spPr>
            <a:xfrm>
              <a:off x="8375760" y="4411800"/>
              <a:ext cx="1440" cy="24984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20"/>
                  </a:moveTo>
                  <a:lnTo>
                    <a:pt x="0" y="0"/>
                  </a:lnTo>
                  <a:lnTo>
                    <a:pt x="0" y="20"/>
                  </a:lnTo>
                  <a:close/>
                  <a:moveTo>
                    <a:pt x="0" y="20"/>
                  </a:move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0" name=""/>
            <p:cNvSpPr/>
            <p:nvPr/>
          </p:nvSpPr>
          <p:spPr>
            <a:xfrm>
              <a:off x="8375760" y="4411800"/>
              <a:ext cx="31572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2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1" name=""/>
            <p:cNvSpPr/>
            <p:nvPr/>
          </p:nvSpPr>
          <p:spPr>
            <a:xfrm>
              <a:off x="8691480" y="4411800"/>
              <a:ext cx="1800" cy="24984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0"/>
                  </a:move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2" name=""/>
            <p:cNvSpPr/>
            <p:nvPr/>
          </p:nvSpPr>
          <p:spPr>
            <a:xfrm>
              <a:off x="8691480" y="4662000"/>
              <a:ext cx="1800" cy="10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3" name=""/>
            <p:cNvSpPr/>
            <p:nvPr/>
          </p:nvSpPr>
          <p:spPr>
            <a:xfrm>
              <a:off x="8329680" y="4362120"/>
              <a:ext cx="314280" cy="2498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4" name=""/>
            <p:cNvSpPr/>
            <p:nvPr/>
          </p:nvSpPr>
          <p:spPr>
            <a:xfrm>
              <a:off x="8329680" y="4611960"/>
              <a:ext cx="31428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20" y="0"/>
                  </a:move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5" name=""/>
            <p:cNvSpPr/>
            <p:nvPr/>
          </p:nvSpPr>
          <p:spPr>
            <a:xfrm>
              <a:off x="8329680" y="4362120"/>
              <a:ext cx="1440" cy="24984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20"/>
                  </a:moveTo>
                  <a:lnTo>
                    <a:pt x="0" y="0"/>
                  </a:lnTo>
                  <a:lnTo>
                    <a:pt x="0" y="20"/>
                  </a:lnTo>
                  <a:close/>
                  <a:moveTo>
                    <a:pt x="0" y="20"/>
                  </a:move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6" name=""/>
            <p:cNvSpPr/>
            <p:nvPr/>
          </p:nvSpPr>
          <p:spPr>
            <a:xfrm>
              <a:off x="8329680" y="4362120"/>
              <a:ext cx="31428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2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7" name=""/>
            <p:cNvSpPr/>
            <p:nvPr/>
          </p:nvSpPr>
          <p:spPr>
            <a:xfrm>
              <a:off x="8643960" y="4362120"/>
              <a:ext cx="1800" cy="24984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0"/>
                  </a:move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8" name=""/>
            <p:cNvSpPr/>
            <p:nvPr/>
          </p:nvSpPr>
          <p:spPr>
            <a:xfrm>
              <a:off x="8643960" y="4611960"/>
              <a:ext cx="1800" cy="10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9" name=""/>
            <p:cNvSpPr/>
            <p:nvPr/>
          </p:nvSpPr>
          <p:spPr>
            <a:xfrm>
              <a:off x="342000" y="5309640"/>
              <a:ext cx="73918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Myriad Web"/>
                </a:rPr>
                <a:t>Installation SLAs of less than 10 days, restoration within 4 hours, trouble reporting 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0" name=""/>
            <p:cNvSpPr/>
            <p:nvPr/>
          </p:nvSpPr>
          <p:spPr>
            <a:xfrm>
              <a:off x="333000" y="5509440"/>
              <a:ext cx="16228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Myriad Web"/>
                </a:rPr>
                <a:t>within 10 minutes.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1" name=""/>
            <p:cNvSpPr/>
            <p:nvPr/>
          </p:nvSpPr>
          <p:spPr>
            <a:xfrm>
              <a:off x="8375760" y="4935960"/>
              <a:ext cx="315720" cy="249840"/>
            </a:xfrm>
            <a:prstGeom prst="rect">
              <a:avLst/>
            </a:prstGeom>
            <a:solidFill>
              <a:srgbClr val="666666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2" name=""/>
            <p:cNvSpPr/>
            <p:nvPr/>
          </p:nvSpPr>
          <p:spPr>
            <a:xfrm>
              <a:off x="8375760" y="5185800"/>
              <a:ext cx="31572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20" y="0"/>
                  </a:move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3" name=""/>
            <p:cNvSpPr/>
            <p:nvPr/>
          </p:nvSpPr>
          <p:spPr>
            <a:xfrm>
              <a:off x="8375760" y="4935960"/>
              <a:ext cx="1440" cy="24984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20"/>
                  </a:moveTo>
                  <a:lnTo>
                    <a:pt x="0" y="0"/>
                  </a:lnTo>
                  <a:lnTo>
                    <a:pt x="0" y="20"/>
                  </a:lnTo>
                  <a:close/>
                  <a:moveTo>
                    <a:pt x="0" y="20"/>
                  </a:move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4" name=""/>
            <p:cNvSpPr/>
            <p:nvPr/>
          </p:nvSpPr>
          <p:spPr>
            <a:xfrm>
              <a:off x="8375760" y="4935960"/>
              <a:ext cx="31572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2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5" name=""/>
            <p:cNvSpPr/>
            <p:nvPr/>
          </p:nvSpPr>
          <p:spPr>
            <a:xfrm>
              <a:off x="8691480" y="4935960"/>
              <a:ext cx="1800" cy="24984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0"/>
                  </a:move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6" name=""/>
            <p:cNvSpPr/>
            <p:nvPr/>
          </p:nvSpPr>
          <p:spPr>
            <a:xfrm>
              <a:off x="8691480" y="5185800"/>
              <a:ext cx="1800" cy="10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7" name=""/>
            <p:cNvSpPr/>
            <p:nvPr/>
          </p:nvSpPr>
          <p:spPr>
            <a:xfrm>
              <a:off x="8329680" y="4873320"/>
              <a:ext cx="314280" cy="249840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8" name=""/>
            <p:cNvSpPr/>
            <p:nvPr/>
          </p:nvSpPr>
          <p:spPr>
            <a:xfrm>
              <a:off x="8329680" y="5123520"/>
              <a:ext cx="31428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20" y="0"/>
                  </a:moveTo>
                  <a:lnTo>
                    <a:pt x="0" y="0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9" name=""/>
            <p:cNvSpPr/>
            <p:nvPr/>
          </p:nvSpPr>
          <p:spPr>
            <a:xfrm>
              <a:off x="8329680" y="4873320"/>
              <a:ext cx="1440" cy="24984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20"/>
                  </a:moveTo>
                  <a:lnTo>
                    <a:pt x="0" y="0"/>
                  </a:lnTo>
                  <a:lnTo>
                    <a:pt x="0" y="20"/>
                  </a:lnTo>
                  <a:close/>
                  <a:moveTo>
                    <a:pt x="0" y="20"/>
                  </a:moveTo>
                  <a:lnTo>
                    <a:pt x="0" y="2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0" name=""/>
            <p:cNvSpPr/>
            <p:nvPr/>
          </p:nvSpPr>
          <p:spPr>
            <a:xfrm>
              <a:off x="8329680" y="4873320"/>
              <a:ext cx="314280" cy="1080"/>
            </a:xfrm>
            <a:custGeom>
              <a:avLst/>
              <a:gdLst/>
              <a:ahLst/>
              <a:rect l="l" t="t" r="r" b="b"/>
              <a:pathLst>
                <a:path w="20" h="0">
                  <a:moveTo>
                    <a:pt x="0" y="0"/>
                  </a:moveTo>
                  <a:lnTo>
                    <a:pt x="20" y="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1" name=""/>
            <p:cNvSpPr/>
            <p:nvPr/>
          </p:nvSpPr>
          <p:spPr>
            <a:xfrm>
              <a:off x="8643960" y="4873320"/>
              <a:ext cx="1800" cy="249840"/>
            </a:xfrm>
            <a:custGeom>
              <a:avLst/>
              <a:gdLst/>
              <a:ahLst/>
              <a:rect l="l" t="t" r="r" b="b"/>
              <a:pathLst>
                <a:path w="0" h="20">
                  <a:moveTo>
                    <a:pt x="0" y="0"/>
                  </a:moveTo>
                  <a:lnTo>
                    <a:pt x="0" y="20"/>
                  </a:lnTo>
                  <a:lnTo>
                    <a:pt x="0" y="0"/>
                  </a:lnTo>
                  <a:close/>
                  <a:moveTo>
                    <a:pt x="0" y="0"/>
                  </a:move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2" name=""/>
            <p:cNvSpPr/>
            <p:nvPr/>
          </p:nvSpPr>
          <p:spPr>
            <a:xfrm>
              <a:off x="8643960" y="5123520"/>
              <a:ext cx="1800" cy="1080"/>
            </a:xfrm>
            <a:prstGeom prst="line">
              <a:avLst/>
            </a:prstGeom>
            <a:ln w="0">
              <a:solidFill>
                <a:srgbClr val="000000"/>
              </a:solidFill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720" bIns="-45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23" name=""/>
          <p:cNvSpPr/>
          <p:nvPr/>
        </p:nvSpPr>
        <p:spPr>
          <a:xfrm>
            <a:off x="6478920" y="6248520"/>
            <a:ext cx="2171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Forrester Research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"/>
          <p:cNvSpPr/>
          <p:nvPr/>
        </p:nvSpPr>
        <p:spPr>
          <a:xfrm>
            <a:off x="838080" y="1143000"/>
            <a:ext cx="75438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“In June 1999, Qwest and KPMG LLP ... formed a joint venture called Qwest Cyber.Solutions LLC, to provide Internet-based end-to-end application service provider, application hosting, and application management services. … Qwest contributed approximately $60.0 million consisting of cash and other assets, and owns a 51% stake in the venture.”     - 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Qwest Press Release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685800" y="990720"/>
            <a:ext cx="7696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2592360" y="380880"/>
            <a:ext cx="3008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Qwest Cyber.Solutions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914400" y="2438280"/>
            <a:ext cx="708660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 Whether users want simple Web sites or complex systems integration, Qwest has an answer. The IXC has brand-new 50,000-square-foot data centers with high-bandwidth IP pipes and global connectivity to meet any collo requirement. Its ICON professional services group -- coupled with its newly  announced partnerships with SAP, HP, and KPMG -- position Qwest to address complex apps and legacy integration, too.”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“Users’ Guide to Hosting”, Forrester Research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982800" y="2057400"/>
            <a:ext cx="6320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Industry experts cheer about Qwest’s move in AppHosting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915840" y="3608280"/>
            <a:ext cx="2873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Qwest ASP Strtucture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1117800" y="4205160"/>
            <a:ext cx="681516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ISV partners: Microsoft, SAP, Siebel, Oracle, PeopleSoft, Ariba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 Data centers - storage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 Competency centers - consultants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PlaceHolder 1"/>
          <p:cNvSpPr>
            <a:spLocks noGrp="1"/>
          </p:cNvSpPr>
          <p:nvPr>
            <p:ph type="title"/>
          </p:nvPr>
        </p:nvSpPr>
        <p:spPr>
          <a:xfrm>
            <a:off x="457200" y="45684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Dilemma: Do we need to own central data storage?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PlaceHolder 2"/>
          <p:cNvSpPr>
            <a:spLocks noGrp="1"/>
          </p:cNvSpPr>
          <p:nvPr>
            <p:ph/>
          </p:nvPr>
        </p:nvSpPr>
        <p:spPr>
          <a:xfrm>
            <a:off x="685800" y="1523520"/>
            <a:ext cx="784872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Many ASP players have put millions of dollars on data centers to maintain high-performance, highly reliable access to data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Intel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Corio: alliances with Concentric and Exodus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Since EBS is planning to be the application wholesaler, should we: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assume a pure intermediation role  and let ISPs store their own applications &amp; data?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build one data center to store and push applications &amp; data?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838080" y="1219320"/>
            <a:ext cx="74678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3840120" y="3733920"/>
            <a:ext cx="360" cy="15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42720" y="342720"/>
            <a:ext cx="8484840" cy="111420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and EBS Background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228600" y="1295280"/>
            <a:ext cx="8523360" cy="4724640"/>
          </a:xfrm>
          <a:prstGeom prst="rect">
            <a:avLst/>
          </a:prstGeom>
          <a:noFill/>
          <a:ln w="0">
            <a:noFill/>
          </a:ln>
        </p:spPr>
        <p:txBody>
          <a:bodyPr lIns="102960" rIns="102960" tIns="51480" bIns="51480" anchor="t">
            <a:normAutofit/>
          </a:bodyPr>
          <a:p>
            <a:pPr marL="343080" indent="-343080">
              <a:lnSpc>
                <a:spcPct val="12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Corp (ENE)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#27 on Fortune 500 List, global company with  $38B in revenue, $50+B in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70% of share value derived from trading &amp; service, leading market maker in energy related commodities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2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2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Broadband Services (EBS)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2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Wholly owned subsidiary of Enron Corporation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Fiber Optic, Pure IP, Distributed Server Network.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EBS debut in January 2000 added up to 27% / $15 increase in ENE Stock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5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EBS will become a core business of Enron and a key driver of the stock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1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838080" y="838080"/>
            <a:ext cx="7620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 spd="med">
    <p:wipe dir="r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609480" y="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EBS Business Directions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065400" y="3159000"/>
            <a:ext cx="301140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676520" y="1219320"/>
            <a:ext cx="5867280" cy="497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Intelligence Network /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BOS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Deploy the Most Open, Efficient Network with Broad Connectivity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Bandwidth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 the World’s Largest Buyer and Seller of Bandwidth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Content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 the World’s Largest Provider of Premium Broadband Delivery Services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773880" y="5645160"/>
            <a:ext cx="1371240" cy="87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Enron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Intelligence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ff"/>
                </a:solidFill>
                <a:effectLst/>
                <a:uFillTx/>
                <a:latin typeface="Frutiger 45 Light"/>
              </a:rPr>
              <a:t>Network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62120" y="990720"/>
            <a:ext cx="7619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298600" y="6095880"/>
            <a:ext cx="4554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(excerpt from presentation to analysts, January 2000)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33520" y="2282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EBS Business Prospects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762120" y="990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lnSpc>
                <a:spcPct val="8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Core Competence lies in Market Intermediation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Being a leading energy company, Enron has enormous success in trading and risk management of energy related commodities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Knowledge and thus success in gas market intermediation results from our core participation in gas asset management and operation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80000"/>
              </a:lnSpc>
              <a:spcBef>
                <a:spcPts val="1125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125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EBS decided to establish and operate global broadband business, providing: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80000"/>
              </a:lnSpc>
              <a:spcBef>
                <a:spcPts val="12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ts val="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Content Services - Media Cast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 high quality platform for rich media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Webcast market size was $25 million in 1999; expecting only $450 million in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Established players like Digital Island and Akamai took 1st mover advantages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8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6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Intelligence Network / Broadband Operating System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6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EIN/BOS as the intelligent delivery competency behind our bandwidth capacity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6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Analysts predict oversupply and commoditization of bandwidth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60000"/>
              </a:lnSpc>
              <a:spcBef>
                <a:spcPts val="10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Bandwidth charges are expected to decrease substantially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8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62120" y="838080"/>
            <a:ext cx="7619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34960" y="2362320"/>
            <a:ext cx="797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Thus...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/>
          </p:nvPr>
        </p:nvSpPr>
        <p:spPr>
          <a:xfrm>
            <a:off x="838080" y="2971800"/>
            <a:ext cx="3888000" cy="28195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8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ERP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CRM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Siebel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e-commerce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BroadVision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e-procurement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Ariba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Data-warehousing / Business Intelligence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Oracle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E-mail messaging</a:t>
            </a: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Microsoft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647960" y="2514600"/>
            <a:ext cx="380844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Faster time to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Outsourcing reduces O&amp;M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Access to scarce IT expert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Deep application expertise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Variabilization: better cost control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62120" y="1828800"/>
            <a:ext cx="3555720" cy="728640"/>
          </a:xfrm>
          <a:prstGeom prst="rect">
            <a:avLst/>
          </a:prstGeom>
          <a:solidFill>
            <a:srgbClr val="0099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60840" rIns="60840" tIns="28440" bIns="28440" anchor="ctr">
            <a:noAutofit/>
          </a:bodyPr>
          <a:p>
            <a:pPr algn="ctr"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7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ASP Applications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800600" y="1828800"/>
            <a:ext cx="3557520" cy="728640"/>
          </a:xfrm>
          <a:prstGeom prst="rect">
            <a:avLst/>
          </a:prstGeom>
          <a:solidFill>
            <a:srgbClr val="0099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60840" rIns="60840" tIns="28440" bIns="28440" anchor="ctr">
            <a:noAutofit/>
          </a:bodyPr>
          <a:p>
            <a:pPr algn="ctr">
              <a:tabLst>
                <a:tab algn="l" pos="0"/>
                <a:tab algn="l" pos="1028880"/>
                <a:tab algn="l" pos="2057400"/>
                <a:tab algn="l" pos="3086280"/>
                <a:tab algn="l" pos="4114800"/>
                <a:tab algn="l" pos="5143680"/>
                <a:tab algn="l" pos="6172200"/>
                <a:tab algn="l" pos="7201080"/>
                <a:tab algn="l" pos="8229600"/>
                <a:tab algn="l" pos="9258480"/>
                <a:tab algn="l" pos="10287000"/>
              </a:tabLst>
            </a:pPr>
            <a:r>
              <a:rPr b="1" lang="en-US" sz="27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ASP Advantages</a:t>
            </a:r>
            <a:endParaRPr b="0" lang="en-US" sz="2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066680" y="304920"/>
            <a:ext cx="6934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Emerging ASP Market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762120" y="762120"/>
            <a:ext cx="7619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248880" y="6095880"/>
            <a:ext cx="2562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Internet Research Group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Emerging Managed Application Services will create opportunities for EBS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456840" y="1523880"/>
            <a:ext cx="80010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7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ASP market will be billions in addition to MediaCast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7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ASPs will consume high bandwidth - fill our pipes!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7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EBS will move up the value chain to high margin biz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7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ASP is logical extension of  EBS Network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7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EBS is almost an ASP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7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Current relationships with ISPs put us in the sweet spot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33520" y="1295280"/>
            <a:ext cx="8153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"/>
          <p:cNvGraphicFramePr/>
          <p:nvPr/>
        </p:nvGraphicFramePr>
        <p:xfrm>
          <a:off x="0" y="2743200"/>
          <a:ext cx="5029200" cy="3768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2743200"/>
                    <a:ext cx="5029200" cy="3768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" name=""/>
          <p:cNvSpPr/>
          <p:nvPr/>
        </p:nvSpPr>
        <p:spPr>
          <a:xfrm>
            <a:off x="838080" y="1295280"/>
            <a:ext cx="7467840" cy="176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eCommerce and CRM has the largest expected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2003 market of eCommerce application hosting alone: $4.7 billion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ASPs will consume high bandwidth - vertical integration into ASP can secure bandwidth demand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62120" y="1066680"/>
            <a:ext cx="76197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257800" y="3276720"/>
            <a:ext cx="3429000" cy="70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" name=""/>
          <p:cNvGraphicFramePr/>
          <p:nvPr/>
        </p:nvGraphicFramePr>
        <p:xfrm>
          <a:off x="4724280" y="3124080"/>
          <a:ext cx="4032360" cy="24861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3124080"/>
                    <a:ext cx="4032360" cy="248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0" name=""/>
          <p:cNvSpPr/>
          <p:nvPr/>
        </p:nvSpPr>
        <p:spPr>
          <a:xfrm>
            <a:off x="4800600" y="5791320"/>
            <a:ext cx="2835360" cy="50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*Others include AppHosting for HR, Finance, Manufacturing and Logistics, Supply Chain, Product Development and Industry-specific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593360" y="457200"/>
            <a:ext cx="5687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ASP market will be billions compare to MediaCast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631200" y="6400800"/>
            <a:ext cx="2171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Forrester Research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914400" y="990720"/>
            <a:ext cx="7467480" cy="112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Huge potential value-added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Sustainable advantages clearly in high value-added services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1125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EBS can leverage our premium backbone to become an ASP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838080" y="914400"/>
            <a:ext cx="76201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5" name=""/>
          <p:cNvGrpSpPr/>
          <p:nvPr/>
        </p:nvGrpSpPr>
        <p:grpSpPr>
          <a:xfrm>
            <a:off x="304920" y="2209680"/>
            <a:ext cx="8458200" cy="4339080"/>
            <a:chOff x="304920" y="2209680"/>
            <a:chExt cx="8458200" cy="4339080"/>
          </a:xfrm>
        </p:grpSpPr>
        <p:sp>
          <p:nvSpPr>
            <p:cNvPr id="56" name=""/>
            <p:cNvSpPr/>
            <p:nvPr/>
          </p:nvSpPr>
          <p:spPr>
            <a:xfrm>
              <a:off x="1600200" y="3352680"/>
              <a:ext cx="3048120" cy="304920"/>
            </a:xfrm>
            <a:prstGeom prst="rect">
              <a:avLst/>
            </a:prstGeom>
            <a:solidFill>
              <a:srgbClr val="fff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5562720" y="3352680"/>
              <a:ext cx="2514600" cy="304920"/>
            </a:xfrm>
            <a:prstGeom prst="rect">
              <a:avLst/>
            </a:prstGeom>
            <a:solidFill>
              <a:srgbClr val="fff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5562720" y="3962160"/>
              <a:ext cx="2514600" cy="304920"/>
            </a:xfrm>
            <a:prstGeom prst="rect">
              <a:avLst/>
            </a:prstGeom>
            <a:solidFill>
              <a:srgbClr val="fff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2362320" y="3962160"/>
              <a:ext cx="2286000" cy="304920"/>
            </a:xfrm>
            <a:prstGeom prst="rect">
              <a:avLst/>
            </a:prstGeom>
            <a:solidFill>
              <a:srgbClr val="ffff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1143000" y="4724280"/>
              <a:ext cx="3581640" cy="762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1371600" y="3657600"/>
              <a:ext cx="3353040" cy="106668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1600200" y="2971800"/>
              <a:ext cx="3124440" cy="6858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2362320" y="2286000"/>
              <a:ext cx="2362320" cy="6858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1217880" y="4724280"/>
              <a:ext cx="2879280" cy="734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Network management and integration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Managed network services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System Integration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" name=""/>
            <p:cNvSpPr/>
            <p:nvPr/>
          </p:nvSpPr>
          <p:spPr>
            <a:xfrm>
              <a:off x="2743200" y="3657600"/>
              <a:ext cx="3124440" cy="861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Hosting Services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20000"/>
                </a:lnSpc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Application hosting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20000"/>
                </a:lnSpc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Website hosting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" name=""/>
            <p:cNvSpPr/>
            <p:nvPr/>
          </p:nvSpPr>
          <p:spPr>
            <a:xfrm>
              <a:off x="1598760" y="2971800"/>
              <a:ext cx="2560680" cy="691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Horizontal Services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IP communication security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90000"/>
                </a:lnSpc>
                <a:buClr>
                  <a:srgbClr val="000000"/>
                </a:buClr>
                <a:buFont typeface="Times New Roman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Managed Application Services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2362320" y="2286000"/>
              <a:ext cx="2324160" cy="605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Industry Specific Services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2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e.g. SABRE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 flipV="1">
              <a:off x="4800600" y="2361960"/>
              <a:ext cx="0" cy="28958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" name=""/>
            <p:cNvSpPr/>
            <p:nvPr/>
          </p:nvSpPr>
          <p:spPr>
            <a:xfrm rot="16206000">
              <a:off x="3871440" y="3595320"/>
              <a:ext cx="24397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Increase in Value Added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5105520" y="2209680"/>
              <a:ext cx="1752480" cy="806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7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Example VAS 1998 U.S. market revenues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3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$ Billions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" name=""/>
            <p:cNvSpPr/>
            <p:nvPr/>
          </p:nvSpPr>
          <p:spPr>
            <a:xfrm>
              <a:off x="7162920" y="2209680"/>
              <a:ext cx="1143000" cy="757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Expected CAGR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2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%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" name=""/>
            <p:cNvSpPr/>
            <p:nvPr/>
          </p:nvSpPr>
          <p:spPr>
            <a:xfrm>
              <a:off x="381240" y="5486400"/>
              <a:ext cx="4495680" cy="0"/>
            </a:xfrm>
            <a:prstGeom prst="line">
              <a:avLst/>
            </a:prstGeom>
            <a:ln w="763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" name=""/>
            <p:cNvSpPr/>
            <p:nvPr/>
          </p:nvSpPr>
          <p:spPr>
            <a:xfrm>
              <a:off x="1525320" y="5638680"/>
              <a:ext cx="2559960" cy="459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Bandwidth Support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" name=""/>
            <p:cNvSpPr/>
            <p:nvPr/>
          </p:nvSpPr>
          <p:spPr>
            <a:xfrm flipV="1">
              <a:off x="4800600" y="5562000"/>
              <a:ext cx="0" cy="3812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" name=""/>
            <p:cNvSpPr/>
            <p:nvPr/>
          </p:nvSpPr>
          <p:spPr>
            <a:xfrm>
              <a:off x="4800600" y="5715000"/>
              <a:ext cx="0" cy="6858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 rot="16189800">
              <a:off x="4518360" y="5785920"/>
              <a:ext cx="12474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quasi-commodity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304920" y="5562360"/>
              <a:ext cx="1143000" cy="685800"/>
            </a:xfrm>
            <a:prstGeom prst="ellipse">
              <a:avLst/>
            </a:prstGeom>
            <a:solidFill>
              <a:srgbClr val="0099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EIN/BOS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5334120" y="2971800"/>
              <a:ext cx="3429000" cy="2768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0.02</a:t>
              </a: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</a:t>
              </a: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80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3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</a:t>
              </a: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0.31</a:t>
              </a: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104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7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0.38</a:t>
              </a: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89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4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2.4</a:t>
              </a: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18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40000"/>
                </a:lnSpc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22.0</a:t>
              </a: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12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spcBef>
                  <a:spcPts val="100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 flipV="1">
              <a:off x="838440" y="4190400"/>
              <a:ext cx="0" cy="1143000"/>
            </a:xfrm>
            <a:prstGeom prst="line">
              <a:avLst/>
            </a:prstGeom>
            <a:ln w="38160">
              <a:solidFill>
                <a:srgbClr val="000000"/>
              </a:solidFill>
              <a:prstDash val="lgDash"/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304920" y="3352680"/>
              <a:ext cx="1143000" cy="685800"/>
            </a:xfrm>
            <a:prstGeom prst="ellipse">
              <a:avLst/>
            </a:prstGeom>
            <a:solidFill>
              <a:srgbClr val="0099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rPr>
                <a:t>EIN/BOS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 rot="16187400">
              <a:off x="-124200" y="4623840"/>
              <a:ext cx="12938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Logical Extension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2" name=""/>
          <p:cNvSpPr/>
          <p:nvPr/>
        </p:nvSpPr>
        <p:spPr>
          <a:xfrm>
            <a:off x="1067400" y="152280"/>
            <a:ext cx="7081920" cy="71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7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EBS will move up the value chain to high margin biz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477840" y="6172200"/>
            <a:ext cx="1888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Mckinsey &amp; 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2000-03-02T20:28:03Z</dcterms:created>
  <dc:creator>lena_zhu</dc:creator>
  <dc:description/>
  <dc:language>en-US</dc:language>
  <cp:lastModifiedBy>Nelson Wu</cp:lastModifiedBy>
  <cp:lastPrinted>2000-03-06T17:19:17Z</cp:lastPrinted>
  <dcterms:modified xsi:type="dcterms:W3CDTF">2000-03-06T19:24:00Z</dcterms:modified>
  <cp:revision>37</cp:revision>
  <dc:subject/>
  <dc:title>No Slide Title</dc:title>
</cp:coreProperties>
</file>