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8B2632-95F5-405B-ABEE-57585CC8C63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4113001-C7BB-4892-A673-FF3D8402A3E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1DB30D3-65A1-4047-ADC4-35CC9DBF038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e6e5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e6e5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e6e5eb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F4217C7-5DBC-408F-B7BB-27EEAE11035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" Target=""/><Relationship Id="rId2" Type="http://schemas.openxmlformats.org/officeDocument/2006/relationships/slide" Target=""/><Relationship Id="rId3" Type="http://schemas.openxmlformats.org/officeDocument/2006/relationships/slide" Target=""/><Relationship Id="rId4" Type="http://schemas.openxmlformats.org/officeDocument/2006/relationships/slide" Target=""/><Relationship Id="rId5" Type="http://schemas.openxmlformats.org/officeDocument/2006/relationships/slide" Target=""/><Relationship Id="rId6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553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Applications</a:t>
            </a: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10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" name=""/>
          <p:cNvSpPr/>
          <p:nvPr/>
        </p:nvSpPr>
        <p:spPr>
          <a:xfrm>
            <a:off x="687240" y="5716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Information Technology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">
            <a:hlinkClick r:id="rId1" action="ppaction://hlinksldjump"/>
          </p:cNvPr>
          <p:cNvSpPr/>
          <p:nvPr/>
        </p:nvSpPr>
        <p:spPr>
          <a:xfrm>
            <a:off x="771480" y="306360"/>
            <a:ext cx="7305840" cy="838080"/>
          </a:xfrm>
          <a:prstGeom prst="rect">
            <a:avLst/>
          </a:prstGeom>
          <a:solidFill>
            <a:srgbClr val="f894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>
            <a:hlinkClick r:id="rId2" action="ppaction://hlinksldjump"/>
          </p:cNvPr>
          <p:cNvSpPr/>
          <p:nvPr/>
        </p:nvSpPr>
        <p:spPr>
          <a:xfrm>
            <a:off x="762120" y="1676520"/>
            <a:ext cx="1066680" cy="327636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>
            <a:hlinkClick r:id="rId3" action="ppaction://hlinksldjump"/>
          </p:cNvPr>
          <p:cNvSpPr/>
          <p:nvPr/>
        </p:nvSpPr>
        <p:spPr>
          <a:xfrm>
            <a:off x="2362320" y="1676520"/>
            <a:ext cx="1066680" cy="3276360"/>
          </a:xfrm>
          <a:prstGeom prst="rect">
            <a:avLst/>
          </a:prstGeom>
          <a:solidFill>
            <a:srgbClr val="f894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>
            <a:hlinkClick r:id="rId4" action="ppaction://hlinksldjump"/>
          </p:cNvPr>
          <p:cNvSpPr/>
          <p:nvPr/>
        </p:nvSpPr>
        <p:spPr>
          <a:xfrm>
            <a:off x="4038480" y="1657440"/>
            <a:ext cx="1752840" cy="1085760"/>
          </a:xfrm>
          <a:prstGeom prst="rect">
            <a:avLst/>
          </a:prstGeom>
          <a:solidFill>
            <a:srgbClr val="f894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038480" y="4343400"/>
            <a:ext cx="1752840" cy="60948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DCAF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62120" y="5334120"/>
            <a:ext cx="5029200" cy="53316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Unify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400800" y="5257800"/>
            <a:ext cx="1676520" cy="1371600"/>
          </a:xfrm>
          <a:prstGeom prst="rect">
            <a:avLst/>
          </a:prstGeom>
          <a:gradFill rotWithShape="0">
            <a:gsLst>
              <a:gs pos="0">
                <a:srgbClr val="e6e5eb"/>
              </a:gs>
              <a:gs pos="100000">
                <a:srgbClr val="6a696c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 Outlook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762120" y="6103800"/>
            <a:ext cx="2971800" cy="533520"/>
          </a:xfrm>
          <a:prstGeom prst="rect">
            <a:avLst/>
          </a:prstGeom>
          <a:gradFill rotWithShape="0">
            <a:gsLst>
              <a:gs pos="0">
                <a:srgbClr val="e6e5eb"/>
              </a:gs>
              <a:gs pos="100000">
                <a:srgbClr val="6a696c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400800" y="1676520"/>
            <a:ext cx="1676520" cy="685800"/>
          </a:xfrm>
          <a:prstGeom prst="rect">
            <a:avLst/>
          </a:prstGeom>
          <a:solidFill>
            <a:srgbClr val="f894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400800" y="2533680"/>
            <a:ext cx="1676520" cy="1523880"/>
          </a:xfrm>
          <a:prstGeom prst="rect">
            <a:avLst/>
          </a:prstGeom>
          <a:gradFill rotWithShape="0">
            <a:gsLst>
              <a:gs pos="0">
                <a:srgbClr val="e6e5eb"/>
              </a:gs>
              <a:gs pos="100000">
                <a:srgbClr val="6a696c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Infinity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400800" y="4343400"/>
            <a:ext cx="1676520" cy="60948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Livelink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127400" y="6095880"/>
            <a:ext cx="1676520" cy="53352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Treasury Workstation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809880" y="4932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Global Systems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85800" y="2743200"/>
            <a:ext cx="129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EnronOnline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990720" y="401760"/>
            <a:ext cx="1143000" cy="60948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971800" y="401760"/>
            <a:ext cx="1143000" cy="60948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4753080" y="392040"/>
            <a:ext cx="1143000" cy="60984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734160" y="392040"/>
            <a:ext cx="1143000" cy="60984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Common Codes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781440" y="1380960"/>
            <a:ext cx="2362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Valuation and Risk Reporting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438280" y="1905120"/>
            <a:ext cx="914400" cy="60948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438280" y="2990880"/>
            <a:ext cx="914400" cy="60948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TAGG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438280" y="4076640"/>
            <a:ext cx="914400" cy="60984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Sitara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114800" y="1733400"/>
            <a:ext cx="1600200" cy="30492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114800" y="2057400"/>
            <a:ext cx="1600200" cy="30492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Portcalc/Pwr Portcalc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114800" y="2381400"/>
            <a:ext cx="1600200" cy="30456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>
            <a:hlinkClick r:id="rId5" action="ppaction://hlinksldjump"/>
          </p:cNvPr>
          <p:cNvSpPr/>
          <p:nvPr/>
        </p:nvSpPr>
        <p:spPr>
          <a:xfrm>
            <a:off x="4038480" y="2990880"/>
            <a:ext cx="1752840" cy="1066680"/>
          </a:xfrm>
          <a:prstGeom prst="rect">
            <a:avLst/>
          </a:prstGeom>
          <a:solidFill>
            <a:srgbClr val="f894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4114800" y="3067200"/>
            <a:ext cx="1600200" cy="304560"/>
          </a:xfrm>
          <a:prstGeom prst="rect">
            <a:avLst/>
          </a:prstGeom>
          <a:gradFill rotWithShape="0">
            <a:gsLst>
              <a:gs pos="0">
                <a:srgbClr val="e6e5eb"/>
              </a:gs>
              <a:gs pos="100000">
                <a:srgbClr val="6a696c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114800" y="3390840"/>
            <a:ext cx="1600200" cy="30492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Phoenix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114800" y="3714840"/>
            <a:ext cx="1600200" cy="30456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MKM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343240" y="1390680"/>
            <a:ext cx="167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Front-Office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181400" y="272412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Rate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200480" y="407664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Deal 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486480" y="1714680"/>
            <a:ext cx="1523880" cy="30456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Aggregation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486480" y="2038320"/>
            <a:ext cx="1523880" cy="30492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RisktRAC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686640" y="1400040"/>
            <a:ext cx="1428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Risk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553080" y="229536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Interest Rates/FX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296040" y="4076640"/>
            <a:ext cx="2038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Document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44480" y="510552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Back-Office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49160" y="58672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Ledger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6800760" y="502920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EDI Hub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1314360" y="1147680"/>
            <a:ext cx="2286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971800" y="1147680"/>
            <a:ext cx="2286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581800" y="1147680"/>
            <a:ext cx="2286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238880" y="1147680"/>
            <a:ext cx="2286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1828800" y="311616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429000" y="20574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429000" y="327672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3429000" y="449568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791320" y="190512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791320" y="257508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791320" y="34290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791320" y="449568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791320" y="54864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741840" y="6248520"/>
            <a:ext cx="380880" cy="228600"/>
          </a:xfrm>
          <a:prstGeom prst="rightArrow">
            <a:avLst>
              <a:gd name="adj1" fmla="val 50000"/>
              <a:gd name="adj2" fmla="val 41654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799240" y="625644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Assumptions</a:t>
            </a: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Go-Live – January 20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No Physical Trades Day 1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We will leverage Enron’s capabilities, but maintain physical separation of applications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16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Need for Transition Agreement</a:t>
            </a: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Negotiate license agreements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Prepare alternatives to those software applications not being transferred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Make a data center arrangement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21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Day 1</a:t>
            </a: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Hardware (on schedules) transfers to NETCO</a:t>
            </a:r>
            <a:endParaRPr b="0" lang="en-US" sz="28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Intellectual property (on schedules) transfers to NETCO</a:t>
            </a:r>
            <a:endParaRPr b="0" lang="en-US" sz="28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People (identified on schedules) transfer to NETCO</a:t>
            </a:r>
            <a:endParaRPr b="0" lang="en-US" sz="28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NETCO leases the hardware and contracts the people back to Enron</a:t>
            </a:r>
            <a:endParaRPr b="0" lang="en-US" sz="28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Enron provides services agreement that covers all IT services for a period up to 6 months</a:t>
            </a:r>
            <a:endParaRPr b="0" lang="en-US" sz="28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26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Migration Goals</a:t>
            </a: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Create full production and development environments for all gas and power trading systems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Leave production capability (lesser strength) with the Estate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31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Migration Considerations</a:t>
            </a: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Physical separation of applications</a:t>
            </a:r>
            <a:endParaRPr b="0" lang="en-US" sz="28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Data duplication</a:t>
            </a:r>
            <a:endParaRPr b="0" lang="en-US" sz="28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Data cleansing</a:t>
            </a:r>
            <a:endParaRPr b="0" lang="en-US" sz="28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Synchronization of integration points</a:t>
            </a:r>
            <a:endParaRPr b="0" lang="en-US" sz="28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Duplication of batch processes</a:t>
            </a:r>
            <a:endParaRPr b="0" lang="en-US" sz="28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Configuration changes (multicast addresses, server names)</a:t>
            </a:r>
            <a:endParaRPr b="0" lang="en-US" sz="28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Removal of hardcoded names</a:t>
            </a:r>
            <a:endParaRPr b="0" lang="en-US" sz="28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Testing</a:t>
            </a:r>
            <a:endParaRPr b="0" lang="en-US" sz="28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36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Model Approach: EnronOnline</a:t>
            </a: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All production data copied to staging database and file system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Internet traffic routed through enron.com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Production, development, integration and testing environments to be migrated to NETCO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ISPs to be migrated to NETCO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0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41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Mid – Back Office: Filling Hardware Gap</a:t>
            </a: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2 Sun 6800 boxes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Additional disk space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New backup solution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5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46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"/>
          <p:cNvSpPr/>
          <p:nvPr/>
        </p:nvSpPr>
        <p:spPr>
          <a:xfrm>
            <a:off x="771480" y="306360"/>
            <a:ext cx="7305840" cy="838080"/>
          </a:xfrm>
          <a:prstGeom prst="rect">
            <a:avLst/>
          </a:prstGeom>
          <a:solidFill>
            <a:srgbClr val="f894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62120" y="1676520"/>
            <a:ext cx="1066680" cy="327636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362320" y="1676520"/>
            <a:ext cx="1066680" cy="3276360"/>
          </a:xfrm>
          <a:prstGeom prst="rect">
            <a:avLst/>
          </a:prstGeom>
          <a:solidFill>
            <a:srgbClr val="f894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038480" y="1657440"/>
            <a:ext cx="1752840" cy="1085760"/>
          </a:xfrm>
          <a:prstGeom prst="rect">
            <a:avLst/>
          </a:prstGeom>
          <a:solidFill>
            <a:srgbClr val="f894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038480" y="4343400"/>
            <a:ext cx="1752840" cy="60948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DCAF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62120" y="5334120"/>
            <a:ext cx="5029200" cy="53316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Unify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400800" y="5257800"/>
            <a:ext cx="1676520" cy="137160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 Outlook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62120" y="6103800"/>
            <a:ext cx="2971800" cy="53352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400800" y="1676520"/>
            <a:ext cx="1676520" cy="685800"/>
          </a:xfrm>
          <a:prstGeom prst="rect">
            <a:avLst/>
          </a:prstGeom>
          <a:solidFill>
            <a:srgbClr val="f894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400800" y="2533680"/>
            <a:ext cx="1676520" cy="152388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Infinity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400800" y="4343400"/>
            <a:ext cx="1676520" cy="60948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Livelink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127400" y="6095880"/>
            <a:ext cx="1676520" cy="53352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Treasury Workstation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809880" y="4932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Global Systems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85800" y="2743200"/>
            <a:ext cx="129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EnronOnline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990720" y="401760"/>
            <a:ext cx="1143000" cy="60948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971800" y="401760"/>
            <a:ext cx="1143000" cy="60948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753080" y="392040"/>
            <a:ext cx="1143000" cy="60984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734160" y="392040"/>
            <a:ext cx="1143000" cy="60984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Common Codes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781440" y="1380960"/>
            <a:ext cx="2362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Valuation and Risk Reporting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438280" y="1905120"/>
            <a:ext cx="914400" cy="60948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438280" y="2990880"/>
            <a:ext cx="914400" cy="60948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TAGG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438280" y="4076640"/>
            <a:ext cx="914400" cy="60984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Sitara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114800" y="1733400"/>
            <a:ext cx="1600200" cy="30492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114800" y="2057400"/>
            <a:ext cx="1600200" cy="30492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Portcalc/Pwr Portcalc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114800" y="2381400"/>
            <a:ext cx="1600200" cy="30456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038480" y="2990880"/>
            <a:ext cx="1752840" cy="1066680"/>
          </a:xfrm>
          <a:prstGeom prst="rect">
            <a:avLst/>
          </a:prstGeom>
          <a:solidFill>
            <a:srgbClr val="f894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114800" y="3067200"/>
            <a:ext cx="1600200" cy="30456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114800" y="3390840"/>
            <a:ext cx="1600200" cy="30492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Phoenix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114800" y="3714840"/>
            <a:ext cx="1600200" cy="30456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MKM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343240" y="1390680"/>
            <a:ext cx="167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Front-Office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181400" y="272412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Rate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200480" y="407664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Deal 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486480" y="1714680"/>
            <a:ext cx="1523880" cy="30456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Aggregation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486480" y="2038320"/>
            <a:ext cx="1523880" cy="304920"/>
          </a:xfrm>
          <a:prstGeom prst="rect">
            <a:avLst/>
          </a:prstGeom>
          <a:solidFill>
            <a:srgbClr val="e6e5e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RisktRAC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686640" y="1400040"/>
            <a:ext cx="1428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Risk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553080" y="229536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Interest Rates/FX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296040" y="4076640"/>
            <a:ext cx="2038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Document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44480" y="510552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Back-Office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49160" y="58672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Ledger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800760" y="502920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EDI Hub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314360" y="1147680"/>
            <a:ext cx="2286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971800" y="1147680"/>
            <a:ext cx="2286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581800" y="1147680"/>
            <a:ext cx="2286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7238880" y="1147680"/>
            <a:ext cx="2286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828800" y="311616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429000" y="20574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429000" y="327672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429000" y="449568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791320" y="190512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791320" y="257508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791320" y="34290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791320" y="449568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791320" y="54864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741840" y="6248520"/>
            <a:ext cx="380880" cy="228600"/>
          </a:xfrm>
          <a:prstGeom prst="rightArrow">
            <a:avLst>
              <a:gd name="adj1" fmla="val 50000"/>
              <a:gd name="adj2" fmla="val 41654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799240" y="625644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2001-12-26T16:17:49Z</dcterms:created>
  <dc:creator>jwebb</dc:creator>
  <dc:description/>
  <dc:language>en-US</dc:language>
  <cp:lastModifiedBy>jwebb</cp:lastModifiedBy>
  <dcterms:modified xsi:type="dcterms:W3CDTF">2001-12-27T18:09:02Z</dcterms:modified>
  <cp:revision>18</cp:revision>
  <dc:subject/>
  <dc:title>PowerPoint Presentation</dc:title>
</cp:coreProperties>
</file>