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B9C954-E26B-4240-B212-54D4E8B949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0DB942-C4E6-4CF6-917D-A6FEC15D3B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46F85B-6DDF-4AC8-9D79-E7F91CD3D18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C5D9A1-7A78-45CB-9678-6394477D180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8451720" y="6168960"/>
            <a:ext cx="685440" cy="684000"/>
            <a:chOff x="8451720" y="6168960"/>
            <a:chExt cx="685440" cy="684000"/>
          </a:xfrm>
        </p:grpSpPr>
        <p:sp>
          <p:nvSpPr>
            <p:cNvPr id="6" name=""/>
            <p:cNvSpPr/>
            <p:nvPr/>
          </p:nvSpPr>
          <p:spPr>
            <a:xfrm>
              <a:off x="8736840" y="6418440"/>
              <a:ext cx="400320" cy="434520"/>
            </a:xfrm>
            <a:custGeom>
              <a:avLst/>
              <a:gdLst/>
              <a:ahLst/>
              <a:rect l="l" t="t" r="r" b="b"/>
              <a:pathLst>
                <a:path w="281" h="305">
                  <a:moveTo>
                    <a:pt x="90" y="129"/>
                  </a:moveTo>
                  <a:lnTo>
                    <a:pt x="215" y="0"/>
                  </a:lnTo>
                  <a:lnTo>
                    <a:pt x="280" y="63"/>
                  </a:lnTo>
                  <a:lnTo>
                    <a:pt x="41" y="304"/>
                  </a:lnTo>
                  <a:lnTo>
                    <a:pt x="26" y="289"/>
                  </a:lnTo>
                  <a:lnTo>
                    <a:pt x="44" y="243"/>
                  </a:lnTo>
                  <a:lnTo>
                    <a:pt x="14" y="277"/>
                  </a:lnTo>
                  <a:lnTo>
                    <a:pt x="0" y="263"/>
                  </a:lnTo>
                  <a:lnTo>
                    <a:pt x="62" y="199"/>
                  </a:lnTo>
                  <a:lnTo>
                    <a:pt x="78" y="215"/>
                  </a:lnTo>
                  <a:lnTo>
                    <a:pt x="58" y="255"/>
                  </a:lnTo>
                  <a:lnTo>
                    <a:pt x="252" y="63"/>
                  </a:lnTo>
                  <a:lnTo>
                    <a:pt x="218" y="29"/>
                  </a:lnTo>
                  <a:lnTo>
                    <a:pt x="104" y="143"/>
                  </a:lnTo>
                  <a:lnTo>
                    <a:pt x="90" y="129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8520120" y="6492240"/>
              <a:ext cx="149400" cy="145440"/>
            </a:xfrm>
            <a:custGeom>
              <a:avLst/>
              <a:gdLst/>
              <a:ahLst/>
              <a:rect l="l" t="t" r="r" b="b"/>
              <a:pathLst>
                <a:path w="105" h="102">
                  <a:moveTo>
                    <a:pt x="104" y="39"/>
                  </a:moveTo>
                  <a:lnTo>
                    <a:pt x="42" y="101"/>
                  </a:lnTo>
                  <a:lnTo>
                    <a:pt x="29" y="88"/>
                  </a:lnTo>
                  <a:lnTo>
                    <a:pt x="47" y="44"/>
                  </a:lnTo>
                  <a:lnTo>
                    <a:pt x="14" y="77"/>
                  </a:lnTo>
                  <a:lnTo>
                    <a:pt x="0" y="63"/>
                  </a:lnTo>
                  <a:lnTo>
                    <a:pt x="65" y="0"/>
                  </a:lnTo>
                  <a:lnTo>
                    <a:pt x="79" y="14"/>
                  </a:lnTo>
                  <a:lnTo>
                    <a:pt x="60" y="59"/>
                  </a:lnTo>
                  <a:lnTo>
                    <a:pt x="90" y="25"/>
                  </a:lnTo>
                  <a:lnTo>
                    <a:pt x="104" y="39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8597160" y="6564960"/>
              <a:ext cx="132480" cy="149400"/>
            </a:xfrm>
            <a:custGeom>
              <a:avLst/>
              <a:gdLst/>
              <a:ahLst/>
              <a:rect l="l" t="t" r="r" b="b"/>
              <a:pathLst>
                <a:path w="93" h="105">
                  <a:moveTo>
                    <a:pt x="0" y="62"/>
                  </a:moveTo>
                  <a:lnTo>
                    <a:pt x="62" y="0"/>
                  </a:lnTo>
                  <a:lnTo>
                    <a:pt x="84" y="22"/>
                  </a:lnTo>
                  <a:lnTo>
                    <a:pt x="89" y="29"/>
                  </a:lnTo>
                  <a:lnTo>
                    <a:pt x="91" y="35"/>
                  </a:lnTo>
                  <a:lnTo>
                    <a:pt x="92" y="38"/>
                  </a:lnTo>
                  <a:lnTo>
                    <a:pt x="92" y="40"/>
                  </a:lnTo>
                  <a:lnTo>
                    <a:pt x="90" y="46"/>
                  </a:lnTo>
                  <a:lnTo>
                    <a:pt x="89" y="51"/>
                  </a:lnTo>
                  <a:lnTo>
                    <a:pt x="87" y="53"/>
                  </a:lnTo>
                  <a:lnTo>
                    <a:pt x="84" y="56"/>
                  </a:lnTo>
                  <a:lnTo>
                    <a:pt x="80" y="60"/>
                  </a:lnTo>
                  <a:lnTo>
                    <a:pt x="76" y="62"/>
                  </a:lnTo>
                  <a:lnTo>
                    <a:pt x="73" y="63"/>
                  </a:lnTo>
                  <a:lnTo>
                    <a:pt x="71" y="63"/>
                  </a:lnTo>
                  <a:lnTo>
                    <a:pt x="67" y="63"/>
                  </a:lnTo>
                  <a:lnTo>
                    <a:pt x="64" y="62"/>
                  </a:lnTo>
                  <a:lnTo>
                    <a:pt x="65" y="65"/>
                  </a:lnTo>
                  <a:lnTo>
                    <a:pt x="64" y="70"/>
                  </a:lnTo>
                  <a:lnTo>
                    <a:pt x="63" y="73"/>
                  </a:lnTo>
                  <a:lnTo>
                    <a:pt x="59" y="77"/>
                  </a:lnTo>
                  <a:lnTo>
                    <a:pt x="47" y="91"/>
                  </a:lnTo>
                  <a:lnTo>
                    <a:pt x="43" y="97"/>
                  </a:lnTo>
                  <a:lnTo>
                    <a:pt x="43" y="101"/>
                  </a:lnTo>
                  <a:lnTo>
                    <a:pt x="42" y="104"/>
                  </a:lnTo>
                  <a:lnTo>
                    <a:pt x="39" y="101"/>
                  </a:lnTo>
                  <a:lnTo>
                    <a:pt x="26" y="90"/>
                  </a:lnTo>
                  <a:lnTo>
                    <a:pt x="25" y="87"/>
                  </a:lnTo>
                  <a:lnTo>
                    <a:pt x="26" y="86"/>
                  </a:lnTo>
                  <a:lnTo>
                    <a:pt x="27" y="85"/>
                  </a:lnTo>
                  <a:lnTo>
                    <a:pt x="33" y="77"/>
                  </a:lnTo>
                  <a:lnTo>
                    <a:pt x="43" y="69"/>
                  </a:lnTo>
                  <a:lnTo>
                    <a:pt x="44" y="66"/>
                  </a:lnTo>
                  <a:lnTo>
                    <a:pt x="45" y="63"/>
                  </a:lnTo>
                  <a:lnTo>
                    <a:pt x="46" y="60"/>
                  </a:lnTo>
                  <a:lnTo>
                    <a:pt x="46" y="56"/>
                  </a:lnTo>
                  <a:lnTo>
                    <a:pt x="44" y="54"/>
                  </a:lnTo>
                  <a:lnTo>
                    <a:pt x="43" y="53"/>
                  </a:lnTo>
                  <a:lnTo>
                    <a:pt x="40" y="50"/>
                  </a:lnTo>
                  <a:lnTo>
                    <a:pt x="49" y="39"/>
                  </a:lnTo>
                  <a:lnTo>
                    <a:pt x="55" y="43"/>
                  </a:lnTo>
                  <a:lnTo>
                    <a:pt x="58" y="46"/>
                  </a:lnTo>
                  <a:lnTo>
                    <a:pt x="64" y="46"/>
                  </a:lnTo>
                  <a:lnTo>
                    <a:pt x="67" y="43"/>
                  </a:lnTo>
                  <a:lnTo>
                    <a:pt x="70" y="42"/>
                  </a:lnTo>
                  <a:lnTo>
                    <a:pt x="71" y="39"/>
                  </a:lnTo>
                  <a:lnTo>
                    <a:pt x="72" y="38"/>
                  </a:lnTo>
                  <a:lnTo>
                    <a:pt x="72" y="36"/>
                  </a:lnTo>
                  <a:lnTo>
                    <a:pt x="72" y="32"/>
                  </a:lnTo>
                  <a:lnTo>
                    <a:pt x="71" y="29"/>
                  </a:lnTo>
                  <a:lnTo>
                    <a:pt x="65" y="25"/>
                  </a:lnTo>
                  <a:lnTo>
                    <a:pt x="13" y="75"/>
                  </a:lnTo>
                  <a:lnTo>
                    <a:pt x="0" y="62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8742600" y="6298920"/>
              <a:ext cx="270360" cy="340560"/>
            </a:xfrm>
            <a:custGeom>
              <a:avLst/>
              <a:gdLst/>
              <a:ahLst/>
              <a:rect l="l" t="t" r="r" b="b"/>
              <a:pathLst>
                <a:path w="190" h="239">
                  <a:moveTo>
                    <a:pt x="0" y="129"/>
                  </a:moveTo>
                  <a:lnTo>
                    <a:pt x="127" y="0"/>
                  </a:lnTo>
                  <a:lnTo>
                    <a:pt x="189" y="62"/>
                  </a:lnTo>
                  <a:lnTo>
                    <a:pt x="63" y="188"/>
                  </a:lnTo>
                  <a:lnTo>
                    <a:pt x="99" y="224"/>
                  </a:lnTo>
                  <a:lnTo>
                    <a:pt x="87" y="238"/>
                  </a:lnTo>
                  <a:lnTo>
                    <a:pt x="37" y="186"/>
                  </a:lnTo>
                  <a:lnTo>
                    <a:pt x="161" y="62"/>
                  </a:lnTo>
                  <a:lnTo>
                    <a:pt x="126" y="29"/>
                  </a:lnTo>
                  <a:lnTo>
                    <a:pt x="13" y="142"/>
                  </a:lnTo>
                  <a:lnTo>
                    <a:pt x="0" y="129"/>
                  </a:lnTo>
                </a:path>
              </a:pathLst>
            </a:custGeom>
            <a:solidFill>
              <a:srgbClr val="3399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8538480" y="6168960"/>
              <a:ext cx="350640" cy="344880"/>
            </a:xfrm>
            <a:custGeom>
              <a:avLst/>
              <a:gdLst/>
              <a:ahLst/>
              <a:rect l="l" t="t" r="r" b="b"/>
              <a:pathLst>
                <a:path w="246" h="242">
                  <a:moveTo>
                    <a:pt x="0" y="181"/>
                  </a:moveTo>
                  <a:lnTo>
                    <a:pt x="181" y="0"/>
                  </a:lnTo>
                  <a:lnTo>
                    <a:pt x="245" y="66"/>
                  </a:lnTo>
                  <a:lnTo>
                    <a:pt x="119" y="192"/>
                  </a:lnTo>
                  <a:lnTo>
                    <a:pt x="155" y="228"/>
                  </a:lnTo>
                  <a:lnTo>
                    <a:pt x="144" y="241"/>
                  </a:lnTo>
                  <a:lnTo>
                    <a:pt x="90" y="189"/>
                  </a:lnTo>
                  <a:lnTo>
                    <a:pt x="216" y="65"/>
                  </a:lnTo>
                  <a:lnTo>
                    <a:pt x="180" y="29"/>
                  </a:lnTo>
                  <a:lnTo>
                    <a:pt x="14" y="195"/>
                  </a:lnTo>
                  <a:lnTo>
                    <a:pt x="0" y="181"/>
                  </a:lnTo>
                </a:path>
              </a:pathLst>
            </a:cu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8451720" y="6425640"/>
              <a:ext cx="142560" cy="136440"/>
            </a:xfrm>
            <a:custGeom>
              <a:avLst/>
              <a:gdLst/>
              <a:ahLst/>
              <a:rect l="l" t="t" r="r" b="b"/>
              <a:pathLst>
                <a:path w="100" h="96">
                  <a:moveTo>
                    <a:pt x="99" y="33"/>
                  </a:moveTo>
                  <a:lnTo>
                    <a:pt x="62" y="0"/>
                  </a:lnTo>
                  <a:lnTo>
                    <a:pt x="0" y="60"/>
                  </a:lnTo>
                  <a:lnTo>
                    <a:pt x="37" y="95"/>
                  </a:lnTo>
                  <a:lnTo>
                    <a:pt x="50" y="84"/>
                  </a:lnTo>
                  <a:lnTo>
                    <a:pt x="28" y="62"/>
                  </a:lnTo>
                  <a:lnTo>
                    <a:pt x="42" y="48"/>
                  </a:lnTo>
                  <a:lnTo>
                    <a:pt x="60" y="68"/>
                  </a:lnTo>
                  <a:lnTo>
                    <a:pt x="74" y="56"/>
                  </a:lnTo>
                  <a:lnTo>
                    <a:pt x="54" y="36"/>
                  </a:lnTo>
                  <a:lnTo>
                    <a:pt x="66" y="24"/>
                  </a:lnTo>
                  <a:lnTo>
                    <a:pt x="86" y="46"/>
                  </a:lnTo>
                  <a:lnTo>
                    <a:pt x="99" y="33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678160" y="6649200"/>
              <a:ext cx="119520" cy="120960"/>
            </a:xfrm>
            <a:custGeom>
              <a:avLst/>
              <a:gdLst/>
              <a:ahLst/>
              <a:rect l="l" t="t" r="r" b="b"/>
              <a:pathLst>
                <a:path w="84" h="85">
                  <a:moveTo>
                    <a:pt x="40" y="52"/>
                  </a:moveTo>
                  <a:lnTo>
                    <a:pt x="62" y="30"/>
                  </a:lnTo>
                  <a:lnTo>
                    <a:pt x="64" y="28"/>
                  </a:lnTo>
                  <a:lnTo>
                    <a:pt x="65" y="25"/>
                  </a:lnTo>
                  <a:lnTo>
                    <a:pt x="64" y="24"/>
                  </a:lnTo>
                  <a:lnTo>
                    <a:pt x="65" y="21"/>
                  </a:lnTo>
                  <a:lnTo>
                    <a:pt x="63" y="21"/>
                  </a:lnTo>
                  <a:lnTo>
                    <a:pt x="60" y="20"/>
                  </a:lnTo>
                  <a:lnTo>
                    <a:pt x="59" y="19"/>
                  </a:lnTo>
                  <a:lnTo>
                    <a:pt x="58" y="18"/>
                  </a:lnTo>
                  <a:lnTo>
                    <a:pt x="54" y="18"/>
                  </a:lnTo>
                  <a:lnTo>
                    <a:pt x="53" y="19"/>
                  </a:lnTo>
                  <a:lnTo>
                    <a:pt x="51" y="21"/>
                  </a:lnTo>
                  <a:lnTo>
                    <a:pt x="22" y="52"/>
                  </a:lnTo>
                  <a:lnTo>
                    <a:pt x="19" y="53"/>
                  </a:lnTo>
                  <a:lnTo>
                    <a:pt x="19" y="55"/>
                  </a:lnTo>
                  <a:lnTo>
                    <a:pt x="18" y="56"/>
                  </a:lnTo>
                  <a:lnTo>
                    <a:pt x="18" y="60"/>
                  </a:lnTo>
                  <a:lnTo>
                    <a:pt x="20" y="62"/>
                  </a:lnTo>
                  <a:lnTo>
                    <a:pt x="22" y="64"/>
                  </a:lnTo>
                  <a:lnTo>
                    <a:pt x="25" y="65"/>
                  </a:lnTo>
                  <a:lnTo>
                    <a:pt x="27" y="65"/>
                  </a:lnTo>
                  <a:lnTo>
                    <a:pt x="29" y="63"/>
                  </a:lnTo>
                  <a:lnTo>
                    <a:pt x="30" y="62"/>
                  </a:lnTo>
                  <a:lnTo>
                    <a:pt x="31" y="61"/>
                  </a:lnTo>
                  <a:lnTo>
                    <a:pt x="40" y="52"/>
                  </a:lnTo>
                  <a:lnTo>
                    <a:pt x="54" y="66"/>
                  </a:lnTo>
                  <a:lnTo>
                    <a:pt x="49" y="71"/>
                  </a:lnTo>
                  <a:lnTo>
                    <a:pt x="43" y="77"/>
                  </a:lnTo>
                  <a:lnTo>
                    <a:pt x="36" y="80"/>
                  </a:lnTo>
                  <a:lnTo>
                    <a:pt x="32" y="84"/>
                  </a:lnTo>
                  <a:lnTo>
                    <a:pt x="27" y="83"/>
                  </a:lnTo>
                  <a:lnTo>
                    <a:pt x="20" y="82"/>
                  </a:lnTo>
                  <a:lnTo>
                    <a:pt x="17" y="79"/>
                  </a:lnTo>
                  <a:lnTo>
                    <a:pt x="14" y="76"/>
                  </a:lnTo>
                  <a:lnTo>
                    <a:pt x="9" y="73"/>
                  </a:lnTo>
                  <a:lnTo>
                    <a:pt x="5" y="69"/>
                  </a:lnTo>
                  <a:lnTo>
                    <a:pt x="2" y="66"/>
                  </a:lnTo>
                  <a:lnTo>
                    <a:pt x="1" y="61"/>
                  </a:lnTo>
                  <a:lnTo>
                    <a:pt x="0" y="56"/>
                  </a:lnTo>
                  <a:lnTo>
                    <a:pt x="0" y="52"/>
                  </a:lnTo>
                  <a:lnTo>
                    <a:pt x="1" y="49"/>
                  </a:lnTo>
                  <a:lnTo>
                    <a:pt x="3" y="45"/>
                  </a:lnTo>
                  <a:lnTo>
                    <a:pt x="6" y="38"/>
                  </a:lnTo>
                  <a:lnTo>
                    <a:pt x="40" y="4"/>
                  </a:lnTo>
                  <a:lnTo>
                    <a:pt x="45" y="1"/>
                  </a:lnTo>
                  <a:lnTo>
                    <a:pt x="49" y="1"/>
                  </a:lnTo>
                  <a:lnTo>
                    <a:pt x="54" y="0"/>
                  </a:lnTo>
                  <a:lnTo>
                    <a:pt x="58" y="0"/>
                  </a:lnTo>
                  <a:lnTo>
                    <a:pt x="61" y="1"/>
                  </a:lnTo>
                  <a:lnTo>
                    <a:pt x="65" y="1"/>
                  </a:lnTo>
                  <a:lnTo>
                    <a:pt x="70" y="4"/>
                  </a:lnTo>
                  <a:lnTo>
                    <a:pt x="73" y="9"/>
                  </a:lnTo>
                  <a:lnTo>
                    <a:pt x="74" y="10"/>
                  </a:lnTo>
                  <a:lnTo>
                    <a:pt x="77" y="13"/>
                  </a:lnTo>
                  <a:lnTo>
                    <a:pt x="80" y="16"/>
                  </a:lnTo>
                  <a:lnTo>
                    <a:pt x="82" y="18"/>
                  </a:lnTo>
                  <a:lnTo>
                    <a:pt x="83" y="23"/>
                  </a:lnTo>
                  <a:lnTo>
                    <a:pt x="83" y="27"/>
                  </a:lnTo>
                  <a:lnTo>
                    <a:pt x="83" y="31"/>
                  </a:lnTo>
                  <a:lnTo>
                    <a:pt x="81" y="35"/>
                  </a:lnTo>
                  <a:lnTo>
                    <a:pt x="80" y="38"/>
                  </a:lnTo>
                  <a:lnTo>
                    <a:pt x="77" y="43"/>
                  </a:lnTo>
                  <a:lnTo>
                    <a:pt x="54" y="66"/>
                  </a:lnTo>
                  <a:lnTo>
                    <a:pt x="40" y="52"/>
                  </a:lnTo>
                </a:path>
              </a:pathLst>
            </a:custGeom>
            <a:solidFill>
              <a:srgbClr val="3366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 Bonus Research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Year 2000 Bonus Planning for Commercial and Commercial Support Analysts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Concepts Discussed</a:t>
            </a:r>
            <a:br>
              <a:rPr sz="4400"/>
            </a:b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will the new program serve the business needs?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combined analyst program must meet the development needs of commercial support groups in addition to commercial.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MSA bonus matrix is historically lower than Commercial.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Analyst bonus payments may be higher than Commercial Support Professional level bonus payments.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Bonus Matrix &amp; Distribution Comparison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-3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152280" y="2286000"/>
            <a:ext cx="4248000" cy="3531960"/>
            <a:chOff x="152280" y="2286000"/>
            <a:chExt cx="4248000" cy="3531960"/>
          </a:xfrm>
        </p:grpSpPr>
        <p:sp>
          <p:nvSpPr>
            <p:cNvPr id="25" name=""/>
            <p:cNvSpPr/>
            <p:nvPr/>
          </p:nvSpPr>
          <p:spPr>
            <a:xfrm>
              <a:off x="447480" y="2286000"/>
              <a:ext cx="36576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Analyst 1999 Bonus Matrix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26" name=""/>
            <p:cNvGraphicFramePr/>
            <p:nvPr/>
          </p:nvGraphicFramePr>
          <p:xfrm>
            <a:off x="152280" y="3259080"/>
            <a:ext cx="4248000" cy="2558880"/>
          </p:xfrm>
          <a:graphic>
            <a:graphicData uri="http://schemas.openxmlformats.org/presentationml/2006/ole">
              <p:oleObj progId="Word.Document.12" r:id="rId1" spid="">
                <p:embed/>
                <p:pic>
                  <p:nvPicPr>
                    <p:cNvPr id="27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152280" y="3259080"/>
                      <a:ext cx="4248000" cy="25588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28" name=""/>
          <p:cNvSpPr/>
          <p:nvPr/>
        </p:nvSpPr>
        <p:spPr>
          <a:xfrm>
            <a:off x="4291200" y="2286000"/>
            <a:ext cx="4719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 CS Professional Bonus Payouts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(Only the top 50% of paid bonuses*)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4267080" y="3203640"/>
          <a:ext cx="5108760" cy="37116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267080" y="3203640"/>
                    <a:ext cx="5108760" cy="371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" name=""/>
          <p:cNvSpPr/>
          <p:nvPr/>
        </p:nvSpPr>
        <p:spPr>
          <a:xfrm>
            <a:off x="4191120" y="2133720"/>
            <a:ext cx="0" cy="4190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337280" y="5776920"/>
            <a:ext cx="44143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*Assumes the top 50% highest bonus amounts were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paid to the top performers - no performance rating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 most.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335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Data Regarding 1999 Bonus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166680" y="1257480"/>
            <a:ext cx="6108480" cy="5626080"/>
            <a:chOff x="166680" y="1257480"/>
            <a:chExt cx="6108480" cy="5626080"/>
          </a:xfrm>
        </p:grpSpPr>
        <p:sp>
          <p:nvSpPr>
            <p:cNvPr id="35" name=""/>
            <p:cNvSpPr/>
            <p:nvPr/>
          </p:nvSpPr>
          <p:spPr>
            <a:xfrm>
              <a:off x="555120" y="1257480"/>
              <a:ext cx="1882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Analyst Data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66680" y="2033280"/>
              <a:ext cx="6108480" cy="485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MSA Hdct 1999 = 20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Comm Anal Hdct 1999 = 181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Comm Anal Hdct 2000 = 263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</a:t>
              </a:r>
              <a:r>
                <a:rPr b="0" i="1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Performance Distribution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‘99 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‘00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Actual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Preferred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Superior (‘00)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13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Outstanding 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65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79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Excellent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99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92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Good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15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53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Satisfactory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2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26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NI/Issues (‘00)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**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**There were four performance categories used in ‘99.  Six performance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categories will be used in ‘00.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" name=""/>
          <p:cNvGrpSpPr/>
          <p:nvPr/>
        </p:nvGrpSpPr>
        <p:grpSpPr>
          <a:xfrm>
            <a:off x="4337640" y="1295280"/>
            <a:ext cx="4337640" cy="4016160"/>
            <a:chOff x="4337640" y="1295280"/>
            <a:chExt cx="4337640" cy="4016160"/>
          </a:xfrm>
        </p:grpSpPr>
        <p:sp>
          <p:nvSpPr>
            <p:cNvPr id="38" name=""/>
            <p:cNvSpPr/>
            <p:nvPr/>
          </p:nvSpPr>
          <p:spPr>
            <a:xfrm>
              <a:off x="4713480" y="1295280"/>
              <a:ext cx="33980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CS Professional Data***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4337640" y="1863360"/>
              <a:ext cx="4337640" cy="3448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# of Specialists in top 50% 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156 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Specialists 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443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% of Specialists with no bonus 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30%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# of Sr. Specialists in top 50% 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290 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Sr. Specialists 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527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% of Sr. Specialists with no bonus   21%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# of Managers in top 50% 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297 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Managers 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728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% of Managers with no bonus 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19%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" name=""/>
          <p:cNvSpPr/>
          <p:nvPr/>
        </p:nvSpPr>
        <p:spPr>
          <a:xfrm>
            <a:off x="4038480" y="1622520"/>
            <a:ext cx="0" cy="4647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29440" y="5486400"/>
            <a:ext cx="39808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***Counts exclude recipients of no bonus and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specialized technical jobs (IT/Engineering)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6840" y="151920"/>
            <a:ext cx="83818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Observations</a:t>
            </a:r>
            <a:br>
              <a:rPr sz="44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compression problem is avoided by the 2000 bonus matrix system.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33160" y="1447920"/>
            <a:ext cx="80010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Three bonus categories have been created for 2000; Commercial Associate, Commercial Analyst and Commercial Support Analyst.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1999, the CS Manager bonus matrix was higher than Commercial Analyst.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1999, the CS Sr. Specialist and Commercial Analyst bonus matrix was comparable.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bell curve performance distribution for CS Analysts in 2000 will aid the prevention of inequitable bonus compression - must drive this at PRC.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Since there is an ability in the bonus model to differentiate the level of analyst bonus for CS and Comm there should be no compression problem.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2000-07-06T13:09:25Z</dcterms:created>
  <dc:creator>krizzi</dc:creator>
  <dc:description/>
  <dc:language>en-US</dc:language>
  <cp:lastModifiedBy>krizzi</cp:lastModifiedBy>
  <cp:lastPrinted>2000-07-06T15:54:02Z</cp:lastPrinted>
  <dcterms:modified xsi:type="dcterms:W3CDTF">2000-10-06T13:37:57Z</dcterms:modified>
  <cp:revision>7</cp:revision>
  <dc:subject/>
  <dc:title>Bonus Implications Analysis </dc:title>
</cp:coreProperties>
</file>