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2202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279f"/>
              </a:buClr>
              <a:buSzPct val="60000"/>
              <a:buFont typeface="MS LineDraw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279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68240" y="1676520"/>
            <a:ext cx="7607520" cy="0"/>
          </a:xfrm>
          <a:prstGeom prst="line">
            <a:avLst/>
          </a:prstGeom>
          <a:ln w="12600">
            <a:solidFill>
              <a:srgbClr val="00279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wefalogo" descr=""/>
          <p:cNvPicPr/>
          <p:nvPr/>
        </p:nvPicPr>
        <p:blipFill>
          <a:blip r:embed="rId2"/>
          <a:stretch/>
        </p:blipFill>
        <p:spPr>
          <a:xfrm>
            <a:off x="5943600" y="304920"/>
            <a:ext cx="2895480" cy="11444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/>
          </p:nvPr>
        </p:nvSpPr>
        <p:spPr>
          <a:xfrm>
            <a:off x="0" y="15998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25000" lnSpcReduction="19999"/>
          </a:bodyPr>
          <a:p>
            <a:pPr marL="343080" indent="-343080" algn="ctr"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8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Agriculture Services</a:t>
            </a:r>
            <a:endParaRPr b="0" lang="en-US" sz="4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May 9, 2001</a:t>
            </a:r>
            <a:endParaRPr b="0" lang="en-US" sz="2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8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               </a:t>
            </a:r>
            <a:endParaRPr b="0" lang="en-US" sz="4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1828800" y="457200"/>
          <a:ext cx="5394240" cy="182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457200"/>
                    <a:ext cx="5394240" cy="182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"/>
          <p:cNvGraphicFramePr/>
          <p:nvPr/>
        </p:nvGraphicFramePr>
        <p:xfrm>
          <a:off x="2436840" y="838080"/>
          <a:ext cx="5562720" cy="5562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6840" y="838080"/>
                    <a:ext cx="5562720" cy="556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U.S. Agriculture &amp; World Trade Service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8229600" cy="4038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85000" lnSpcReduction="19999"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Executive Summary (bi-monthly)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WEFA Ag Commentary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Agri-View (bi-weekly)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Short Term Forecast Databank (bi-monthly)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Long Term Forecast Document (semi-annual)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Planting/Harvest Progress (seasonal)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Commodity Updates (crops, livestock &amp; dairy)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68240" y="1676520"/>
            <a:ext cx="7607520" cy="0"/>
          </a:xfrm>
          <a:prstGeom prst="line">
            <a:avLst/>
          </a:prstGeom>
          <a:ln w="12600">
            <a:solidFill>
              <a:srgbClr val="00279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"/>
          <p:cNvGraphicFramePr/>
          <p:nvPr/>
        </p:nvGraphicFramePr>
        <p:xfrm>
          <a:off x="2759040" y="3343320"/>
          <a:ext cx="3390840" cy="343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59040" y="3343320"/>
                    <a:ext cx="3390840" cy="343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International Agriculture Service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038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77500" lnSpcReduction="19999"/>
          </a:bodyPr>
          <a:p>
            <a:pPr marL="343080" indent="-343080">
              <a:spcBef>
                <a:spcPts val="901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Agri-View (bi-weekly)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Long Term International Agriculture </a:t>
            </a:r>
            <a:r>
              <a:rPr b="0" lang="en-US" sz="36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6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6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Outlook (semi-annual)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Medium Term International </a:t>
            </a: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Agriculture Outlook (semi-annual)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EU Crops and Country Detail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International Livestock Market Report (semi-annual)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68240" y="1676520"/>
            <a:ext cx="7607520" cy="0"/>
          </a:xfrm>
          <a:prstGeom prst="line">
            <a:avLst/>
          </a:prstGeom>
          <a:ln w="12600">
            <a:solidFill>
              <a:srgbClr val="00279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Canadian Agriculture Services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Canadian Focus (bi-monthly)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Fax - Email Service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Agri-View (bi-weekly)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Short Term Forecast Documents (semi-annual)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Long Term Forecast Documents (annual)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Commodity Updates (wheat, canola, cattle, hogs &amp; pigs)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Other Agricultural Services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3951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spcBef>
                <a:spcPts val="90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State Level Analysis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County Acreages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Specialty Crops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Fertilizer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Crop Conditions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Planting/Harvest Progress</a:t>
            </a:r>
            <a:endParaRPr b="0" lang="en-US" sz="36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Why WEFA Agriculture</a:t>
            </a: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?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61048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Analytical Capability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Staff Experience - more than 50 years </a:t>
            </a:r>
            <a:endParaRPr b="0" lang="en-US" sz="28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Mathematical Models</a:t>
            </a:r>
            <a:endParaRPr b="0" lang="en-US" sz="28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Software</a:t>
            </a:r>
            <a:endParaRPr b="0" lang="en-US" sz="28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Data (historical and forecasts)</a:t>
            </a:r>
            <a:endParaRPr b="0" lang="en-US" sz="28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74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Integrated Approach- Breadth of Coverage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Staff Access (macroeconomic &amp; industry expertise)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WEFA Organization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279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Customized Consulting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Conferences and Round Tables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586728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For Further Information</a:t>
            </a:r>
            <a:endParaRPr b="1" lang="en-US" sz="4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304560" y="1752480"/>
            <a:ext cx="876276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Contact:</a:t>
            </a:r>
            <a:endParaRPr b="0" lang="en-US" sz="2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Harry S. Baumes, Ph. D.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Sr. Vice President</a:t>
            </a:r>
            <a:endParaRPr b="0" lang="en-US" sz="2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Industry and Agriculture</a:t>
            </a:r>
            <a:endParaRPr b="0" lang="en-US" sz="2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e-mail: BAUMES@WEFA.COM</a:t>
            </a:r>
            <a:endParaRPr b="0" lang="en-US" sz="2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(610) 490-2521</a:t>
            </a:r>
            <a:endParaRPr b="0" lang="en-US" sz="2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160" y="7617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WEFA Agriculture</a:t>
            </a:r>
            <a:br>
              <a:rPr sz="4400"/>
            </a:b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What is it?</a:t>
            </a:r>
            <a:br>
              <a:rPr sz="4400"/>
            </a:b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Capacity to analyze agriculture from country(ies), commodity market(s), and global perspectives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279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monitor and track market developments</a:t>
            </a:r>
            <a:endParaRPr b="0" lang="en-US" sz="2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279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develop forecasts and market projections</a:t>
            </a:r>
            <a:endParaRPr b="0" lang="en-US" sz="2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279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keep apprised of country/global economic developments</a:t>
            </a:r>
            <a:endParaRPr b="0" lang="en-US" sz="2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279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policy reforms and implications</a:t>
            </a:r>
            <a:endParaRPr b="0" lang="en-US" sz="2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279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changing technology</a:t>
            </a:r>
            <a:endParaRPr b="0" lang="en-US" sz="2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279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resource for clients/client support</a:t>
            </a:r>
            <a:endParaRPr b="0" lang="en-US" sz="2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IT’s WHAT WE DO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6840" y="1599840"/>
            <a:ext cx="8458200" cy="426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77500" lnSpcReduction="19999"/>
          </a:bodyPr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Interpret Economic Information for Clients’ Decision Making and Strategic Planning Needs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75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Monitoring</a:t>
            </a:r>
            <a:endParaRPr b="0" lang="en-US" sz="27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75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Forecasting the economic environment</a:t>
            </a:r>
            <a:endParaRPr b="0" lang="en-US" sz="27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75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Deliver Information and Analysis</a:t>
            </a:r>
            <a:endParaRPr b="0" lang="en-US" sz="27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cf0e3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WEB Site, Reports, World Market Monitor </a:t>
            </a:r>
            <a:endParaRPr b="0" lang="en-US" sz="2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Special Studies &amp; Customized Projects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75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Product Line Models</a:t>
            </a:r>
            <a:endParaRPr b="0" lang="en-US" sz="27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75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WTO Analysis</a:t>
            </a:r>
            <a:endParaRPr b="0" lang="en-US" sz="27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75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Intrinsic Risk Analysis</a:t>
            </a:r>
            <a:endParaRPr b="0" lang="en-US" sz="27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WEFA Agriculture Services - Structure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04920" y="1676520"/>
            <a:ext cx="8534160" cy="4876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Agriculture Model Structure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US  - crop, livestock, prices, and farm income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Canadian - crop, livestock, prices, and farm income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International - crop, prices and livestock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Focus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Analysis and Outlook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Multiclient Studies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Data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Features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Integrated Analysis (macroeconomic &amp; industry expertise)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Electronic Distribution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WEFA Agriculture Services - Livestock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04920" y="1828440"/>
            <a:ext cx="8534160" cy="4876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US Livestock Sector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Cattle and Calves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Dairy Cows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Hogs &amp; Pigs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Poultry 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WEFA Agriculture Services - Livestock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04920" y="1828440"/>
            <a:ext cx="8534160" cy="4876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Canadian Livestock Sector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Cattle and Calves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Dairy Cows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Hogs &amp; Pigs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Poultry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International Analysis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Animal Populations By Country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WEFA Agriculture Services - Livestock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04920" y="1828440"/>
            <a:ext cx="8534160" cy="4876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International Analysis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Animal Populations By Country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Services &amp; Information Detail</a:t>
            </a:r>
            <a:endParaRPr b="0" lang="en-US" sz="3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Historical Data - by country by species 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Forecasts </a:t>
            </a:r>
            <a:endParaRPr b="0" lang="en-US" sz="24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buClr>
                <a:srgbClr val="cf0e30"/>
              </a:buClr>
              <a:buFont typeface="MS LineDraw" charset="2"/>
              <a:buChar char="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Prices</a:t>
            </a:r>
            <a:endParaRPr b="0" lang="en-US" sz="2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buClr>
                <a:srgbClr val="cf0e30"/>
              </a:buClr>
              <a:buFont typeface="MS LineDraw" charset="2"/>
              <a:buChar char="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Inventory Detail</a:t>
            </a:r>
            <a:endParaRPr b="0" lang="en-US" sz="2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buClr>
                <a:srgbClr val="cf0e30"/>
              </a:buClr>
              <a:buFont typeface="MS LineDraw" charset="2"/>
              <a:buChar char="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Balance Sheet Detail</a:t>
            </a:r>
            <a:endParaRPr b="0" lang="en-US" sz="2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buClr>
                <a:srgbClr val="cf0e30"/>
              </a:buClr>
              <a:buFont typeface="MS LineDraw" charset="2"/>
              <a:buChar char="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Calf &amp; Pig Crops</a:t>
            </a:r>
            <a:endParaRPr b="0" lang="en-US" sz="2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buClr>
                <a:srgbClr val="cf0e30"/>
              </a:buClr>
              <a:buFont typeface="MS LineDraw" charset="2"/>
              <a:buChar char="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Meat Production</a:t>
            </a:r>
            <a:endParaRPr b="0" lang="en-US" sz="2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28240" y="533520"/>
            <a:ext cx="6705720" cy="761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5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Integrated Modeling System</a:t>
            </a:r>
            <a:endParaRPr b="1" lang="en-US" sz="35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8600" y="2666880"/>
            <a:ext cx="2209680" cy="1313640"/>
          </a:xfrm>
          <a:prstGeom prst="rect">
            <a:avLst/>
          </a:prstGeom>
          <a:noFill/>
          <a:ln w="57240">
            <a:solidFill>
              <a:srgbClr val="00a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US Agriculture Crops &amp; Livestock Prices &amp; Farm Income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553080" y="2666880"/>
            <a:ext cx="2362320" cy="1313640"/>
          </a:xfrm>
          <a:prstGeom prst="rect">
            <a:avLst/>
          </a:prstGeom>
          <a:noFill/>
          <a:ln w="57240">
            <a:solidFill>
              <a:srgbClr val="00a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Can. Agriculture  Crops &amp; Livestock Prices &amp; Farm Income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590920" y="1676520"/>
            <a:ext cx="3733560" cy="1008720"/>
          </a:xfrm>
          <a:prstGeom prst="rect">
            <a:avLst/>
          </a:prstGeom>
          <a:noFill/>
          <a:ln w="57240">
            <a:solidFill>
              <a:srgbClr val="00a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Global Services                  Growth, Income, Financial, Inflation, X-rates, Energy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2438280" y="2742840"/>
            <a:ext cx="4114800" cy="2743200"/>
          </a:xfrm>
          <a:custGeom>
            <a:avLst/>
            <a:gdLst>
              <a:gd name="textAreaLeft" fmla="*/ 0 w 4114800"/>
              <a:gd name="textAreaRight" fmla="*/ 4115160 w 4114800"/>
              <a:gd name="textAreaTop" fmla="*/ 360 h 2743200"/>
              <a:gd name="textAreaBottom" fmla="*/ 2743920 h 2743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0800" y="0"/>
                </a:moveTo>
                <a:lnTo>
                  <a:pt x="14826" y="3207"/>
                </a:lnTo>
                <a:lnTo>
                  <a:pt x="13176" y="3207"/>
                </a:lnTo>
                <a:lnTo>
                  <a:pt x="13176" y="8424"/>
                </a:lnTo>
                <a:lnTo>
                  <a:pt x="18393" y="8424"/>
                </a:lnTo>
                <a:lnTo>
                  <a:pt x="18393" y="6774"/>
                </a:lnTo>
                <a:lnTo>
                  <a:pt x="21600" y="10800"/>
                </a:lnTo>
                <a:lnTo>
                  <a:pt x="18393" y="14826"/>
                </a:lnTo>
                <a:lnTo>
                  <a:pt x="18393" y="13176"/>
                </a:lnTo>
                <a:lnTo>
                  <a:pt x="3207" y="13176"/>
                </a:lnTo>
                <a:lnTo>
                  <a:pt x="3207" y="14826"/>
                </a:lnTo>
                <a:lnTo>
                  <a:pt x="0" y="10800"/>
                </a:lnTo>
                <a:lnTo>
                  <a:pt x="3207" y="6774"/>
                </a:lnTo>
                <a:lnTo>
                  <a:pt x="3207" y="8424"/>
                </a:lnTo>
                <a:lnTo>
                  <a:pt x="8424" y="8424"/>
                </a:lnTo>
                <a:lnTo>
                  <a:pt x="8424" y="3207"/>
                </a:lnTo>
                <a:lnTo>
                  <a:pt x="6774" y="3207"/>
                </a:lnTo>
                <a:close/>
              </a:path>
            </a:pathLst>
          </a:custGeom>
          <a:solidFill>
            <a:srgbClr val="fcfeb9"/>
          </a:solidFill>
          <a:ln w="1260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902000">
            <a:off x="479160" y="4605480"/>
            <a:ext cx="2922480" cy="533160"/>
          </a:xfrm>
          <a:prstGeom prst="leftRightArrow">
            <a:avLst>
              <a:gd name="adj1" fmla="val 50000"/>
              <a:gd name="adj2" fmla="val 109121"/>
            </a:avLst>
          </a:prstGeom>
          <a:solidFill>
            <a:srgbClr val="fcfeb9"/>
          </a:solidFill>
          <a:ln w="12600">
            <a:solidFill>
              <a:srgbClr val="00a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8598000">
            <a:off x="5668560" y="4626720"/>
            <a:ext cx="2573280" cy="489240"/>
          </a:xfrm>
          <a:prstGeom prst="leftRightArrow">
            <a:avLst>
              <a:gd name="adj1" fmla="val 50000"/>
              <a:gd name="adj2" fmla="val 104708"/>
            </a:avLst>
          </a:prstGeom>
          <a:solidFill>
            <a:srgbClr val="fcfeb9"/>
          </a:solidFill>
          <a:ln w="12600">
            <a:solidFill>
              <a:srgbClr val="00a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743200" y="2970000"/>
            <a:ext cx="35053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65fb"/>
                </a:solidFill>
                <a:effectLst/>
                <a:uFillTx/>
                <a:latin typeface="Times New Roman"/>
              </a:rPr>
              <a:t>Macro variables affect commodity prices, consumption demand, international trade, etc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276720" y="5486400"/>
            <a:ext cx="2514600" cy="1008720"/>
          </a:xfrm>
          <a:prstGeom prst="rect">
            <a:avLst/>
          </a:prstGeom>
          <a:noFill/>
          <a:ln w="57240">
            <a:solidFill>
              <a:srgbClr val="00ae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c0128"/>
                </a:solidFill>
                <a:effectLst/>
                <a:uFillTx/>
                <a:latin typeface="Times New Roman"/>
              </a:rPr>
              <a:t>Int’l Agriculture Crops &amp; Prices Livestock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905120" y="4401720"/>
            <a:ext cx="5257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65fb"/>
                </a:solidFill>
                <a:effectLst/>
                <a:uFillTx/>
                <a:latin typeface="Times New Roman"/>
              </a:rPr>
              <a:t>Interactions between Livestock and Crop Sectors  Affect Feed Demand, Supply, Commodity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160" y="304560"/>
            <a:ext cx="5257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Agriculture Services</a:t>
            </a:r>
            <a:endParaRPr b="1" lang="en-US" sz="44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US Agriculture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Canadian Agriculture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International Agriculture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cf0e3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f0e30"/>
                </a:solidFill>
                <a:effectLst/>
                <a:uFillTx/>
                <a:latin typeface="Times New Roman"/>
              </a:rPr>
              <a:t>Agri-input sector</a:t>
            </a:r>
            <a:endParaRPr b="0" lang="en-US" sz="3200" strike="noStrike" u="none">
              <a:solidFill>
                <a:srgbClr val="cf0e3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Fertilizer</a:t>
            </a:r>
            <a:endParaRPr b="0" lang="en-US" sz="28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Product line models</a:t>
            </a:r>
            <a:endParaRPr b="0" lang="en-US" sz="28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279f"/>
              </a:buClr>
              <a:buSzPct val="60000"/>
              <a:buFont typeface="MS LineDraw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279f"/>
                </a:solidFill>
                <a:effectLst/>
                <a:uFillTx/>
                <a:latin typeface="Times New Roman"/>
              </a:rPr>
              <a:t>Farm Equipment</a:t>
            </a:r>
            <a:endParaRPr b="0" lang="en-US" sz="2800" strike="noStrike" u="none">
              <a:solidFill>
                <a:srgbClr val="00279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1997-10-14T07:47:04Z</dcterms:created>
  <dc:creator>dke</dc:creator>
  <dc:description/>
  <dc:language>en-US</dc:language>
  <cp:lastModifiedBy>Systems Department</cp:lastModifiedBy>
  <cp:lastPrinted>2001-04-30T14:59:54Z</cp:lastPrinted>
  <dcterms:modified xsi:type="dcterms:W3CDTF">2001-05-10T00:34:43Z</dcterms:modified>
  <cp:revision>50</cp:revision>
  <dc:subject/>
  <dc:title>1014</dc:title>
</cp:coreProperties>
</file>