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29.emf" ContentType="image/x-emf"/>
  <Override PartName="/ppt/media/image30.wmf" ContentType="image/x-wmf"/>
  <Override PartName="/ppt/media/image27.wmf" ContentType="image/x-wmf"/>
  <Override PartName="/ppt/media/image26.emf" ContentType="image/x-emf"/>
  <Override PartName="/ppt/media/image25.wmf" ContentType="image/x-wmf"/>
  <Override PartName="/ppt/media/image24.wmf" ContentType="image/x-wmf"/>
  <Override PartName="/ppt/media/image22.wmf" ContentType="image/x-wmf"/>
  <Override PartName="/ppt/media/image21.emf" ContentType="image/x-emf"/>
  <Override PartName="/ppt/media/image23.emf" ContentType="image/x-emf"/>
  <Override PartName="/ppt/media/image9.wmf" ContentType="image/x-wmf"/>
  <Override PartName="/ppt/media/image7.emf" ContentType="image/x-emf"/>
  <Override PartName="/ppt/media/image13.wmf" ContentType="image/x-wmf"/>
  <Override PartName="/ppt/media/image17.emf" ContentType="image/x-emf"/>
  <Override PartName="/ppt/media/image14.wmf" ContentType="image/x-wmf"/>
  <Override PartName="/ppt/media/image8.emf" ContentType="image/x-emf"/>
  <Override PartName="/ppt/media/image31.wmf" ContentType="image/x-wmf"/>
  <Override PartName="/ppt/media/image32.wmf" ContentType="image/x-wmf"/>
  <Override PartName="/ppt/media/image33.wmf" ContentType="image/x-wmf"/>
  <Override PartName="/ppt/media/image34.wmf" ContentType="image/x-wmf"/>
  <Override PartName="/ppt/media/image12.wmf" ContentType="image/x-wmf"/>
  <Override PartName="/ppt/media/image36.wmf" ContentType="image/x-wmf"/>
  <Override PartName="/ppt/media/image11.wmf" ContentType="image/x-wmf"/>
  <Override PartName="/ppt/media/image37.emf" ContentType="image/x-emf"/>
  <Override PartName="/ppt/media/image5.emf" ContentType="image/x-emf"/>
  <Override PartName="/ppt/media/image10.wmf" ContentType="image/x-wmf"/>
  <Override PartName="/ppt/media/image4.emf" ContentType="image/x-emf"/>
  <Override PartName="/ppt/media/image6.wmf" ContentType="image/x-wmf"/>
  <Override PartName="/ppt/media/image15.wmf" ContentType="image/x-wmf"/>
  <Override PartName="/ppt/media/image18.emf" ContentType="image/x-emf"/>
  <Override PartName="/ppt/media/image2.emf" ContentType="image/x-emf"/>
  <Override PartName="/ppt/media/image35.emf" ContentType="image/x-emf"/>
  <Override PartName="/ppt/media/image3.emf" ContentType="image/x-emf"/>
  <Override PartName="/ppt/media/image1.png" ContentType="image/png"/>
  <Override PartName="/ppt/media/image28.wmf" ContentType="image/x-wmf"/>
  <Override PartName="/ppt/media/image20.emf" ContentType="image/x-emf"/>
  <Override PartName="/ppt/media/image16.wmf" ContentType="image/x-wmf"/>
  <Override PartName="/ppt/media/image19.emf" ContentType="image/x-e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887095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64920" y="609120"/>
            <a:ext cx="7538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64920" y="609120"/>
            <a:ext cx="7538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64920" y="1981080"/>
            <a:ext cx="753876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64920" y="609120"/>
            <a:ext cx="7538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64920" y="1981080"/>
            <a:ext cx="7538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856640" y="6286680"/>
            <a:ext cx="177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8034480" y="6178680"/>
            <a:ext cx="527040" cy="5652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7.e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9.emf"/><Relationship Id="rId2" Type="http://schemas.openxmlformats.org/officeDocument/2006/relationships/image" Target="../media/image20.e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1.emf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3.emf"/><Relationship Id="rId2" Type="http://schemas.openxmlformats.org/officeDocument/2006/relationships/image" Target="../media/image24.wmf"/><Relationship Id="rId3" Type="http://schemas.openxmlformats.org/officeDocument/2006/relationships/image" Target="../media/image25.wmf"/><Relationship Id="rId4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6.emf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7.wmf"/><Relationship Id="rId2" Type="http://schemas.openxmlformats.org/officeDocument/2006/relationships/image" Target="../media/image28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9.emf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31.wmf"/><Relationship Id="rId2" Type="http://schemas.openxmlformats.org/officeDocument/2006/relationships/image" Target="../media/image32.wmf"/><Relationship Id="rId3" Type="http://schemas.openxmlformats.org/officeDocument/2006/relationships/image" Target="../media/image33.wmf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34.wmf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35.emf"/><Relationship Id="rId2" Type="http://schemas.openxmlformats.org/officeDocument/2006/relationships/image" Target="../media/image36.wmf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37.e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image" Target="../media/image11.wmf"/><Relationship Id="rId4" Type="http://schemas.openxmlformats.org/officeDocument/2006/relationships/image" Target="../media/image12.wmf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1405080" y="1141920"/>
            <a:ext cx="626400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Monte-Carlo Approach to Derivatives Pricing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315240" y="4875840"/>
            <a:ext cx="2132640" cy="113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f000"/>
                </a:solidFill>
                <a:effectLst/>
                <a:uFillTx/>
                <a:latin typeface="Arial"/>
              </a:rPr>
              <a:t>Zimin Lu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000"/>
                </a:solidFill>
                <a:effectLst/>
                <a:uFillTx/>
                <a:latin typeface="Arial"/>
              </a:rPr>
              <a:t>Enron Research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f000"/>
                </a:solidFill>
                <a:effectLst/>
                <a:uFillTx/>
                <a:latin typeface="Arial"/>
              </a:rPr>
              <a:t>March 16, 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961920" y="3048120"/>
            <a:ext cx="1698840" cy="380880"/>
          </a:xfrm>
          <a:custGeom>
            <a:avLst/>
            <a:gdLst>
              <a:gd name="textAreaLeft" fmla="*/ 0 w 1698840"/>
              <a:gd name="textAreaRight" fmla="*/ 1699200 w 1698840"/>
              <a:gd name="textAreaTop" fmla="*/ 0 h 380880"/>
              <a:gd name="textAreaBottom" fmla="*/ 381240 h 380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961920" y="3048120"/>
            <a:ext cx="2586240" cy="380880"/>
          </a:xfrm>
          <a:custGeom>
            <a:avLst/>
            <a:gdLst>
              <a:gd name="textAreaLeft" fmla="*/ 0 w 2586240"/>
              <a:gd name="textAreaRight" fmla="*/ 2586600 w 2586240"/>
              <a:gd name="textAreaTop" fmla="*/ 0 h 380880"/>
              <a:gd name="textAreaBottom" fmla="*/ 381240 h 380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105000" y="3048120"/>
            <a:ext cx="2586240" cy="380880"/>
          </a:xfrm>
          <a:custGeom>
            <a:avLst/>
            <a:gdLst>
              <a:gd name="textAreaLeft" fmla="*/ 0 w 2586240"/>
              <a:gd name="textAreaRight" fmla="*/ 2586600 w 2586240"/>
              <a:gd name="textAreaTop" fmla="*/ 0 h 380880"/>
              <a:gd name="textAreaBottom" fmla="*/ 381240 h 380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248440" y="3048120"/>
            <a:ext cx="2585880" cy="380880"/>
          </a:xfrm>
          <a:custGeom>
            <a:avLst/>
            <a:gdLst>
              <a:gd name="textAreaLeft" fmla="*/ 0 w 2585880"/>
              <a:gd name="textAreaRight" fmla="*/ 2586240 w 2585880"/>
              <a:gd name="textAreaTop" fmla="*/ 0 h 380880"/>
              <a:gd name="textAreaBottom" fmla="*/ 381240 h 380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335800" y="6324480"/>
            <a:ext cx="179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"/>
          <p:cNvSpPr/>
          <p:nvPr/>
        </p:nvSpPr>
        <p:spPr>
          <a:xfrm>
            <a:off x="7391520" y="914400"/>
            <a:ext cx="1477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95480" y="914400"/>
            <a:ext cx="4029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Example: Asian Put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pic>
        <p:nvPicPr>
          <p:cNvPr id="119" name="" descr=""/>
          <p:cNvPicPr/>
          <p:nvPr/>
        </p:nvPicPr>
        <p:blipFill>
          <a:blip r:embed="rId1"/>
          <a:stretch/>
        </p:blipFill>
        <p:spPr>
          <a:xfrm>
            <a:off x="838080" y="2540160"/>
            <a:ext cx="7391520" cy="88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0" name="" descr=""/>
          <p:cNvPicPr/>
          <p:nvPr/>
        </p:nvPicPr>
        <p:blipFill>
          <a:blip r:embed="rId2"/>
          <a:stretch/>
        </p:blipFill>
        <p:spPr>
          <a:xfrm>
            <a:off x="1689120" y="3657600"/>
            <a:ext cx="5627520" cy="2944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" name=""/>
          <p:cNvSpPr/>
          <p:nvPr/>
        </p:nvSpPr>
        <p:spPr>
          <a:xfrm>
            <a:off x="995760" y="1521000"/>
            <a:ext cx="6673320" cy="785520"/>
          </a:xfrm>
          <a:prstGeom prst="rect">
            <a:avLst/>
          </a:prstGeom>
          <a:noFill/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AGC(S,X,0,intRt,q,vol,vol,91,183,0,0) assumes daily average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MC assumes bi-weekly average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1035000" y="1295280"/>
            <a:ext cx="6281640" cy="370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Random Numbers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Uniform distributed in (0,1)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Rand() in Excel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Rnd() in VBA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Ran1, Ran2, Ran3, and Ran4 in C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Other distributions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Transformation method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24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28" name=""/>
              <p:cNvSpPr txBox="1"/>
              <p:nvPr/>
            </p:nvSpPr>
            <p:spPr>
              <a:xfrm>
                <a:off x="2066760" y="4495680"/>
                <a:ext cx="2590920" cy="1668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−</m:t>
                            </m:r>
                            <m:r>
                              <m:t xml:space="preserve">∞</m:t>
                            </m:r>
                          </m:sub>
                          <m:sup>
                            <m:r>
                              <m:t xml:space="preserve">x</m:t>
                            </m:r>
                          </m:sup>
                          <m:e>
                            <m:r>
                              <m:t xml:space="preserve">p</m:t>
                            </m:r>
                            <m:r>
                              <m:t xml:space="preserve">(</m:t>
                            </m:r>
                            <m:r>
                              <m:t xml:space="preserve">x</m:t>
                            </m:r>
                            <m:r>
                              <m:t xml:space="preserve">'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dx</m:t>
                            </m:r>
                          </m:e>
                        </m:nary>
                        <m:r>
                          <m:t xml:space="preserve">'</m:t>
                        </m:r>
                        <m:r>
                          <m:t xml:space="preserve">=</m:t>
                        </m:r>
                        <m:r>
                          <m:t xml:space="preserve">F</m:t>
                        </m:r>
                        <m:r>
                          <m:t xml:space="preserve">(</m:t>
                        </m:r>
                        <m:r>
                          <m:t xml:space="preserve">x</m:t>
                        </m:r>
                        <m:r>
                          <m:t xml:space="preserve">)</m:t>
                        </m:r>
                      </m:e>
                      <m:e>
                        <m:r>
                          <m:t xml:space="preserve">x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F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p>
                        </m:sSup>
                        <m:r>
                          <m:t xml:space="preserve">(</m:t>
                        </m:r>
                        <m:r>
                          <m:t xml:space="preserve">y</m:t>
                        </m:r>
                        <m:r>
                          <m:t xml:space="preserve">)</m:t>
                        </m:r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28" name=""/>
              <p:cNvSpPr txBox="1"/>
              <p:nvPr/>
            </p:nvSpPr>
            <p:spPr>
              <a:xfrm>
                <a:off x="2066760" y="4495680"/>
                <a:ext cx="2590920" cy="16686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035000" y="1295280"/>
            <a:ext cx="6281640" cy="33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Normal Distributed Random Number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Transformation method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x=norminv(y, 0,1)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Box-Muller method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31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35" name=""/>
              <p:cNvSpPr txBox="1"/>
              <p:nvPr/>
            </p:nvSpPr>
            <p:spPr>
              <a:xfrm>
                <a:off x="1828800" y="4267080"/>
                <a:ext cx="3554280" cy="1992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sSub>
                          <m:e>
                            <m:r>
                              <m:t xml:space="preserve">y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log</m:t>
                            </m:r>
                            <m:r>
                              <m:t xml:space="preserve">(</m:t>
                            </m:r>
                            <m:sSup>
                              <m:e>
                                <m:r>
                                  <m:t xml:space="preserve">r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)</m:t>
                                </m:r>
                              </m:num>
                              <m:den>
                                <m:sSup>
                                  <m:e>
                                    <m:r>
                                      <m:t xml:space="preserve">r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e>
                      <m:e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sSub>
                          <m:e>
                            <m:r>
                              <m:t xml:space="preserve">y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log</m:t>
                            </m:r>
                            <m:r>
                              <m:t xml:space="preserve">(</m:t>
                            </m:r>
                            <m:sSup>
                              <m:e>
                                <m:r>
                                  <m:t xml:space="preserve">r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)</m:t>
                                </m:r>
                              </m:num>
                              <m:den>
                                <m:sSup>
                                  <m:e>
                                    <m:r>
                                      <m:t xml:space="preserve">r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e>
                      <m:e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=</m:t>
                        </m:r>
                        <m:sSubSup>
                          <m:e>
                            <m:r>
                              <m:t xml:space="preserve">y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  <m:r>
                          <m:t xml:space="preserve">+</m:t>
                        </m:r>
                        <m:sSubSup>
                          <m:e>
                            <m:r>
                              <m:t xml:space="preserve">y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35" name=""/>
              <p:cNvSpPr txBox="1"/>
              <p:nvPr/>
            </p:nvSpPr>
            <p:spPr>
              <a:xfrm>
                <a:off x="1828800" y="4267080"/>
                <a:ext cx="3554280" cy="19926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37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41" name=""/>
              <p:cNvSpPr txBox="1"/>
              <p:nvPr/>
            </p:nvSpPr>
            <p:spPr>
              <a:xfrm>
                <a:off x="984240" y="2701800"/>
                <a:ext cx="6734160" cy="1679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=</m:t>
                        </m:r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k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i</m:t>
                            </m:r>
                          </m:sup>
                          <m:e>
                            <m:sSub>
                              <m:e>
                                <m:r>
                                  <m:t xml:space="preserve">α</m:t>
                                </m:r>
                              </m:e>
                              <m:sub>
                                <m:r>
                                  <m:t xml:space="preserve">i</m:t>
                                </m:r>
                                <m:r>
                                  <m:t xml:space="preserve">,</m:t>
                                </m:r>
                                <m:r>
                                  <m:t xml:space="preserve">k</m:t>
                                </m:r>
                              </m:sub>
                            </m:sSub>
                            <m:sSub>
                              <m:e>
                                <m:r>
                                  <m:t xml:space="preserve">y</m:t>
                                </m:r>
                              </m:e>
                              <m:sub>
                                <m:r>
                                  <m:t xml:space="preserve">k</m:t>
                                </m:r>
                              </m:sub>
                            </m:sSub>
                          </m:e>
                        </m:nary>
                      </m:e>
                      <m:e>
                        <m:sSub>
                          <m:e>
                            <m:r>
                              <m:t xml:space="preserve">ρ</m:t>
                            </m:r>
                          </m:e>
                          <m:sub>
                            <m:r>
                              <m:rPr>
                                <m:lit/>
                                <m:nor/>
                              </m:rPr>
                              <m:t xml:space="preserve">ij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rPr>
                            <m:lit/>
                            <m:nor/>
                          </m:rPr>
                          <m:t xml:space="preserve">Cov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,</m:t>
                        </m:r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j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=</m:t>
                        </m:r>
                        <m:nary>
                          <m:naryPr>
                            <m:chr m:val="∑"/>
                            <m:supHide m:val="1"/>
                          </m:naryPr>
                          <m:sub>
                            <m:r>
                              <m:t xml:space="preserve">k</m:t>
                            </m:r>
                          </m:sub>
                          <m:sup/>
                          <m:e>
                            <m:nary>
                              <m:naryPr>
                                <m:chr m:val="∑"/>
                                <m:supHide m:val="1"/>
                              </m:naryPr>
                              <m:sub>
                                <m:r>
                                  <m:t xml:space="preserve">m</m:t>
                                </m:r>
                              </m:sub>
                              <m:sup/>
                              <m:e>
                                <m:sSub>
                                  <m:e>
                                    <m:r>
                                      <m:t xml:space="preserve">α</m:t>
                                    </m:r>
                                  </m:e>
                                  <m:sub>
                                    <m:r>
                                      <m:t xml:space="preserve">i</m:t>
                                    </m:r>
                                    <m:r>
                                      <m:t xml:space="preserve">,</m:t>
                                    </m:r>
                                    <m:r>
                                      <m:t xml:space="preserve">k</m:t>
                                    </m:r>
                                  </m:sub>
                                </m:sSub>
                                <m:sSub>
                                  <m:e>
                                    <m:r>
                                      <m:t xml:space="preserve">α</m:t>
                                    </m:r>
                                  </m:e>
                                  <m:sub>
                                    <m:r>
                                      <m:t xml:space="preserve">j</m:t>
                                    </m:r>
                                    <m:r>
                                      <m:t xml:space="preserve">,</m:t>
                                    </m:r>
                                    <m:r>
                                      <m:t xml:space="preserve">m</m:t>
                                    </m:r>
                                  </m:sub>
                                </m:sSub>
                                <m:sSub>
                                  <m:e>
                                    <m:r>
                                      <m:t xml:space="preserve">δ</m:t>
                                    </m:r>
                                  </m:e>
                                  <m:sub>
                                    <m:r>
                                      <m:t xml:space="preserve">k</m:t>
                                    </m:r>
                                    <m:r>
                                      <m:t xml:space="preserve">,</m:t>
                                    </m:r>
                                    <m:r>
                                      <m:t xml:space="preserve">m</m:t>
                                    </m:r>
                                  </m:sub>
                                </m:sSub>
                              </m:e>
                            </m:nary>
                          </m:e>
                        </m:nary>
                        <m:r>
                          <m:t xml:space="preserve">=</m:t>
                        </m:r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k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i</m:t>
                            </m:r>
                          </m:sup>
                          <m:e>
                            <m:sSub>
                              <m:e>
                                <m:r>
                                  <m:t xml:space="preserve">α</m:t>
                                </m:r>
                              </m:e>
                              <m:sub>
                                <m:r>
                                  <m:t xml:space="preserve">i</m:t>
                                </m:r>
                                <m:r>
                                  <m:t xml:space="preserve">,</m:t>
                                </m:r>
                                <m:r>
                                  <m:t xml:space="preserve">k</m:t>
                                </m:r>
                              </m:sub>
                            </m:sSub>
                            <m:sSub>
                              <m:e>
                                <m:r>
                                  <m:t xml:space="preserve">α</m:t>
                                </m:r>
                              </m:e>
                              <m:sub>
                                <m:r>
                                  <m:t xml:space="preserve">j</m:t>
                                </m:r>
                                <m:r>
                                  <m:t xml:space="preserve">,</m:t>
                                </m:r>
                                <m:r>
                                  <m:t xml:space="preserve">k</m:t>
                                </m:r>
                              </m:sub>
                            </m:sSub>
                            <m:r>
                              <m:rPr>
                                <m:lit/>
                                <m:nor/>
                              </m:rPr>
                              <m:t xml:space="preserve">     </m:t>
                            </m:r>
                            <m:r>
                              <m:t xml:space="preserve">(</m:t>
                            </m:r>
                            <m:r>
                              <m:t xml:space="preserve">i</m:t>
                            </m:r>
                            <m:r>
                              <m:t xml:space="preserve">≤</m:t>
                            </m:r>
                            <m:r>
                              <m:t xml:space="preserve">j</m:t>
                            </m:r>
                            <m:r>
                              <m:t xml:space="preserve">)</m:t>
                            </m:r>
                          </m:e>
                        </m:nary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41" name=""/>
              <p:cNvSpPr txBox="1"/>
              <p:nvPr/>
            </p:nvSpPr>
            <p:spPr>
              <a:xfrm>
                <a:off x="984240" y="2701800"/>
                <a:ext cx="6734160" cy="16797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142" name=""/>
          <p:cNvSpPr/>
          <p:nvPr/>
        </p:nvSpPr>
        <p:spPr>
          <a:xfrm>
            <a:off x="840240" y="1218240"/>
            <a:ext cx="4415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Correlated Random Numbers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210200" y="39243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984240" y="2010600"/>
            <a:ext cx="2981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Cholesky Decomposition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45" name=""/>
              <p:cNvSpPr txBox="1"/>
              <p:nvPr/>
            </p:nvSpPr>
            <p:spPr>
              <a:xfrm>
                <a:off x="984240" y="5105520"/>
                <a:ext cx="2825640" cy="1110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sSub>
                          <m:e>
                            <m:r>
                              <m:t xml:space="preserve">y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</m:e>
                      <m:e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sSub>
                          <m:e>
                            <m:r>
                              <m:t xml:space="preserve">ρy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y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sSup>
                              <m:e>
                                <m:r>
                                  <m:t xml:space="preserve">ρ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45" name=""/>
              <p:cNvSpPr txBox="1"/>
              <p:nvPr/>
            </p:nvSpPr>
            <p:spPr>
              <a:xfrm>
                <a:off x="984240" y="5105520"/>
                <a:ext cx="2825640" cy="11109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146" name=""/>
          <p:cNvSpPr/>
          <p:nvPr/>
        </p:nvSpPr>
        <p:spPr>
          <a:xfrm>
            <a:off x="1037520" y="4570920"/>
            <a:ext cx="1171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Example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"/>
          <p:cNvSpPr/>
          <p:nvPr/>
        </p:nvSpPr>
        <p:spPr>
          <a:xfrm>
            <a:off x="1035000" y="1295280"/>
            <a:ext cx="6281640" cy="14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I. GBM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49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53" name=""/>
              <p:cNvSpPr txBox="1"/>
              <p:nvPr/>
            </p:nvSpPr>
            <p:spPr>
              <a:xfrm>
                <a:off x="1187280" y="1981080"/>
                <a:ext cx="5061240" cy="1808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dS</m:t>
                            </m:r>
                          </m:num>
                          <m:den>
                            <m:r>
                              <m:t xml:space="preserve">S</m:t>
                            </m:r>
                          </m:den>
                        </m:f>
                        <m:r>
                          <m:t xml:space="preserve">=</m:t>
                        </m:r>
                        <m:r>
                          <m:t xml:space="preserve">(</m:t>
                        </m:r>
                        <m:r>
                          <m:t xml:space="preserve">r</m:t>
                        </m:r>
                        <m:r>
                          <m:t xml:space="preserve">−</m:t>
                        </m:r>
                        <m:r>
                          <m:t xml:space="preserve">q</m:t>
                        </m:r>
                        <m:r>
                          <m:t xml:space="preserve">)</m:t>
                        </m:r>
                        <m:r>
                          <m:rPr>
                            <m:lit/>
                            <m:nor/>
                          </m:rPr>
                          <m:t xml:space="preserve">dt</m:t>
                        </m:r>
                        <m:r>
                          <m:t xml:space="preserve">+</m:t>
                        </m:r>
                        <m:r>
                          <m:t xml:space="preserve">σ</m:t>
                        </m:r>
                        <m:r>
                          <m:rPr>
                            <m:lit/>
                            <m:nor/>
                          </m:rPr>
                          <m:t xml:space="preserve">dz</m:t>
                        </m:r>
                      </m:e>
                      <m:e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  <m:r>
                          <m:t xml:space="preserve">=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  <m:r>
                          <m:rPr>
                            <m:lit/>
                            <m:nor/>
                          </m:rPr>
                          <m:t xml:space="preserve">exp</m:t>
                        </m:r>
                        <m:d>
                          <m:dPr>
                            <m:begChr m:val="{"/>
                            <m:endChr m:val="}"/>
                          </m:dPr>
                          <m:e>
                            <m:r>
                              <m:t xml:space="preserve">(</m:t>
                            </m:r>
                            <m:r>
                              <m:t xml:space="preserve">r</m:t>
                            </m:r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−</m:t>
                            </m:r>
                            <m:r>
                              <m:t xml:space="preserve">0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.</m:t>
                            </m:r>
                            <m:r>
                              <m:t xml:space="preserve">5</m:t>
                            </m:r>
                            <m:sSup>
                              <m:e>
                                <m:r>
                                  <m:t xml:space="preserve">σ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  <m:r>
                              <m:t xml:space="preserve">)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t xml:space="preserve">σx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e>
                        </m:d>
                      </m:e>
                      <m:e>
                        <m:r>
                          <m:t xml:space="preserve">E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=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  <m:r>
                          <m:rPr>
                            <m:lit/>
                            <m:nor/>
                          </m:rPr>
                          <m:t xml:space="preserve">exp</m:t>
                        </m:r>
                        <m:r>
                          <m:t xml:space="preserve">(</m:t>
                        </m:r>
                        <m:r>
                          <m:t xml:space="preserve">(</m:t>
                        </m:r>
                        <m:r>
                          <m:t xml:space="preserve">r</m:t>
                        </m:r>
                        <m:r>
                          <m:t xml:space="preserve">−</m:t>
                        </m:r>
                        <m:r>
                          <m:t xml:space="preserve">q</m:t>
                        </m:r>
                        <m:r>
                          <m:t xml:space="preserve">)</m:t>
                        </m:r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  <m:r>
                          <m:t xml:space="preserve">)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Var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=</m:t>
                        </m:r>
                        <m:sSubSup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  <m:r>
                          <m:rPr>
                            <m:lit/>
                            <m:nor/>
                          </m:rPr>
                          <m:t xml:space="preserve">exp</m:t>
                        </m:r>
                        <m:d>
                          <m:dPr>
                            <m:begChr m:val="{"/>
                            <m:endChr m:val="}"/>
                          </m:dPr>
                          <m:e>
                            <m:r>
                              <m:t xml:space="preserve">2</m:t>
                            </m:r>
                            <m:r>
                              <m:t xml:space="preserve">(</m:t>
                            </m:r>
                            <m:r>
                              <m:t xml:space="preserve">r</m:t>
                            </m:r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)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exp</m:t>
                            </m:r>
                            <m:r>
                              <m:t xml:space="preserve">(</m:t>
                            </m:r>
                            <m:sSup>
                              <m:e>
                                <m:r>
                                  <m:t xml:space="preserve">σ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  <m:r>
                              <m:t xml:space="preserve">)</m:t>
                            </m:r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53" name=""/>
              <p:cNvSpPr txBox="1"/>
              <p:nvPr/>
            </p:nvSpPr>
            <p:spPr>
              <a:xfrm>
                <a:off x="1187280" y="1981080"/>
                <a:ext cx="5061240" cy="18082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pic>
        <p:nvPicPr>
          <p:cNvPr id="154" name="" descr=""/>
          <p:cNvPicPr/>
          <p:nvPr/>
        </p:nvPicPr>
        <p:blipFill>
          <a:blip r:embed="rId2"/>
          <a:stretch/>
        </p:blipFill>
        <p:spPr>
          <a:xfrm>
            <a:off x="1187280" y="3962520"/>
            <a:ext cx="5061240" cy="2732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1035000" y="1295280"/>
            <a:ext cx="6281640" cy="14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II. JD+MR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57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61" name=""/>
              <p:cNvSpPr txBox="1"/>
              <p:nvPr/>
            </p:nvSpPr>
            <p:spPr>
              <a:xfrm>
                <a:off x="1035000" y="2057400"/>
                <a:ext cx="5823000" cy="1170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dS</m:t>
                            </m:r>
                          </m:num>
                          <m:den>
                            <m:r>
                              <m:t xml:space="preserve">S</m:t>
                            </m:r>
                          </m:den>
                        </m:f>
                        <m:r>
                          <m:t xml:space="preserve">=</m:t>
                        </m:r>
                        <m:r>
                          <m:t xml:space="preserve">α</m:t>
                        </m:r>
                        <m:r>
                          <m:t xml:space="preserve">(</m:t>
                        </m:r>
                        <m:r>
                          <m:t xml:space="preserve">β</m:t>
                        </m:r>
                        <m:r>
                          <m:t xml:space="preserve">−</m:t>
                        </m:r>
                        <m:r>
                          <m:rPr>
                            <m:lit/>
                            <m:nor/>
                          </m:rPr>
                          <m:t xml:space="preserve">ln</m:t>
                        </m:r>
                        <m:r>
                          <m:t xml:space="preserve">S</m:t>
                        </m:r>
                        <m:r>
                          <m:t xml:space="preserve">)</m:t>
                        </m:r>
                        <m:r>
                          <m:rPr>
                            <m:lit/>
                            <m:nor/>
                          </m:rPr>
                          <m:t xml:space="preserve">dt</m:t>
                        </m:r>
                        <m:r>
                          <m:t xml:space="preserve">+</m:t>
                        </m:r>
                        <m:r>
                          <m:t xml:space="preserve">σ</m:t>
                        </m:r>
                        <m:r>
                          <m:rPr>
                            <m:lit/>
                            <m:nor/>
                          </m:rPr>
                          <m:t xml:space="preserve">dz</m:t>
                        </m:r>
                        <m:r>
                          <m:t xml:space="preserve">+</m:t>
                        </m:r>
                        <m:r>
                          <m:t xml:space="preserve">κ</m:t>
                        </m:r>
                        <m:r>
                          <m:rPr>
                            <m:lit/>
                            <m:nor/>
                          </m:rPr>
                          <m:t xml:space="preserve">dq</m:t>
                        </m:r>
                      </m:e>
                      <m:e>
                        <m:sSub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dx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t xml:space="preserve">α</m:t>
                        </m:r>
                        <m:r>
                          <m:t xml:space="preserve">(</m:t>
                        </m:r>
                        <m:r>
                          <m:t xml:space="preserve">β</m:t>
                        </m:r>
                        <m:r>
                          <m:t xml:space="preserve">'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x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φ</m:t>
                        </m:r>
                        <m:acc>
                          <m:accPr>
                            <m:chr m:val="¯"/>
                          </m:accPr>
                          <m:e>
                            <m:r>
                              <m:t xml:space="preserve">κ</m:t>
                            </m:r>
                          </m:e>
                        </m:acc>
                        <m:r>
                          <m:t xml:space="preserve">)</m:t>
                        </m:r>
                        <m:r>
                          <m:rPr>
                            <m:lit/>
                            <m:nor/>
                          </m:rPr>
                          <m:t xml:space="preserve">dt</m:t>
                        </m:r>
                        <m:r>
                          <m:t xml:space="preserve">+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rad>
                        <m:sSub>
                          <m:e>
                            <m:r>
                              <m:t xml:space="preserve">ε</m:t>
                            </m:r>
                          </m:e>
                          <m:sub>
                            <m:r>
                              <m:t xml:space="preserve">1</m:t>
                            </m:r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+</m:t>
                        </m:r>
                        <m:r>
                          <m:t xml:space="preserve">(</m:t>
                        </m:r>
                        <m:acc>
                          <m:accPr>
                            <m:chr m:val="¯"/>
                          </m:accPr>
                          <m:e>
                            <m:r>
                              <m:t xml:space="preserve">κ</m:t>
                            </m:r>
                          </m:e>
                        </m:acc>
                        <m:r>
                          <m:t xml:space="preserve">+</m:t>
                        </m:r>
                        <m:sSub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γε</m:t>
                            </m:r>
                          </m:e>
                          <m:sub>
                            <m:r>
                              <m:t xml:space="preserve">2</m:t>
                            </m:r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u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>
                          <m:t xml:space="preserve">&lt;</m:t>
                        </m:r>
                        <m:r>
                          <m:t xml:space="preserve">φ</m:t>
                        </m:r>
                        <m:r>
                          <m:rPr>
                            <m:lit/>
                            <m:nor/>
                          </m:rPr>
                          <m:t xml:space="preserve">dt</m:t>
                        </m:r>
                        <m:r>
                          <m:t xml:space="preserve">)</m:t>
                        </m:r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61" name=""/>
              <p:cNvSpPr txBox="1"/>
              <p:nvPr/>
            </p:nvSpPr>
            <p:spPr>
              <a:xfrm>
                <a:off x="1035000" y="2057400"/>
                <a:ext cx="5823000" cy="11700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pic>
        <p:nvPicPr>
          <p:cNvPr id="162" name="" descr=""/>
          <p:cNvPicPr/>
          <p:nvPr/>
        </p:nvPicPr>
        <p:blipFill>
          <a:blip r:embed="rId2"/>
          <a:stretch/>
        </p:blipFill>
        <p:spPr>
          <a:xfrm>
            <a:off x="2409840" y="3657600"/>
            <a:ext cx="5129280" cy="260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3" name="" descr=""/>
          <p:cNvPicPr/>
          <p:nvPr/>
        </p:nvPicPr>
        <p:blipFill>
          <a:blip r:embed="rId3"/>
          <a:stretch/>
        </p:blipFill>
        <p:spPr>
          <a:xfrm>
            <a:off x="609480" y="3657600"/>
            <a:ext cx="1600200" cy="1566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1035000" y="1295280"/>
            <a:ext cx="6281640" cy="356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Variance Reduction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Antithetic Variable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1) generate two negative correlated random paths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2) calculate option price for each path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3)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66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70" name=""/>
              <p:cNvSpPr txBox="1"/>
              <p:nvPr/>
            </p:nvSpPr>
            <p:spPr>
              <a:xfrm>
                <a:off x="1571760" y="3581280"/>
                <a:ext cx="4448160" cy="1170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rPr>
                            <m:lit/>
                            <m:nor/>
                          </m:rPr>
                          <m:t xml:space="preserve">Var</m:t>
                        </m:r>
                        <m:r>
                          <m:t xml:space="preserve">(</m:t>
                        </m:r>
                        <m:f>
                          <m:num>
                            <m:sSub>
                              <m:e>
                                <m:r>
                                  <m:t xml:space="preserve">f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r>
                              <m:t xml:space="preserve">+</m:t>
                            </m:r>
                            <m:sSub>
                              <m:e>
                                <m:r>
                                  <m:t xml:space="preserve">f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)</m:t>
                        </m:r>
                        <m:r>
                          <m:t xml:space="preserve">=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[</m:t>
                        </m:r>
                        <m:r>
                          <m:rPr>
                            <m:lit/>
                            <m:nor/>
                          </m:rPr>
                          <m:t xml:space="preserve">Var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f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+</m:t>
                        </m:r>
                        <m:r>
                          <m:rPr>
                            <m:lit/>
                            <m:nor/>
                          </m:rPr>
                          <m:t xml:space="preserve">Var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f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  <m:r>
                          <m:rPr>
                            <m:lit/>
                            <m:nor/>
                          </m:rPr>
                          <m:t xml:space="preserve">Cov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f</m:t>
                            </m:r>
                          </m:e>
                          <m:sub>
                            <m:r>
                              <m:t xml:space="preserve">1</m:t>
                            </m:r>
                            <m:r>
                              <m:t xml:space="preserve">,</m:t>
                            </m:r>
                          </m:sub>
                        </m:sSub>
                        <m:sSub>
                          <m:e>
                            <m:r>
                              <m:t xml:space="preserve">f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</m:e>
                      <m:e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[</m:t>
                        </m:r>
                        <m:r>
                          <m:rPr>
                            <m:lit/>
                            <m:nor/>
                          </m:rPr>
                          <m:t xml:space="preserve">Var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f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+</m:t>
                        </m:r>
                        <m:r>
                          <m:rPr>
                            <m:lit/>
                            <m:nor/>
                          </m:rPr>
                          <m:t xml:space="preserve">Cov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f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,</m:t>
                        </m:r>
                        <m:sSub>
                          <m:e>
                            <m:r>
                              <m:t xml:space="preserve">f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  <m:r>
                          <m:t xml:space="preserve">&lt;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rPr>
                            <m:lit/>
                            <m:nor/>
                          </m:rPr>
                          <m:t xml:space="preserve">Var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f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70" name=""/>
              <p:cNvSpPr txBox="1"/>
              <p:nvPr/>
            </p:nvSpPr>
            <p:spPr>
              <a:xfrm>
                <a:off x="1571760" y="3581280"/>
                <a:ext cx="4448160" cy="11700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/>
          <p:nvPr/>
        </p:nvSpPr>
        <p:spPr>
          <a:xfrm>
            <a:off x="1035000" y="1295280"/>
            <a:ext cx="5811840" cy="14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Antithetic Variance Reduction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73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77" name="" descr=""/>
          <p:cNvPicPr/>
          <p:nvPr/>
        </p:nvPicPr>
        <p:blipFill>
          <a:blip r:embed="rId1"/>
          <a:stretch/>
        </p:blipFill>
        <p:spPr>
          <a:xfrm>
            <a:off x="1217520" y="2209680"/>
            <a:ext cx="5213520" cy="1036800"/>
          </a:xfrm>
          <a:prstGeom prst="rect">
            <a:avLst/>
          </a:prstGeom>
          <a:solidFill>
            <a:srgbClr val="cbf1fd"/>
          </a:solidFill>
          <a:ln w="0">
            <a:noFill/>
          </a:ln>
        </p:spPr>
      </p:pic>
      <p:pic>
        <p:nvPicPr>
          <p:cNvPr id="178" name="" descr=""/>
          <p:cNvPicPr/>
          <p:nvPr/>
        </p:nvPicPr>
        <p:blipFill>
          <a:blip r:embed="rId2"/>
          <a:stretch/>
        </p:blipFill>
        <p:spPr>
          <a:xfrm>
            <a:off x="1217520" y="3505320"/>
            <a:ext cx="5629320" cy="263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"/>
          <p:cNvSpPr/>
          <p:nvPr/>
        </p:nvSpPr>
        <p:spPr>
          <a:xfrm>
            <a:off x="1035000" y="1295280"/>
            <a:ext cx="5811840" cy="14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Control Variate Method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Estimate + correction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81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85" name=""/>
              <p:cNvSpPr txBox="1"/>
              <p:nvPr/>
            </p:nvSpPr>
            <p:spPr>
              <a:xfrm>
                <a:off x="1035000" y="2301840"/>
                <a:ext cx="3210120" cy="601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f</m:t>
                        </m:r>
                      </m:e>
                      <m:sub>
                        <m:r>
                          <m:t xml:space="preserve">A</m:t>
                        </m:r>
                      </m:sub>
                    </m:sSub>
                    <m:r>
                      <m:t xml:space="preserve">=</m:t>
                    </m:r>
                    <m:sSubSup>
                      <m:e>
                        <m:r>
                          <m:t xml:space="preserve">f</m:t>
                        </m:r>
                      </m:e>
                      <m:sub>
                        <m:r>
                          <m:t xml:space="preserve">A</m:t>
                        </m:r>
                      </m:sub>
                      <m:sup/>
                    </m:sSubSup>
                    <m:r>
                      <m:t xml:space="preserve">+</m:t>
                    </m:r>
                    <m:r>
                      <m:t xml:space="preserve">(</m:t>
                    </m:r>
                    <m:sSub>
                      <m:e>
                        <m:r>
                          <m:t xml:space="preserve">f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r>
                      <m:t xml:space="preserve">−</m:t>
                    </m:r>
                    <m:sSubSup>
                      <m:e>
                        <m:r>
                          <m:t xml:space="preserve">f</m:t>
                        </m:r>
                      </m:e>
                      <m:sub>
                        <m:r>
                          <m:t xml:space="preserve">B</m:t>
                        </m:r>
                      </m:sub>
                      <m:sup/>
                    </m:sSubSup>
                    <m:r>
                      <m:t xml:space="preserve">)</m:t>
                    </m:r>
                  </m:oMath>
                </a14:m>
              </a:p>
            </p:txBody>
          </p:sp>
        </mc:Choice>
        <mc:Fallback>
          <p:sp>
            <p:nvSpPr>
              <p:cNvPr id="185" name=""/>
              <p:cNvSpPr txBox="1"/>
              <p:nvPr/>
            </p:nvSpPr>
            <p:spPr>
              <a:xfrm>
                <a:off x="1035000" y="2301840"/>
                <a:ext cx="3210120" cy="6015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pic>
        <p:nvPicPr>
          <p:cNvPr id="186" name="" descr=""/>
          <p:cNvPicPr/>
          <p:nvPr/>
        </p:nvPicPr>
        <p:blipFill>
          <a:blip r:embed="rId2"/>
          <a:stretch/>
        </p:blipFill>
        <p:spPr>
          <a:xfrm>
            <a:off x="1035000" y="3505320"/>
            <a:ext cx="6281640" cy="2143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"/>
          <p:cNvSpPr/>
          <p:nvPr/>
        </p:nvSpPr>
        <p:spPr>
          <a:xfrm>
            <a:off x="1035000" y="1295280"/>
            <a:ext cx="5811840" cy="14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American Monte-Carlo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89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93" name="" descr=""/>
          <p:cNvPicPr/>
          <p:nvPr/>
        </p:nvPicPr>
        <p:blipFill>
          <a:blip r:embed="rId1"/>
          <a:stretch/>
        </p:blipFill>
        <p:spPr>
          <a:xfrm>
            <a:off x="820800" y="1854360"/>
            <a:ext cx="6302160" cy="903240"/>
          </a:xfrm>
          <a:prstGeom prst="rect">
            <a:avLst/>
          </a:prstGeom>
          <a:solidFill>
            <a:srgbClr val="cbf1fd"/>
          </a:solidFill>
          <a:ln w="0">
            <a:noFill/>
          </a:ln>
        </p:spPr>
      </p:pic>
      <p:pic>
        <p:nvPicPr>
          <p:cNvPr id="194" name="" descr=""/>
          <p:cNvPicPr/>
          <p:nvPr/>
        </p:nvPicPr>
        <p:blipFill>
          <a:blip r:embed="rId2"/>
          <a:stretch/>
        </p:blipFill>
        <p:spPr>
          <a:xfrm>
            <a:off x="820800" y="2757600"/>
            <a:ext cx="6302160" cy="380880"/>
          </a:xfrm>
          <a:prstGeom prst="rect">
            <a:avLst/>
          </a:prstGeom>
          <a:solidFill>
            <a:srgbClr val="cbf1fd"/>
          </a:solidFill>
          <a:ln w="0">
            <a:noFill/>
          </a:ln>
        </p:spPr>
      </p:pic>
      <p:pic>
        <p:nvPicPr>
          <p:cNvPr id="195" name="" descr=""/>
          <p:cNvPicPr/>
          <p:nvPr/>
        </p:nvPicPr>
        <p:blipFill>
          <a:blip r:embed="rId3"/>
          <a:stretch/>
        </p:blipFill>
        <p:spPr>
          <a:xfrm>
            <a:off x="1236600" y="3352680"/>
            <a:ext cx="5610240" cy="314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1523880" y="990720"/>
            <a:ext cx="6282000" cy="55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Monte-Carlo Quadrature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Calculate PI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 options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Random numbers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GBM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Jump diffusion with mean-reversion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Variance Reduction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Antithetic variable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Control variate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onotype Sorts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American Options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Greeks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Curve Modeling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6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1035000" y="1295280"/>
            <a:ext cx="5811840" cy="14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Monte-Carlo Greeks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98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133640" y="2057400"/>
            <a:ext cx="4630680" cy="1481040"/>
          </a:xfrm>
          <a:prstGeom prst="rect">
            <a:avLst/>
          </a:prstGeom>
          <a:solidFill>
            <a:srgbClr val="cbf1f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179360" y="2440080"/>
            <a:ext cx="328680" cy="1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132000" y="2440080"/>
            <a:ext cx="330480" cy="1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699000" y="2440080"/>
            <a:ext cx="565200" cy="1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309920" y="2440080"/>
            <a:ext cx="430200" cy="1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608000" y="320364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287960" y="3203640"/>
            <a:ext cx="51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|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163400" y="320364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911040" y="3203640"/>
            <a:ext cx="64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669840" y="320364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3403080" y="320364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2117160" y="320364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944000" y="3203640"/>
            <a:ext cx="64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702800" y="320364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291280" y="2793960"/>
            <a:ext cx="191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661640" y="2793960"/>
            <a:ext cx="636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031280" y="2793960"/>
            <a:ext cx="636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953880" y="279396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3828600" y="2793960"/>
            <a:ext cx="127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3764880" y="2793960"/>
            <a:ext cx="64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562120" y="2793960"/>
            <a:ext cx="523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max(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2221920" y="279396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1969560" y="2793960"/>
            <a:ext cx="64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729800" y="279396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493280" y="2793960"/>
            <a:ext cx="64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3972960" y="2475000"/>
            <a:ext cx="127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2904480" y="227952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2324880" y="227952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022920" y="3184560"/>
            <a:ext cx="514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2719800" y="3184560"/>
            <a:ext cx="514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1211760" y="2886120"/>
            <a:ext cx="271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4649400" y="2454120"/>
            <a:ext cx="77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4498560" y="2103480"/>
            <a:ext cx="77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184280" y="2103480"/>
            <a:ext cx="77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3933360" y="2103480"/>
            <a:ext cx="77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507200" y="335772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3290400" y="3184560"/>
            <a:ext cx="77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964240" y="318456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772720" y="3184560"/>
            <a:ext cx="85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2645640" y="3184560"/>
            <a:ext cx="601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193200" y="2948040"/>
            <a:ext cx="85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395240" y="3203640"/>
            <a:ext cx="156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988800" y="32036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764880" y="3203640"/>
            <a:ext cx="127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485520" y="3203640"/>
            <a:ext cx="170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114360" y="3203640"/>
            <a:ext cx="156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2452320" y="3203640"/>
            <a:ext cx="1137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2031120" y="320364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798200" y="3203640"/>
            <a:ext cx="127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1518840" y="3203640"/>
            <a:ext cx="170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3571200" y="2793960"/>
            <a:ext cx="170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3085560" y="2793960"/>
            <a:ext cx="127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048760" y="279396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1823400" y="2793960"/>
            <a:ext cx="127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1544040" y="2793960"/>
            <a:ext cx="170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509720" y="2475000"/>
            <a:ext cx="127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598280" y="2122560"/>
            <a:ext cx="170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4044240" y="2122560"/>
            <a:ext cx="127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3337920" y="2475000"/>
            <a:ext cx="127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318840" y="2122560"/>
            <a:ext cx="170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998080" y="2279520"/>
            <a:ext cx="127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750760" y="2279520"/>
            <a:ext cx="127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415600" y="2279520"/>
            <a:ext cx="99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824840" y="2279520"/>
            <a:ext cx="269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1415160" y="247500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1366200" y="2122560"/>
            <a:ext cx="170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910960" y="3168720"/>
            <a:ext cx="514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586960" y="3168720"/>
            <a:ext cx="514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254320" y="3174840"/>
            <a:ext cx="2030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1268640" y="3174840"/>
            <a:ext cx="2037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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3435480" y="276552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357640" y="2765520"/>
            <a:ext cx="2030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407480" y="2446200"/>
            <a:ext cx="136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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396680" y="2093760"/>
            <a:ext cx="136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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3618000" y="225108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3236040" y="2446200"/>
            <a:ext cx="136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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216960" y="2093760"/>
            <a:ext cx="136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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622600" y="225108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2200320" y="2251080"/>
            <a:ext cx="85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1620720" y="2251080"/>
            <a:ext cx="2030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313640" y="2446200"/>
            <a:ext cx="136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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1264320" y="2093760"/>
            <a:ext cx="136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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773520" y="2093760"/>
            <a:ext cx="154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85" name="" descr=""/>
          <p:cNvPicPr/>
          <p:nvPr/>
        </p:nvPicPr>
        <p:blipFill>
          <a:blip r:embed="rId1"/>
          <a:stretch/>
        </p:blipFill>
        <p:spPr>
          <a:xfrm>
            <a:off x="1133640" y="4800600"/>
            <a:ext cx="2820960" cy="692280"/>
          </a:xfrm>
          <a:prstGeom prst="rect">
            <a:avLst/>
          </a:prstGeom>
          <a:solidFill>
            <a:srgbClr val="cbf1fd"/>
          </a:solidFill>
          <a:ln w="0">
            <a:noFill/>
          </a:ln>
        </p:spPr>
      </p:pic>
      <p:sp>
        <p:nvSpPr>
          <p:cNvPr id="286" name=""/>
          <p:cNvSpPr/>
          <p:nvPr/>
        </p:nvSpPr>
        <p:spPr>
          <a:xfrm>
            <a:off x="1032840" y="3923280"/>
            <a:ext cx="3560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Expectation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taken as if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"/>
          <p:cNvSpPr/>
          <p:nvPr/>
        </p:nvSpPr>
        <p:spPr>
          <a:xfrm>
            <a:off x="1035000" y="1295280"/>
            <a:ext cx="5811840" cy="14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Monte-Carlo Greeks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289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1032840" y="3923280"/>
            <a:ext cx="3560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Expectation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taken as if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94" name=""/>
              <p:cNvSpPr txBox="1"/>
              <p:nvPr/>
            </p:nvSpPr>
            <p:spPr>
              <a:xfrm>
                <a:off x="1133640" y="1828800"/>
                <a:ext cx="4119480" cy="1889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f>
                          <m:num>
                            <m:r>
                              <m:t xml:space="preserve">∂</m:t>
                            </m:r>
                            <m:r>
                              <m:t xml:space="preserve">Δ</m:t>
                            </m:r>
                          </m:num>
                          <m:den>
                            <m:r>
                              <m:t xml:space="preserve">∂</m:t>
                            </m:r>
                            <m:r>
                              <m:t xml:space="preserve">t</m:t>
                            </m:r>
                          </m:den>
                        </m:f>
                        <m:r>
                          <m:t xml:space="preserve">=</m:t>
                        </m:r>
                        <m:r>
                          <m:t xml:space="preserve">dΔ</m:t>
                        </m:r>
                        <m:r>
                          <m:t xml:space="preserve">−</m:t>
                        </m:r>
                        <m:r>
                          <m:t xml:space="preserve">(</m:t>
                        </m:r>
                        <m:r>
                          <m:t xml:space="preserve">r</m:t>
                        </m:r>
                        <m:r>
                          <m:t xml:space="preserve">−</m:t>
                        </m:r>
                        <m:r>
                          <m:t xml:space="preserve">d</m:t>
                        </m:r>
                        <m:r>
                          <m:t xml:space="preserve">+</m:t>
                        </m:r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)</m:t>
                        </m:r>
                        <m:r>
                          <m:t xml:space="preserve">S</m:t>
                        </m:r>
                        <m:f>
                          <m:num>
                            <m:r>
                              <m:t xml:space="preserve">∂</m:t>
                            </m:r>
                            <m:r>
                              <m:t xml:space="preserve">Δ</m:t>
                            </m:r>
                          </m:num>
                          <m:den>
                            <m:r>
                              <m:t xml:space="preserve">∂</m:t>
                            </m:r>
                            <m:r>
                              <m:t xml:space="preserve">S</m:t>
                            </m:r>
                          </m:den>
                        </m:f>
                        <m:r>
                          <m:t xml:space="preserve">−</m:t>
                        </m:r>
                        <m:f>
                          <m:num>
                            <m:sSup>
                              <m:e>
                                <m:r>
                                  <m:t xml:space="preserve">σ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  <m:sSup>
                              <m:e>
                                <m:r>
                                  <m:t xml:space="preserve">S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f>
                          <m:num>
                            <m:sSup>
                              <m:e>
                                <m:r>
                                  <m:t xml:space="preserve">∂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  <m:r>
                              <m:t xml:space="preserve">Δ</m:t>
                            </m:r>
                          </m:num>
                          <m:den>
                            <m:r>
                              <m:t xml:space="preserve">∂</m:t>
                            </m:r>
                            <m:sSup>
                              <m:e>
                                <m:r>
                                  <m:t xml:space="preserve">S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den>
                        </m:f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with</m:t>
                        </m:r>
                        <m:r>
                          <m:t xml:space="preserve">Δ</m:t>
                        </m:r>
                        <m:r>
                          <m:t xml:space="preserve">(</m:t>
                        </m:r>
                        <m:r>
                          <m:t xml:space="preserve">S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  <m:r>
                          <m:t xml:space="preserve">=</m:t>
                        </m:r>
                        <m:eqArr>
                          <m:e>
                            <m:d>
                              <m:dPr>
                                <m:begChr m:val="{"/>
                                <m:endChr m:val=""/>
                              </m:dPr>
                              <m:e>
                                <m:r>
                                  <m:t xml:space="preserve">0</m:t>
                                </m:r>
                                <m:r>
                                  <m:rPr>
                                    <m:lit/>
                                    <m:nor/>
                                  </m:rPr>
                                  <m:t xml:space="preserve">, if </m:t>
                                </m:r>
                                <m:sSub>
                                  <m:e>
                                    <m:r>
                                      <m:t xml:space="preserve">S</m:t>
                                    </m:r>
                                  </m:e>
                                  <m:sub>
                                    <m:r>
                                      <m:t xml:space="preserve">T</m:t>
                                    </m:r>
                                  </m:sub>
                                </m:sSub>
                                <m:r>
                                  <m:t xml:space="preserve">&lt;</m:t>
                                </m:r>
                                <m:r>
                                  <m:t xml:space="preserve">K</m:t>
                                </m:r>
                              </m:e>
                              <m:e/>
                            </m:d>
                          </m:e>
                        </m:eqArr>
                      </m:e>
                      <m:e/>
                    </m:eqArr>
                  </m:oMath>
                </a14:m>
              </a:p>
            </p:txBody>
          </p:sp>
        </mc:Choice>
        <mc:Fallback>
          <p:sp>
            <p:nvSpPr>
              <p:cNvPr id="294" name=""/>
              <p:cNvSpPr txBox="1"/>
              <p:nvPr/>
            </p:nvSpPr>
            <p:spPr>
              <a:xfrm>
                <a:off x="1133640" y="1828800"/>
                <a:ext cx="4119480" cy="18892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pic>
        <p:nvPicPr>
          <p:cNvPr id="295" name="" descr=""/>
          <p:cNvPicPr/>
          <p:nvPr/>
        </p:nvPicPr>
        <p:blipFill>
          <a:blip r:embed="rId2"/>
          <a:stretch/>
        </p:blipFill>
        <p:spPr>
          <a:xfrm>
            <a:off x="1179360" y="4724280"/>
            <a:ext cx="3478320" cy="692280"/>
          </a:xfrm>
          <a:prstGeom prst="rect">
            <a:avLst/>
          </a:prstGeom>
          <a:solidFill>
            <a:srgbClr val="cbf1fd"/>
          </a:solidFill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"/>
          <p:cNvSpPr/>
          <p:nvPr/>
        </p:nvSpPr>
        <p:spPr>
          <a:xfrm>
            <a:off x="1035000" y="1295280"/>
            <a:ext cx="5811840" cy="14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Curve Modeling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Century Gothic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298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1035000" y="3827160"/>
            <a:ext cx="6504120" cy="243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1. Multi-assets option: Swaption, Swing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2. Value at Risk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3. Real assets valuation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 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 plant, gas storage facility, pipeline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1219320" y="3809880"/>
            <a:ext cx="609732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04" name=""/>
              <p:cNvSpPr txBox="1"/>
              <p:nvPr/>
            </p:nvSpPr>
            <p:spPr>
              <a:xfrm>
                <a:off x="1219320" y="2209680"/>
                <a:ext cx="4829040" cy="1193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dF</m:t>
                        </m:r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num>
                      <m:den>
                        <m:r>
                          <m:t xml:space="preserve">F</m:t>
                        </m:r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</m:den>
                    </m:f>
                    <m:r>
                      <m:t xml:space="preserve">=</m:t>
                    </m:r>
                    <m:nary>
                      <m:naryPr>
                        <m:chr m:val="∑"/>
                      </m:naryPr>
                      <m:sub>
                        <m:r>
                          <m:t xml:space="preserve">k</m:t>
                        </m:r>
                        <m:r>
                          <m:t xml:space="preserve">=</m:t>
                        </m:r>
                        <m:r>
                          <m:t xml:space="preserve">1</m:t>
                        </m:r>
                      </m:sub>
                      <m:sup>
                        <m:r>
                          <m:t xml:space="preserve">n</m:t>
                        </m:r>
                      </m:sup>
                      <m:e>
                        <m:sSub>
                          <m:e>
                            <m:r>
                              <m:t xml:space="preserve">σ</m:t>
                            </m:r>
                          </m:e>
                          <m:sub>
                            <m:r>
                              <m:t xml:space="preserve">k</m:t>
                            </m:r>
                          </m:sub>
                        </m:sSub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  <m:r>
                          <m:t xml:space="preserve">d</m:t>
                        </m:r>
                      </m:e>
                    </m:nary>
                    <m:sSub>
                      <m:e>
                        <m:r>
                          <m:t xml:space="preserve">z</m:t>
                        </m:r>
                      </m:e>
                      <m:sub>
                        <m:r>
                          <m:t xml:space="preserve">k</m:t>
                        </m:r>
                      </m:sub>
                    </m:sSub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)</m:t>
                    </m:r>
                  </m:oMath>
                </a14:m>
              </a:p>
            </p:txBody>
          </p:sp>
        </mc:Choice>
        <mc:Fallback>
          <p:sp>
            <p:nvSpPr>
              <p:cNvPr id="304" name=""/>
              <p:cNvSpPr txBox="1"/>
              <p:nvPr/>
            </p:nvSpPr>
            <p:spPr>
              <a:xfrm>
                <a:off x="1219320" y="2209680"/>
                <a:ext cx="4829040" cy="11937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7391520" y="914400"/>
            <a:ext cx="1477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330200" y="1676520"/>
            <a:ext cx="487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Black-Scholes European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2" name=""/>
              <p:cNvSpPr txBox="1"/>
              <p:nvPr/>
            </p:nvSpPr>
            <p:spPr>
              <a:xfrm>
                <a:off x="1569960" y="2362320"/>
                <a:ext cx="5886360" cy="1569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f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E</m:t>
                        </m:r>
                        <m:r>
                          <m:t xml:space="preserve">[</m:t>
                        </m:r>
                        <m:r>
                          <m:rPr>
                            <m:lit/>
                            <m:nor/>
                          </m:rPr>
                          <m:t xml:space="preserve">payoff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    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nary>
                          <m:naryPr>
                            <m:chr m:val="∫"/>
                            <m:subHide m:val="1"/>
                            <m:supHide m:val="1"/>
                          </m:naryPr>
                          <m:sub/>
                          <m:sup/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payoff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  <m:r>
                              <m:t xml:space="preserve">P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  <m:sSub>
                              <m:e>
                                <m:r>
                                  <m:rPr>
                                    <m:lit/>
                                    <m:nor/>
                                  </m:rPr>
                                  <m:t xml:space="preserve">dS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e>
                        </m:nary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22" name=""/>
              <p:cNvSpPr txBox="1"/>
              <p:nvPr/>
            </p:nvSpPr>
            <p:spPr>
              <a:xfrm>
                <a:off x="1569960" y="2362320"/>
                <a:ext cx="5886360" cy="15699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3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28" name=""/>
          <p:cNvSpPr/>
          <p:nvPr/>
        </p:nvSpPr>
        <p:spPr>
          <a:xfrm>
            <a:off x="1330200" y="4191120"/>
            <a:ext cx="6365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The risk-neutral underlying process</a:t>
            </a:r>
            <a:r>
              <a:rPr b="1" lang="en-US" sz="2400" strike="noStrike" u="none">
                <a:solidFill>
                  <a:srgbClr val="ffff66"/>
                </a:solidFill>
                <a:effectLst/>
                <a:uFillTx/>
                <a:latin typeface="Arial Rounded MT Bold"/>
              </a:rPr>
              <a:t> </a:t>
            </a:r>
            <a:r>
              <a:rPr b="0" lang="en-US" sz="2400" strike="noStrike" u="none">
                <a:solidFill>
                  <a:srgbClr val="ffff66"/>
                </a:solidFill>
                <a:effectLst/>
                <a:uFillTx/>
                <a:latin typeface="Arial Rounded MT Bold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9" name=""/>
              <p:cNvSpPr txBox="1"/>
              <p:nvPr/>
            </p:nvSpPr>
            <p:spPr>
              <a:xfrm>
                <a:off x="1330200" y="4800600"/>
                <a:ext cx="5830920" cy="1327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dS</m:t>
                            </m:r>
                          </m:num>
                          <m:den>
                            <m:r>
                              <m:t xml:space="preserve">S</m:t>
                            </m:r>
                          </m:den>
                        </m:f>
                        <m:r>
                          <m:t xml:space="preserve">=</m:t>
                        </m:r>
                        <m:r>
                          <m:t xml:space="preserve">(</m:t>
                        </m:r>
                        <m:r>
                          <m:t xml:space="preserve">r</m:t>
                        </m:r>
                        <m:r>
                          <m:t xml:space="preserve">−</m:t>
                        </m:r>
                        <m:r>
                          <m:t xml:space="preserve">q</m:t>
                        </m:r>
                        <m:r>
                          <m:t xml:space="preserve">)</m:t>
                        </m:r>
                        <m:r>
                          <m:rPr>
                            <m:lit/>
                            <m:nor/>
                          </m:rPr>
                          <m:t xml:space="preserve">dt</m:t>
                        </m:r>
                        <m:r>
                          <m:t xml:space="preserve">+</m:t>
                        </m:r>
                        <m:r>
                          <m:t xml:space="preserve">σ</m:t>
                        </m:r>
                        <m:r>
                          <m:rPr>
                            <m:lit/>
                            <m:nor/>
                          </m:rPr>
                          <m:t xml:space="preserve">dz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log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  <m:r>
                          <m:t xml:space="preserve">=</m:t>
                        </m:r>
                        <m:r>
                          <m:rPr>
                            <m:lit/>
                            <m:nor/>
                          </m:rPr>
                          <m:t xml:space="preserve">log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  <m:r>
                          <m:t xml:space="preserve">+</m:t>
                        </m:r>
                        <m:r>
                          <m:t xml:space="preserve">(</m:t>
                        </m:r>
                        <m:r>
                          <m:t xml:space="preserve">r</m:t>
                        </m:r>
                        <m:r>
                          <m:t xml:space="preserve">−</m:t>
                        </m:r>
                        <m:r>
                          <m:t xml:space="preserve">q</m:t>
                        </m:r>
                        <m:r>
                          <m:t xml:space="preserve">−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)</m:t>
                        </m:r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  <m:r>
                          <m:t xml:space="preserve">+</m:t>
                        </m:r>
                        <m:r>
                          <m:t xml:space="preserve">σx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29" name=""/>
              <p:cNvSpPr txBox="1"/>
              <p:nvPr/>
            </p:nvSpPr>
            <p:spPr>
              <a:xfrm>
                <a:off x="1330200" y="4800600"/>
                <a:ext cx="5830920" cy="13273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7391520" y="914400"/>
            <a:ext cx="1477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330200" y="1676520"/>
            <a:ext cx="487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Monte-Carlo Quadrature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2" name=""/>
              <p:cNvSpPr txBox="1"/>
              <p:nvPr/>
            </p:nvSpPr>
            <p:spPr>
              <a:xfrm>
                <a:off x="1314360" y="2438280"/>
                <a:ext cx="6121440" cy="3646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I</m:t>
                        </m:r>
                        <m:r>
                          <m:t xml:space="preserve">=</m:t>
                        </m:r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1</m:t>
                            </m:r>
                          </m:sup>
                          <m:e>
                            <m:r>
                              <m:t xml:space="preserve">F</m:t>
                            </m:r>
                            <m:r>
                              <m:t xml:space="preserve">(</m:t>
                            </m:r>
                            <m:r>
                              <m:t xml:space="preserve">x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dx</m:t>
                            </m:r>
                          </m:e>
                        </m:nary>
                        <m:r>
                          <m:rPr>
                            <m:lit/>
                            <m:nor/>
                          </m:rPr>
                          <m:t xml:space="preserve">;               </m:t>
                        </m:r>
                        <m:r>
                          <m:t xml:space="preserve">I</m:t>
                        </m:r>
                        <m:r>
                          <m:t xml:space="preserve">≈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N</m:t>
                            </m:r>
                          </m:den>
                        </m:f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i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N</m:t>
                            </m:r>
                          </m:sup>
                          <m:e>
                            <m:r>
                              <m:t xml:space="preserve">F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x</m:t>
                                </m:r>
                              </m:e>
                              <m:sub>
                                <m:r>
                                  <m:t xml:space="preserve">i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</m:e>
                        </m:nary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Var</m:t>
                        </m:r>
                        <m:r>
                          <m:t xml:space="preserve">(</m:t>
                        </m:r>
                        <m:r>
                          <m:t xml:space="preserve">I</m:t>
                        </m:r>
                        <m:r>
                          <m:t xml:space="preserve">)</m:t>
                        </m:r>
                        <m:r>
                          <m:t xml:space="preserve">=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N</m:t>
                            </m:r>
                          </m:den>
                        </m:f>
                        <m:sSubSup>
                          <m:e>
                            <m:r>
                              <m:t xml:space="preserve">σ</m:t>
                            </m:r>
                          </m:e>
                          <m:sub>
                            <m:r>
                              <m:t xml:space="preserve">F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  <m:r>
                          <m:rPr>
                            <m:lit/>
                            <m:nor/>
                          </m:rPr>
                          <m:t xml:space="preserve">    where</m:t>
                        </m:r>
                      </m:e>
                      <m:e>
                        <m:sSubSup>
                          <m:e>
                            <m:r>
                              <m:t xml:space="preserve">σ</m:t>
                            </m:r>
                          </m:e>
                          <m:sub>
                            <m:r>
                              <m:t xml:space="preserve">F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  <m:r>
                          <m:t xml:space="preserve">=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N</m:t>
                            </m:r>
                          </m:den>
                        </m:f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i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N</m:t>
                            </m:r>
                          </m:sup>
                          <m:e>
                            <m:sSub>
                              <m:e>
                                <m:r>
                                  <m:t xml:space="preserve">F</m:t>
                                </m:r>
                              </m:e>
                              <m:sub>
                                <m:sSup>
                                  <m:e>
                                    <m:r>
                                      <m:t xml:space="preserve">i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sub>
                            </m:sSub>
                          </m:e>
                        </m:nary>
                        <m:r>
                          <m:t xml:space="preserve">−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f>
                                  <m:num>
                                    <m:r>
                                      <m:t xml:space="preserve">1</m:t>
                                    </m:r>
                                  </m:num>
                                  <m:den>
                                    <m:r>
                                      <m:t xml:space="preserve">N</m:t>
                                    </m:r>
                                  </m:den>
                                </m:f>
                                <m:nary>
                                  <m:naryPr>
                                    <m:chr m:val="∑"/>
                                  </m:naryPr>
                                  <m:sub>
                                    <m:r>
                                      <m:t xml:space="preserve">i</m:t>
                                    </m:r>
                                    <m:r>
                                      <m:t xml:space="preserve">=</m:t>
                                    </m:r>
                                    <m:r>
                                      <m:t xml:space="preserve">1</m:t>
                                    </m:r>
                                  </m:sub>
                                  <m:sup>
                                    <m:r>
                                      <m:t xml:space="preserve">N</m:t>
                                    </m:r>
                                  </m:sup>
                                  <m:e>
                                    <m:sSub>
                                      <m:e>
                                        <m:r>
                                          <m:t xml:space="preserve">F</m:t>
                                        </m:r>
                                      </m:e>
                                      <m:sub>
                                        <m:r>
                                          <m:t xml:space="preserve">i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32" name=""/>
              <p:cNvSpPr txBox="1"/>
              <p:nvPr/>
            </p:nvSpPr>
            <p:spPr>
              <a:xfrm>
                <a:off x="1314360" y="2438280"/>
                <a:ext cx="6121440" cy="36464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33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7391520" y="914400"/>
            <a:ext cx="1477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330200" y="1219320"/>
            <a:ext cx="487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Calculate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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/4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0" name=""/>
              <p:cNvSpPr txBox="1"/>
              <p:nvPr/>
            </p:nvSpPr>
            <p:spPr>
              <a:xfrm>
                <a:off x="762120" y="2057400"/>
                <a:ext cx="7538760" cy="2755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f>
                          <m:fPr>
                            <m:type m:val="lin"/>
                          </m:fPr>
                          <m:num>
                            <m:r>
                              <m:t xml:space="preserve">π</m:t>
                            </m:r>
                          </m:num>
                          <m:den>
                            <m:r>
                              <m:t xml:space="preserve">4</m:t>
                            </m:r>
                          </m:den>
                        </m:f>
                        <m:r>
                          <m:t xml:space="preserve">=</m:t>
                        </m:r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1</m:t>
                            </m:r>
                          </m: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dx</m:t>
                            </m:r>
                            <m:nary>
                              <m:naryPr>
                                <m:chr m:val="∫"/>
                              </m:naryPr>
                              <m:sub>
                                <m:r>
                                  <m:t xml:space="preserve">0</m:t>
                                </m:r>
                              </m:sub>
                              <m:sup>
                                <m:rad>
                                  <m:radPr>
                                    <m:degHide m:val="1"/>
                                  </m:radPr>
                                  <m:deg/>
                                  <m:e>
                                    <m:r>
                                      <m:t xml:space="preserve">1</m:t>
                                    </m:r>
                                    <m:r>
                                      <m:t xml:space="preserve">−</m:t>
                                    </m:r>
                                    <m:sSup>
                                      <m:e>
                                        <m:r>
                                          <m:t xml:space="preserve">x</m:t>
                                        </m:r>
                                      </m:e>
                                      <m:sup>
                                        <m:r>
                                          <m:t xml:space="preserve">2</m:t>
                                        </m:r>
                                      </m:sup>
                                    </m:sSup>
                                  </m:e>
                                </m:rad>
                              </m:sup>
                              <m:e>
                                <m:r>
                                  <m:rPr>
                                    <m:lit/>
                                    <m:nor/>
                                  </m:rPr>
                                  <m:t xml:space="preserve">dy</m:t>
                                </m:r>
                              </m:e>
                            </m:nary>
                            <m:r>
                              <m:t xml:space="preserve">θ</m:t>
                            </m:r>
                            <m:r>
                              <m:t xml:space="preserve">(</m:t>
                            </m:r>
                            <m:r>
                              <m:t xml:space="preserve">1</m:t>
                            </m:r>
                            <m:r>
                              <m:t xml:space="preserve">−</m:t>
                            </m:r>
                            <m:sSup>
                              <m:e>
                                <m:r>
                                  <m:t xml:space="preserve">x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  <m:r>
                              <m:t xml:space="preserve">−</m:t>
                            </m:r>
                            <m:sSup>
                              <m:e>
                                <m:r>
                                  <m:t xml:space="preserve">y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  <m:r>
                              <m:t xml:space="preserve">)</m:t>
                            </m:r>
                          </m:e>
                        </m:nary>
                        <m:r>
                          <m:rPr>
                            <m:lit/>
                            <m:nor/>
                          </m:rPr>
                          <m:t xml:space="preserve">         </m:t>
                        </m:r>
                      </m:e>
                      <m:e>
                        <m:sSub>
                          <m:e>
                            <m:r>
                              <m:t xml:space="preserve">I</m:t>
                            </m:r>
                          </m:e>
                          <m:sub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π</m:t>
                                </m:r>
                              </m:num>
                              <m:den>
                                <m:r>
                                  <m:t xml:space="preserve">4</m:t>
                                </m:r>
                              </m:den>
                            </m:f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N</m:t>
                            </m:r>
                          </m:den>
                        </m:f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i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N</m:t>
                            </m:r>
                          </m:sup>
                          <m:e>
                            <m:sSub>
                              <m:e>
                                <m:r>
                                  <m:t xml:space="preserve">1</m:t>
                                </m:r>
                              </m:e>
                              <m:sub>
                                <m:sSup>
                                  <m:e>
                                    <m:r>
                                      <m:t xml:space="preserve">x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  <m:r>
                                  <m:t xml:space="preserve">+</m:t>
                                </m:r>
                                <m:sSup>
                                  <m:e>
                                    <m:r>
                                      <m:t xml:space="preserve">y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  <m:r>
                                  <m:t xml:space="preserve">&lt;</m:t>
                                </m:r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nary>
                        <m:r>
                          <m:t xml:space="preserve">;</m:t>
                        </m:r>
                        <m:r>
                          <m:rPr>
                            <m:lit/>
                            <m:nor/>
                          </m:rPr>
                          <m:t xml:space="preserve">       </m:t>
                        </m:r>
                        <m:sSubSup>
                          <m:e>
                            <m:r>
                              <m:t xml:space="preserve">σ</m:t>
                            </m:r>
                          </m:e>
                          <m:sub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π</m:t>
                                </m:r>
                              </m:num>
                              <m:den>
                                <m:r>
                                  <m:t xml:space="preserve">4</m:t>
                                </m:r>
                              </m:den>
                            </m:f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  <m:r>
                          <m:t xml:space="preserve">=</m:t>
                        </m:r>
                        <m:sSub>
                          <m:e>
                            <m:r>
                              <m:t xml:space="preserve">I</m:t>
                            </m:r>
                          </m:e>
                          <m:sub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π</m:t>
                                </m:r>
                              </m:num>
                              <m:den>
                                <m:r>
                                  <m:t xml:space="preserve">4</m:t>
                                </m:r>
                              </m:den>
                            </m:f>
                          </m:sub>
                        </m:sSub>
                        <m:r>
                          <m:t xml:space="preserve">−</m:t>
                        </m:r>
                        <m:sSup>
                          <m:e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sSub>
                                  <m:e>
                                    <m:r>
                                      <m:t xml:space="preserve">I</m:t>
                                    </m:r>
                                  </m:e>
                                  <m:sub>
                                    <m:f>
                                      <m:fPr>
                                        <m:type m:val="lin"/>
                                      </m:fPr>
                                      <m:num>
                                        <m:r>
                                          <m:t xml:space="preserve">π</m:t>
                                        </m:r>
                                      </m:num>
                                      <m:den>
                                        <m:r>
                                          <m:t xml:space="preserve">4</m:t>
                                        </m:r>
                                      </m:den>
                                    </m:f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40" name=""/>
              <p:cNvSpPr txBox="1"/>
              <p:nvPr/>
            </p:nvSpPr>
            <p:spPr>
              <a:xfrm>
                <a:off x="762120" y="2057400"/>
                <a:ext cx="7538760" cy="27558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41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7391520" y="914400"/>
            <a:ext cx="1477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330200" y="1219320"/>
            <a:ext cx="487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Calculate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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/4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grpSp>
        <p:nvGrpSpPr>
          <p:cNvPr id="53" name=""/>
          <p:cNvGrpSpPr/>
          <p:nvPr/>
        </p:nvGrpSpPr>
        <p:grpSpPr>
          <a:xfrm>
            <a:off x="479160" y="1830240"/>
            <a:ext cx="5594400" cy="4003920"/>
            <a:chOff x="479160" y="1830240"/>
            <a:chExt cx="5594400" cy="4003920"/>
          </a:xfrm>
        </p:grpSpPr>
        <p:pic>
          <p:nvPicPr>
            <p:cNvPr id="54" name="" descr=""/>
            <p:cNvPicPr/>
            <p:nvPr/>
          </p:nvPicPr>
          <p:blipFill>
            <a:blip r:embed="rId1"/>
            <a:stretch/>
          </p:blipFill>
          <p:spPr>
            <a:xfrm>
              <a:off x="2881440" y="1830240"/>
              <a:ext cx="3192120" cy="2420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5" name=""/>
            <p:cNvSpPr/>
            <p:nvPr/>
          </p:nvSpPr>
          <p:spPr>
            <a:xfrm>
              <a:off x="479160" y="1983960"/>
              <a:ext cx="5424480" cy="385020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w="38160">
              <a:solidFill>
                <a:srgbClr val="ff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" name=""/>
          <p:cNvSpPr/>
          <p:nvPr/>
        </p:nvSpPr>
        <p:spPr>
          <a:xfrm>
            <a:off x="1143000" y="4495680"/>
            <a:ext cx="6670800" cy="110520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249560" y="4519440"/>
            <a:ext cx="1569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362680" y="4519440"/>
            <a:ext cx="3736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Pi/4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441960" y="4519440"/>
            <a:ext cx="6138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Var(F)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84600" y="4519440"/>
            <a:ext cx="5540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Stdev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694120" y="4519440"/>
            <a:ext cx="5418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Exact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800400" y="4519440"/>
            <a:ext cx="4816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Error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796400" y="4791240"/>
            <a:ext cx="4820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610360" y="4791240"/>
            <a:ext cx="7830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0.76500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599640" y="4791240"/>
            <a:ext cx="9032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0.179775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707720" y="4791240"/>
            <a:ext cx="9032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0.013408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817240" y="4791240"/>
            <a:ext cx="9032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0.785398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971760" y="4791240"/>
            <a:ext cx="8550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-0.02040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679040" y="5060880"/>
            <a:ext cx="6026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10000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610360" y="5060880"/>
            <a:ext cx="7830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0.77710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599640" y="5060880"/>
            <a:ext cx="9032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0.173216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707720" y="5060880"/>
            <a:ext cx="9032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0.004162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817240" y="5060880"/>
            <a:ext cx="9032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0.785398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971760" y="5060880"/>
            <a:ext cx="8550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-0.00830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561680" y="5332320"/>
            <a:ext cx="722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100000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610360" y="5332320"/>
            <a:ext cx="7830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0.78689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599640" y="5332320"/>
            <a:ext cx="9032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0.167694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707720" y="5332320"/>
            <a:ext cx="9032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0.001295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817240" y="5332320"/>
            <a:ext cx="9032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0.785398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042680" y="5332320"/>
            <a:ext cx="7830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0.00149</a:t>
            </a:r>
            <a:endParaRPr b="0" lang="en-US" sz="1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7391520" y="914400"/>
            <a:ext cx="1477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330200" y="1676520"/>
            <a:ext cx="487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Black-Scholes European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83" name=""/>
              <p:cNvSpPr txBox="1"/>
              <p:nvPr/>
            </p:nvSpPr>
            <p:spPr>
              <a:xfrm>
                <a:off x="1946160" y="2224080"/>
                <a:ext cx="5132520" cy="1847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f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E</m:t>
                        </m:r>
                        <m:r>
                          <m:t xml:space="preserve">[</m:t>
                        </m:r>
                        <m:r>
                          <m:rPr>
                            <m:lit/>
                            <m:nor/>
                          </m:rPr>
                          <m:t xml:space="preserve">payoff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</m:e>
                      <m:e>
                        <m:sSub>
                          <m:e>
                            <m:r>
                              <m:t xml:space="preserve">I</m:t>
                            </m:r>
                          </m:e>
                          <m:sub>
                            <m:r>
                              <m:t xml:space="preserve">f</m:t>
                            </m:r>
                          </m:sub>
                        </m:sSub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N</m:t>
                            </m:r>
                          </m:den>
                        </m:f>
                        <m:nary>
                          <m:naryPr>
                            <m:chr m:val="∑"/>
                          </m:naryPr>
                          <m:sub>
                            <m:r>
                              <m:t xml:space="preserve">i</m:t>
                            </m:r>
                            <m:r>
                              <m:t xml:space="preserve">=</m:t>
                            </m:r>
                            <m:r>
                              <m:t xml:space="preserve">1</m:t>
                            </m:r>
                          </m:sub>
                          <m:sup>
                            <m:r>
                              <m:t xml:space="preserve">N</m:t>
                            </m:r>
                          </m: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payoff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  <m:r>
                              <m:t xml:space="preserve">(</m:t>
                            </m:r>
                            <m:r>
                              <m:t xml:space="preserve">i</m:t>
                            </m:r>
                            <m:r>
                              <m:t xml:space="preserve">)</m:t>
                            </m:r>
                            <m:r>
                              <m:t xml:space="preserve">)</m:t>
                            </m:r>
                          </m:e>
                        </m:nary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83" name=""/>
              <p:cNvSpPr txBox="1"/>
              <p:nvPr/>
            </p:nvSpPr>
            <p:spPr>
              <a:xfrm>
                <a:off x="1946160" y="2224080"/>
                <a:ext cx="5132520" cy="18478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84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89" name=""/>
          <p:cNvSpPr/>
          <p:nvPr/>
        </p:nvSpPr>
        <p:spPr>
          <a:xfrm>
            <a:off x="1173240" y="4343400"/>
            <a:ext cx="6365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The risk-neutral underlying process</a:t>
            </a:r>
            <a:r>
              <a:rPr b="1" lang="en-US" sz="2400" strike="noStrike" u="none">
                <a:solidFill>
                  <a:srgbClr val="ffff66"/>
                </a:solidFill>
                <a:effectLst/>
                <a:uFillTx/>
                <a:latin typeface="Arial Rounded MT Bold"/>
              </a:rPr>
              <a:t> </a:t>
            </a:r>
            <a:r>
              <a:rPr b="0" lang="en-US" sz="2400" strike="noStrike" u="none">
                <a:solidFill>
                  <a:srgbClr val="ffff66"/>
                </a:solidFill>
                <a:effectLst/>
                <a:uFillTx/>
                <a:latin typeface="Arial Rounded MT Bold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90" name=""/>
              <p:cNvSpPr txBox="1"/>
              <p:nvPr/>
            </p:nvSpPr>
            <p:spPr>
              <a:xfrm>
                <a:off x="1343160" y="5210280"/>
                <a:ext cx="5806800" cy="506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T</m:t>
                        </m:r>
                      </m:sub>
                    </m:sSub>
                    <m:r>
                      <m:t xml:space="preserve">(</m:t>
                    </m:r>
                    <m:r>
                      <m:t xml:space="preserve">i</m:t>
                    </m:r>
                    <m:r>
                      <m:t xml:space="preserve">)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t</m:t>
                        </m:r>
                      </m:sub>
                    </m:sSub>
                    <m:r>
                      <m:rPr>
                        <m:lit/>
                        <m:nor/>
                      </m:rPr>
                      <m:t xml:space="preserve">exp</m:t>
                    </m:r>
                    <m:d>
                      <m:dPr>
                        <m:begChr m:val="{"/>
                        <m:endChr m:val="}"/>
                      </m:dPr>
                      <m:e>
                        <m:r>
                          <m:t xml:space="preserve">(</m:t>
                        </m:r>
                        <m:r>
                          <m:t xml:space="preserve">r</m:t>
                        </m:r>
                        <m:r>
                          <m:t xml:space="preserve">−</m:t>
                        </m:r>
                        <m:r>
                          <m:t xml:space="preserve">q</m:t>
                        </m:r>
                        <m:r>
                          <m:t xml:space="preserve">−</m:t>
                        </m:r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)</m:t>
                        </m:r>
                        <m:r>
                          <m:t xml:space="preserve">(</m:t>
                        </m:r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)</m:t>
                        </m:r>
                        <m:r>
                          <m:t xml:space="preserve">+</m:t>
                        </m:r>
                        <m:sSub>
                          <m:e>
                            <m:r>
                              <m:t xml:space="preserve">σx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90" name=""/>
              <p:cNvSpPr txBox="1"/>
              <p:nvPr/>
            </p:nvSpPr>
            <p:spPr>
              <a:xfrm>
                <a:off x="1343160" y="5210280"/>
                <a:ext cx="5806800" cy="5061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7391520" y="914400"/>
            <a:ext cx="1477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895480" y="914400"/>
            <a:ext cx="4029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Example: European Put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pic>
        <p:nvPicPr>
          <p:cNvPr id="98" name="" descr=""/>
          <p:cNvPicPr/>
          <p:nvPr/>
        </p:nvPicPr>
        <p:blipFill>
          <a:blip r:embed="rId1"/>
          <a:stretch/>
        </p:blipFill>
        <p:spPr>
          <a:xfrm>
            <a:off x="4191120" y="1482840"/>
            <a:ext cx="4181400" cy="2257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9" name="" descr=""/>
          <p:cNvPicPr/>
          <p:nvPr/>
        </p:nvPicPr>
        <p:blipFill>
          <a:blip r:embed="rId2"/>
          <a:stretch/>
        </p:blipFill>
        <p:spPr>
          <a:xfrm>
            <a:off x="649440" y="3708360"/>
            <a:ext cx="3541680" cy="2384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0" name="" descr=""/>
          <p:cNvPicPr/>
          <p:nvPr/>
        </p:nvPicPr>
        <p:blipFill>
          <a:blip r:embed="rId3"/>
          <a:stretch/>
        </p:blipFill>
        <p:spPr>
          <a:xfrm>
            <a:off x="4191120" y="3708360"/>
            <a:ext cx="4181400" cy="2435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1" name="" descr=""/>
          <p:cNvPicPr/>
          <p:nvPr/>
        </p:nvPicPr>
        <p:blipFill>
          <a:blip r:embed="rId4"/>
          <a:stretch/>
        </p:blipFill>
        <p:spPr>
          <a:xfrm>
            <a:off x="649440" y="1482840"/>
            <a:ext cx="3541680" cy="2225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cc"/>
            </a:gs>
            <a:gs pos="100000">
              <a:srgbClr val="0000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7391520" y="914400"/>
            <a:ext cx="1477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895480" y="914400"/>
            <a:ext cx="4029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Example: European Put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657680" y="228600"/>
            <a:ext cx="1106640" cy="304920"/>
          </a:xfrm>
          <a:custGeom>
            <a:avLst/>
            <a:gdLst>
              <a:gd name="textAreaLeft" fmla="*/ 0 w 1106640"/>
              <a:gd name="textAreaRight" fmla="*/ 1107000 w 110664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Quadrature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543640" y="228600"/>
            <a:ext cx="1109520" cy="304920"/>
          </a:xfrm>
          <a:custGeom>
            <a:avLst/>
            <a:gdLst>
              <a:gd name="textAreaLeft" fmla="*/ 0 w 1109520"/>
              <a:gd name="textAreaRight" fmla="*/ 1109880 w 110952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Process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316640" y="228600"/>
            <a:ext cx="1257480" cy="304920"/>
          </a:xfrm>
          <a:custGeom>
            <a:avLst/>
            <a:gdLst>
              <a:gd name="textAreaLeft" fmla="*/ 0 w 1257480"/>
              <a:gd name="textAreaRight" fmla="*/ 1257840 w 12574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Application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431040" y="228600"/>
            <a:ext cx="1108080" cy="304920"/>
          </a:xfrm>
          <a:custGeom>
            <a:avLst/>
            <a:gdLst>
              <a:gd name="textAreaLeft" fmla="*/ 0 w 1108080"/>
              <a:gd name="textAreaRight" fmla="*/ 1108440 w 1108080"/>
              <a:gd name="textAreaTop" fmla="*/ 0 h 304920"/>
              <a:gd name="textAreaBottom" fmla="*/ 305280 h 3049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Variance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 txBox="1"/>
          <p:nvPr/>
        </p:nvSpPr>
        <p:spPr>
          <a:xfrm>
            <a:off x="222120" y="304920"/>
            <a:ext cx="1987560" cy="6271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Wave4">
              <a:avLst>
                <a:gd name="adj1" fmla="val 13005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5400000"/>
                </a:gradFill>
                <a:effectLst>
                  <a:outerShdw dist="99192" dir="7781944" blurRad="0" rotWithShape="0">
                    <a:srgbClr val="000080"/>
                  </a:outerShdw>
                </a:effectLst>
                <a:uFillTx/>
                <a:latin typeface="Arial Black"/>
              </a:rPr>
              <a:t>Monte-Carlo</a:t>
            </a:r>
            <a:endParaRPr b="0" lang="en-US" sz="2400" spc="3" strike="noStrike" u="none">
              <a:ln w="0">
                <a:noFill/>
              </a:ln>
              <a:gradFill rotWithShape="0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5400000"/>
              </a:gradFill>
              <a:effectLst>
                <a:outerShdw dist="99192" dir="7781944" blurRad="0" rotWithShape="0">
                  <a:srgbClr val="000080"/>
                </a:outerShdw>
              </a:effectLst>
              <a:uFillTx/>
              <a:latin typeface="Arial Black"/>
              <a:ea typeface="Arial Black"/>
            </a:endParaRPr>
          </a:p>
        </p:txBody>
      </p:sp>
      <p:pic>
        <p:nvPicPr>
          <p:cNvPr id="109" name="" descr=""/>
          <p:cNvPicPr/>
          <p:nvPr/>
        </p:nvPicPr>
        <p:blipFill>
          <a:blip r:embed="rId1"/>
          <a:stretch/>
        </p:blipFill>
        <p:spPr>
          <a:xfrm>
            <a:off x="1890720" y="3733920"/>
            <a:ext cx="5168880" cy="2849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0" name="" descr=""/>
          <p:cNvPicPr/>
          <p:nvPr/>
        </p:nvPicPr>
        <p:blipFill>
          <a:blip r:embed="rId2"/>
          <a:stretch/>
        </p:blipFill>
        <p:spPr>
          <a:xfrm>
            <a:off x="685800" y="2362320"/>
            <a:ext cx="7583400" cy="91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" name=""/>
          <p:cNvSpPr/>
          <p:nvPr/>
        </p:nvSpPr>
        <p:spPr>
          <a:xfrm>
            <a:off x="839160" y="1643760"/>
            <a:ext cx="4080600" cy="368280"/>
          </a:xfrm>
          <a:prstGeom prst="rect">
            <a:avLst/>
          </a:prstGeom>
          <a:noFill/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EURO(S,X,intRt,q,vol,T*365.25,C9,0)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1998-12-09T20:27:50Z</dcterms:created>
  <dc:creator>rthurai</dc:creator>
  <dc:description/>
  <dc:language>en-US</dc:language>
  <cp:lastModifiedBy>zlu</cp:lastModifiedBy>
  <cp:lastPrinted>2001-03-16T12:28:31Z</cp:lastPrinted>
  <dcterms:modified xsi:type="dcterms:W3CDTF">2001-03-19T14:45:29Z</dcterms:modified>
  <cp:revision>904</cp:revision>
  <dc:subject/>
  <dc:title>No Slide Title</dc:title>
</cp:coreProperties>
</file>