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5.wmf" ContentType="image/x-wmf"/>
  <Override PartName="/ppt/media/image2.png" ContentType="image/png"/>
  <Override PartName="/ppt/media/image3.wmf" ContentType="image/x-wmf"/>
  <Override PartName="/ppt/media/image4.wmf" ContentType="image/x-wmf"/>
  <Override PartName="/ppt/embeddings/oleObject1.xlsx" ContentType="application/vnd.openxmlformats-officedocument.spreadsheetml.shee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1680"/>
            <a:ext cx="777240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85800" y="1091880"/>
            <a:ext cx="3792600" cy="518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68480" y="1091880"/>
            <a:ext cx="3792600" cy="518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55B182-F1AC-4089-99D4-C61AB97EF29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1680"/>
            <a:ext cx="777240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85800" y="1091880"/>
            <a:ext cx="7772400" cy="518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781E60-2D7C-48B9-BA59-B3106FBE65C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1680"/>
            <a:ext cx="777240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85800" y="1091880"/>
            <a:ext cx="7772400" cy="518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31A5841-3D26-46DB-8010-1F19FE5BEAF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11680"/>
            <a:ext cx="7772400" cy="642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85800" y="1091880"/>
            <a:ext cx="7772400" cy="5181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CA08E9-B03E-44B7-B120-3D7A10539C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091880"/>
            <a:ext cx="7772400" cy="518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8992208-C1C5-46AB-AA09-95B601EF6F8D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0" y="838080"/>
            <a:ext cx="9144000" cy="15264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Xtransco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2666880" y="6324480"/>
            <a:ext cx="3886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indent="0" algn="ctr">
              <a:lnSpc>
                <a:spcPct val="100000"/>
              </a:lnSpc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Confidential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9047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“Over-the-Road” Services</a:t>
            </a:r>
            <a:br>
              <a:rPr sz="4800"/>
            </a:br>
            <a:r>
              <a:rPr b="1" lang="en-US" sz="4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(Xtransco)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1371600" y="350532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9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Concept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September 6, 2001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"/>
          <p:cNvSpPr/>
          <p:nvPr/>
        </p:nvSpPr>
        <p:spPr>
          <a:xfrm>
            <a:off x="0" y="5943600"/>
            <a:ext cx="9144000" cy="1522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66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0" y="838080"/>
            <a:ext cx="9144000" cy="15264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ffff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Fit—Competencies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85800" y="1092240"/>
            <a:ext cx="7772400" cy="466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Knowledge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Origination skills: carrying EES-like sell to the CEO/CFO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Structuring skills: proven contractual framework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Finance skills: ability to value and monetize energy flows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M&amp;V skills: ability to measure, quantify, and value fuel &amp; emission savings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Execution skills: EFS construction and deployment capabilities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Leverage existing customer relationships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EES and customers operating their own private fleets (Wal-Mart and Sysco)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Freight Markets and TL carriers (Werner and Covenant)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Tie up assets and components of the business proposition without direct ownership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Fuel/Power commodity price hedging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volatility in fuel savings and ability to offer fix price contracts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slot load factor 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1523880" y="5856120"/>
            <a:ext cx="5950440" cy="3682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Managed implementation is a great fit for 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AF34A6E-68DB-4D5C-865E-715809BF1870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Upsides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7960" y="1091880"/>
            <a:ext cx="8344080" cy="518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88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Layover idling at truck stops produces 35 million tons of emission annually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88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 policy priority for incenting mobile source emissions reduction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88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1.3 million U.S. sleeper trucks account for 760,500 tons of NOx emissions annually, the primary pollutant under scrutiny by the EPA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99"/>
              </a:spcBef>
              <a:spcAft>
                <a:spcPts val="9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Insurance (Truck &amp; Driver)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88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Fatigue contributed 40% of heavy truck accidents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88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15% of all U.S. freeway fatalities are attributed to truck driver fatigue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88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Insurance costs represent over 3% of total operating expenses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88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Positioned to negotiate lower premiums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88"/>
              </a:spcBef>
              <a:spcAft>
                <a:spcPts val="88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Maintenance &amp; Salvage Value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88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Layover idling creates a wear and tear on the engine per hour equivalent to 7 driven miles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88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Typically scheduled maintenance occurs every 5,000 miles and costs $500/ea.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88"/>
              </a:spcBef>
              <a:spcAft>
                <a:spcPts val="88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Media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88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Entertainment &amp; Communications (Cable TV, Telephony, Internet)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88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Advertising spaces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88"/>
              </a:spcBef>
              <a:spcAft>
                <a:spcPts val="88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$3,000 net value per subscriber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AAC4FF-E1E2-45D3-81D7-AA556D4D7170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Xcelerator Businesses Assumptions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108000" y="1619280"/>
            <a:ext cx="8972640" cy="363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FAB25D-EBBD-403F-8B73-35DCBDADFEF2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Xcelerator Businesses Cash Flow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4" name=""/>
          <p:cNvGrpSpPr/>
          <p:nvPr/>
        </p:nvGrpSpPr>
        <p:grpSpPr>
          <a:xfrm>
            <a:off x="307800" y="1289160"/>
            <a:ext cx="8701200" cy="4614840"/>
            <a:chOff x="307800" y="1289160"/>
            <a:chExt cx="8701200" cy="4614840"/>
          </a:xfrm>
        </p:grpSpPr>
        <p:grpSp>
          <p:nvGrpSpPr>
            <p:cNvPr id="95" name=""/>
            <p:cNvGrpSpPr/>
            <p:nvPr/>
          </p:nvGrpSpPr>
          <p:grpSpPr>
            <a:xfrm>
              <a:off x="307800" y="1293840"/>
              <a:ext cx="8701200" cy="4233960"/>
              <a:chOff x="307800" y="1293840"/>
              <a:chExt cx="8701200" cy="4233960"/>
            </a:xfrm>
          </p:grpSpPr>
          <p:sp>
            <p:nvSpPr>
              <p:cNvPr id="96" name=""/>
              <p:cNvSpPr/>
              <p:nvPr/>
            </p:nvSpPr>
            <p:spPr>
              <a:xfrm>
                <a:off x="307800" y="1293840"/>
                <a:ext cx="8701200" cy="369720"/>
              </a:xfrm>
              <a:prstGeom prst="rect">
                <a:avLst/>
              </a:prstGeom>
              <a:solidFill>
                <a:srgbClr val="ffff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307800" y="2030400"/>
                <a:ext cx="8701200" cy="185760"/>
              </a:xfrm>
              <a:prstGeom prst="rect">
                <a:avLst/>
              </a:prstGeom>
              <a:solidFill>
                <a:srgbClr val="ffff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" name=""/>
              <p:cNvSpPr/>
              <p:nvPr/>
            </p:nvSpPr>
            <p:spPr>
              <a:xfrm>
                <a:off x="307800" y="3317760"/>
                <a:ext cx="8701200" cy="185760"/>
              </a:xfrm>
              <a:prstGeom prst="rect">
                <a:avLst/>
              </a:prstGeom>
              <a:solidFill>
                <a:srgbClr val="ffff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307800" y="4054320"/>
                <a:ext cx="8701200" cy="184320"/>
              </a:xfrm>
              <a:prstGeom prst="rect">
                <a:avLst/>
              </a:prstGeom>
              <a:solidFill>
                <a:srgbClr val="ffff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" name=""/>
              <p:cNvSpPr/>
              <p:nvPr/>
            </p:nvSpPr>
            <p:spPr>
              <a:xfrm>
                <a:off x="307800" y="5342040"/>
                <a:ext cx="8701200" cy="185760"/>
              </a:xfrm>
              <a:prstGeom prst="rect">
                <a:avLst/>
              </a:prstGeom>
              <a:solidFill>
                <a:srgbClr val="ffff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443880" y="1339920"/>
                <a:ext cx="199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Year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" name=""/>
              <p:cNvSpPr/>
              <p:nvPr/>
            </p:nvSpPr>
            <p:spPr>
              <a:xfrm>
                <a:off x="4101840" y="1339920"/>
                <a:ext cx="51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0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4857480" y="1339920"/>
                <a:ext cx="51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" name=""/>
              <p:cNvSpPr/>
              <p:nvPr/>
            </p:nvSpPr>
            <p:spPr>
              <a:xfrm>
                <a:off x="5660640" y="1339920"/>
                <a:ext cx="51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" name=""/>
              <p:cNvSpPr/>
              <p:nvPr/>
            </p:nvSpPr>
            <p:spPr>
              <a:xfrm>
                <a:off x="6462360" y="1339920"/>
                <a:ext cx="51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" name=""/>
              <p:cNvSpPr/>
              <p:nvPr/>
            </p:nvSpPr>
            <p:spPr>
              <a:xfrm>
                <a:off x="7265520" y="1339920"/>
                <a:ext cx="51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4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" name=""/>
              <p:cNvSpPr/>
              <p:nvPr/>
            </p:nvSpPr>
            <p:spPr>
              <a:xfrm>
                <a:off x="8067240" y="1339920"/>
                <a:ext cx="51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" name=""/>
              <p:cNvSpPr/>
              <p:nvPr/>
            </p:nvSpPr>
            <p:spPr>
              <a:xfrm>
                <a:off x="8890920" y="1339920"/>
                <a:ext cx="102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10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" name=""/>
              <p:cNvSpPr/>
              <p:nvPr/>
            </p:nvSpPr>
            <p:spPr>
              <a:xfrm>
                <a:off x="381600" y="1517760"/>
                <a:ext cx="655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Gross Revenue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" name=""/>
              <p:cNvSpPr/>
              <p:nvPr/>
            </p:nvSpPr>
            <p:spPr>
              <a:xfrm>
                <a:off x="3985560" y="1517760"/>
                <a:ext cx="345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-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" name=""/>
              <p:cNvSpPr/>
              <p:nvPr/>
            </p:nvSpPr>
            <p:spPr>
              <a:xfrm>
                <a:off x="3436920" y="1517760"/>
                <a:ext cx="5623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" name=""/>
              <p:cNvSpPr/>
              <p:nvPr/>
            </p:nvSpPr>
            <p:spPr>
              <a:xfrm>
                <a:off x="3981240" y="151776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" name=""/>
              <p:cNvSpPr/>
              <p:nvPr/>
            </p:nvSpPr>
            <p:spPr>
              <a:xfrm>
                <a:off x="4429440" y="151776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73,062,000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" name=""/>
              <p:cNvSpPr/>
              <p:nvPr/>
            </p:nvSpPr>
            <p:spPr>
              <a:xfrm>
                <a:off x="4218840" y="151776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" name=""/>
              <p:cNvSpPr/>
              <p:nvPr/>
            </p:nvSpPr>
            <p:spPr>
              <a:xfrm>
                <a:off x="4416120" y="151776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" name=""/>
              <p:cNvSpPr/>
              <p:nvPr/>
            </p:nvSpPr>
            <p:spPr>
              <a:xfrm>
                <a:off x="5181840" y="151776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207,496,080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" name=""/>
              <p:cNvSpPr/>
              <p:nvPr/>
            </p:nvSpPr>
            <p:spPr>
              <a:xfrm>
                <a:off x="4974480" y="151776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" name=""/>
              <p:cNvSpPr/>
              <p:nvPr/>
            </p:nvSpPr>
            <p:spPr>
              <a:xfrm>
                <a:off x="5173200" y="151776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" name=""/>
              <p:cNvSpPr/>
              <p:nvPr/>
            </p:nvSpPr>
            <p:spPr>
              <a:xfrm>
                <a:off x="5985000" y="151776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321,472,800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" name=""/>
              <p:cNvSpPr/>
              <p:nvPr/>
            </p:nvSpPr>
            <p:spPr>
              <a:xfrm>
                <a:off x="5777640" y="151776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" name=""/>
              <p:cNvSpPr/>
              <p:nvPr/>
            </p:nvSpPr>
            <p:spPr>
              <a:xfrm>
                <a:off x="5974920" y="151776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" name=""/>
              <p:cNvSpPr/>
              <p:nvPr/>
            </p:nvSpPr>
            <p:spPr>
              <a:xfrm>
                <a:off x="6786720" y="151776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415,109,059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" name=""/>
              <p:cNvSpPr/>
              <p:nvPr/>
            </p:nvSpPr>
            <p:spPr>
              <a:xfrm>
                <a:off x="6579360" y="151776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" name=""/>
              <p:cNvSpPr/>
              <p:nvPr/>
            </p:nvSpPr>
            <p:spPr>
              <a:xfrm>
                <a:off x="6776640" y="151776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" name=""/>
              <p:cNvSpPr/>
              <p:nvPr/>
            </p:nvSpPr>
            <p:spPr>
              <a:xfrm>
                <a:off x="7589880" y="151776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488,334,718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" name=""/>
              <p:cNvSpPr/>
              <p:nvPr/>
            </p:nvSpPr>
            <p:spPr>
              <a:xfrm>
                <a:off x="7382880" y="151776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" name=""/>
              <p:cNvSpPr/>
              <p:nvPr/>
            </p:nvSpPr>
            <p:spPr>
              <a:xfrm>
                <a:off x="7579800" y="151776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" name=""/>
              <p:cNvSpPr/>
              <p:nvPr/>
            </p:nvSpPr>
            <p:spPr>
              <a:xfrm>
                <a:off x="8461440" y="151776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680,508,743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" name=""/>
              <p:cNvSpPr/>
              <p:nvPr/>
            </p:nvSpPr>
            <p:spPr>
              <a:xfrm>
                <a:off x="8184240" y="1517760"/>
                <a:ext cx="2815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" name=""/>
              <p:cNvSpPr/>
              <p:nvPr/>
            </p:nvSpPr>
            <p:spPr>
              <a:xfrm>
                <a:off x="8456400" y="151776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" name=""/>
              <p:cNvSpPr/>
              <p:nvPr/>
            </p:nvSpPr>
            <p:spPr>
              <a:xfrm>
                <a:off x="440280" y="1703520"/>
                <a:ext cx="8514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Revenue growth rate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" name=""/>
              <p:cNvSpPr/>
              <p:nvPr/>
            </p:nvSpPr>
            <p:spPr>
              <a:xfrm>
                <a:off x="3999600" y="170352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0%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" name=""/>
              <p:cNvSpPr/>
              <p:nvPr/>
            </p:nvSpPr>
            <p:spPr>
              <a:xfrm>
                <a:off x="4755240" y="170352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0%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" name=""/>
              <p:cNvSpPr/>
              <p:nvPr/>
            </p:nvSpPr>
            <p:spPr>
              <a:xfrm>
                <a:off x="5459760" y="1703520"/>
                <a:ext cx="2390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184%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" name=""/>
              <p:cNvSpPr/>
              <p:nvPr/>
            </p:nvSpPr>
            <p:spPr>
              <a:xfrm>
                <a:off x="6310800" y="170352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55%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" name=""/>
              <p:cNvSpPr/>
              <p:nvPr/>
            </p:nvSpPr>
            <p:spPr>
              <a:xfrm>
                <a:off x="7113960" y="170352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29%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" name=""/>
              <p:cNvSpPr/>
              <p:nvPr/>
            </p:nvSpPr>
            <p:spPr>
              <a:xfrm>
                <a:off x="7915680" y="170352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18%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" name=""/>
              <p:cNvSpPr/>
              <p:nvPr/>
            </p:nvSpPr>
            <p:spPr>
              <a:xfrm>
                <a:off x="8838360" y="170352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" name=""/>
              <p:cNvSpPr/>
              <p:nvPr/>
            </p:nvSpPr>
            <p:spPr>
              <a:xfrm>
                <a:off x="492480" y="1892160"/>
                <a:ext cx="26010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Less:  Revenues share w/Fleet owners, truckstops &amp; originators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" name=""/>
              <p:cNvSpPr/>
              <p:nvPr/>
            </p:nvSpPr>
            <p:spPr>
              <a:xfrm>
                <a:off x="3985560" y="1892160"/>
                <a:ext cx="345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-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" name=""/>
              <p:cNvSpPr/>
              <p:nvPr/>
            </p:nvSpPr>
            <p:spPr>
              <a:xfrm>
                <a:off x="3436920" y="1892160"/>
                <a:ext cx="5623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" name=""/>
              <p:cNvSpPr/>
              <p:nvPr/>
            </p:nvSpPr>
            <p:spPr>
              <a:xfrm>
                <a:off x="3981240" y="189216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" name=""/>
              <p:cNvSpPr/>
              <p:nvPr/>
            </p:nvSpPr>
            <p:spPr>
              <a:xfrm>
                <a:off x="4429440" y="189216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18,359,364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" name=""/>
              <p:cNvSpPr/>
              <p:nvPr/>
            </p:nvSpPr>
            <p:spPr>
              <a:xfrm>
                <a:off x="4218840" y="189216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" name=""/>
              <p:cNvSpPr/>
              <p:nvPr/>
            </p:nvSpPr>
            <p:spPr>
              <a:xfrm>
                <a:off x="4416120" y="189216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" name=""/>
              <p:cNvSpPr/>
              <p:nvPr/>
            </p:nvSpPr>
            <p:spPr>
              <a:xfrm>
                <a:off x="5230800" y="189216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52,140,595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" name=""/>
              <p:cNvSpPr/>
              <p:nvPr/>
            </p:nvSpPr>
            <p:spPr>
              <a:xfrm>
                <a:off x="4974480" y="189216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" name=""/>
              <p:cNvSpPr/>
              <p:nvPr/>
            </p:nvSpPr>
            <p:spPr>
              <a:xfrm>
                <a:off x="5222520" y="189216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" name=""/>
              <p:cNvSpPr/>
              <p:nvPr/>
            </p:nvSpPr>
            <p:spPr>
              <a:xfrm>
                <a:off x="6034320" y="189216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80,781,203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" name=""/>
              <p:cNvSpPr/>
              <p:nvPr/>
            </p:nvSpPr>
            <p:spPr>
              <a:xfrm>
                <a:off x="5777640" y="189216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" name=""/>
              <p:cNvSpPr/>
              <p:nvPr/>
            </p:nvSpPr>
            <p:spPr>
              <a:xfrm>
                <a:off x="6024240" y="189216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" name=""/>
              <p:cNvSpPr/>
              <p:nvPr/>
            </p:nvSpPr>
            <p:spPr>
              <a:xfrm>
                <a:off x="6786720" y="189216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104,310,564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" name=""/>
              <p:cNvSpPr/>
              <p:nvPr/>
            </p:nvSpPr>
            <p:spPr>
              <a:xfrm>
                <a:off x="6579360" y="189216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" name=""/>
              <p:cNvSpPr/>
              <p:nvPr/>
            </p:nvSpPr>
            <p:spPr>
              <a:xfrm>
                <a:off x="6776640" y="189216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" name=""/>
              <p:cNvSpPr/>
              <p:nvPr/>
            </p:nvSpPr>
            <p:spPr>
              <a:xfrm>
                <a:off x="7589880" y="189216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122,711,054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" name=""/>
              <p:cNvSpPr/>
              <p:nvPr/>
            </p:nvSpPr>
            <p:spPr>
              <a:xfrm>
                <a:off x="7382880" y="189216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" name=""/>
              <p:cNvSpPr/>
              <p:nvPr/>
            </p:nvSpPr>
            <p:spPr>
              <a:xfrm>
                <a:off x="7579800" y="189216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" name=""/>
              <p:cNvSpPr/>
              <p:nvPr/>
            </p:nvSpPr>
            <p:spPr>
              <a:xfrm>
                <a:off x="8461440" y="189216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171,001,450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" name=""/>
              <p:cNvSpPr/>
              <p:nvPr/>
            </p:nvSpPr>
            <p:spPr>
              <a:xfrm>
                <a:off x="8184240" y="1892160"/>
                <a:ext cx="2815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" name=""/>
              <p:cNvSpPr/>
              <p:nvPr/>
            </p:nvSpPr>
            <p:spPr>
              <a:xfrm>
                <a:off x="8456400" y="189216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" name=""/>
              <p:cNvSpPr/>
              <p:nvPr/>
            </p:nvSpPr>
            <p:spPr>
              <a:xfrm>
                <a:off x="381960" y="2070000"/>
                <a:ext cx="5536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Net Revenue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" name=""/>
              <p:cNvSpPr/>
              <p:nvPr/>
            </p:nvSpPr>
            <p:spPr>
              <a:xfrm>
                <a:off x="3985560" y="2070000"/>
                <a:ext cx="345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-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" name=""/>
              <p:cNvSpPr/>
              <p:nvPr/>
            </p:nvSpPr>
            <p:spPr>
              <a:xfrm>
                <a:off x="3436920" y="2070000"/>
                <a:ext cx="5623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" name=""/>
              <p:cNvSpPr/>
              <p:nvPr/>
            </p:nvSpPr>
            <p:spPr>
              <a:xfrm>
                <a:off x="3981240" y="20700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" name=""/>
              <p:cNvSpPr/>
              <p:nvPr/>
            </p:nvSpPr>
            <p:spPr>
              <a:xfrm>
                <a:off x="4429440" y="207000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54,702,636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" name=""/>
              <p:cNvSpPr/>
              <p:nvPr/>
            </p:nvSpPr>
            <p:spPr>
              <a:xfrm>
                <a:off x="4218840" y="207000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" name=""/>
              <p:cNvSpPr/>
              <p:nvPr/>
            </p:nvSpPr>
            <p:spPr>
              <a:xfrm>
                <a:off x="4416120" y="20700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" name=""/>
              <p:cNvSpPr/>
              <p:nvPr/>
            </p:nvSpPr>
            <p:spPr>
              <a:xfrm>
                <a:off x="5181840" y="207000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155,355,485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" name=""/>
              <p:cNvSpPr/>
              <p:nvPr/>
            </p:nvSpPr>
            <p:spPr>
              <a:xfrm>
                <a:off x="4974480" y="207000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" name=""/>
              <p:cNvSpPr/>
              <p:nvPr/>
            </p:nvSpPr>
            <p:spPr>
              <a:xfrm>
                <a:off x="5173200" y="20700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" name=""/>
              <p:cNvSpPr/>
              <p:nvPr/>
            </p:nvSpPr>
            <p:spPr>
              <a:xfrm>
                <a:off x="5985000" y="207000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240,691,597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" name=""/>
              <p:cNvSpPr/>
              <p:nvPr/>
            </p:nvSpPr>
            <p:spPr>
              <a:xfrm>
                <a:off x="5777640" y="207000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" name=""/>
              <p:cNvSpPr/>
              <p:nvPr/>
            </p:nvSpPr>
            <p:spPr>
              <a:xfrm>
                <a:off x="5974920" y="20700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" name=""/>
              <p:cNvSpPr/>
              <p:nvPr/>
            </p:nvSpPr>
            <p:spPr>
              <a:xfrm>
                <a:off x="6786720" y="207000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310,798,495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" name=""/>
              <p:cNvSpPr/>
              <p:nvPr/>
            </p:nvSpPr>
            <p:spPr>
              <a:xfrm>
                <a:off x="6579360" y="207000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" name=""/>
              <p:cNvSpPr/>
              <p:nvPr/>
            </p:nvSpPr>
            <p:spPr>
              <a:xfrm>
                <a:off x="6776640" y="20700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" name=""/>
              <p:cNvSpPr/>
              <p:nvPr/>
            </p:nvSpPr>
            <p:spPr>
              <a:xfrm>
                <a:off x="7589880" y="207000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365,623,665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" name=""/>
              <p:cNvSpPr/>
              <p:nvPr/>
            </p:nvSpPr>
            <p:spPr>
              <a:xfrm>
                <a:off x="7382880" y="207000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" name=""/>
              <p:cNvSpPr/>
              <p:nvPr/>
            </p:nvSpPr>
            <p:spPr>
              <a:xfrm>
                <a:off x="7579800" y="20700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" name=""/>
              <p:cNvSpPr/>
              <p:nvPr/>
            </p:nvSpPr>
            <p:spPr>
              <a:xfrm>
                <a:off x="8461440" y="207000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509,507,293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" name=""/>
              <p:cNvSpPr/>
              <p:nvPr/>
            </p:nvSpPr>
            <p:spPr>
              <a:xfrm>
                <a:off x="8184240" y="2070000"/>
                <a:ext cx="2815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" name=""/>
              <p:cNvSpPr/>
              <p:nvPr/>
            </p:nvSpPr>
            <p:spPr>
              <a:xfrm>
                <a:off x="8456400" y="20700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" name=""/>
              <p:cNvSpPr/>
              <p:nvPr/>
            </p:nvSpPr>
            <p:spPr>
              <a:xfrm>
                <a:off x="445320" y="2254320"/>
                <a:ext cx="1018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Net Revenue growth rate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" name=""/>
              <p:cNvSpPr/>
              <p:nvPr/>
            </p:nvSpPr>
            <p:spPr>
              <a:xfrm>
                <a:off x="3999600" y="225432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0%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" name=""/>
              <p:cNvSpPr/>
              <p:nvPr/>
            </p:nvSpPr>
            <p:spPr>
              <a:xfrm>
                <a:off x="4755240" y="225432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0%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6" name=""/>
              <p:cNvSpPr/>
              <p:nvPr/>
            </p:nvSpPr>
            <p:spPr>
              <a:xfrm>
                <a:off x="5459760" y="2254320"/>
                <a:ext cx="2390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184%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7" name=""/>
              <p:cNvSpPr/>
              <p:nvPr/>
            </p:nvSpPr>
            <p:spPr>
              <a:xfrm>
                <a:off x="6310800" y="225432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55%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8" name=""/>
              <p:cNvSpPr/>
              <p:nvPr/>
            </p:nvSpPr>
            <p:spPr>
              <a:xfrm>
                <a:off x="7113960" y="225432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29%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9" name=""/>
              <p:cNvSpPr/>
              <p:nvPr/>
            </p:nvSpPr>
            <p:spPr>
              <a:xfrm>
                <a:off x="7915680" y="225432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18%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0" name=""/>
              <p:cNvSpPr/>
              <p:nvPr/>
            </p:nvSpPr>
            <p:spPr>
              <a:xfrm>
                <a:off x="8838360" y="225432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1" name=""/>
              <p:cNvSpPr/>
              <p:nvPr/>
            </p:nvSpPr>
            <p:spPr>
              <a:xfrm>
                <a:off x="407520" y="2443320"/>
                <a:ext cx="1270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Less:  Direct variable expenses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2" name=""/>
              <p:cNvSpPr/>
              <p:nvPr/>
            </p:nvSpPr>
            <p:spPr>
              <a:xfrm>
                <a:off x="3985560" y="2443320"/>
                <a:ext cx="345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-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3" name=""/>
              <p:cNvSpPr/>
              <p:nvPr/>
            </p:nvSpPr>
            <p:spPr>
              <a:xfrm>
                <a:off x="3436920" y="2443320"/>
                <a:ext cx="5623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" name=""/>
              <p:cNvSpPr/>
              <p:nvPr/>
            </p:nvSpPr>
            <p:spPr>
              <a:xfrm>
                <a:off x="3981240" y="24433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" name=""/>
              <p:cNvSpPr/>
              <p:nvPr/>
            </p:nvSpPr>
            <p:spPr>
              <a:xfrm>
                <a:off x="4478400" y="2443320"/>
                <a:ext cx="4093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3,422,014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" name=""/>
              <p:cNvSpPr/>
              <p:nvPr/>
            </p:nvSpPr>
            <p:spPr>
              <a:xfrm>
                <a:off x="4218840" y="244332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" name=""/>
              <p:cNvSpPr/>
              <p:nvPr/>
            </p:nvSpPr>
            <p:spPr>
              <a:xfrm>
                <a:off x="4465440" y="24433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" name=""/>
              <p:cNvSpPr/>
              <p:nvPr/>
            </p:nvSpPr>
            <p:spPr>
              <a:xfrm>
                <a:off x="5280120" y="2443320"/>
                <a:ext cx="4093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9,718,519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" name=""/>
              <p:cNvSpPr/>
              <p:nvPr/>
            </p:nvSpPr>
            <p:spPr>
              <a:xfrm>
                <a:off x="4974120" y="2443320"/>
                <a:ext cx="307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" name=""/>
              <p:cNvSpPr/>
              <p:nvPr/>
            </p:nvSpPr>
            <p:spPr>
              <a:xfrm>
                <a:off x="5271840" y="24433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" name=""/>
              <p:cNvSpPr/>
              <p:nvPr/>
            </p:nvSpPr>
            <p:spPr>
              <a:xfrm>
                <a:off x="6034320" y="244332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15,056,861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" name=""/>
              <p:cNvSpPr/>
              <p:nvPr/>
            </p:nvSpPr>
            <p:spPr>
              <a:xfrm>
                <a:off x="5777640" y="244332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" name=""/>
              <p:cNvSpPr/>
              <p:nvPr/>
            </p:nvSpPr>
            <p:spPr>
              <a:xfrm>
                <a:off x="6024240" y="24433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" name=""/>
              <p:cNvSpPr/>
              <p:nvPr/>
            </p:nvSpPr>
            <p:spPr>
              <a:xfrm>
                <a:off x="6836040" y="244332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19,442,513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" name=""/>
              <p:cNvSpPr/>
              <p:nvPr/>
            </p:nvSpPr>
            <p:spPr>
              <a:xfrm>
                <a:off x="6579360" y="244332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7400" y="24433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" name=""/>
              <p:cNvSpPr/>
              <p:nvPr/>
            </p:nvSpPr>
            <p:spPr>
              <a:xfrm>
                <a:off x="7639200" y="244332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22,872,192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" name=""/>
              <p:cNvSpPr/>
              <p:nvPr/>
            </p:nvSpPr>
            <p:spPr>
              <a:xfrm>
                <a:off x="7382520" y="244332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" name=""/>
              <p:cNvSpPr/>
              <p:nvPr/>
            </p:nvSpPr>
            <p:spPr>
              <a:xfrm>
                <a:off x="7629120" y="24433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510760" y="244332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31,873,070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" name=""/>
              <p:cNvSpPr/>
              <p:nvPr/>
            </p:nvSpPr>
            <p:spPr>
              <a:xfrm>
                <a:off x="8184240" y="2443320"/>
                <a:ext cx="3326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" name=""/>
              <p:cNvSpPr/>
              <p:nvPr/>
            </p:nvSpPr>
            <p:spPr>
              <a:xfrm>
                <a:off x="8505360" y="24433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" name=""/>
              <p:cNvSpPr/>
              <p:nvPr/>
            </p:nvSpPr>
            <p:spPr>
              <a:xfrm>
                <a:off x="441000" y="2622600"/>
                <a:ext cx="1114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Direct expenses / Revenues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" name=""/>
              <p:cNvSpPr/>
              <p:nvPr/>
            </p:nvSpPr>
            <p:spPr>
              <a:xfrm>
                <a:off x="3999600" y="262260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0%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" name=""/>
              <p:cNvSpPr/>
              <p:nvPr/>
            </p:nvSpPr>
            <p:spPr>
              <a:xfrm>
                <a:off x="4755240" y="262260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5558400" y="262260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7" name=""/>
              <p:cNvSpPr/>
              <p:nvPr/>
            </p:nvSpPr>
            <p:spPr>
              <a:xfrm>
                <a:off x="6360120" y="262260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8" name=""/>
              <p:cNvSpPr/>
              <p:nvPr/>
            </p:nvSpPr>
            <p:spPr>
              <a:xfrm>
                <a:off x="7163280" y="262260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7965000" y="262260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" name=""/>
              <p:cNvSpPr/>
              <p:nvPr/>
            </p:nvSpPr>
            <p:spPr>
              <a:xfrm>
                <a:off x="8838360" y="262260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" name=""/>
              <p:cNvSpPr/>
              <p:nvPr/>
            </p:nvSpPr>
            <p:spPr>
              <a:xfrm>
                <a:off x="385920" y="2805120"/>
                <a:ext cx="979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Marginal contribution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" name=""/>
              <p:cNvSpPr/>
              <p:nvPr/>
            </p:nvSpPr>
            <p:spPr>
              <a:xfrm>
                <a:off x="3985560" y="2805120"/>
                <a:ext cx="345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-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3436920" y="2805120"/>
                <a:ext cx="5623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" name=""/>
              <p:cNvSpPr/>
              <p:nvPr/>
            </p:nvSpPr>
            <p:spPr>
              <a:xfrm>
                <a:off x="3981240" y="28051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" name=""/>
              <p:cNvSpPr/>
              <p:nvPr/>
            </p:nvSpPr>
            <p:spPr>
              <a:xfrm>
                <a:off x="4429440" y="280512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51,280,622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" name=""/>
              <p:cNvSpPr/>
              <p:nvPr/>
            </p:nvSpPr>
            <p:spPr>
              <a:xfrm>
                <a:off x="4218840" y="280512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" name=""/>
              <p:cNvSpPr/>
              <p:nvPr/>
            </p:nvSpPr>
            <p:spPr>
              <a:xfrm>
                <a:off x="4416120" y="28051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" name=""/>
              <p:cNvSpPr/>
              <p:nvPr/>
            </p:nvSpPr>
            <p:spPr>
              <a:xfrm>
                <a:off x="5181840" y="280512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145,636,966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" name=""/>
              <p:cNvSpPr/>
              <p:nvPr/>
            </p:nvSpPr>
            <p:spPr>
              <a:xfrm>
                <a:off x="4974480" y="280512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" name=""/>
              <p:cNvSpPr/>
              <p:nvPr/>
            </p:nvSpPr>
            <p:spPr>
              <a:xfrm>
                <a:off x="5173200" y="28051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" name=""/>
              <p:cNvSpPr/>
              <p:nvPr/>
            </p:nvSpPr>
            <p:spPr>
              <a:xfrm>
                <a:off x="5985000" y="280512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225,634,737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" name=""/>
              <p:cNvSpPr/>
              <p:nvPr/>
            </p:nvSpPr>
            <p:spPr>
              <a:xfrm>
                <a:off x="5777640" y="280512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" name=""/>
              <p:cNvSpPr/>
              <p:nvPr/>
            </p:nvSpPr>
            <p:spPr>
              <a:xfrm>
                <a:off x="5974920" y="28051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" name=""/>
              <p:cNvSpPr/>
              <p:nvPr/>
            </p:nvSpPr>
            <p:spPr>
              <a:xfrm>
                <a:off x="6786720" y="280512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291,355,982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" name=""/>
              <p:cNvSpPr/>
              <p:nvPr/>
            </p:nvSpPr>
            <p:spPr>
              <a:xfrm>
                <a:off x="6579360" y="280512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" name=""/>
              <p:cNvSpPr/>
              <p:nvPr/>
            </p:nvSpPr>
            <p:spPr>
              <a:xfrm>
                <a:off x="6776640" y="28051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" name=""/>
              <p:cNvSpPr/>
              <p:nvPr/>
            </p:nvSpPr>
            <p:spPr>
              <a:xfrm>
                <a:off x="7589880" y="280512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342,751,472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" name=""/>
              <p:cNvSpPr/>
              <p:nvPr/>
            </p:nvSpPr>
            <p:spPr>
              <a:xfrm>
                <a:off x="7382880" y="280512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" name=""/>
              <p:cNvSpPr/>
              <p:nvPr/>
            </p:nvSpPr>
            <p:spPr>
              <a:xfrm>
                <a:off x="7579800" y="28051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" name=""/>
              <p:cNvSpPr/>
              <p:nvPr/>
            </p:nvSpPr>
            <p:spPr>
              <a:xfrm>
                <a:off x="8461440" y="280512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477,634,223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" name=""/>
              <p:cNvSpPr/>
              <p:nvPr/>
            </p:nvSpPr>
            <p:spPr>
              <a:xfrm>
                <a:off x="8184240" y="2805120"/>
                <a:ext cx="2815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" name=""/>
              <p:cNvSpPr/>
              <p:nvPr/>
            </p:nvSpPr>
            <p:spPr>
              <a:xfrm>
                <a:off x="8456400" y="28051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" name=""/>
              <p:cNvSpPr/>
              <p:nvPr/>
            </p:nvSpPr>
            <p:spPr>
              <a:xfrm>
                <a:off x="447840" y="2990880"/>
                <a:ext cx="8488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Contribution margin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" name=""/>
              <p:cNvSpPr/>
              <p:nvPr/>
            </p:nvSpPr>
            <p:spPr>
              <a:xfrm>
                <a:off x="3999600" y="299088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0%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" name=""/>
              <p:cNvSpPr/>
              <p:nvPr/>
            </p:nvSpPr>
            <p:spPr>
              <a:xfrm>
                <a:off x="4705920" y="299088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94%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" name=""/>
              <p:cNvSpPr/>
              <p:nvPr/>
            </p:nvSpPr>
            <p:spPr>
              <a:xfrm>
                <a:off x="5509080" y="299088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94%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" name=""/>
              <p:cNvSpPr/>
              <p:nvPr/>
            </p:nvSpPr>
            <p:spPr>
              <a:xfrm>
                <a:off x="6310800" y="299088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94%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" name=""/>
              <p:cNvSpPr/>
              <p:nvPr/>
            </p:nvSpPr>
            <p:spPr>
              <a:xfrm>
                <a:off x="7113960" y="299088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94%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" name=""/>
              <p:cNvSpPr/>
              <p:nvPr/>
            </p:nvSpPr>
            <p:spPr>
              <a:xfrm>
                <a:off x="7915680" y="299088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94%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" name=""/>
              <p:cNvSpPr/>
              <p:nvPr/>
            </p:nvSpPr>
            <p:spPr>
              <a:xfrm>
                <a:off x="8788680" y="299088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94%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" name=""/>
              <p:cNvSpPr/>
              <p:nvPr/>
            </p:nvSpPr>
            <p:spPr>
              <a:xfrm>
                <a:off x="364320" y="3179880"/>
                <a:ext cx="5083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Less: OPEX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" name=""/>
              <p:cNvSpPr/>
              <p:nvPr/>
            </p:nvSpPr>
            <p:spPr>
              <a:xfrm>
                <a:off x="3721320" y="3179880"/>
                <a:ext cx="4093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6,487,875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" name=""/>
              <p:cNvSpPr/>
              <p:nvPr/>
            </p:nvSpPr>
            <p:spPr>
              <a:xfrm>
                <a:off x="3437640" y="3179880"/>
                <a:ext cx="2815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" name=""/>
              <p:cNvSpPr/>
              <p:nvPr/>
            </p:nvSpPr>
            <p:spPr>
              <a:xfrm>
                <a:off x="3709800" y="317988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" name=""/>
              <p:cNvSpPr/>
              <p:nvPr/>
            </p:nvSpPr>
            <p:spPr>
              <a:xfrm>
                <a:off x="4429440" y="317988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24,913,440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" name=""/>
              <p:cNvSpPr/>
              <p:nvPr/>
            </p:nvSpPr>
            <p:spPr>
              <a:xfrm>
                <a:off x="4218840" y="317988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" name=""/>
              <p:cNvSpPr/>
              <p:nvPr/>
            </p:nvSpPr>
            <p:spPr>
              <a:xfrm>
                <a:off x="4416120" y="317988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" name=""/>
              <p:cNvSpPr/>
              <p:nvPr/>
            </p:nvSpPr>
            <p:spPr>
              <a:xfrm>
                <a:off x="5230800" y="317988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46,972,215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9" name=""/>
              <p:cNvSpPr/>
              <p:nvPr/>
            </p:nvSpPr>
            <p:spPr>
              <a:xfrm>
                <a:off x="4974480" y="317988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0" name=""/>
              <p:cNvSpPr/>
              <p:nvPr/>
            </p:nvSpPr>
            <p:spPr>
              <a:xfrm>
                <a:off x="5222520" y="317988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" name=""/>
              <p:cNvSpPr/>
              <p:nvPr/>
            </p:nvSpPr>
            <p:spPr>
              <a:xfrm>
                <a:off x="6034320" y="317988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65,408,161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" name=""/>
              <p:cNvSpPr/>
              <p:nvPr/>
            </p:nvSpPr>
            <p:spPr>
              <a:xfrm>
                <a:off x="5777640" y="317988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" name=""/>
              <p:cNvSpPr/>
              <p:nvPr/>
            </p:nvSpPr>
            <p:spPr>
              <a:xfrm>
                <a:off x="6024240" y="317988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" name=""/>
              <p:cNvSpPr/>
              <p:nvPr/>
            </p:nvSpPr>
            <p:spPr>
              <a:xfrm>
                <a:off x="6836040" y="317988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80,225,429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" name=""/>
              <p:cNvSpPr/>
              <p:nvPr/>
            </p:nvSpPr>
            <p:spPr>
              <a:xfrm>
                <a:off x="6579360" y="317988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" name=""/>
              <p:cNvSpPr/>
              <p:nvPr/>
            </p:nvSpPr>
            <p:spPr>
              <a:xfrm>
                <a:off x="6827400" y="317988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" name=""/>
              <p:cNvSpPr/>
              <p:nvPr/>
            </p:nvSpPr>
            <p:spPr>
              <a:xfrm>
                <a:off x="7639200" y="317988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91,907,341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" name=""/>
              <p:cNvSpPr/>
              <p:nvPr/>
            </p:nvSpPr>
            <p:spPr>
              <a:xfrm>
                <a:off x="7382520" y="317988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" name=""/>
              <p:cNvSpPr/>
              <p:nvPr/>
            </p:nvSpPr>
            <p:spPr>
              <a:xfrm>
                <a:off x="7629120" y="317988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" name=""/>
              <p:cNvSpPr/>
              <p:nvPr/>
            </p:nvSpPr>
            <p:spPr>
              <a:xfrm>
                <a:off x="8461440" y="317988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121,733,913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" name=""/>
              <p:cNvSpPr/>
              <p:nvPr/>
            </p:nvSpPr>
            <p:spPr>
              <a:xfrm>
                <a:off x="8184240" y="3179880"/>
                <a:ext cx="2815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" name=""/>
              <p:cNvSpPr/>
              <p:nvPr/>
            </p:nvSpPr>
            <p:spPr>
              <a:xfrm>
                <a:off x="8456400" y="317988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" name=""/>
              <p:cNvSpPr/>
              <p:nvPr/>
            </p:nvSpPr>
            <p:spPr>
              <a:xfrm>
                <a:off x="363240" y="3357720"/>
                <a:ext cx="3924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EBITDA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" name=""/>
              <p:cNvSpPr/>
              <p:nvPr/>
            </p:nvSpPr>
            <p:spPr>
              <a:xfrm>
                <a:off x="3689280" y="3357720"/>
                <a:ext cx="4770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(6,487,875)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" name=""/>
              <p:cNvSpPr/>
              <p:nvPr/>
            </p:nvSpPr>
            <p:spPr>
              <a:xfrm>
                <a:off x="3437640" y="335772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" name=""/>
              <p:cNvSpPr/>
              <p:nvPr/>
            </p:nvSpPr>
            <p:spPr>
              <a:xfrm>
                <a:off x="3685680" y="33577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" name=""/>
              <p:cNvSpPr/>
              <p:nvPr/>
            </p:nvSpPr>
            <p:spPr>
              <a:xfrm>
                <a:off x="4429440" y="335772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26,367,182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" name=""/>
              <p:cNvSpPr/>
              <p:nvPr/>
            </p:nvSpPr>
            <p:spPr>
              <a:xfrm>
                <a:off x="4218840" y="335772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" name=""/>
              <p:cNvSpPr/>
              <p:nvPr/>
            </p:nvSpPr>
            <p:spPr>
              <a:xfrm>
                <a:off x="4416120" y="33577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" name=""/>
              <p:cNvSpPr/>
              <p:nvPr/>
            </p:nvSpPr>
            <p:spPr>
              <a:xfrm>
                <a:off x="5230800" y="335772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98,664,751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" name=""/>
              <p:cNvSpPr/>
              <p:nvPr/>
            </p:nvSpPr>
            <p:spPr>
              <a:xfrm>
                <a:off x="4974480" y="335772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" name=""/>
              <p:cNvSpPr/>
              <p:nvPr/>
            </p:nvSpPr>
            <p:spPr>
              <a:xfrm>
                <a:off x="5222520" y="33577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" name=""/>
              <p:cNvSpPr/>
              <p:nvPr/>
            </p:nvSpPr>
            <p:spPr>
              <a:xfrm>
                <a:off x="5985000" y="335772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160,226,576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" name=""/>
              <p:cNvSpPr/>
              <p:nvPr/>
            </p:nvSpPr>
            <p:spPr>
              <a:xfrm>
                <a:off x="5777640" y="335772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" name=""/>
              <p:cNvSpPr/>
              <p:nvPr/>
            </p:nvSpPr>
            <p:spPr>
              <a:xfrm>
                <a:off x="5974920" y="33577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" name=""/>
              <p:cNvSpPr/>
              <p:nvPr/>
            </p:nvSpPr>
            <p:spPr>
              <a:xfrm>
                <a:off x="6786720" y="335772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211,130,553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" name=""/>
              <p:cNvSpPr/>
              <p:nvPr/>
            </p:nvSpPr>
            <p:spPr>
              <a:xfrm>
                <a:off x="6579360" y="335772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" name=""/>
              <p:cNvSpPr/>
              <p:nvPr/>
            </p:nvSpPr>
            <p:spPr>
              <a:xfrm>
                <a:off x="6776640" y="33577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" name=""/>
              <p:cNvSpPr/>
              <p:nvPr/>
            </p:nvSpPr>
            <p:spPr>
              <a:xfrm>
                <a:off x="7589880" y="335772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250,844,131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" name=""/>
              <p:cNvSpPr/>
              <p:nvPr/>
            </p:nvSpPr>
            <p:spPr>
              <a:xfrm>
                <a:off x="7382880" y="335772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1" name=""/>
              <p:cNvSpPr/>
              <p:nvPr/>
            </p:nvSpPr>
            <p:spPr>
              <a:xfrm>
                <a:off x="7579800" y="33577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2" name=""/>
              <p:cNvSpPr/>
              <p:nvPr/>
            </p:nvSpPr>
            <p:spPr>
              <a:xfrm>
                <a:off x="8461440" y="335772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355,900,310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3" name=""/>
              <p:cNvSpPr/>
              <p:nvPr/>
            </p:nvSpPr>
            <p:spPr>
              <a:xfrm>
                <a:off x="8184240" y="3357720"/>
                <a:ext cx="2815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4" name=""/>
              <p:cNvSpPr/>
              <p:nvPr/>
            </p:nvSpPr>
            <p:spPr>
              <a:xfrm>
                <a:off x="8456400" y="33577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" name=""/>
              <p:cNvSpPr/>
              <p:nvPr/>
            </p:nvSpPr>
            <p:spPr>
              <a:xfrm>
                <a:off x="471240" y="3538440"/>
                <a:ext cx="8683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EBITDA growth rate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6" name=""/>
            <p:cNvGrpSpPr/>
            <p:nvPr/>
          </p:nvGrpSpPr>
          <p:grpSpPr>
            <a:xfrm>
              <a:off x="355680" y="3538440"/>
              <a:ext cx="8639280" cy="2324160"/>
              <a:chOff x="355680" y="3538440"/>
              <a:chExt cx="8639280" cy="2324160"/>
            </a:xfrm>
          </p:grpSpPr>
          <p:sp>
            <p:nvSpPr>
              <p:cNvPr id="297" name=""/>
              <p:cNvSpPr/>
              <p:nvPr/>
            </p:nvSpPr>
            <p:spPr>
              <a:xfrm>
                <a:off x="3985560" y="3538440"/>
                <a:ext cx="345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-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8" name=""/>
              <p:cNvSpPr/>
              <p:nvPr/>
            </p:nvSpPr>
            <p:spPr>
              <a:xfrm>
                <a:off x="3441600" y="3538440"/>
                <a:ext cx="5623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9" name=""/>
              <p:cNvSpPr/>
              <p:nvPr/>
            </p:nvSpPr>
            <p:spPr>
              <a:xfrm>
                <a:off x="3985920" y="35384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0" name=""/>
              <p:cNvSpPr/>
              <p:nvPr/>
            </p:nvSpPr>
            <p:spPr>
              <a:xfrm>
                <a:off x="4775040" y="353844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0%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1" name=""/>
              <p:cNvSpPr/>
              <p:nvPr/>
            </p:nvSpPr>
            <p:spPr>
              <a:xfrm>
                <a:off x="5479560" y="3538440"/>
                <a:ext cx="2390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274%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2" name=""/>
              <p:cNvSpPr/>
              <p:nvPr/>
            </p:nvSpPr>
            <p:spPr>
              <a:xfrm>
                <a:off x="6330600" y="353844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62%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3" name=""/>
              <p:cNvSpPr/>
              <p:nvPr/>
            </p:nvSpPr>
            <p:spPr>
              <a:xfrm>
                <a:off x="7134120" y="353844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32%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4" name=""/>
              <p:cNvSpPr/>
              <p:nvPr/>
            </p:nvSpPr>
            <p:spPr>
              <a:xfrm>
                <a:off x="7935840" y="353844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19%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5" name=""/>
              <p:cNvSpPr/>
              <p:nvPr/>
            </p:nvSpPr>
            <p:spPr>
              <a:xfrm>
                <a:off x="8858160" y="353844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4%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6" name=""/>
              <p:cNvSpPr/>
              <p:nvPr/>
            </p:nvSpPr>
            <p:spPr>
              <a:xfrm>
                <a:off x="451440" y="3727440"/>
                <a:ext cx="672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EBITDA margin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7" name=""/>
              <p:cNvSpPr/>
              <p:nvPr/>
            </p:nvSpPr>
            <p:spPr>
              <a:xfrm>
                <a:off x="3999600" y="372744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0%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8" name=""/>
              <p:cNvSpPr/>
              <p:nvPr/>
            </p:nvSpPr>
            <p:spPr>
              <a:xfrm>
                <a:off x="4705920" y="372744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36%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9" name=""/>
              <p:cNvSpPr/>
              <p:nvPr/>
            </p:nvSpPr>
            <p:spPr>
              <a:xfrm>
                <a:off x="5509080" y="372744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48%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" name=""/>
              <p:cNvSpPr/>
              <p:nvPr/>
            </p:nvSpPr>
            <p:spPr>
              <a:xfrm>
                <a:off x="6310800" y="372744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50%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1" name=""/>
              <p:cNvSpPr/>
              <p:nvPr/>
            </p:nvSpPr>
            <p:spPr>
              <a:xfrm>
                <a:off x="7113960" y="372744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51%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2" name=""/>
              <p:cNvSpPr/>
              <p:nvPr/>
            </p:nvSpPr>
            <p:spPr>
              <a:xfrm>
                <a:off x="7915680" y="372744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51%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3" name=""/>
              <p:cNvSpPr/>
              <p:nvPr/>
            </p:nvSpPr>
            <p:spPr>
              <a:xfrm>
                <a:off x="8788680" y="372744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52%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" name=""/>
              <p:cNvSpPr/>
              <p:nvPr/>
            </p:nvSpPr>
            <p:spPr>
              <a:xfrm>
                <a:off x="388440" y="3916440"/>
                <a:ext cx="7945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Less:  Depreciation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" name=""/>
              <p:cNvSpPr/>
              <p:nvPr/>
            </p:nvSpPr>
            <p:spPr>
              <a:xfrm>
                <a:off x="3721320" y="3916440"/>
                <a:ext cx="4093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9,342,540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" name=""/>
              <p:cNvSpPr/>
              <p:nvPr/>
            </p:nvSpPr>
            <p:spPr>
              <a:xfrm>
                <a:off x="3437640" y="3916440"/>
                <a:ext cx="2815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" name=""/>
              <p:cNvSpPr/>
              <p:nvPr/>
            </p:nvSpPr>
            <p:spPr>
              <a:xfrm>
                <a:off x="3709800" y="39164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8" name=""/>
              <p:cNvSpPr/>
              <p:nvPr/>
            </p:nvSpPr>
            <p:spPr>
              <a:xfrm>
                <a:off x="4429440" y="391644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32,138,338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9" name=""/>
              <p:cNvSpPr/>
              <p:nvPr/>
            </p:nvSpPr>
            <p:spPr>
              <a:xfrm>
                <a:off x="4218840" y="391644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0" name=""/>
              <p:cNvSpPr/>
              <p:nvPr/>
            </p:nvSpPr>
            <p:spPr>
              <a:xfrm>
                <a:off x="4416120" y="39164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1" name=""/>
              <p:cNvSpPr/>
              <p:nvPr/>
            </p:nvSpPr>
            <p:spPr>
              <a:xfrm>
                <a:off x="5230800" y="391644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51,047,639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2" name=""/>
              <p:cNvSpPr/>
              <p:nvPr/>
            </p:nvSpPr>
            <p:spPr>
              <a:xfrm>
                <a:off x="4974480" y="391644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3" name=""/>
              <p:cNvSpPr/>
              <p:nvPr/>
            </p:nvSpPr>
            <p:spPr>
              <a:xfrm>
                <a:off x="5222520" y="39164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4" name=""/>
              <p:cNvSpPr/>
              <p:nvPr/>
            </p:nvSpPr>
            <p:spPr>
              <a:xfrm>
                <a:off x="6034320" y="391644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57,176,345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5" name=""/>
              <p:cNvSpPr/>
              <p:nvPr/>
            </p:nvSpPr>
            <p:spPr>
              <a:xfrm>
                <a:off x="5777640" y="391644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6" name=""/>
              <p:cNvSpPr/>
              <p:nvPr/>
            </p:nvSpPr>
            <p:spPr>
              <a:xfrm>
                <a:off x="6024240" y="39164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7" name=""/>
              <p:cNvSpPr/>
              <p:nvPr/>
            </p:nvSpPr>
            <p:spPr>
              <a:xfrm>
                <a:off x="6836040" y="391644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55,642,673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8" name=""/>
              <p:cNvSpPr/>
              <p:nvPr/>
            </p:nvSpPr>
            <p:spPr>
              <a:xfrm>
                <a:off x="6579360" y="391644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9" name=""/>
              <p:cNvSpPr/>
              <p:nvPr/>
            </p:nvSpPr>
            <p:spPr>
              <a:xfrm>
                <a:off x="6827400" y="39164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0" name=""/>
              <p:cNvSpPr/>
              <p:nvPr/>
            </p:nvSpPr>
            <p:spPr>
              <a:xfrm>
                <a:off x="7639200" y="391644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49,481,081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1" name=""/>
              <p:cNvSpPr/>
              <p:nvPr/>
            </p:nvSpPr>
            <p:spPr>
              <a:xfrm>
                <a:off x="7382520" y="391644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2" name=""/>
              <p:cNvSpPr/>
              <p:nvPr/>
            </p:nvSpPr>
            <p:spPr>
              <a:xfrm>
                <a:off x="7629120" y="39164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3" name=""/>
              <p:cNvSpPr/>
              <p:nvPr/>
            </p:nvSpPr>
            <p:spPr>
              <a:xfrm>
                <a:off x="8510760" y="391644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15,042,864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4" name=""/>
              <p:cNvSpPr/>
              <p:nvPr/>
            </p:nvSpPr>
            <p:spPr>
              <a:xfrm>
                <a:off x="8184240" y="3916440"/>
                <a:ext cx="3326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5" name=""/>
              <p:cNvSpPr/>
              <p:nvPr/>
            </p:nvSpPr>
            <p:spPr>
              <a:xfrm>
                <a:off x="8505360" y="39164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6" name=""/>
              <p:cNvSpPr/>
              <p:nvPr/>
            </p:nvSpPr>
            <p:spPr>
              <a:xfrm>
                <a:off x="355680" y="4094280"/>
                <a:ext cx="244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EBIT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7" name=""/>
              <p:cNvSpPr/>
              <p:nvPr/>
            </p:nvSpPr>
            <p:spPr>
              <a:xfrm>
                <a:off x="3638160" y="4094280"/>
                <a:ext cx="5281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(15,830,415)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8" name=""/>
              <p:cNvSpPr/>
              <p:nvPr/>
            </p:nvSpPr>
            <p:spPr>
              <a:xfrm>
                <a:off x="3437640" y="409428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9" name=""/>
              <p:cNvSpPr/>
              <p:nvPr/>
            </p:nvSpPr>
            <p:spPr>
              <a:xfrm>
                <a:off x="3636720" y="409428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0" name=""/>
              <p:cNvSpPr/>
              <p:nvPr/>
            </p:nvSpPr>
            <p:spPr>
              <a:xfrm>
                <a:off x="4444920" y="4094280"/>
                <a:ext cx="4770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(5,771,156)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1" name=""/>
              <p:cNvSpPr/>
              <p:nvPr/>
            </p:nvSpPr>
            <p:spPr>
              <a:xfrm>
                <a:off x="4218840" y="4094280"/>
                <a:ext cx="2304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2" name=""/>
              <p:cNvSpPr/>
              <p:nvPr/>
            </p:nvSpPr>
            <p:spPr>
              <a:xfrm>
                <a:off x="4439880" y="409428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3" name=""/>
              <p:cNvSpPr/>
              <p:nvPr/>
            </p:nvSpPr>
            <p:spPr>
              <a:xfrm>
                <a:off x="5230800" y="409428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47,617,113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4" name=""/>
              <p:cNvSpPr/>
              <p:nvPr/>
            </p:nvSpPr>
            <p:spPr>
              <a:xfrm>
                <a:off x="4974480" y="409428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5" name=""/>
              <p:cNvSpPr/>
              <p:nvPr/>
            </p:nvSpPr>
            <p:spPr>
              <a:xfrm>
                <a:off x="5222520" y="409428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6" name=""/>
              <p:cNvSpPr/>
              <p:nvPr/>
            </p:nvSpPr>
            <p:spPr>
              <a:xfrm>
                <a:off x="5985000" y="409428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103,050,231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7" name=""/>
              <p:cNvSpPr/>
              <p:nvPr/>
            </p:nvSpPr>
            <p:spPr>
              <a:xfrm>
                <a:off x="5777640" y="409428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8" name=""/>
              <p:cNvSpPr/>
              <p:nvPr/>
            </p:nvSpPr>
            <p:spPr>
              <a:xfrm>
                <a:off x="5974920" y="409428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9" name=""/>
              <p:cNvSpPr/>
              <p:nvPr/>
            </p:nvSpPr>
            <p:spPr>
              <a:xfrm>
                <a:off x="6786720" y="409428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155,487,879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0" name=""/>
              <p:cNvSpPr/>
              <p:nvPr/>
            </p:nvSpPr>
            <p:spPr>
              <a:xfrm>
                <a:off x="6579360" y="409428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1" name=""/>
              <p:cNvSpPr/>
              <p:nvPr/>
            </p:nvSpPr>
            <p:spPr>
              <a:xfrm>
                <a:off x="6776640" y="409428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2" name=""/>
              <p:cNvSpPr/>
              <p:nvPr/>
            </p:nvSpPr>
            <p:spPr>
              <a:xfrm>
                <a:off x="7589880" y="409428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201,363,050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3" name=""/>
              <p:cNvSpPr/>
              <p:nvPr/>
            </p:nvSpPr>
            <p:spPr>
              <a:xfrm>
                <a:off x="7382880" y="409428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4" name=""/>
              <p:cNvSpPr/>
              <p:nvPr/>
            </p:nvSpPr>
            <p:spPr>
              <a:xfrm>
                <a:off x="7579800" y="409428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5" name=""/>
              <p:cNvSpPr/>
              <p:nvPr/>
            </p:nvSpPr>
            <p:spPr>
              <a:xfrm>
                <a:off x="8461440" y="409428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340,857,447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6" name=""/>
              <p:cNvSpPr/>
              <p:nvPr/>
            </p:nvSpPr>
            <p:spPr>
              <a:xfrm>
                <a:off x="8184240" y="4094280"/>
                <a:ext cx="2815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7" name=""/>
              <p:cNvSpPr/>
              <p:nvPr/>
            </p:nvSpPr>
            <p:spPr>
              <a:xfrm>
                <a:off x="8456400" y="409428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8" name=""/>
              <p:cNvSpPr/>
              <p:nvPr/>
            </p:nvSpPr>
            <p:spPr>
              <a:xfrm>
                <a:off x="438840" y="4278240"/>
                <a:ext cx="721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EBIT growth rate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9" name=""/>
              <p:cNvSpPr/>
              <p:nvPr/>
            </p:nvSpPr>
            <p:spPr>
              <a:xfrm>
                <a:off x="3999600" y="427824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0%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0" name=""/>
              <p:cNvSpPr/>
              <p:nvPr/>
            </p:nvSpPr>
            <p:spPr>
              <a:xfrm>
                <a:off x="4673880" y="4278240"/>
                <a:ext cx="2217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-64%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1" name=""/>
              <p:cNvSpPr/>
              <p:nvPr/>
            </p:nvSpPr>
            <p:spPr>
              <a:xfrm>
                <a:off x="5425920" y="4278240"/>
                <a:ext cx="2728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-925%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2" name=""/>
              <p:cNvSpPr/>
              <p:nvPr/>
            </p:nvSpPr>
            <p:spPr>
              <a:xfrm>
                <a:off x="6261480" y="4278240"/>
                <a:ext cx="2390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116%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3" name=""/>
              <p:cNvSpPr/>
              <p:nvPr/>
            </p:nvSpPr>
            <p:spPr>
              <a:xfrm>
                <a:off x="7113960" y="427824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51%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4" name=""/>
              <p:cNvSpPr/>
              <p:nvPr/>
            </p:nvSpPr>
            <p:spPr>
              <a:xfrm>
                <a:off x="7915680" y="427824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30%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5" name=""/>
              <p:cNvSpPr/>
              <p:nvPr/>
            </p:nvSpPr>
            <p:spPr>
              <a:xfrm>
                <a:off x="8838360" y="427824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6%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6" name=""/>
              <p:cNvSpPr/>
              <p:nvPr/>
            </p:nvSpPr>
            <p:spPr>
              <a:xfrm>
                <a:off x="443520" y="4462560"/>
                <a:ext cx="5367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EBIT margin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7" name=""/>
              <p:cNvSpPr/>
              <p:nvPr/>
            </p:nvSpPr>
            <p:spPr>
              <a:xfrm>
                <a:off x="3999600" y="446256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0%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8" name=""/>
              <p:cNvSpPr/>
              <p:nvPr/>
            </p:nvSpPr>
            <p:spPr>
              <a:xfrm>
                <a:off x="4723200" y="4462560"/>
                <a:ext cx="1710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-8%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" name=""/>
              <p:cNvSpPr/>
              <p:nvPr/>
            </p:nvSpPr>
            <p:spPr>
              <a:xfrm>
                <a:off x="5509080" y="446256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23%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" name=""/>
              <p:cNvSpPr/>
              <p:nvPr/>
            </p:nvSpPr>
            <p:spPr>
              <a:xfrm>
                <a:off x="6310800" y="446256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32%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" name=""/>
              <p:cNvSpPr/>
              <p:nvPr/>
            </p:nvSpPr>
            <p:spPr>
              <a:xfrm>
                <a:off x="7113960" y="446256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37%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" name=""/>
              <p:cNvSpPr/>
              <p:nvPr/>
            </p:nvSpPr>
            <p:spPr>
              <a:xfrm>
                <a:off x="7915680" y="446256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41%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" name=""/>
              <p:cNvSpPr/>
              <p:nvPr/>
            </p:nvSpPr>
            <p:spPr>
              <a:xfrm>
                <a:off x="8788680" y="446256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50%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" name=""/>
              <p:cNvSpPr/>
              <p:nvPr/>
            </p:nvSpPr>
            <p:spPr>
              <a:xfrm>
                <a:off x="380880" y="4651200"/>
                <a:ext cx="757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Less:  Federal Tax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" name=""/>
              <p:cNvSpPr/>
              <p:nvPr/>
            </p:nvSpPr>
            <p:spPr>
              <a:xfrm>
                <a:off x="3985560" y="4651200"/>
                <a:ext cx="345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-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" name=""/>
              <p:cNvSpPr/>
              <p:nvPr/>
            </p:nvSpPr>
            <p:spPr>
              <a:xfrm>
                <a:off x="3436920" y="4651200"/>
                <a:ext cx="5623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7" name=""/>
              <p:cNvSpPr/>
              <p:nvPr/>
            </p:nvSpPr>
            <p:spPr>
              <a:xfrm>
                <a:off x="3981240" y="46512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8" name=""/>
              <p:cNvSpPr/>
              <p:nvPr/>
            </p:nvSpPr>
            <p:spPr>
              <a:xfrm>
                <a:off x="4743000" y="4651200"/>
                <a:ext cx="345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-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9" name=""/>
              <p:cNvSpPr/>
              <p:nvPr/>
            </p:nvSpPr>
            <p:spPr>
              <a:xfrm>
                <a:off x="4218120" y="4651200"/>
                <a:ext cx="5367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0" name=""/>
              <p:cNvSpPr/>
              <p:nvPr/>
            </p:nvSpPr>
            <p:spPr>
              <a:xfrm>
                <a:off x="4736880" y="46512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1" name=""/>
              <p:cNvSpPr/>
              <p:nvPr/>
            </p:nvSpPr>
            <p:spPr>
              <a:xfrm>
                <a:off x="5230800" y="465120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16,189,818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2" name=""/>
              <p:cNvSpPr/>
              <p:nvPr/>
            </p:nvSpPr>
            <p:spPr>
              <a:xfrm>
                <a:off x="4974480" y="465120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3" name=""/>
              <p:cNvSpPr/>
              <p:nvPr/>
            </p:nvSpPr>
            <p:spPr>
              <a:xfrm>
                <a:off x="5222520" y="46512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4" name=""/>
              <p:cNvSpPr/>
              <p:nvPr/>
            </p:nvSpPr>
            <p:spPr>
              <a:xfrm>
                <a:off x="6034320" y="465120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35,037,079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5" name=""/>
              <p:cNvSpPr/>
              <p:nvPr/>
            </p:nvSpPr>
            <p:spPr>
              <a:xfrm>
                <a:off x="5777640" y="465120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6" name=""/>
              <p:cNvSpPr/>
              <p:nvPr/>
            </p:nvSpPr>
            <p:spPr>
              <a:xfrm>
                <a:off x="6024240" y="46512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7" name=""/>
              <p:cNvSpPr/>
              <p:nvPr/>
            </p:nvSpPr>
            <p:spPr>
              <a:xfrm>
                <a:off x="6836040" y="465120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52,865,879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8" name=""/>
              <p:cNvSpPr/>
              <p:nvPr/>
            </p:nvSpPr>
            <p:spPr>
              <a:xfrm>
                <a:off x="6579360" y="465120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9" name=""/>
              <p:cNvSpPr/>
              <p:nvPr/>
            </p:nvSpPr>
            <p:spPr>
              <a:xfrm>
                <a:off x="6827400" y="46512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0" name=""/>
              <p:cNvSpPr/>
              <p:nvPr/>
            </p:nvSpPr>
            <p:spPr>
              <a:xfrm>
                <a:off x="7639200" y="465120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68,463,437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1" name=""/>
              <p:cNvSpPr/>
              <p:nvPr/>
            </p:nvSpPr>
            <p:spPr>
              <a:xfrm>
                <a:off x="7382520" y="465120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" name=""/>
              <p:cNvSpPr/>
              <p:nvPr/>
            </p:nvSpPr>
            <p:spPr>
              <a:xfrm>
                <a:off x="7629120" y="46512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" name=""/>
              <p:cNvSpPr/>
              <p:nvPr/>
            </p:nvSpPr>
            <p:spPr>
              <a:xfrm>
                <a:off x="8461440" y="465120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115,891,532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" name=""/>
              <p:cNvSpPr/>
              <p:nvPr/>
            </p:nvSpPr>
            <p:spPr>
              <a:xfrm>
                <a:off x="8184240" y="4651200"/>
                <a:ext cx="2815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" name=""/>
              <p:cNvSpPr/>
              <p:nvPr/>
            </p:nvSpPr>
            <p:spPr>
              <a:xfrm>
                <a:off x="8456400" y="46512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" name=""/>
              <p:cNvSpPr/>
              <p:nvPr/>
            </p:nvSpPr>
            <p:spPr>
              <a:xfrm>
                <a:off x="416880" y="4835520"/>
                <a:ext cx="12711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Add:  Accumulated Tax Shield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" name=""/>
              <p:cNvSpPr/>
              <p:nvPr/>
            </p:nvSpPr>
            <p:spPr>
              <a:xfrm>
                <a:off x="3721320" y="4835520"/>
                <a:ext cx="4093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5,382,341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" name=""/>
              <p:cNvSpPr/>
              <p:nvPr/>
            </p:nvSpPr>
            <p:spPr>
              <a:xfrm>
                <a:off x="3437640" y="4835520"/>
                <a:ext cx="2815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" name=""/>
              <p:cNvSpPr/>
              <p:nvPr/>
            </p:nvSpPr>
            <p:spPr>
              <a:xfrm>
                <a:off x="3709800" y="48355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" name=""/>
              <p:cNvSpPr/>
              <p:nvPr/>
            </p:nvSpPr>
            <p:spPr>
              <a:xfrm>
                <a:off x="4478400" y="4835520"/>
                <a:ext cx="4093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1,962,193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" name=""/>
              <p:cNvSpPr/>
              <p:nvPr/>
            </p:nvSpPr>
            <p:spPr>
              <a:xfrm>
                <a:off x="4218840" y="483552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" name=""/>
              <p:cNvSpPr/>
              <p:nvPr/>
            </p:nvSpPr>
            <p:spPr>
              <a:xfrm>
                <a:off x="4465440" y="48355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" name=""/>
              <p:cNvSpPr/>
              <p:nvPr/>
            </p:nvSpPr>
            <p:spPr>
              <a:xfrm>
                <a:off x="5544720" y="4835520"/>
                <a:ext cx="345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-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4" name=""/>
              <p:cNvSpPr/>
              <p:nvPr/>
            </p:nvSpPr>
            <p:spPr>
              <a:xfrm>
                <a:off x="4973400" y="4835520"/>
                <a:ext cx="5878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5" name=""/>
              <p:cNvSpPr/>
              <p:nvPr/>
            </p:nvSpPr>
            <p:spPr>
              <a:xfrm>
                <a:off x="5543280" y="48355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6" name=""/>
              <p:cNvSpPr/>
              <p:nvPr/>
            </p:nvSpPr>
            <p:spPr>
              <a:xfrm>
                <a:off x="6347880" y="4835520"/>
                <a:ext cx="345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-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7" name=""/>
              <p:cNvSpPr/>
              <p:nvPr/>
            </p:nvSpPr>
            <p:spPr>
              <a:xfrm>
                <a:off x="5776560" y="4835520"/>
                <a:ext cx="5878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8" name=""/>
              <p:cNvSpPr/>
              <p:nvPr/>
            </p:nvSpPr>
            <p:spPr>
              <a:xfrm>
                <a:off x="6345000" y="48355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9" name=""/>
              <p:cNvSpPr/>
              <p:nvPr/>
            </p:nvSpPr>
            <p:spPr>
              <a:xfrm>
                <a:off x="7149600" y="4835520"/>
                <a:ext cx="345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-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0" name=""/>
              <p:cNvSpPr/>
              <p:nvPr/>
            </p:nvSpPr>
            <p:spPr>
              <a:xfrm>
                <a:off x="6578280" y="4835520"/>
                <a:ext cx="5878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1" name=""/>
              <p:cNvSpPr/>
              <p:nvPr/>
            </p:nvSpPr>
            <p:spPr>
              <a:xfrm>
                <a:off x="7148160" y="48355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2" name=""/>
              <p:cNvSpPr/>
              <p:nvPr/>
            </p:nvSpPr>
            <p:spPr>
              <a:xfrm>
                <a:off x="7951320" y="4835520"/>
                <a:ext cx="345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-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3" name=""/>
              <p:cNvSpPr/>
              <p:nvPr/>
            </p:nvSpPr>
            <p:spPr>
              <a:xfrm>
                <a:off x="7381800" y="4835520"/>
                <a:ext cx="5878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4" name=""/>
              <p:cNvSpPr/>
              <p:nvPr/>
            </p:nvSpPr>
            <p:spPr>
              <a:xfrm>
                <a:off x="7949880" y="48355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5" name=""/>
              <p:cNvSpPr/>
              <p:nvPr/>
            </p:nvSpPr>
            <p:spPr>
              <a:xfrm>
                <a:off x="8824320" y="4835520"/>
                <a:ext cx="345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-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6" name=""/>
              <p:cNvSpPr/>
              <p:nvPr/>
            </p:nvSpPr>
            <p:spPr>
              <a:xfrm>
                <a:off x="8183160" y="4835520"/>
                <a:ext cx="6645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  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7" name=""/>
              <p:cNvSpPr/>
              <p:nvPr/>
            </p:nvSpPr>
            <p:spPr>
              <a:xfrm>
                <a:off x="8826120" y="483552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8" name=""/>
              <p:cNvSpPr/>
              <p:nvPr/>
            </p:nvSpPr>
            <p:spPr>
              <a:xfrm>
                <a:off x="373320" y="5019840"/>
                <a:ext cx="5281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Less:  Capex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9" name=""/>
              <p:cNvSpPr/>
              <p:nvPr/>
            </p:nvSpPr>
            <p:spPr>
              <a:xfrm>
                <a:off x="3672000" y="501984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63,284,969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0" name=""/>
              <p:cNvSpPr/>
              <p:nvPr/>
            </p:nvSpPr>
            <p:spPr>
              <a:xfrm>
                <a:off x="3437640" y="5019840"/>
                <a:ext cx="2304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1" name=""/>
              <p:cNvSpPr/>
              <p:nvPr/>
            </p:nvSpPr>
            <p:spPr>
              <a:xfrm>
                <a:off x="3660480" y="50198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2" name=""/>
              <p:cNvSpPr/>
              <p:nvPr/>
            </p:nvSpPr>
            <p:spPr>
              <a:xfrm>
                <a:off x="4429440" y="501984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88,250,687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" name=""/>
              <p:cNvSpPr/>
              <p:nvPr/>
            </p:nvSpPr>
            <p:spPr>
              <a:xfrm>
                <a:off x="4218840" y="501984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4" name=""/>
              <p:cNvSpPr/>
              <p:nvPr/>
            </p:nvSpPr>
            <p:spPr>
              <a:xfrm>
                <a:off x="4416120" y="50198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5" name=""/>
              <p:cNvSpPr/>
              <p:nvPr/>
            </p:nvSpPr>
            <p:spPr>
              <a:xfrm>
                <a:off x="5230800" y="501984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63,555,109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6" name=""/>
              <p:cNvSpPr/>
              <p:nvPr/>
            </p:nvSpPr>
            <p:spPr>
              <a:xfrm>
                <a:off x="4974480" y="501984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7" name=""/>
              <p:cNvSpPr/>
              <p:nvPr/>
            </p:nvSpPr>
            <p:spPr>
              <a:xfrm>
                <a:off x="5222520" y="50198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8" name=""/>
              <p:cNvSpPr/>
              <p:nvPr/>
            </p:nvSpPr>
            <p:spPr>
              <a:xfrm>
                <a:off x="6034320" y="501984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47,380,617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9" name=""/>
              <p:cNvSpPr/>
              <p:nvPr/>
            </p:nvSpPr>
            <p:spPr>
              <a:xfrm>
                <a:off x="5777640" y="501984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0" name=""/>
              <p:cNvSpPr/>
              <p:nvPr/>
            </p:nvSpPr>
            <p:spPr>
              <a:xfrm>
                <a:off x="6024240" y="50198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1" name=""/>
              <p:cNvSpPr/>
              <p:nvPr/>
            </p:nvSpPr>
            <p:spPr>
              <a:xfrm>
                <a:off x="6836040" y="501984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34,722,082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2" name=""/>
              <p:cNvSpPr/>
              <p:nvPr/>
            </p:nvSpPr>
            <p:spPr>
              <a:xfrm>
                <a:off x="6579360" y="501984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3" name=""/>
              <p:cNvSpPr/>
              <p:nvPr/>
            </p:nvSpPr>
            <p:spPr>
              <a:xfrm>
                <a:off x="6827400" y="50198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4" name=""/>
              <p:cNvSpPr/>
              <p:nvPr/>
            </p:nvSpPr>
            <p:spPr>
              <a:xfrm>
                <a:off x="7639200" y="501984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26,422,007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5" name=""/>
              <p:cNvSpPr/>
              <p:nvPr/>
            </p:nvSpPr>
            <p:spPr>
              <a:xfrm>
                <a:off x="7382520" y="501984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6" name=""/>
              <p:cNvSpPr/>
              <p:nvPr/>
            </p:nvSpPr>
            <p:spPr>
              <a:xfrm>
                <a:off x="7629120" y="50198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7" name=""/>
              <p:cNvSpPr/>
              <p:nvPr/>
            </p:nvSpPr>
            <p:spPr>
              <a:xfrm>
                <a:off x="8561520" y="5019840"/>
                <a:ext cx="4093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4,037,134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8" name=""/>
              <p:cNvSpPr/>
              <p:nvPr/>
            </p:nvSpPr>
            <p:spPr>
              <a:xfrm>
                <a:off x="8183880" y="5019840"/>
                <a:ext cx="3837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9" name=""/>
              <p:cNvSpPr/>
              <p:nvPr/>
            </p:nvSpPr>
            <p:spPr>
              <a:xfrm>
                <a:off x="8554680" y="50198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0" name=""/>
              <p:cNvSpPr/>
              <p:nvPr/>
            </p:nvSpPr>
            <p:spPr>
              <a:xfrm>
                <a:off x="397440" y="5203800"/>
                <a:ext cx="7833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Add:  Depreciation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1" name=""/>
              <p:cNvSpPr/>
              <p:nvPr/>
            </p:nvSpPr>
            <p:spPr>
              <a:xfrm>
                <a:off x="3721320" y="5203800"/>
                <a:ext cx="4093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9,342,540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2" name=""/>
              <p:cNvSpPr/>
              <p:nvPr/>
            </p:nvSpPr>
            <p:spPr>
              <a:xfrm>
                <a:off x="3437640" y="5203800"/>
                <a:ext cx="2815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3" name=""/>
              <p:cNvSpPr/>
              <p:nvPr/>
            </p:nvSpPr>
            <p:spPr>
              <a:xfrm>
                <a:off x="3709800" y="52038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4" name=""/>
              <p:cNvSpPr/>
              <p:nvPr/>
            </p:nvSpPr>
            <p:spPr>
              <a:xfrm>
                <a:off x="4429440" y="520380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32,138,338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5" name=""/>
              <p:cNvSpPr/>
              <p:nvPr/>
            </p:nvSpPr>
            <p:spPr>
              <a:xfrm>
                <a:off x="4218840" y="520380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6" name=""/>
              <p:cNvSpPr/>
              <p:nvPr/>
            </p:nvSpPr>
            <p:spPr>
              <a:xfrm>
                <a:off x="4416120" y="52038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7" name=""/>
              <p:cNvSpPr/>
              <p:nvPr/>
            </p:nvSpPr>
            <p:spPr>
              <a:xfrm>
                <a:off x="5230800" y="520380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51,047,639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8" name=""/>
              <p:cNvSpPr/>
              <p:nvPr/>
            </p:nvSpPr>
            <p:spPr>
              <a:xfrm>
                <a:off x="4974480" y="520380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9" name=""/>
              <p:cNvSpPr/>
              <p:nvPr/>
            </p:nvSpPr>
            <p:spPr>
              <a:xfrm>
                <a:off x="5222520" y="52038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0" name=""/>
              <p:cNvSpPr/>
              <p:nvPr/>
            </p:nvSpPr>
            <p:spPr>
              <a:xfrm>
                <a:off x="6034320" y="520380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57,176,345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1" name=""/>
              <p:cNvSpPr/>
              <p:nvPr/>
            </p:nvSpPr>
            <p:spPr>
              <a:xfrm>
                <a:off x="5777640" y="520380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2" name=""/>
              <p:cNvSpPr/>
              <p:nvPr/>
            </p:nvSpPr>
            <p:spPr>
              <a:xfrm>
                <a:off x="6024240" y="52038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" name=""/>
              <p:cNvSpPr/>
              <p:nvPr/>
            </p:nvSpPr>
            <p:spPr>
              <a:xfrm>
                <a:off x="6836040" y="520380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55,642,673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" name=""/>
              <p:cNvSpPr/>
              <p:nvPr/>
            </p:nvSpPr>
            <p:spPr>
              <a:xfrm>
                <a:off x="6579360" y="520380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" name=""/>
              <p:cNvSpPr/>
              <p:nvPr/>
            </p:nvSpPr>
            <p:spPr>
              <a:xfrm>
                <a:off x="6827400" y="52038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" name=""/>
              <p:cNvSpPr/>
              <p:nvPr/>
            </p:nvSpPr>
            <p:spPr>
              <a:xfrm>
                <a:off x="7639200" y="520380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49,481,081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7" name=""/>
              <p:cNvSpPr/>
              <p:nvPr/>
            </p:nvSpPr>
            <p:spPr>
              <a:xfrm>
                <a:off x="7382520" y="520380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8" name=""/>
              <p:cNvSpPr/>
              <p:nvPr/>
            </p:nvSpPr>
            <p:spPr>
              <a:xfrm>
                <a:off x="7629120" y="52038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9" name=""/>
              <p:cNvSpPr/>
              <p:nvPr/>
            </p:nvSpPr>
            <p:spPr>
              <a:xfrm>
                <a:off x="8510760" y="520380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15,042,864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0" name=""/>
              <p:cNvSpPr/>
              <p:nvPr/>
            </p:nvSpPr>
            <p:spPr>
              <a:xfrm>
                <a:off x="8184240" y="5203800"/>
                <a:ext cx="3326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1" name=""/>
              <p:cNvSpPr/>
              <p:nvPr/>
            </p:nvSpPr>
            <p:spPr>
              <a:xfrm>
                <a:off x="8505360" y="520380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2" name=""/>
              <p:cNvSpPr/>
              <p:nvPr/>
            </p:nvSpPr>
            <p:spPr>
              <a:xfrm>
                <a:off x="376200" y="5381640"/>
                <a:ext cx="6300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Free cash flow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3" name=""/>
              <p:cNvSpPr/>
              <p:nvPr/>
            </p:nvSpPr>
            <p:spPr>
              <a:xfrm>
                <a:off x="3638160" y="5381640"/>
                <a:ext cx="5281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(64,390,502)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4" name=""/>
              <p:cNvSpPr/>
              <p:nvPr/>
            </p:nvSpPr>
            <p:spPr>
              <a:xfrm>
                <a:off x="3437640" y="538164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5" name=""/>
              <p:cNvSpPr/>
              <p:nvPr/>
            </p:nvSpPr>
            <p:spPr>
              <a:xfrm>
                <a:off x="3636720" y="53816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6" name=""/>
              <p:cNvSpPr/>
              <p:nvPr/>
            </p:nvSpPr>
            <p:spPr>
              <a:xfrm>
                <a:off x="4395240" y="5381640"/>
                <a:ext cx="5281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(59,921,312)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" name=""/>
              <p:cNvSpPr/>
              <p:nvPr/>
            </p:nvSpPr>
            <p:spPr>
              <a:xfrm>
                <a:off x="4218840" y="5381640"/>
                <a:ext cx="179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" name=""/>
              <p:cNvSpPr/>
              <p:nvPr/>
            </p:nvSpPr>
            <p:spPr>
              <a:xfrm>
                <a:off x="4390560" y="53816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" name=""/>
              <p:cNvSpPr/>
              <p:nvPr/>
            </p:nvSpPr>
            <p:spPr>
              <a:xfrm>
                <a:off x="5230800" y="538164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18,919,823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" name=""/>
              <p:cNvSpPr/>
              <p:nvPr/>
            </p:nvSpPr>
            <p:spPr>
              <a:xfrm>
                <a:off x="4974480" y="538164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1" name=""/>
              <p:cNvSpPr/>
              <p:nvPr/>
            </p:nvSpPr>
            <p:spPr>
              <a:xfrm>
                <a:off x="5222520" y="53816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2" name=""/>
              <p:cNvSpPr/>
              <p:nvPr/>
            </p:nvSpPr>
            <p:spPr>
              <a:xfrm>
                <a:off x="6034320" y="5381640"/>
                <a:ext cx="4600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77,808,880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3" name=""/>
              <p:cNvSpPr/>
              <p:nvPr/>
            </p:nvSpPr>
            <p:spPr>
              <a:xfrm>
                <a:off x="5777640" y="5381640"/>
                <a:ext cx="255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4" name=""/>
              <p:cNvSpPr/>
              <p:nvPr/>
            </p:nvSpPr>
            <p:spPr>
              <a:xfrm>
                <a:off x="6024240" y="53816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5" name=""/>
              <p:cNvSpPr/>
              <p:nvPr/>
            </p:nvSpPr>
            <p:spPr>
              <a:xfrm>
                <a:off x="6786720" y="538164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123,542,591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6" name=""/>
              <p:cNvSpPr/>
              <p:nvPr/>
            </p:nvSpPr>
            <p:spPr>
              <a:xfrm>
                <a:off x="6579360" y="538164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" name=""/>
              <p:cNvSpPr/>
              <p:nvPr/>
            </p:nvSpPr>
            <p:spPr>
              <a:xfrm>
                <a:off x="6776640" y="53816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" name=""/>
              <p:cNvSpPr/>
              <p:nvPr/>
            </p:nvSpPr>
            <p:spPr>
              <a:xfrm>
                <a:off x="7589880" y="538164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155,958,687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" name=""/>
              <p:cNvSpPr/>
              <p:nvPr/>
            </p:nvSpPr>
            <p:spPr>
              <a:xfrm>
                <a:off x="7382880" y="5381640"/>
                <a:ext cx="2048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" name=""/>
              <p:cNvSpPr/>
              <p:nvPr/>
            </p:nvSpPr>
            <p:spPr>
              <a:xfrm>
                <a:off x="7579800" y="53816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" name=""/>
              <p:cNvSpPr/>
              <p:nvPr/>
            </p:nvSpPr>
            <p:spPr>
              <a:xfrm>
                <a:off x="8461440" y="5381640"/>
                <a:ext cx="5112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235,971,644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2" name=""/>
              <p:cNvSpPr/>
              <p:nvPr/>
            </p:nvSpPr>
            <p:spPr>
              <a:xfrm>
                <a:off x="8184240" y="5381640"/>
                <a:ext cx="2815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         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" name=""/>
              <p:cNvSpPr/>
              <p:nvPr/>
            </p:nvSpPr>
            <p:spPr>
              <a:xfrm>
                <a:off x="8456400" y="5381640"/>
                <a:ext cx="2628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 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4" name=""/>
              <p:cNvSpPr/>
              <p:nvPr/>
            </p:nvSpPr>
            <p:spPr>
              <a:xfrm>
                <a:off x="491400" y="5572080"/>
                <a:ext cx="10951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Free cash flow growth rate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5" name=""/>
              <p:cNvSpPr/>
              <p:nvPr/>
            </p:nvSpPr>
            <p:spPr>
              <a:xfrm>
                <a:off x="4019400" y="557208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0%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6" name=""/>
              <p:cNvSpPr/>
              <p:nvPr/>
            </p:nvSpPr>
            <p:spPr>
              <a:xfrm>
                <a:off x="4775040" y="557208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0%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7" name=""/>
              <p:cNvSpPr/>
              <p:nvPr/>
            </p:nvSpPr>
            <p:spPr>
              <a:xfrm>
                <a:off x="5578560" y="557208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0%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8" name=""/>
              <p:cNvSpPr/>
              <p:nvPr/>
            </p:nvSpPr>
            <p:spPr>
              <a:xfrm>
                <a:off x="6281280" y="5572080"/>
                <a:ext cx="2390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311%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9" name=""/>
              <p:cNvSpPr/>
              <p:nvPr/>
            </p:nvSpPr>
            <p:spPr>
              <a:xfrm>
                <a:off x="7134120" y="557208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59%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0" name=""/>
              <p:cNvSpPr/>
              <p:nvPr/>
            </p:nvSpPr>
            <p:spPr>
              <a:xfrm>
                <a:off x="7935840" y="557208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26%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1" name=""/>
              <p:cNvSpPr/>
              <p:nvPr/>
            </p:nvSpPr>
            <p:spPr>
              <a:xfrm>
                <a:off x="8858160" y="557208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5%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2" name=""/>
              <p:cNvSpPr/>
              <p:nvPr/>
            </p:nvSpPr>
            <p:spPr>
              <a:xfrm>
                <a:off x="426600" y="5740560"/>
                <a:ext cx="9849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Free Cash Flow margin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3" name=""/>
              <p:cNvSpPr/>
              <p:nvPr/>
            </p:nvSpPr>
            <p:spPr>
              <a:xfrm>
                <a:off x="3999600" y="574056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0%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4" name=""/>
              <p:cNvSpPr/>
              <p:nvPr/>
            </p:nvSpPr>
            <p:spPr>
              <a:xfrm>
                <a:off x="4673880" y="5740560"/>
                <a:ext cx="2217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-82%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5" name=""/>
              <p:cNvSpPr/>
              <p:nvPr/>
            </p:nvSpPr>
            <p:spPr>
              <a:xfrm>
                <a:off x="5558400" y="5740560"/>
                <a:ext cx="13680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9%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6" name=""/>
              <p:cNvSpPr/>
              <p:nvPr/>
            </p:nvSpPr>
            <p:spPr>
              <a:xfrm>
                <a:off x="6310800" y="5740560"/>
                <a:ext cx="18792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Book Antiqua"/>
                  </a:rPr>
                  <a:t>24%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97" name=""/>
            <p:cNvSpPr/>
            <p:nvPr/>
          </p:nvSpPr>
          <p:spPr>
            <a:xfrm>
              <a:off x="7113960" y="5740560"/>
              <a:ext cx="18792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Book Antiqua"/>
                </a:rPr>
                <a:t>30%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" name=""/>
            <p:cNvSpPr/>
            <p:nvPr/>
          </p:nvSpPr>
          <p:spPr>
            <a:xfrm>
              <a:off x="7915680" y="5740560"/>
              <a:ext cx="18792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Book Antiqua"/>
                </a:rPr>
                <a:t>32%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" name=""/>
            <p:cNvSpPr/>
            <p:nvPr/>
          </p:nvSpPr>
          <p:spPr>
            <a:xfrm>
              <a:off x="8788680" y="5740560"/>
              <a:ext cx="18792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Book Antiqua"/>
                </a:rPr>
                <a:t>35%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" name=""/>
            <p:cNvSpPr/>
            <p:nvPr/>
          </p:nvSpPr>
          <p:spPr>
            <a:xfrm>
              <a:off x="7327800" y="1298520"/>
              <a:ext cx="1800" cy="45846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" name=""/>
            <p:cNvSpPr/>
            <p:nvPr/>
          </p:nvSpPr>
          <p:spPr>
            <a:xfrm>
              <a:off x="7327800" y="1298520"/>
              <a:ext cx="9720" cy="45846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" name=""/>
            <p:cNvSpPr/>
            <p:nvPr/>
          </p:nvSpPr>
          <p:spPr>
            <a:xfrm>
              <a:off x="8129520" y="1298520"/>
              <a:ext cx="1800" cy="45846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" name=""/>
            <p:cNvSpPr/>
            <p:nvPr/>
          </p:nvSpPr>
          <p:spPr>
            <a:xfrm>
              <a:off x="307800" y="1289160"/>
              <a:ext cx="87012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" name=""/>
            <p:cNvSpPr/>
            <p:nvPr/>
          </p:nvSpPr>
          <p:spPr>
            <a:xfrm>
              <a:off x="307800" y="1289160"/>
              <a:ext cx="8701200" cy="9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" name=""/>
            <p:cNvSpPr/>
            <p:nvPr/>
          </p:nvSpPr>
          <p:spPr>
            <a:xfrm>
              <a:off x="307800" y="1473120"/>
              <a:ext cx="870120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" name=""/>
            <p:cNvSpPr/>
            <p:nvPr/>
          </p:nvSpPr>
          <p:spPr>
            <a:xfrm>
              <a:off x="307800" y="1473120"/>
              <a:ext cx="8701200" cy="9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" name=""/>
            <p:cNvSpPr/>
            <p:nvPr/>
          </p:nvSpPr>
          <p:spPr>
            <a:xfrm>
              <a:off x="307800" y="1657440"/>
              <a:ext cx="87012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" name=""/>
            <p:cNvSpPr/>
            <p:nvPr/>
          </p:nvSpPr>
          <p:spPr>
            <a:xfrm>
              <a:off x="307800" y="1657440"/>
              <a:ext cx="8701200" cy="9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" name=""/>
            <p:cNvSpPr/>
            <p:nvPr/>
          </p:nvSpPr>
          <p:spPr>
            <a:xfrm>
              <a:off x="307800" y="2025720"/>
              <a:ext cx="87012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" name=""/>
            <p:cNvSpPr/>
            <p:nvPr/>
          </p:nvSpPr>
          <p:spPr>
            <a:xfrm>
              <a:off x="307800" y="2025720"/>
              <a:ext cx="8701200" cy="9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" name=""/>
            <p:cNvSpPr/>
            <p:nvPr/>
          </p:nvSpPr>
          <p:spPr>
            <a:xfrm>
              <a:off x="307800" y="2209680"/>
              <a:ext cx="870120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" name=""/>
            <p:cNvSpPr/>
            <p:nvPr/>
          </p:nvSpPr>
          <p:spPr>
            <a:xfrm>
              <a:off x="307800" y="2209680"/>
              <a:ext cx="8701200" cy="9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3" name=""/>
            <p:cNvSpPr/>
            <p:nvPr/>
          </p:nvSpPr>
          <p:spPr>
            <a:xfrm>
              <a:off x="307800" y="3313080"/>
              <a:ext cx="870120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" name=""/>
            <p:cNvSpPr/>
            <p:nvPr/>
          </p:nvSpPr>
          <p:spPr>
            <a:xfrm>
              <a:off x="307800" y="3313080"/>
              <a:ext cx="8701200" cy="9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5" name=""/>
            <p:cNvSpPr/>
            <p:nvPr/>
          </p:nvSpPr>
          <p:spPr>
            <a:xfrm>
              <a:off x="307800" y="3497400"/>
              <a:ext cx="87012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6" name=""/>
            <p:cNvSpPr/>
            <p:nvPr/>
          </p:nvSpPr>
          <p:spPr>
            <a:xfrm>
              <a:off x="307800" y="3497400"/>
              <a:ext cx="8701200" cy="9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" name=""/>
            <p:cNvSpPr/>
            <p:nvPr/>
          </p:nvSpPr>
          <p:spPr>
            <a:xfrm>
              <a:off x="307800" y="4049640"/>
              <a:ext cx="870120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" name=""/>
            <p:cNvSpPr/>
            <p:nvPr/>
          </p:nvSpPr>
          <p:spPr>
            <a:xfrm>
              <a:off x="307800" y="4049640"/>
              <a:ext cx="8701200" cy="9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" name=""/>
            <p:cNvSpPr/>
            <p:nvPr/>
          </p:nvSpPr>
          <p:spPr>
            <a:xfrm>
              <a:off x="307800" y="4232160"/>
              <a:ext cx="870120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" name=""/>
            <p:cNvSpPr/>
            <p:nvPr/>
          </p:nvSpPr>
          <p:spPr>
            <a:xfrm>
              <a:off x="307800" y="4232160"/>
              <a:ext cx="8701200" cy="11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" name=""/>
            <p:cNvSpPr/>
            <p:nvPr/>
          </p:nvSpPr>
          <p:spPr>
            <a:xfrm>
              <a:off x="307800" y="5337000"/>
              <a:ext cx="870120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2" name=""/>
            <p:cNvSpPr/>
            <p:nvPr/>
          </p:nvSpPr>
          <p:spPr>
            <a:xfrm>
              <a:off x="307800" y="5337000"/>
              <a:ext cx="8701200" cy="9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3" name=""/>
            <p:cNvSpPr/>
            <p:nvPr/>
          </p:nvSpPr>
          <p:spPr>
            <a:xfrm>
              <a:off x="307800" y="5521320"/>
              <a:ext cx="87012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4" name=""/>
            <p:cNvSpPr/>
            <p:nvPr/>
          </p:nvSpPr>
          <p:spPr>
            <a:xfrm>
              <a:off x="307800" y="5521320"/>
              <a:ext cx="8701200" cy="9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5" name=""/>
            <p:cNvSpPr/>
            <p:nvPr/>
          </p:nvSpPr>
          <p:spPr>
            <a:xfrm>
              <a:off x="307800" y="5883120"/>
              <a:ext cx="8701200" cy="208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26" name=""/>
          <p:cNvSpPr/>
          <p:nvPr/>
        </p:nvSpPr>
        <p:spPr>
          <a:xfrm>
            <a:off x="279720" y="5994360"/>
            <a:ext cx="2599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Assumes 25% savings sharing to customer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998B65-14A3-4A90-AEB1-FCB4D26A226E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Xcelerator Businesses Valuation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28" name="" descr=""/>
          <p:cNvPicPr/>
          <p:nvPr/>
        </p:nvPicPr>
        <p:blipFill>
          <a:blip r:embed="rId1"/>
          <a:stretch/>
        </p:blipFill>
        <p:spPr>
          <a:xfrm>
            <a:off x="74520" y="1679400"/>
            <a:ext cx="9007560" cy="3537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4F58EA-5A4F-47B1-BC41-D4EC17393206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Xcelerator Businesses Free Cash Flow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" name=""/>
          <p:cNvSpPr/>
          <p:nvPr/>
        </p:nvSpPr>
        <p:spPr>
          <a:xfrm>
            <a:off x="693720" y="2011320"/>
            <a:ext cx="7453440" cy="94932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" name=""/>
          <p:cNvSpPr/>
          <p:nvPr/>
        </p:nvSpPr>
        <p:spPr>
          <a:xfrm>
            <a:off x="693720" y="5486400"/>
            <a:ext cx="7453440" cy="31752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2" name=""/>
          <p:cNvSpPr/>
          <p:nvPr/>
        </p:nvSpPr>
        <p:spPr>
          <a:xfrm>
            <a:off x="804960" y="1390680"/>
            <a:ext cx="362772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 Cash Flow Summary @ Year 5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3" name=""/>
          <p:cNvSpPr/>
          <p:nvPr/>
        </p:nvSpPr>
        <p:spPr>
          <a:xfrm>
            <a:off x="798480" y="2022480"/>
            <a:ext cx="499140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savings from fuel efficiency before sharing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4" name=""/>
          <p:cNvSpPr/>
          <p:nvPr/>
        </p:nvSpPr>
        <p:spPr>
          <a:xfrm>
            <a:off x="6867000" y="2022480"/>
            <a:ext cx="120420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236,947,982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5" name=""/>
          <p:cNvSpPr/>
          <p:nvPr/>
        </p:nvSpPr>
        <p:spPr>
          <a:xfrm>
            <a:off x="6342480" y="2022480"/>
            <a:ext cx="54180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6" name=""/>
          <p:cNvSpPr/>
          <p:nvPr/>
        </p:nvSpPr>
        <p:spPr>
          <a:xfrm>
            <a:off x="6868800" y="2022480"/>
            <a:ext cx="6084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7" name=""/>
          <p:cNvSpPr/>
          <p:nvPr/>
        </p:nvSpPr>
        <p:spPr>
          <a:xfrm>
            <a:off x="800280" y="2338560"/>
            <a:ext cx="553392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realized by Xcelerator businesses after 25% sharing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8" name=""/>
          <p:cNvSpPr/>
          <p:nvPr/>
        </p:nvSpPr>
        <p:spPr>
          <a:xfrm>
            <a:off x="6867000" y="2338560"/>
            <a:ext cx="120420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155,958,687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9" name=""/>
          <p:cNvSpPr/>
          <p:nvPr/>
        </p:nvSpPr>
        <p:spPr>
          <a:xfrm>
            <a:off x="6342480" y="2338560"/>
            <a:ext cx="54180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0" name=""/>
          <p:cNvSpPr/>
          <p:nvPr/>
        </p:nvSpPr>
        <p:spPr>
          <a:xfrm>
            <a:off x="6868800" y="2338560"/>
            <a:ext cx="6084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1" name=""/>
          <p:cNvSpPr/>
          <p:nvPr/>
        </p:nvSpPr>
        <p:spPr>
          <a:xfrm>
            <a:off x="800280" y="2654280"/>
            <a:ext cx="2503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 upside cash flow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2" name=""/>
          <p:cNvSpPr/>
          <p:nvPr/>
        </p:nvSpPr>
        <p:spPr>
          <a:xfrm>
            <a:off x="6867000" y="2654280"/>
            <a:ext cx="120420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517,723,868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3" name=""/>
          <p:cNvSpPr/>
          <p:nvPr/>
        </p:nvSpPr>
        <p:spPr>
          <a:xfrm>
            <a:off x="6342480" y="2654280"/>
            <a:ext cx="54180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4" name=""/>
          <p:cNvSpPr/>
          <p:nvPr/>
        </p:nvSpPr>
        <p:spPr>
          <a:xfrm>
            <a:off x="6868800" y="2654280"/>
            <a:ext cx="6084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5" name=""/>
          <p:cNvSpPr/>
          <p:nvPr/>
        </p:nvSpPr>
        <p:spPr>
          <a:xfrm>
            <a:off x="1212120" y="2994120"/>
            <a:ext cx="234972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Scheduled truck maintenance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6" name=""/>
          <p:cNvSpPr/>
          <p:nvPr/>
        </p:nvSpPr>
        <p:spPr>
          <a:xfrm>
            <a:off x="7041240" y="2994120"/>
            <a:ext cx="9921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136,733,520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7" name=""/>
          <p:cNvSpPr/>
          <p:nvPr/>
        </p:nvSpPr>
        <p:spPr>
          <a:xfrm>
            <a:off x="6028200" y="2994120"/>
            <a:ext cx="1189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8" name=""/>
          <p:cNvSpPr/>
          <p:nvPr/>
        </p:nvSpPr>
        <p:spPr>
          <a:xfrm>
            <a:off x="7186320" y="2994120"/>
            <a:ext cx="504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" name=""/>
          <p:cNvSpPr/>
          <p:nvPr/>
        </p:nvSpPr>
        <p:spPr>
          <a:xfrm>
            <a:off x="1211400" y="3309840"/>
            <a:ext cx="24285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Truck driver’s health insurance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" name=""/>
          <p:cNvSpPr/>
          <p:nvPr/>
        </p:nvSpPr>
        <p:spPr>
          <a:xfrm>
            <a:off x="7140240" y="3309840"/>
            <a:ext cx="8931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92,295,262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" name=""/>
          <p:cNvSpPr/>
          <p:nvPr/>
        </p:nvSpPr>
        <p:spPr>
          <a:xfrm>
            <a:off x="6028200" y="3309840"/>
            <a:ext cx="1189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2" name=""/>
          <p:cNvSpPr/>
          <p:nvPr/>
        </p:nvSpPr>
        <p:spPr>
          <a:xfrm>
            <a:off x="7186320" y="3309840"/>
            <a:ext cx="504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3" name=""/>
          <p:cNvSpPr/>
          <p:nvPr/>
        </p:nvSpPr>
        <p:spPr>
          <a:xfrm>
            <a:off x="1213920" y="3625920"/>
            <a:ext cx="17096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Truck's salvage value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4" name=""/>
          <p:cNvSpPr/>
          <p:nvPr/>
        </p:nvSpPr>
        <p:spPr>
          <a:xfrm>
            <a:off x="7140240" y="3625920"/>
            <a:ext cx="8931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89,560,587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5" name=""/>
          <p:cNvSpPr/>
          <p:nvPr/>
        </p:nvSpPr>
        <p:spPr>
          <a:xfrm>
            <a:off x="6027840" y="3625920"/>
            <a:ext cx="1288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6" name=""/>
          <p:cNvSpPr/>
          <p:nvPr/>
        </p:nvSpPr>
        <p:spPr>
          <a:xfrm>
            <a:off x="7283160" y="3625920"/>
            <a:ext cx="504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7" name=""/>
          <p:cNvSpPr/>
          <p:nvPr/>
        </p:nvSpPr>
        <p:spPr>
          <a:xfrm>
            <a:off x="1209960" y="3941640"/>
            <a:ext cx="33206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Entertainment &amp; communications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8" name=""/>
          <p:cNvSpPr/>
          <p:nvPr/>
        </p:nvSpPr>
        <p:spPr>
          <a:xfrm>
            <a:off x="7140240" y="3941640"/>
            <a:ext cx="8931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66,974,688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9" name=""/>
          <p:cNvSpPr/>
          <p:nvPr/>
        </p:nvSpPr>
        <p:spPr>
          <a:xfrm>
            <a:off x="6028200" y="3941640"/>
            <a:ext cx="1189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0" name=""/>
          <p:cNvSpPr/>
          <p:nvPr/>
        </p:nvSpPr>
        <p:spPr>
          <a:xfrm>
            <a:off x="7186320" y="3941640"/>
            <a:ext cx="504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1" name=""/>
          <p:cNvSpPr/>
          <p:nvPr/>
        </p:nvSpPr>
        <p:spPr>
          <a:xfrm>
            <a:off x="1212840" y="4257720"/>
            <a:ext cx="20466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Truck's insurance savings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2" name=""/>
          <p:cNvSpPr/>
          <p:nvPr/>
        </p:nvSpPr>
        <p:spPr>
          <a:xfrm>
            <a:off x="7140240" y="4257720"/>
            <a:ext cx="8931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50,728,211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3" name=""/>
          <p:cNvSpPr/>
          <p:nvPr/>
        </p:nvSpPr>
        <p:spPr>
          <a:xfrm>
            <a:off x="6028560" y="4257720"/>
            <a:ext cx="1090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4" name=""/>
          <p:cNvSpPr/>
          <p:nvPr/>
        </p:nvSpPr>
        <p:spPr>
          <a:xfrm>
            <a:off x="7089480" y="4257720"/>
            <a:ext cx="504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5" name=""/>
          <p:cNvSpPr/>
          <p:nvPr/>
        </p:nvSpPr>
        <p:spPr>
          <a:xfrm>
            <a:off x="1216080" y="4573440"/>
            <a:ext cx="12988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credit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6" name=""/>
          <p:cNvSpPr/>
          <p:nvPr/>
        </p:nvSpPr>
        <p:spPr>
          <a:xfrm>
            <a:off x="7140240" y="4573440"/>
            <a:ext cx="8931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50,496,668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7" name=""/>
          <p:cNvSpPr/>
          <p:nvPr/>
        </p:nvSpPr>
        <p:spPr>
          <a:xfrm>
            <a:off x="6028200" y="4573440"/>
            <a:ext cx="1189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8" name=""/>
          <p:cNvSpPr/>
          <p:nvPr/>
        </p:nvSpPr>
        <p:spPr>
          <a:xfrm>
            <a:off x="7186320" y="4573440"/>
            <a:ext cx="504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9" name=""/>
          <p:cNvSpPr/>
          <p:nvPr/>
        </p:nvSpPr>
        <p:spPr>
          <a:xfrm>
            <a:off x="1212120" y="4889520"/>
            <a:ext cx="23400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Consolidating fuel purchasing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0" name=""/>
          <p:cNvSpPr/>
          <p:nvPr/>
        </p:nvSpPr>
        <p:spPr>
          <a:xfrm>
            <a:off x="7140240" y="4889520"/>
            <a:ext cx="8931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21,836,105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1" name=""/>
          <p:cNvSpPr/>
          <p:nvPr/>
        </p:nvSpPr>
        <p:spPr>
          <a:xfrm>
            <a:off x="6028200" y="4889520"/>
            <a:ext cx="1189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" name=""/>
          <p:cNvSpPr/>
          <p:nvPr/>
        </p:nvSpPr>
        <p:spPr>
          <a:xfrm>
            <a:off x="7186320" y="4889520"/>
            <a:ext cx="504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" name=""/>
          <p:cNvSpPr/>
          <p:nvPr/>
        </p:nvSpPr>
        <p:spPr>
          <a:xfrm>
            <a:off x="1215360" y="5205240"/>
            <a:ext cx="14079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Advertising space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4" name=""/>
          <p:cNvSpPr/>
          <p:nvPr/>
        </p:nvSpPr>
        <p:spPr>
          <a:xfrm>
            <a:off x="7238880" y="5205240"/>
            <a:ext cx="793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9,098,827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" name=""/>
          <p:cNvSpPr/>
          <p:nvPr/>
        </p:nvSpPr>
        <p:spPr>
          <a:xfrm>
            <a:off x="6028200" y="5205240"/>
            <a:ext cx="1189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" name=""/>
          <p:cNvSpPr/>
          <p:nvPr/>
        </p:nvSpPr>
        <p:spPr>
          <a:xfrm>
            <a:off x="7186320" y="5205240"/>
            <a:ext cx="504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7" name=""/>
          <p:cNvSpPr/>
          <p:nvPr/>
        </p:nvSpPr>
        <p:spPr>
          <a:xfrm>
            <a:off x="797760" y="5495760"/>
            <a:ext cx="449784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Business Opportunity Free Cash Flow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" name=""/>
          <p:cNvSpPr/>
          <p:nvPr/>
        </p:nvSpPr>
        <p:spPr>
          <a:xfrm>
            <a:off x="6867000" y="5495760"/>
            <a:ext cx="120420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673,682,555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" name=""/>
          <p:cNvSpPr/>
          <p:nvPr/>
        </p:nvSpPr>
        <p:spPr>
          <a:xfrm>
            <a:off x="6198480" y="5495760"/>
            <a:ext cx="66204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" name=""/>
          <p:cNvSpPr/>
          <p:nvPr/>
        </p:nvSpPr>
        <p:spPr>
          <a:xfrm>
            <a:off x="6841800" y="5495760"/>
            <a:ext cx="6084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1" name=""/>
          <p:cNvSpPr/>
          <p:nvPr/>
        </p:nvSpPr>
        <p:spPr>
          <a:xfrm>
            <a:off x="693720" y="2003400"/>
            <a:ext cx="745344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2" name=""/>
          <p:cNvSpPr/>
          <p:nvPr/>
        </p:nvSpPr>
        <p:spPr>
          <a:xfrm>
            <a:off x="693720" y="2003400"/>
            <a:ext cx="7453440" cy="158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3" name=""/>
          <p:cNvSpPr/>
          <p:nvPr/>
        </p:nvSpPr>
        <p:spPr>
          <a:xfrm>
            <a:off x="693720" y="2354400"/>
            <a:ext cx="745344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" name=""/>
          <p:cNvSpPr/>
          <p:nvPr/>
        </p:nvSpPr>
        <p:spPr>
          <a:xfrm>
            <a:off x="693720" y="2951280"/>
            <a:ext cx="7453440" cy="158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5" name=""/>
          <p:cNvSpPr/>
          <p:nvPr/>
        </p:nvSpPr>
        <p:spPr>
          <a:xfrm>
            <a:off x="693720" y="5477040"/>
            <a:ext cx="745344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" name=""/>
          <p:cNvSpPr/>
          <p:nvPr/>
        </p:nvSpPr>
        <p:spPr>
          <a:xfrm>
            <a:off x="693720" y="5477040"/>
            <a:ext cx="7453440" cy="172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" name=""/>
          <p:cNvSpPr/>
          <p:nvPr/>
        </p:nvSpPr>
        <p:spPr>
          <a:xfrm>
            <a:off x="693720" y="5784840"/>
            <a:ext cx="7453440" cy="33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A2892B-6984-4F99-AEB2-2EAD61C32B01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Path to Execution and Value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9" name=""/>
          <p:cNvSpPr/>
          <p:nvPr/>
        </p:nvSpPr>
        <p:spPr>
          <a:xfrm>
            <a:off x="1128600" y="2000160"/>
            <a:ext cx="7667640" cy="3278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" name=""/>
          <p:cNvSpPr/>
          <p:nvPr/>
        </p:nvSpPr>
        <p:spPr>
          <a:xfrm>
            <a:off x="1128600" y="2000160"/>
            <a:ext cx="1800" cy="32781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1" name=""/>
          <p:cNvSpPr/>
          <p:nvPr/>
        </p:nvSpPr>
        <p:spPr>
          <a:xfrm>
            <a:off x="1101600" y="4730760"/>
            <a:ext cx="2700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2" name=""/>
          <p:cNvSpPr/>
          <p:nvPr/>
        </p:nvSpPr>
        <p:spPr>
          <a:xfrm>
            <a:off x="1101600" y="4183200"/>
            <a:ext cx="2700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3" name=""/>
          <p:cNvSpPr/>
          <p:nvPr/>
        </p:nvSpPr>
        <p:spPr>
          <a:xfrm>
            <a:off x="1101600" y="3643200"/>
            <a:ext cx="2700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4" name=""/>
          <p:cNvSpPr/>
          <p:nvPr/>
        </p:nvSpPr>
        <p:spPr>
          <a:xfrm>
            <a:off x="1101600" y="3095640"/>
            <a:ext cx="2700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5" name=""/>
          <p:cNvSpPr/>
          <p:nvPr/>
        </p:nvSpPr>
        <p:spPr>
          <a:xfrm>
            <a:off x="1101600" y="2548080"/>
            <a:ext cx="2700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6" name=""/>
          <p:cNvSpPr/>
          <p:nvPr/>
        </p:nvSpPr>
        <p:spPr>
          <a:xfrm>
            <a:off x="1101600" y="2000160"/>
            <a:ext cx="2700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7" name=""/>
          <p:cNvSpPr/>
          <p:nvPr/>
        </p:nvSpPr>
        <p:spPr>
          <a:xfrm>
            <a:off x="1128600" y="5278320"/>
            <a:ext cx="7667640" cy="1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8" name=""/>
          <p:cNvSpPr/>
          <p:nvPr/>
        </p:nvSpPr>
        <p:spPr>
          <a:xfrm flipV="1">
            <a:off x="7699320" y="5278320"/>
            <a:ext cx="1800" cy="28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9" name=""/>
          <p:cNvSpPr/>
          <p:nvPr/>
        </p:nvSpPr>
        <p:spPr>
          <a:xfrm flipV="1">
            <a:off x="6602400" y="5278320"/>
            <a:ext cx="1440" cy="28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0" name=""/>
          <p:cNvSpPr/>
          <p:nvPr/>
        </p:nvSpPr>
        <p:spPr>
          <a:xfrm flipV="1">
            <a:off x="5506920" y="5278320"/>
            <a:ext cx="1800" cy="28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1" name=""/>
          <p:cNvSpPr/>
          <p:nvPr/>
        </p:nvSpPr>
        <p:spPr>
          <a:xfrm flipV="1">
            <a:off x="4419720" y="5278320"/>
            <a:ext cx="1440" cy="28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2" name=""/>
          <p:cNvSpPr/>
          <p:nvPr/>
        </p:nvSpPr>
        <p:spPr>
          <a:xfrm flipV="1">
            <a:off x="3322800" y="5278320"/>
            <a:ext cx="1440" cy="28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3" name=""/>
          <p:cNvSpPr/>
          <p:nvPr/>
        </p:nvSpPr>
        <p:spPr>
          <a:xfrm flipV="1">
            <a:off x="2225520" y="5278320"/>
            <a:ext cx="1800" cy="2880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4" name=""/>
          <p:cNvSpPr/>
          <p:nvPr/>
        </p:nvSpPr>
        <p:spPr>
          <a:xfrm>
            <a:off x="1808280" y="2492280"/>
            <a:ext cx="836640" cy="836640"/>
          </a:xfrm>
          <a:custGeom>
            <a:avLst/>
            <a:gdLst/>
            <a:ahLst/>
            <a:rect l="l" t="t" r="r" b="b"/>
            <a:pathLst>
              <a:path w="527" h="527">
                <a:moveTo>
                  <a:pt x="263" y="0"/>
                </a:moveTo>
                <a:lnTo>
                  <a:pt x="275" y="0"/>
                </a:lnTo>
                <a:lnTo>
                  <a:pt x="292" y="0"/>
                </a:lnTo>
                <a:lnTo>
                  <a:pt x="310" y="0"/>
                </a:lnTo>
                <a:lnTo>
                  <a:pt x="322" y="6"/>
                </a:lnTo>
                <a:lnTo>
                  <a:pt x="339" y="12"/>
                </a:lnTo>
                <a:lnTo>
                  <a:pt x="351" y="12"/>
                </a:lnTo>
                <a:lnTo>
                  <a:pt x="363" y="17"/>
                </a:lnTo>
                <a:lnTo>
                  <a:pt x="380" y="29"/>
                </a:lnTo>
                <a:lnTo>
                  <a:pt x="392" y="35"/>
                </a:lnTo>
                <a:lnTo>
                  <a:pt x="404" y="41"/>
                </a:lnTo>
                <a:lnTo>
                  <a:pt x="421" y="53"/>
                </a:lnTo>
                <a:lnTo>
                  <a:pt x="433" y="58"/>
                </a:lnTo>
                <a:lnTo>
                  <a:pt x="439" y="70"/>
                </a:lnTo>
                <a:lnTo>
                  <a:pt x="456" y="82"/>
                </a:lnTo>
                <a:lnTo>
                  <a:pt x="462" y="93"/>
                </a:lnTo>
                <a:lnTo>
                  <a:pt x="474" y="105"/>
                </a:lnTo>
                <a:lnTo>
                  <a:pt x="480" y="117"/>
                </a:lnTo>
                <a:lnTo>
                  <a:pt x="491" y="129"/>
                </a:lnTo>
                <a:lnTo>
                  <a:pt x="497" y="140"/>
                </a:lnTo>
                <a:lnTo>
                  <a:pt x="503" y="158"/>
                </a:lnTo>
                <a:lnTo>
                  <a:pt x="509" y="170"/>
                </a:lnTo>
                <a:lnTo>
                  <a:pt x="515" y="187"/>
                </a:lnTo>
                <a:lnTo>
                  <a:pt x="521" y="205"/>
                </a:lnTo>
                <a:lnTo>
                  <a:pt x="521" y="216"/>
                </a:lnTo>
                <a:lnTo>
                  <a:pt x="521" y="228"/>
                </a:lnTo>
                <a:lnTo>
                  <a:pt x="527" y="246"/>
                </a:lnTo>
                <a:lnTo>
                  <a:pt x="527" y="263"/>
                </a:lnTo>
                <a:lnTo>
                  <a:pt x="527" y="275"/>
                </a:lnTo>
                <a:lnTo>
                  <a:pt x="521" y="292"/>
                </a:lnTo>
                <a:lnTo>
                  <a:pt x="521" y="310"/>
                </a:lnTo>
                <a:lnTo>
                  <a:pt x="521" y="322"/>
                </a:lnTo>
                <a:lnTo>
                  <a:pt x="515" y="339"/>
                </a:lnTo>
                <a:lnTo>
                  <a:pt x="509" y="351"/>
                </a:lnTo>
                <a:lnTo>
                  <a:pt x="503" y="363"/>
                </a:lnTo>
                <a:lnTo>
                  <a:pt x="497" y="380"/>
                </a:lnTo>
                <a:lnTo>
                  <a:pt x="491" y="392"/>
                </a:lnTo>
                <a:lnTo>
                  <a:pt x="480" y="404"/>
                </a:lnTo>
                <a:lnTo>
                  <a:pt x="474" y="421"/>
                </a:lnTo>
                <a:lnTo>
                  <a:pt x="462" y="433"/>
                </a:lnTo>
                <a:lnTo>
                  <a:pt x="456" y="439"/>
                </a:lnTo>
                <a:lnTo>
                  <a:pt x="439" y="456"/>
                </a:lnTo>
                <a:lnTo>
                  <a:pt x="433" y="462"/>
                </a:lnTo>
                <a:lnTo>
                  <a:pt x="421" y="474"/>
                </a:lnTo>
                <a:lnTo>
                  <a:pt x="404" y="480"/>
                </a:lnTo>
                <a:lnTo>
                  <a:pt x="392" y="491"/>
                </a:lnTo>
                <a:lnTo>
                  <a:pt x="380" y="497"/>
                </a:lnTo>
                <a:lnTo>
                  <a:pt x="363" y="503"/>
                </a:lnTo>
                <a:lnTo>
                  <a:pt x="351" y="509"/>
                </a:lnTo>
                <a:lnTo>
                  <a:pt x="339" y="515"/>
                </a:lnTo>
                <a:lnTo>
                  <a:pt x="322" y="521"/>
                </a:lnTo>
                <a:lnTo>
                  <a:pt x="310" y="521"/>
                </a:lnTo>
                <a:lnTo>
                  <a:pt x="292" y="521"/>
                </a:lnTo>
                <a:lnTo>
                  <a:pt x="275" y="527"/>
                </a:lnTo>
                <a:lnTo>
                  <a:pt x="263" y="527"/>
                </a:lnTo>
                <a:lnTo>
                  <a:pt x="246" y="527"/>
                </a:lnTo>
                <a:lnTo>
                  <a:pt x="228" y="521"/>
                </a:lnTo>
                <a:lnTo>
                  <a:pt x="216" y="521"/>
                </a:lnTo>
                <a:lnTo>
                  <a:pt x="205" y="521"/>
                </a:lnTo>
                <a:lnTo>
                  <a:pt x="187" y="515"/>
                </a:lnTo>
                <a:lnTo>
                  <a:pt x="170" y="509"/>
                </a:lnTo>
                <a:lnTo>
                  <a:pt x="158" y="503"/>
                </a:lnTo>
                <a:lnTo>
                  <a:pt x="140" y="497"/>
                </a:lnTo>
                <a:lnTo>
                  <a:pt x="129" y="491"/>
                </a:lnTo>
                <a:lnTo>
                  <a:pt x="117" y="480"/>
                </a:lnTo>
                <a:lnTo>
                  <a:pt x="105" y="474"/>
                </a:lnTo>
                <a:lnTo>
                  <a:pt x="93" y="462"/>
                </a:lnTo>
                <a:lnTo>
                  <a:pt x="82" y="456"/>
                </a:lnTo>
                <a:lnTo>
                  <a:pt x="70" y="439"/>
                </a:lnTo>
                <a:lnTo>
                  <a:pt x="58" y="433"/>
                </a:lnTo>
                <a:lnTo>
                  <a:pt x="52" y="421"/>
                </a:lnTo>
                <a:lnTo>
                  <a:pt x="41" y="404"/>
                </a:lnTo>
                <a:lnTo>
                  <a:pt x="35" y="392"/>
                </a:lnTo>
                <a:lnTo>
                  <a:pt x="29" y="380"/>
                </a:lnTo>
                <a:lnTo>
                  <a:pt x="17" y="363"/>
                </a:lnTo>
                <a:lnTo>
                  <a:pt x="11" y="351"/>
                </a:lnTo>
                <a:lnTo>
                  <a:pt x="11" y="339"/>
                </a:lnTo>
                <a:lnTo>
                  <a:pt x="6" y="322"/>
                </a:lnTo>
                <a:lnTo>
                  <a:pt x="0" y="310"/>
                </a:lnTo>
                <a:lnTo>
                  <a:pt x="0" y="292"/>
                </a:lnTo>
                <a:lnTo>
                  <a:pt x="0" y="275"/>
                </a:lnTo>
                <a:lnTo>
                  <a:pt x="0" y="263"/>
                </a:lnTo>
                <a:lnTo>
                  <a:pt x="0" y="246"/>
                </a:lnTo>
                <a:lnTo>
                  <a:pt x="0" y="228"/>
                </a:lnTo>
                <a:lnTo>
                  <a:pt x="0" y="216"/>
                </a:lnTo>
                <a:lnTo>
                  <a:pt x="6" y="205"/>
                </a:lnTo>
                <a:lnTo>
                  <a:pt x="11" y="187"/>
                </a:lnTo>
                <a:lnTo>
                  <a:pt x="11" y="170"/>
                </a:lnTo>
                <a:lnTo>
                  <a:pt x="17" y="158"/>
                </a:lnTo>
                <a:lnTo>
                  <a:pt x="29" y="140"/>
                </a:lnTo>
                <a:lnTo>
                  <a:pt x="35" y="129"/>
                </a:lnTo>
                <a:lnTo>
                  <a:pt x="41" y="117"/>
                </a:lnTo>
                <a:lnTo>
                  <a:pt x="52" y="105"/>
                </a:lnTo>
                <a:lnTo>
                  <a:pt x="58" y="93"/>
                </a:lnTo>
                <a:lnTo>
                  <a:pt x="70" y="82"/>
                </a:lnTo>
                <a:lnTo>
                  <a:pt x="82" y="70"/>
                </a:lnTo>
                <a:lnTo>
                  <a:pt x="93" y="58"/>
                </a:lnTo>
                <a:lnTo>
                  <a:pt x="105" y="53"/>
                </a:lnTo>
                <a:lnTo>
                  <a:pt x="117" y="41"/>
                </a:lnTo>
                <a:lnTo>
                  <a:pt x="129" y="35"/>
                </a:lnTo>
                <a:lnTo>
                  <a:pt x="140" y="29"/>
                </a:lnTo>
                <a:lnTo>
                  <a:pt x="158" y="17"/>
                </a:lnTo>
                <a:lnTo>
                  <a:pt x="170" y="12"/>
                </a:lnTo>
                <a:lnTo>
                  <a:pt x="187" y="12"/>
                </a:lnTo>
                <a:lnTo>
                  <a:pt x="205" y="6"/>
                </a:lnTo>
                <a:lnTo>
                  <a:pt x="216" y="0"/>
                </a:lnTo>
                <a:lnTo>
                  <a:pt x="228" y="0"/>
                </a:lnTo>
                <a:lnTo>
                  <a:pt x="246" y="0"/>
                </a:lnTo>
                <a:lnTo>
                  <a:pt x="263" y="0"/>
                </a:lnTo>
                <a:close/>
              </a:path>
            </a:pathLst>
          </a:custGeom>
          <a:gradFill rotWithShape="0">
            <a:gsLst>
              <a:gs pos="0">
                <a:srgbClr val="969696"/>
              </a:gs>
              <a:gs pos="50000">
                <a:srgbClr val="ffffff"/>
              </a:gs>
              <a:gs pos="100000">
                <a:srgbClr val="969696"/>
              </a:gs>
            </a:gsLst>
            <a:lin ang="10800000"/>
          </a:gradFill>
          <a:ln w="28440">
            <a:solidFill>
              <a:srgbClr val="9696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5" name=""/>
          <p:cNvSpPr/>
          <p:nvPr/>
        </p:nvSpPr>
        <p:spPr>
          <a:xfrm>
            <a:off x="2328840" y="4684680"/>
            <a:ext cx="324000" cy="325440"/>
          </a:xfrm>
          <a:prstGeom prst="ellipse">
            <a:avLst/>
          </a:prstGeom>
          <a:solidFill>
            <a:srgbClr val="000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" name=""/>
          <p:cNvSpPr/>
          <p:nvPr/>
        </p:nvSpPr>
        <p:spPr>
          <a:xfrm>
            <a:off x="3006720" y="3179880"/>
            <a:ext cx="622440" cy="622080"/>
          </a:xfrm>
          <a:prstGeom prst="ellipse">
            <a:avLst/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" name=""/>
          <p:cNvSpPr/>
          <p:nvPr/>
        </p:nvSpPr>
        <p:spPr>
          <a:xfrm>
            <a:off x="3498840" y="5000760"/>
            <a:ext cx="176400" cy="176040"/>
          </a:xfrm>
          <a:prstGeom prst="ellipse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" name=""/>
          <p:cNvSpPr/>
          <p:nvPr/>
        </p:nvSpPr>
        <p:spPr>
          <a:xfrm>
            <a:off x="3648240" y="4033800"/>
            <a:ext cx="436320" cy="43668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" name=""/>
          <p:cNvSpPr/>
          <p:nvPr/>
        </p:nvSpPr>
        <p:spPr>
          <a:xfrm>
            <a:off x="5813280" y="2389320"/>
            <a:ext cx="473400" cy="474480"/>
          </a:xfrm>
          <a:prstGeom prst="ellipse">
            <a:avLst/>
          </a:prstGeom>
          <a:solidFill>
            <a:srgbClr val="6600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" name=""/>
          <p:cNvSpPr/>
          <p:nvPr/>
        </p:nvSpPr>
        <p:spPr>
          <a:xfrm>
            <a:off x="6491160" y="4183200"/>
            <a:ext cx="214560" cy="21420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1" name=""/>
          <p:cNvSpPr/>
          <p:nvPr/>
        </p:nvSpPr>
        <p:spPr>
          <a:xfrm>
            <a:off x="7224840" y="3449520"/>
            <a:ext cx="177840" cy="17640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" name=""/>
          <p:cNvSpPr/>
          <p:nvPr/>
        </p:nvSpPr>
        <p:spPr>
          <a:xfrm>
            <a:off x="7354800" y="3421080"/>
            <a:ext cx="139680" cy="13968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" name=""/>
          <p:cNvSpPr/>
          <p:nvPr/>
        </p:nvSpPr>
        <p:spPr>
          <a:xfrm>
            <a:off x="1702440" y="1366920"/>
            <a:ext cx="59079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 Cash Flow Valuation Summary of the Xcelerator Businesses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4" name=""/>
          <p:cNvSpPr/>
          <p:nvPr/>
        </p:nvSpPr>
        <p:spPr>
          <a:xfrm>
            <a:off x="850680" y="4665600"/>
            <a:ext cx="19152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5" name=""/>
          <p:cNvSpPr/>
          <p:nvPr/>
        </p:nvSpPr>
        <p:spPr>
          <a:xfrm>
            <a:off x="850680" y="4118040"/>
            <a:ext cx="19152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6" name=""/>
          <p:cNvSpPr/>
          <p:nvPr/>
        </p:nvSpPr>
        <p:spPr>
          <a:xfrm>
            <a:off x="850680" y="3579840"/>
            <a:ext cx="19152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7" name=""/>
          <p:cNvSpPr/>
          <p:nvPr/>
        </p:nvSpPr>
        <p:spPr>
          <a:xfrm>
            <a:off x="850680" y="3030480"/>
            <a:ext cx="19152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8" name=""/>
          <p:cNvSpPr/>
          <p:nvPr/>
        </p:nvSpPr>
        <p:spPr>
          <a:xfrm>
            <a:off x="766440" y="2482920"/>
            <a:ext cx="28692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1,000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9" name=""/>
          <p:cNvSpPr/>
          <p:nvPr/>
        </p:nvSpPr>
        <p:spPr>
          <a:xfrm>
            <a:off x="766440" y="1935000"/>
            <a:ext cx="28692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1,200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0" name=""/>
          <p:cNvSpPr/>
          <p:nvPr/>
        </p:nvSpPr>
        <p:spPr>
          <a:xfrm>
            <a:off x="7624440" y="5362560"/>
            <a:ext cx="1659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0%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1" name=""/>
          <p:cNvSpPr/>
          <p:nvPr/>
        </p:nvSpPr>
        <p:spPr>
          <a:xfrm>
            <a:off x="6500520" y="5362560"/>
            <a:ext cx="22932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20%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2" name=""/>
          <p:cNvSpPr/>
          <p:nvPr/>
        </p:nvSpPr>
        <p:spPr>
          <a:xfrm>
            <a:off x="5403600" y="5362560"/>
            <a:ext cx="22932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40%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3" name=""/>
          <p:cNvSpPr/>
          <p:nvPr/>
        </p:nvSpPr>
        <p:spPr>
          <a:xfrm>
            <a:off x="4316040" y="5362560"/>
            <a:ext cx="22932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60%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4" name=""/>
          <p:cNvSpPr/>
          <p:nvPr/>
        </p:nvSpPr>
        <p:spPr>
          <a:xfrm>
            <a:off x="3220560" y="5362560"/>
            <a:ext cx="22932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80%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5" name=""/>
          <p:cNvSpPr/>
          <p:nvPr/>
        </p:nvSpPr>
        <p:spPr>
          <a:xfrm>
            <a:off x="2095200" y="5362560"/>
            <a:ext cx="29304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100%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" name=""/>
          <p:cNvSpPr/>
          <p:nvPr/>
        </p:nvSpPr>
        <p:spPr>
          <a:xfrm rot="16200000">
            <a:off x="424080" y="3634560"/>
            <a:ext cx="42624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Millions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" name=""/>
          <p:cNvSpPr/>
          <p:nvPr/>
        </p:nvSpPr>
        <p:spPr>
          <a:xfrm>
            <a:off x="3500640" y="5684760"/>
            <a:ext cx="23886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Probability to Capture Value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" name=""/>
          <p:cNvSpPr/>
          <p:nvPr/>
        </p:nvSpPr>
        <p:spPr>
          <a:xfrm rot="16200000">
            <a:off x="-635760" y="3302280"/>
            <a:ext cx="19620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Size of the Opportunity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" name=""/>
          <p:cNvSpPr/>
          <p:nvPr/>
        </p:nvSpPr>
        <p:spPr>
          <a:xfrm>
            <a:off x="1789200" y="2316240"/>
            <a:ext cx="74304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" name=""/>
          <p:cNvSpPr/>
          <p:nvPr/>
        </p:nvSpPr>
        <p:spPr>
          <a:xfrm>
            <a:off x="1995120" y="2338560"/>
            <a:ext cx="74412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 Efficiency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" name=""/>
          <p:cNvSpPr/>
          <p:nvPr/>
        </p:nvSpPr>
        <p:spPr>
          <a:xfrm>
            <a:off x="3052800" y="3013200"/>
            <a:ext cx="192384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" name=""/>
          <p:cNvSpPr/>
          <p:nvPr/>
        </p:nvSpPr>
        <p:spPr>
          <a:xfrm>
            <a:off x="3220560" y="3021120"/>
            <a:ext cx="17031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Entertainment &amp; Communications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3" name=""/>
          <p:cNvSpPr/>
          <p:nvPr/>
        </p:nvSpPr>
        <p:spPr>
          <a:xfrm>
            <a:off x="3657600" y="3848040"/>
            <a:ext cx="90000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4" name=""/>
          <p:cNvSpPr/>
          <p:nvPr/>
        </p:nvSpPr>
        <p:spPr>
          <a:xfrm>
            <a:off x="3684240" y="3895560"/>
            <a:ext cx="91548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Credits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5" name=""/>
          <p:cNvSpPr/>
          <p:nvPr/>
        </p:nvSpPr>
        <p:spPr>
          <a:xfrm>
            <a:off x="2124000" y="4535640"/>
            <a:ext cx="90180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6" name=""/>
          <p:cNvSpPr/>
          <p:nvPr/>
        </p:nvSpPr>
        <p:spPr>
          <a:xfrm>
            <a:off x="2150640" y="4545000"/>
            <a:ext cx="8265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 Purchasing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7" name=""/>
          <p:cNvSpPr/>
          <p:nvPr/>
        </p:nvSpPr>
        <p:spPr>
          <a:xfrm>
            <a:off x="3462480" y="4861080"/>
            <a:ext cx="1170000" cy="1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8" name=""/>
          <p:cNvSpPr/>
          <p:nvPr/>
        </p:nvSpPr>
        <p:spPr>
          <a:xfrm>
            <a:off x="3488760" y="4870440"/>
            <a:ext cx="56628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Advertising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" name=""/>
          <p:cNvSpPr/>
          <p:nvPr/>
        </p:nvSpPr>
        <p:spPr>
          <a:xfrm>
            <a:off x="5199120" y="2195640"/>
            <a:ext cx="14778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" name=""/>
          <p:cNvSpPr/>
          <p:nvPr/>
        </p:nvSpPr>
        <p:spPr>
          <a:xfrm>
            <a:off x="5696640" y="2241720"/>
            <a:ext cx="116352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Schedule Maintenance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" name=""/>
          <p:cNvSpPr/>
          <p:nvPr/>
        </p:nvSpPr>
        <p:spPr>
          <a:xfrm>
            <a:off x="6276960" y="4443480"/>
            <a:ext cx="1171440" cy="1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" name=""/>
          <p:cNvSpPr/>
          <p:nvPr/>
        </p:nvSpPr>
        <p:spPr>
          <a:xfrm>
            <a:off x="6305040" y="4452840"/>
            <a:ext cx="82008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Truck Insurance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" name=""/>
          <p:cNvSpPr/>
          <p:nvPr/>
        </p:nvSpPr>
        <p:spPr>
          <a:xfrm>
            <a:off x="7318440" y="3254400"/>
            <a:ext cx="14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" name=""/>
          <p:cNvSpPr/>
          <p:nvPr/>
        </p:nvSpPr>
        <p:spPr>
          <a:xfrm>
            <a:off x="7346160" y="3263760"/>
            <a:ext cx="12333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Drivers health insurance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" name=""/>
          <p:cNvSpPr/>
          <p:nvPr/>
        </p:nvSpPr>
        <p:spPr>
          <a:xfrm>
            <a:off x="6983280" y="3681360"/>
            <a:ext cx="1227240" cy="20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" name=""/>
          <p:cNvSpPr/>
          <p:nvPr/>
        </p:nvSpPr>
        <p:spPr>
          <a:xfrm>
            <a:off x="7011720" y="3691080"/>
            <a:ext cx="11343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Truck's Salvage Value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ACE268-8D1E-4170-9966-ED93ABA93A33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Milestones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8" name=""/>
          <p:cNvSpPr/>
          <p:nvPr/>
        </p:nvSpPr>
        <p:spPr>
          <a:xfrm>
            <a:off x="736200" y="6299280"/>
            <a:ext cx="1931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Costs assume 9/1/01 start date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49" name=""/>
          <p:cNvGraphicFramePr/>
          <p:nvPr/>
        </p:nvGraphicFramePr>
        <p:xfrm>
          <a:off x="1066680" y="1071720"/>
          <a:ext cx="7365960" cy="52099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66680" y="1071720"/>
                    <a:ext cx="7365960" cy="5209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D11DD9-74AD-4C9B-B420-242A3E4E69C0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Situation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67920" y="1168200"/>
            <a:ext cx="8521560" cy="510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DOT law mandates long-haul drivers rest 8 hours after driving 10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Most truckers idle (leave the engine on) during these mandatory breaks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maintain a comfortable temperature in their cabins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prevent fuel from freezing in extremely cold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provide power for in-truck appliances (PCs, stereos, televisions, etc…)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keep refrigeration units operatin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 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Idling has many disadvantages: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Wastes fuel -- $3,200 per vehicle annually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Increases engine wear and tear -- $1,400 per vehicle annually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Causes air and noise pollution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Creates an unhealthy environment for drivers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Most of the idling occurs at central locations—truck stops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parking space, food and facilities, and fuel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is currently short 100,000 parking spaces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7 players own 43% of the parking spaces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Growing bankruptcy rate for carriers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Rising fuel prices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Rising insurance 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7BC9BB-BF79-4BA0-8100-E4B903635F46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 Value Creation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85800" y="1091880"/>
            <a:ext cx="7772400" cy="518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Existing technologies have been innovatively adapted to alleviate the need for idling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Xtransco can provide a fuel and services management product based on capturing new technological efficiencies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 product offering: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Shared savings / total fuel outsource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Reservations system for service slots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Insurance and maintenance savings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 price hedging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Communication and entertainment 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 to provide savings upfront to customers net of upfront investment costs through innovative finance packages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Capture and trade emissions credits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F1FF45-251A-45F4-9E6B-1D1A7411B6D9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Opportunity Size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33520" y="1092240"/>
            <a:ext cx="8051760" cy="256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 million trucks in the US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4.2 million Class 7 &amp; 8 trucks in the US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1.3 million Class 8 long-haul trucks with sleeping compartments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2% of the companies own 20% of the trucks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 add opportunity of over $6 billion annually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Class 8 avoided fuel consumption during lay-over idling of $4.2 billion (3.8 billion gallons)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Avoided maintenance costs of $1.8 billion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0000"/>
              </a:lnSpc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Examples of targeted Class 8 trucks users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5" name=""/>
          <p:cNvGraphicFramePr/>
          <p:nvPr/>
        </p:nvGraphicFramePr>
        <p:xfrm>
          <a:off x="495360" y="3683160"/>
          <a:ext cx="3936960" cy="2344680"/>
        </p:xfrm>
        <a:graphic>
          <a:graphicData uri="http://schemas.openxmlformats.org/drawingml/2006/table">
            <a:tbl>
              <a:tblPr/>
              <a:tblGrid>
                <a:gridCol w="2057400"/>
                <a:gridCol w="849240"/>
                <a:gridCol w="1030320"/>
              </a:tblGrid>
              <a:tr h="3376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Company (TL)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Trucks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Savings*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76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Schneider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19,000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$ 80 mm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76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JB Hunt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9,500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$ 40 mm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76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Werner Enterprises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7,100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$ 30 mm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76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Swift Transportation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7,000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$ 30 mm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76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Ryder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6,000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$ 25 mm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76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Covenant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3,900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$15 mm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"/>
          <p:cNvGraphicFramePr/>
          <p:nvPr/>
        </p:nvGraphicFramePr>
        <p:xfrm>
          <a:off x="4724280" y="3670200"/>
          <a:ext cx="3936960" cy="2344680"/>
        </p:xfrm>
        <a:graphic>
          <a:graphicData uri="http://schemas.openxmlformats.org/drawingml/2006/table">
            <a:tbl>
              <a:tblPr/>
              <a:tblGrid>
                <a:gridCol w="2057400"/>
                <a:gridCol w="849240"/>
                <a:gridCol w="1030320"/>
              </a:tblGrid>
              <a:tr h="3376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Company (PC/LTL)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Trucks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Savings*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76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Wal-Mart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30,000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$ 90 mm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76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Sysco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7,300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$ 30 mm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76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CNF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10,000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$ 45 mm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76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Consolidated Freight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7,000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$ 40 mm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76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Roadway Express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6,000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$ 40 mm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76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Yellow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5,400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$ 20 mm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" name=""/>
          <p:cNvSpPr/>
          <p:nvPr/>
        </p:nvSpPr>
        <p:spPr>
          <a:xfrm>
            <a:off x="676440" y="6039000"/>
            <a:ext cx="3190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*Estimated total annual fuel and maintenance savings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7BDD61-F9AD-4F43-9366-490A231E5F57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20200" y="1218960"/>
            <a:ext cx="4280040" cy="518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114480" indent="-11448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Proprietary, anti-idling technology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28600">
              <a:lnSpc>
                <a:spcPct val="110000"/>
              </a:lnSpc>
              <a:spcBef>
                <a:spcPts val="264"/>
              </a:spcBef>
              <a:spcAft>
                <a:spcPts val="264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Utilizes efficient, external heating, ventilation and air conditioning (HVAC) unit installed at each individual truck parking space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28600">
              <a:lnSpc>
                <a:spcPct val="110000"/>
              </a:lnSpc>
              <a:spcBef>
                <a:spcPts val="264"/>
              </a:spcBef>
              <a:spcAft>
                <a:spcPts val="264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Heating and air conditioning are delivered to the truck-side control console and return air supply to the external HVAC device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28600">
              <a:lnSpc>
                <a:spcPct val="110000"/>
              </a:lnSpc>
              <a:spcBef>
                <a:spcPts val="264"/>
              </a:spcBef>
              <a:spcAft>
                <a:spcPts val="264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Television, telephone and Internet service also will be supplied where available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28600">
              <a:lnSpc>
                <a:spcPct val="110000"/>
              </a:lnSpc>
              <a:spcBef>
                <a:spcPts val="264"/>
              </a:spcBef>
              <a:spcAft>
                <a:spcPts val="264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Logistics tracking capabilities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110000"/>
              </a:lnSpc>
              <a:spcBef>
                <a:spcPts val="264"/>
              </a:spcBef>
              <a:spcAft>
                <a:spcPts val="26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480" indent="-11448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Competitors/Alternatives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28600">
              <a:lnSpc>
                <a:spcPct val="110000"/>
              </a:lnSpc>
              <a:spcBef>
                <a:spcPts val="264"/>
              </a:spcBef>
              <a:spcAft>
                <a:spcPts val="264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Direct fired heaters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28600">
              <a:lnSpc>
                <a:spcPct val="110000"/>
              </a:lnSpc>
              <a:spcBef>
                <a:spcPts val="264"/>
              </a:spcBef>
              <a:spcAft>
                <a:spcPts val="264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Auxiliary power units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28600">
              <a:lnSpc>
                <a:spcPct val="110000"/>
              </a:lnSpc>
              <a:spcBef>
                <a:spcPts val="264"/>
              </a:spcBef>
              <a:spcAft>
                <a:spcPts val="264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Thermal storage systems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28600">
              <a:lnSpc>
                <a:spcPct val="110000"/>
              </a:lnSpc>
              <a:spcBef>
                <a:spcPts val="264"/>
              </a:spcBef>
              <a:spcAft>
                <a:spcPts val="264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Electrification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28600">
              <a:lnSpc>
                <a:spcPct val="110000"/>
              </a:lnSpc>
              <a:spcBef>
                <a:spcPts val="264"/>
              </a:spcBef>
              <a:spcAft>
                <a:spcPts val="264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Team drivers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28600">
              <a:lnSpc>
                <a:spcPct val="110000"/>
              </a:lnSpc>
              <a:spcBef>
                <a:spcPts val="264"/>
              </a:spcBef>
              <a:spcAft>
                <a:spcPts val="264"/>
              </a:spcAft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Hotels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110000"/>
              </a:lnSpc>
              <a:spcBef>
                <a:spcPts val="264"/>
              </a:spcBef>
              <a:spcAft>
                <a:spcPts val="26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" name="trucks2" descr=""/>
          <p:cNvPicPr/>
          <p:nvPr/>
        </p:nvPicPr>
        <p:blipFill>
          <a:blip r:embed="rId1"/>
          <a:stretch/>
        </p:blipFill>
        <p:spPr>
          <a:xfrm>
            <a:off x="5027760" y="1131840"/>
            <a:ext cx="3660480" cy="22795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31" name=""/>
          <p:cNvGrpSpPr/>
          <p:nvPr/>
        </p:nvGrpSpPr>
        <p:grpSpPr>
          <a:xfrm>
            <a:off x="0" y="2550960"/>
            <a:ext cx="9144000" cy="360"/>
            <a:chOff x="0" y="2550960"/>
            <a:chExt cx="9144000" cy="360"/>
          </a:xfrm>
        </p:grpSpPr>
        <p:sp>
          <p:nvSpPr>
            <p:cNvPr id="32" name=""/>
            <p:cNvSpPr/>
            <p:nvPr/>
          </p:nvSpPr>
          <p:spPr>
            <a:xfrm>
              <a:off x="0" y="2550960"/>
              <a:ext cx="9144000" cy="360"/>
            </a:xfrm>
            <a:prstGeom prst="rect">
              <a:avLst/>
            </a:prstGeom>
            <a:solidFill>
              <a:srgbClr val="ffff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0" y="2550960"/>
              <a:ext cx="9144000" cy="360"/>
            </a:xfrm>
            <a:prstGeom prst="rect">
              <a:avLst/>
            </a:prstGeom>
            <a:solidFill>
              <a:srgbClr val="ffff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34" name="" descr=""/>
          <p:cNvPicPr/>
          <p:nvPr/>
        </p:nvPicPr>
        <p:blipFill>
          <a:blip r:embed="rId2"/>
          <a:srcRect l="51564" t="9376" r="2344" b="7924"/>
          <a:stretch/>
        </p:blipFill>
        <p:spPr>
          <a:xfrm>
            <a:off x="5027760" y="3606840"/>
            <a:ext cx="3660480" cy="2463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F06CAF-C1FA-4D44-AB43-95D8A3B96DD6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 Proposition—Key Constituents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009960" y="1244520"/>
            <a:ext cx="5511600" cy="436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 Proposition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Savings on fuel and maintenance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Incremental EBITDA of 7-10% and net income of 26-38%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risk profile (insurance savings)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turnover from unsatisfied drivers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Better lifestyle (amenities and healthier environment)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Loyalty rewards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Carriers offering fuel management incentives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Incremental revenues from sharing arrangements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attractive location (e.g., state of the art)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Guaranteed slots (reservation system)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419040" y="1968480"/>
            <a:ext cx="2336760" cy="812880"/>
          </a:xfrm>
          <a:custGeom>
            <a:avLst/>
            <a:gdLst>
              <a:gd name="textAreaLeft" fmla="*/ 0 w 2336760"/>
              <a:gd name="textAreaRight" fmla="*/ 2337120 w 2336760"/>
              <a:gd name="textAreaTop" fmla="*/ 0 h 812880"/>
              <a:gd name="textAreaBottom" fmla="*/ 813240 h 8128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Carriers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419040" y="3429000"/>
            <a:ext cx="2336760" cy="812880"/>
          </a:xfrm>
          <a:custGeom>
            <a:avLst/>
            <a:gdLst>
              <a:gd name="textAreaLeft" fmla="*/ 0 w 2336760"/>
              <a:gd name="textAreaRight" fmla="*/ 2337120 w 2336760"/>
              <a:gd name="textAreaTop" fmla="*/ 0 h 812880"/>
              <a:gd name="textAreaBottom" fmla="*/ 813240 h 8128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Truck Drivers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419040" y="4762440"/>
            <a:ext cx="2336760" cy="812880"/>
          </a:xfrm>
          <a:custGeom>
            <a:avLst/>
            <a:gdLst>
              <a:gd name="textAreaLeft" fmla="*/ 0 w 2336760"/>
              <a:gd name="textAreaRight" fmla="*/ 2337120 w 2336760"/>
              <a:gd name="textAreaTop" fmla="*/ 0 h 812880"/>
              <a:gd name="textAreaBottom" fmla="*/ 813240 h 8128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Truck Stops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CE0E7B-C2C5-4D8B-831D-D616145A18A6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 Proposition Unit Economics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736560" y="1104840"/>
            <a:ext cx="7772400" cy="5181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r" pos="70866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number of days per year of a truck on the road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algn="l" pos="0"/>
                <a:tab algn="r" pos="70866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idling hour per day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algn="l" pos="0"/>
                <a:tab algn="r" pos="70866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number of idling hours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1,968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algn="l" pos="0"/>
                <a:tab algn="r" pos="70866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 rung cost per gallon of fuel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$1.1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algn="l" pos="0"/>
                <a:tab algn="r" pos="70866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Hourly gallons of fuel consumption when idling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spcAft>
                <a:spcPts val="451"/>
              </a:spcAft>
              <a:buNone/>
              <a:tabLst>
                <a:tab algn="l" pos="0"/>
                <a:tab algn="r" pos="70866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 cost of fuel consumed when idling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$3,247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algn="l" pos="0"/>
                <a:tab algn="r" pos="70866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Mile equivalent to an idling hour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algn="l" pos="0"/>
                <a:tab algn="r" pos="70866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 idling miles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13,776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algn="l" pos="0"/>
                <a:tab algn="r" pos="70866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Schedule maintenance cost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algn="l" pos="0"/>
                <a:tab algn="r" pos="70866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Miles per schedule maintenance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spcAft>
                <a:spcPts val="451"/>
              </a:spcAft>
              <a:buNone/>
              <a:tabLst>
                <a:tab algn="l" pos="0"/>
                <a:tab algn="r" pos="70866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 cost of idling related maintenance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$1,377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spcAft>
                <a:spcPts val="451"/>
              </a:spcAft>
              <a:buNone/>
              <a:tabLst>
                <a:tab algn="l" pos="0"/>
                <a:tab algn="r" pos="70866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Direct Idling Annual Cost per truck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$4,624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565200" y="2997360"/>
            <a:ext cx="76327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65200" y="3429000"/>
            <a:ext cx="76327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565200" y="4991040"/>
            <a:ext cx="76327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565200" y="5397480"/>
            <a:ext cx="76327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565200" y="5854680"/>
            <a:ext cx="76327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824A8F-57E4-455B-9EF8-887CDB936333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Strategy – Two Alternatives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228240" y="1752120"/>
            <a:ext cx="4343400" cy="285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Capacity as availability based on spot sales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Simple fee for service approach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 risk to test fuel savings proposition and support physical rollout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Slow realization of ultimate value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Lower return basis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Improves the load factor on the system (risk mitigant)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0">
              <a:spcBef>
                <a:spcPts val="349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647960" y="1752120"/>
            <a:ext cx="4267080" cy="2907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Managed Implementation (based on forward contracts)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Origination of idling solution sales to justifying physical rollout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Reservation system – load factor 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 savings/emissions verification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Savings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prices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4687920" y="4810680"/>
            <a:ext cx="4208400" cy="7671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Pro-Active Demand Aggregation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(“Sell” the savings)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299880" y="4823280"/>
            <a:ext cx="4208760" cy="7671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Build-it-they-will-come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(If they see the savings)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678240" y="6013440"/>
            <a:ext cx="1841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Non-exclusive strategies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529168-3015-4434-A1AD-56B8522074E0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"/>
          <p:cNvSpPr/>
          <p:nvPr/>
        </p:nvSpPr>
        <p:spPr>
          <a:xfrm>
            <a:off x="3352680" y="2184480"/>
            <a:ext cx="4991400" cy="2273400"/>
          </a:xfrm>
          <a:prstGeom prst="rect">
            <a:avLst/>
          </a:prstGeom>
          <a:noFill/>
          <a:ln cap="rnd" w="936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0" y="380988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3476520" y="2901960"/>
            <a:ext cx="1652760" cy="871560"/>
          </a:xfrm>
          <a:prstGeom prst="flowChartProcess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Xtransco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(origination –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 reservation – M&amp;V)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570720" y="5308560"/>
            <a:ext cx="1652400" cy="871560"/>
          </a:xfrm>
          <a:prstGeom prst="flowChartProcess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Stopco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(O&amp;M – real estate)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3476520" y="5308560"/>
            <a:ext cx="1652760" cy="871560"/>
          </a:xfrm>
          <a:prstGeom prst="flowChartProcess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Truckco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(customer)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6570720" y="1092240"/>
            <a:ext cx="1652400" cy="871560"/>
          </a:xfrm>
          <a:prstGeom prst="flowChartProcess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IdleAire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(technology provider)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6570720" y="2903400"/>
            <a:ext cx="1652400" cy="871560"/>
          </a:xfrm>
          <a:prstGeom prst="flowChartProcess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Xreitco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(infrastructure - finance)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914400" y="2903400"/>
            <a:ext cx="1652760" cy="871560"/>
          </a:xfrm>
          <a:prstGeom prst="flowChartProcess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Fuelco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(fuel provider)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2775600" y="2963880"/>
            <a:ext cx="536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Cash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2796480" y="350820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Fuel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131440" y="1528920"/>
            <a:ext cx="536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Cash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4961520" y="1238400"/>
            <a:ext cx="892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Exclusivity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 flipH="1" rot="16200000">
            <a:off x="3244680" y="4315680"/>
            <a:ext cx="1442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Fuel and Services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Guaranteed Slots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 flipH="1" rot="5400000">
            <a:off x="4342320" y="4394520"/>
            <a:ext cx="536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Cash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 rot="5400000">
            <a:off x="7447680" y="2325960"/>
            <a:ext cx="536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Cash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rot="16200000">
            <a:off x="6680160" y="2309400"/>
            <a:ext cx="968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Technology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5150520" y="2962440"/>
            <a:ext cx="1374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Cash/LT Contract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 flipH="1" rot="5400000">
            <a:off x="7266240" y="4314960"/>
            <a:ext cx="909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O&amp;M Slots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 flipH="1" rot="16200000">
            <a:off x="6458760" y="4367880"/>
            <a:ext cx="1374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Cash/LT Contract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5154480" y="3484440"/>
            <a:ext cx="1366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Services /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Guaranteed Slots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74" name=""/>
          <p:cNvCxnSpPr/>
          <p:nvPr/>
        </p:nvCxnSpPr>
        <p:spPr>
          <a:xfrm flipH="1">
            <a:off x="2566800" y="3243240"/>
            <a:ext cx="910080" cy="2160"/>
          </a:xfrm>
          <a:prstGeom prst="straightConnector1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75" name=""/>
          <p:cNvCxnSpPr/>
          <p:nvPr/>
        </p:nvCxnSpPr>
        <p:spPr>
          <a:xfrm flipH="1">
            <a:off x="2579040" y="3471840"/>
            <a:ext cx="910440" cy="2160"/>
          </a:xfrm>
          <a:prstGeom prst="straightConnector1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</p:cxnSp>
      <p:cxnSp>
        <p:nvCxnSpPr>
          <p:cNvPr id="76" name=""/>
          <p:cNvCxnSpPr/>
          <p:nvPr/>
        </p:nvCxnSpPr>
        <p:spPr>
          <a:xfrm>
            <a:off x="5141880" y="3471840"/>
            <a:ext cx="1442160" cy="2160"/>
          </a:xfrm>
          <a:prstGeom prst="straightConnector1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77" name=""/>
          <p:cNvCxnSpPr/>
          <p:nvPr/>
        </p:nvCxnSpPr>
        <p:spPr>
          <a:xfrm flipH="1" flipV="1">
            <a:off x="5128920" y="3242880"/>
            <a:ext cx="1442160" cy="2160"/>
          </a:xfrm>
          <a:prstGeom prst="straightConnector1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78" name=""/>
          <p:cNvCxnSpPr/>
          <p:nvPr/>
        </p:nvCxnSpPr>
        <p:spPr>
          <a:xfrm flipV="1">
            <a:off x="7569000" y="1963440"/>
            <a:ext cx="1080" cy="940320"/>
          </a:xfrm>
          <a:prstGeom prst="straightConnector1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79" name=""/>
          <p:cNvCxnSpPr/>
          <p:nvPr/>
        </p:nvCxnSpPr>
        <p:spPr>
          <a:xfrm>
            <a:off x="7302240" y="1963800"/>
            <a:ext cx="1080" cy="940320"/>
          </a:xfrm>
          <a:prstGeom prst="straightConnector1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80" name=""/>
          <p:cNvCxnSpPr/>
          <p:nvPr/>
        </p:nvCxnSpPr>
        <p:spPr>
          <a:xfrm>
            <a:off x="7302240" y="3774960"/>
            <a:ext cx="1080" cy="1534320"/>
          </a:xfrm>
          <a:prstGeom prst="straightConnector1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81" name=""/>
          <p:cNvCxnSpPr/>
          <p:nvPr/>
        </p:nvCxnSpPr>
        <p:spPr>
          <a:xfrm>
            <a:off x="7569000" y="3774960"/>
            <a:ext cx="1080" cy="1534320"/>
          </a:xfrm>
          <a:prstGeom prst="straightConnector1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</p:cxnSp>
      <p:cxnSp>
        <p:nvCxnSpPr>
          <p:cNvPr id="82" name=""/>
          <p:cNvCxnSpPr>
            <a:stCxn id="56" idx="0"/>
            <a:endCxn id="59" idx="1"/>
          </p:cNvCxnSpPr>
          <p:nvPr/>
        </p:nvCxnSpPr>
        <p:spPr>
          <a:xfrm flipH="1" flipV="1" rot="5400000">
            <a:off x="4750200" y="1081440"/>
            <a:ext cx="1373760" cy="2267640"/>
          </a:xfrm>
          <a:prstGeom prst="bentConnector2">
            <a:avLst/>
          </a:prstGeom>
          <a:ln w="936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</p:cxnSp>
      <p:cxnSp>
        <p:nvCxnSpPr>
          <p:cNvPr id="83" name=""/>
          <p:cNvCxnSpPr/>
          <p:nvPr/>
        </p:nvCxnSpPr>
        <p:spPr>
          <a:xfrm>
            <a:off x="4190760" y="3774960"/>
            <a:ext cx="1080" cy="1534320"/>
          </a:xfrm>
          <a:prstGeom prst="straightConnector1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</p:cxnSp>
      <p:cxnSp>
        <p:nvCxnSpPr>
          <p:cNvPr id="84" name=""/>
          <p:cNvCxnSpPr/>
          <p:nvPr/>
        </p:nvCxnSpPr>
        <p:spPr>
          <a:xfrm>
            <a:off x="4457520" y="3774960"/>
            <a:ext cx="1080" cy="1534320"/>
          </a:xfrm>
          <a:prstGeom prst="straightConnector1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</p:cxnSp>
      <p:sp>
        <p:nvSpPr>
          <p:cNvPr id="85" name=""/>
          <p:cNvSpPr/>
          <p:nvPr/>
        </p:nvSpPr>
        <p:spPr>
          <a:xfrm>
            <a:off x="4598280" y="2057400"/>
            <a:ext cx="2093760" cy="307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Xcelerator Businesses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4AA89E-22F8-4585-9446-52C97E6B3349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2001-08-07T13:03:09Z</dcterms:created>
  <dc:creator>Alhamd Alkhayat</dc:creator>
  <dc:description/>
  <dc:language>en-US</dc:language>
  <cp:lastModifiedBy>Alhamd Alkhayat</cp:lastModifiedBy>
  <dcterms:modified xsi:type="dcterms:W3CDTF">2001-09-10T16:52:52Z</dcterms:modified>
  <cp:revision>143</cp:revision>
  <dc:subject/>
  <dc:title>—Transportation Fuel Services—</dc:title>
</cp:coreProperties>
</file>