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9220200" cy="145653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FABAD4-FD97-4B15-B5CE-F6E267FED00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C6F03A-204D-4CB7-AEC4-9F64E77B81F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 flipH="1" rot="18043800">
            <a:off x="5472360" y="1032480"/>
            <a:ext cx="977760" cy="2427480"/>
          </a:xfrm>
          <a:prstGeom prst="triangle">
            <a:avLst>
              <a:gd name="adj" fmla="val 49912"/>
            </a:avLst>
          </a:prstGeom>
          <a:solidFill>
            <a:srgbClr val="e6d1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 rot="3556200">
            <a:off x="2708640" y="1037160"/>
            <a:ext cx="977760" cy="2427480"/>
          </a:xfrm>
          <a:prstGeom prst="triangle">
            <a:avLst>
              <a:gd name="adj" fmla="val 49912"/>
            </a:avLst>
          </a:prstGeom>
          <a:solidFill>
            <a:srgbClr val="e6d1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516040" y="2765520"/>
            <a:ext cx="4111920" cy="482400"/>
          </a:xfrm>
          <a:prstGeom prst="roundRect">
            <a:avLst>
              <a:gd name="adj" fmla="val 16667"/>
            </a:avLst>
          </a:prstGeom>
          <a:solidFill>
            <a:srgbClr val="e0a5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 flipH="1">
            <a:off x="6357960" y="2432160"/>
            <a:ext cx="1355760" cy="928440"/>
          </a:xfrm>
          <a:prstGeom prst="ellipse">
            <a:avLst/>
          </a:prstGeom>
          <a:solidFill>
            <a:srgbClr val="cc510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446040" y="3549600"/>
            <a:ext cx="8232840" cy="2355840"/>
          </a:xfrm>
          <a:prstGeom prst="rect">
            <a:avLst/>
          </a:prstGeom>
          <a:solidFill>
            <a:srgbClr val="26358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0" y="0"/>
            <a:ext cx="9144000" cy="52380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0" y="0"/>
            <a:ext cx="74520" cy="685656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9069480" y="1440"/>
            <a:ext cx="74520" cy="685656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6783480"/>
            <a:ext cx="9144000" cy="7452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30240" bIns="30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76320" y="76320"/>
            <a:ext cx="746748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1560" rIns="61560" tIns="30600" bIns="306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Workforce Reduction Services for Company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6816600" y="6448320"/>
            <a:ext cx="2138400" cy="254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2406600" y="4916520"/>
            <a:ext cx="4310280" cy="379440"/>
          </a:xfrm>
          <a:prstGeom prst="roundRect">
            <a:avLst>
              <a:gd name="adj" fmla="val 16667"/>
            </a:avLst>
          </a:prstGeom>
          <a:solidFill>
            <a:srgbClr val="cc510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3024000" y="4940280"/>
            <a:ext cx="3015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Address Human Resource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2446200" y="3879720"/>
            <a:ext cx="4308480" cy="379440"/>
          </a:xfrm>
          <a:prstGeom prst="roundRect">
            <a:avLst>
              <a:gd name="adj" fmla="val 16667"/>
            </a:avLst>
          </a:prstGeom>
          <a:solidFill>
            <a:srgbClr val="cc510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3096720" y="3917880"/>
            <a:ext cx="2885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Minimize Liability and Exposure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2566440" y="5430960"/>
            <a:ext cx="4055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PwC Workforce Reduction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5400000">
            <a:off x="3939120" y="506880"/>
            <a:ext cx="1265400" cy="2057400"/>
          </a:xfrm>
          <a:custGeom>
            <a:avLst/>
            <a:gdLst>
              <a:gd name="textAreaLeft" fmla="*/ 0 w 1265400"/>
              <a:gd name="textAreaRight" fmla="*/ 1265760 w 1265400"/>
              <a:gd name="textAreaTop" fmla="*/ 0 h 2057400"/>
              <a:gd name="textAreaBottom" fmla="*/ 2057400 h 2057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2821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3544920" y="1041480"/>
            <a:ext cx="2052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 X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plans to reduce its workforce by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_____ 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1420920" y="2436840"/>
            <a:ext cx="1355760" cy="928800"/>
          </a:xfrm>
          <a:prstGeom prst="ellipse">
            <a:avLst/>
          </a:prstGeom>
          <a:solidFill>
            <a:srgbClr val="cc510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541520" y="2671920"/>
            <a:ext cx="112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Remaining 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6489720" y="2670120"/>
            <a:ext cx="112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Affected Employees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4192560" y="3299760"/>
            <a:ext cx="703440" cy="446040"/>
          </a:xfrm>
          <a:prstGeom prst="triangle">
            <a:avLst>
              <a:gd name="adj" fmla="val 50000"/>
            </a:avLst>
          </a:prstGeom>
          <a:solidFill>
            <a:srgbClr val="82821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2421000" y="4406760"/>
            <a:ext cx="4319640" cy="379440"/>
          </a:xfrm>
          <a:prstGeom prst="roundRect">
            <a:avLst>
              <a:gd name="adj" fmla="val 16667"/>
            </a:avLst>
          </a:prstGeom>
          <a:solidFill>
            <a:srgbClr val="cc510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2952000" y="4443480"/>
            <a:ext cx="314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Maintain Operational Effectiveness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2986200" y="2868480"/>
            <a:ext cx="311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separation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0" y="0"/>
            <a:ext cx="9144000" cy="52380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0" y="0"/>
            <a:ext cx="74520" cy="685656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9069480" y="1440"/>
            <a:ext cx="74520" cy="685656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0" y="6783480"/>
            <a:ext cx="9144000" cy="7452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30240" bIns="30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6816600" y="6448320"/>
            <a:ext cx="2138400" cy="254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>
            <a:off x="2038320" y="3029040"/>
            <a:ext cx="5886360" cy="1968480"/>
          </a:xfrm>
          <a:prstGeom prst="rect">
            <a:avLst/>
          </a:prstGeom>
          <a:solidFill>
            <a:srgbClr val="e6d199"/>
          </a:solidFill>
          <a:ln w="9360">
            <a:solidFill>
              <a:srgbClr val="cc510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2270160" y="3083040"/>
            <a:ext cx="5599080" cy="21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and address legal risks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required notices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benefit requirements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 payroll requirements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selection process and affected employee group for exposure to discrimination claims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procedures and train managers to ensure consistent application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Secure employee waivers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areas of exposure in HR risk management infrastructure. Design and implement procedures to ensure continued integrity, e.g. policies, procedures, roles, responsibilities, controls, etc.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1117440" y="3618000"/>
            <a:ext cx="1155960" cy="587160"/>
          </a:xfrm>
          <a:custGeom>
            <a:avLst/>
            <a:gdLst>
              <a:gd name="textAreaLeft" fmla="*/ 0 w 1155960"/>
              <a:gd name="textAreaRight" fmla="*/ 1156320 w 1155960"/>
              <a:gd name="textAreaTop" fmla="*/ 0 h 587160"/>
              <a:gd name="textAreaBottom" fmla="*/ 587520 h 587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c510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2025720" y="5157720"/>
            <a:ext cx="5886360" cy="797040"/>
          </a:xfrm>
          <a:prstGeom prst="rect">
            <a:avLst/>
          </a:prstGeom>
          <a:solidFill>
            <a:srgbClr val="e6d199"/>
          </a:solidFill>
          <a:ln w="9360">
            <a:solidFill>
              <a:srgbClr val="cc510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1117440" y="5235480"/>
            <a:ext cx="1155960" cy="571680"/>
          </a:xfrm>
          <a:custGeom>
            <a:avLst/>
            <a:gdLst>
              <a:gd name="textAreaLeft" fmla="*/ 0 w 1155960"/>
              <a:gd name="textAreaRight" fmla="*/ 1156320 w 1155960"/>
              <a:gd name="textAreaTop" fmla="*/ 0 h 571680"/>
              <a:gd name="textAreaBottom" fmla="*/ 572040 h 5716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c510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1120680" y="3778200"/>
            <a:ext cx="82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1149480" y="5408640"/>
            <a:ext cx="825480" cy="26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270160" y="5259240"/>
            <a:ext cx="565452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Mitigate exposure to government and employee claims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 employees fairly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 employee safety and preserve company assets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038320" y="1760400"/>
            <a:ext cx="5886360" cy="943200"/>
          </a:xfrm>
          <a:prstGeom prst="rect">
            <a:avLst/>
          </a:prstGeom>
          <a:solidFill>
            <a:srgbClr val="e6d199"/>
          </a:solidFill>
          <a:ln w="9360">
            <a:solidFill>
              <a:srgbClr val="cc510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2270160" y="1814400"/>
            <a:ext cx="5402160" cy="93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with federal and state legal requirements, e.g. WARN Act, COBRA, ERISA, FLSA, Title VII, OWBPA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Safety of employees and protection of company assets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integrity of HR risk management infrastructure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1117440" y="1992240"/>
            <a:ext cx="1155960" cy="558720"/>
          </a:xfrm>
          <a:custGeom>
            <a:avLst/>
            <a:gdLst>
              <a:gd name="textAreaLeft" fmla="*/ 0 w 1155960"/>
              <a:gd name="textAreaRight" fmla="*/ 1156320 w 1155960"/>
              <a:gd name="textAreaTop" fmla="*/ 0 h 558720"/>
              <a:gd name="textAreaBottom" fmla="*/ 558720 h 558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c510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184400" y="2085840"/>
            <a:ext cx="696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719280" y="766800"/>
            <a:ext cx="4217760" cy="469800"/>
          </a:xfrm>
          <a:prstGeom prst="roundRect">
            <a:avLst>
              <a:gd name="adj" fmla="val 16667"/>
            </a:avLst>
          </a:prstGeom>
          <a:solidFill>
            <a:srgbClr val="cc510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903240" y="865080"/>
            <a:ext cx="3849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Minimize Liability and Financial Exposure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76320" y="76320"/>
            <a:ext cx="746748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1560" rIns="61560" tIns="30600" bIns="306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Workforce Reduction Services for Company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0" y="0"/>
            <a:ext cx="9144000" cy="52380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0" y="0"/>
            <a:ext cx="74520" cy="685656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9069480" y="1440"/>
            <a:ext cx="74520" cy="685656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0" y="6783480"/>
            <a:ext cx="9144000" cy="7452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30240" bIns="30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6816600" y="6448320"/>
            <a:ext cx="2138400" cy="254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"/>
          <p:cNvSpPr/>
          <p:nvPr/>
        </p:nvSpPr>
        <p:spPr>
          <a:xfrm>
            <a:off x="2038320" y="2884320"/>
            <a:ext cx="5886360" cy="1476720"/>
          </a:xfrm>
          <a:prstGeom prst="rect">
            <a:avLst/>
          </a:prstGeom>
          <a:solidFill>
            <a:srgbClr val="e6d199"/>
          </a:solidFill>
          <a:ln w="9360">
            <a:solidFill>
              <a:srgbClr val="cc510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2257560" y="2878200"/>
            <a:ext cx="5722920" cy="143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appropriately plan and reshape the workforce while enabling the business to continue to operate: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5080" indent="-117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impact of workforce reduction on workload, work-distribution, and workflow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5080" indent="-117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 new job configurations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5080" indent="-117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competency gaps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5080" indent="-117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 policies and procedures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5080" indent="-117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appropriate training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5080" indent="-11772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 communications, internal and external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1117440" y="3375000"/>
            <a:ext cx="1155960" cy="495360"/>
          </a:xfrm>
          <a:custGeom>
            <a:avLst/>
            <a:gdLst>
              <a:gd name="textAreaLeft" fmla="*/ 0 w 1155960"/>
              <a:gd name="textAreaRight" fmla="*/ 1156320 w 1155960"/>
              <a:gd name="textAreaTop" fmla="*/ 0 h 495360"/>
              <a:gd name="textAreaBottom" fmla="*/ 495720 h 495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c510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2025720" y="4610160"/>
            <a:ext cx="5886360" cy="968400"/>
          </a:xfrm>
          <a:prstGeom prst="rect">
            <a:avLst/>
          </a:prstGeom>
          <a:solidFill>
            <a:srgbClr val="e6d199"/>
          </a:solidFill>
          <a:ln w="9360">
            <a:solidFill>
              <a:srgbClr val="cc510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1117440" y="4846680"/>
            <a:ext cx="1155960" cy="495360"/>
          </a:xfrm>
          <a:custGeom>
            <a:avLst/>
            <a:gdLst>
              <a:gd name="textAreaLeft" fmla="*/ 0 w 1155960"/>
              <a:gd name="textAreaRight" fmla="*/ 1156320 w 1155960"/>
              <a:gd name="textAreaTop" fmla="*/ 0 h 495360"/>
              <a:gd name="textAreaBottom" fmla="*/ 495720 h 495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c510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1120680" y="347040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1149480" y="4964040"/>
            <a:ext cx="825120" cy="26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270160" y="4629240"/>
            <a:ext cx="5654520" cy="93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continue to effectively and efficiently operate the business: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5080" indent="-1206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Uninterrupted processing of business transactions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5080" indent="-1206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Minimized negative impact on quality and timeliness of service levels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5080" indent="-1206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Minimized impact on morale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5080" indent="-1206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understanding of roles an responsibilities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2038320" y="1787400"/>
            <a:ext cx="5886360" cy="851040"/>
          </a:xfrm>
          <a:prstGeom prst="rect">
            <a:avLst/>
          </a:prstGeom>
          <a:solidFill>
            <a:srgbClr val="e6d199"/>
          </a:solidFill>
          <a:ln w="9360">
            <a:solidFill>
              <a:srgbClr val="cc510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2270160" y="1803240"/>
            <a:ext cx="5402160" cy="76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Loss of institutional knowledge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Decreased level of service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Unbalanced workload distribution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Diffused roles and responsibilities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1117440" y="1913040"/>
            <a:ext cx="1155960" cy="573120"/>
          </a:xfrm>
          <a:custGeom>
            <a:avLst/>
            <a:gdLst>
              <a:gd name="textAreaLeft" fmla="*/ 0 w 1155960"/>
              <a:gd name="textAreaRight" fmla="*/ 1156320 w 1155960"/>
              <a:gd name="textAreaTop" fmla="*/ 0 h 573120"/>
              <a:gd name="textAreaBottom" fmla="*/ 573480 h 5731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c510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184400" y="2048040"/>
            <a:ext cx="696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719280" y="766800"/>
            <a:ext cx="4217760" cy="469800"/>
          </a:xfrm>
          <a:prstGeom prst="roundRect">
            <a:avLst>
              <a:gd name="adj" fmla="val 16667"/>
            </a:avLst>
          </a:prstGeom>
          <a:solidFill>
            <a:srgbClr val="cc510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1082520" y="865080"/>
            <a:ext cx="3490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Maintain Operational Effectiveness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76320" y="76320"/>
            <a:ext cx="746748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1560" rIns="61560" tIns="30600" bIns="306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Workforce Reduction Services for Company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0" y="0"/>
            <a:ext cx="9144000" cy="52380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0" y="0"/>
            <a:ext cx="74520" cy="685656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9069480" y="1440"/>
            <a:ext cx="74520" cy="685656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0" y="6783480"/>
            <a:ext cx="9144000" cy="7452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30240" bIns="30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4" name="" descr=""/>
          <p:cNvPicPr/>
          <p:nvPr/>
        </p:nvPicPr>
        <p:blipFill>
          <a:blip r:embed="rId1"/>
          <a:stretch/>
        </p:blipFill>
        <p:spPr>
          <a:xfrm>
            <a:off x="6816600" y="6448320"/>
            <a:ext cx="2138400" cy="254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" name=""/>
          <p:cNvSpPr/>
          <p:nvPr/>
        </p:nvSpPr>
        <p:spPr>
          <a:xfrm>
            <a:off x="2038320" y="2757600"/>
            <a:ext cx="5886360" cy="1869840"/>
          </a:xfrm>
          <a:prstGeom prst="rect">
            <a:avLst/>
          </a:prstGeom>
          <a:solidFill>
            <a:srgbClr val="e6d199"/>
          </a:solidFill>
          <a:ln w="9360">
            <a:solidFill>
              <a:srgbClr val="cc510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2270160" y="2808360"/>
            <a:ext cx="5500800" cy="16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 and document HR policies, processes and programs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</a:t>
            </a:r>
            <a:r>
              <a:rPr b="0" lang="en-US" sz="1100" strike="noStrike" u="none">
                <a:solidFill>
                  <a:srgbClr val="a11d26"/>
                </a:solidFill>
                <a:effectLst/>
                <a:uFillTx/>
                <a:latin typeface="Arial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and human capital alternatives and implications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 and implement workforce reduction program: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Severance packages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 communications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Selection process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Outplacement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Retention incentives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920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 personal financial education and counseling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1117440" y="3241800"/>
            <a:ext cx="1155960" cy="495000"/>
          </a:xfrm>
          <a:custGeom>
            <a:avLst/>
            <a:gdLst>
              <a:gd name="textAreaLeft" fmla="*/ 0 w 1155960"/>
              <a:gd name="textAreaRight" fmla="*/ 1156320 w 1155960"/>
              <a:gd name="textAreaTop" fmla="*/ 0 h 495000"/>
              <a:gd name="textAreaBottom" fmla="*/ 495360 h 495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c510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2025720" y="4863960"/>
            <a:ext cx="5886360" cy="1522440"/>
          </a:xfrm>
          <a:prstGeom prst="rect">
            <a:avLst/>
          </a:prstGeom>
          <a:solidFill>
            <a:srgbClr val="e6d199"/>
          </a:solidFill>
          <a:ln w="9360">
            <a:solidFill>
              <a:srgbClr val="cc510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1117440" y="5203800"/>
            <a:ext cx="1155960" cy="495360"/>
          </a:xfrm>
          <a:custGeom>
            <a:avLst/>
            <a:gdLst>
              <a:gd name="textAreaLeft" fmla="*/ 0 w 1155960"/>
              <a:gd name="textAreaRight" fmla="*/ 1156320 w 1155960"/>
              <a:gd name="textAreaTop" fmla="*/ 0 h 495360"/>
              <a:gd name="textAreaBottom" fmla="*/ 495720 h 495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c510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1120680" y="333684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1149480" y="5321160"/>
            <a:ext cx="825120" cy="26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2270160" y="4940280"/>
            <a:ext cx="5654520" cy="143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Employer/employee satisfaction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 retention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Alignment of HR and business strategy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savings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Responsiveness and sensitivity to affected employees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employee commitment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image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liability exposure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2038320" y="1365120"/>
            <a:ext cx="5886360" cy="1160640"/>
          </a:xfrm>
          <a:prstGeom prst="rect">
            <a:avLst/>
          </a:prstGeom>
          <a:solidFill>
            <a:srgbClr val="e6d199"/>
          </a:solidFill>
          <a:ln w="9360">
            <a:solidFill>
              <a:srgbClr val="cc510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2270160" y="1419120"/>
            <a:ext cx="5402160" cy="12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Workforce reshaping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regarding affected employees’ financial future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Complexity of benefits, payments, elections, taxes, etc.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on morale and productivity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 retention and attraction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image exposure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1117440" y="1542960"/>
            <a:ext cx="1155960" cy="495360"/>
          </a:xfrm>
          <a:custGeom>
            <a:avLst/>
            <a:gdLst>
              <a:gd name="textAreaLeft" fmla="*/ 0 w 1155960"/>
              <a:gd name="textAreaRight" fmla="*/ 1156320 w 1155960"/>
              <a:gd name="textAreaTop" fmla="*/ 0 h 495360"/>
              <a:gd name="textAreaBottom" fmla="*/ 495720 h 495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cc510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1184760" y="1638360"/>
            <a:ext cx="695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719280" y="716040"/>
            <a:ext cx="4217760" cy="469800"/>
          </a:xfrm>
          <a:prstGeom prst="roundRect">
            <a:avLst>
              <a:gd name="adj" fmla="val 16667"/>
            </a:avLst>
          </a:prstGeom>
          <a:solidFill>
            <a:srgbClr val="cc510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1082520" y="814320"/>
            <a:ext cx="3490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Address Human Resource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76320" y="76320"/>
            <a:ext cx="746748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1560" rIns="61560" tIns="30600" bIns="306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Workforce Reduction Services for Company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5192640" y="3176640"/>
            <a:ext cx="2946600" cy="10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Benefits planning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Retirement planning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Compensation planning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Change integration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3166920" y="2587680"/>
            <a:ext cx="4980240" cy="1249200"/>
          </a:xfrm>
          <a:prstGeom prst="rect">
            <a:avLst/>
          </a:prstGeom>
          <a:solidFill>
            <a:srgbClr val="e6d1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3166920" y="3949560"/>
            <a:ext cx="4980240" cy="1229040"/>
          </a:xfrm>
          <a:prstGeom prst="rect">
            <a:avLst/>
          </a:prstGeom>
          <a:solidFill>
            <a:srgbClr val="e6d1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3179880" y="5300640"/>
            <a:ext cx="4979880" cy="1125720"/>
          </a:xfrm>
          <a:prstGeom prst="rect">
            <a:avLst/>
          </a:prstGeom>
          <a:solidFill>
            <a:srgbClr val="e6d1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3162240" y="1547640"/>
            <a:ext cx="4979880" cy="903600"/>
          </a:xfrm>
          <a:prstGeom prst="rect">
            <a:avLst/>
          </a:prstGeom>
          <a:solidFill>
            <a:srgbClr val="e6d1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0" y="0"/>
            <a:ext cx="9144000" cy="52380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0" y="0"/>
            <a:ext cx="74520" cy="685656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9069480" y="1440"/>
            <a:ext cx="74520" cy="685656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0" y="6783480"/>
            <a:ext cx="9144000" cy="7452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30240" bIns="302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3530520" y="1720800"/>
            <a:ext cx="4341960" cy="51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1560" rIns="61560" tIns="30600" bIns="30600" anchor="t">
            <a:spAutoFit/>
          </a:bodyPr>
          <a:p>
            <a:pPr marL="81000" indent="-81000">
              <a:lnSpc>
                <a:spcPct val="9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 Company X’s financial and operational objectives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overall levels of exposure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HR issues at high level - prioritize issues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3529080" y="2668680"/>
            <a:ext cx="4560840" cy="11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1560" rIns="61560" tIns="30600" bIns="30600" anchor="t">
            <a:spAutoFit/>
          </a:bodyPr>
          <a:p>
            <a:pPr marL="81000" indent="-81000">
              <a:lnSpc>
                <a:spcPct val="9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change options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Analyze impact on workflow, production, cash flow, and human capital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HR policies, processes and  programs, and impact of workforce reduction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retention and incentive options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viability of various HR strategies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specific areas of exposure, and begin identifying  remedies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3543480" y="4017960"/>
            <a:ext cx="4390920" cy="11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1560" rIns="61560" tIns="30600" bIns="30600" anchor="t">
            <a:spAutoFit/>
          </a:bodyPr>
          <a:p>
            <a:pPr marL="81000" indent="-81000">
              <a:lnSpc>
                <a:spcPct val="9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financial plan and documentation to address risks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 job configurations and descriptions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 policies and procedures - Operational and HR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appropriate training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 communications and employee education programs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 benefit programs for remaining and affected employees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 severance packages and outplacement programs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3533760" y="5383080"/>
            <a:ext cx="4457880" cy="103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1560" rIns="61560" tIns="30600" bIns="30600" anchor="t">
            <a:spAutoFit/>
          </a:bodyPr>
          <a:p>
            <a:pPr marL="81000" indent="-81000">
              <a:lnSpc>
                <a:spcPct val="8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business processes, structure, procedures, and training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lnSpc>
                <a:spcPct val="9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ssist in managing the operational implementation with a project support office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programs for affected and remaining employees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 management and communications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1000" indent="-81000">
              <a:buClr>
                <a:srgbClr val="000000"/>
              </a:buClr>
              <a:buFont typeface="Arial"/>
              <a:buChar char="•"/>
              <a:tabLst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 changes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800280" y="933480"/>
            <a:ext cx="1981080" cy="5549760"/>
          </a:xfrm>
          <a:prstGeom prst="rect">
            <a:avLst/>
          </a:prstGeom>
          <a:solidFill>
            <a:srgbClr val="26358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406440" y="3995640"/>
            <a:ext cx="2819520" cy="1076400"/>
          </a:xfrm>
          <a:prstGeom prst="roundRect">
            <a:avLst>
              <a:gd name="adj" fmla="val 16667"/>
            </a:avLst>
          </a:prstGeom>
          <a:solidFill>
            <a:srgbClr val="e0a5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409680" y="2670120"/>
            <a:ext cx="2819160" cy="1100160"/>
          </a:xfrm>
          <a:prstGeom prst="roundRect">
            <a:avLst>
              <a:gd name="adj" fmla="val 16667"/>
            </a:avLst>
          </a:prstGeom>
          <a:solidFill>
            <a:srgbClr val="e0a5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409680" y="1477800"/>
            <a:ext cx="2819160" cy="1038240"/>
          </a:xfrm>
          <a:prstGeom prst="roundRect">
            <a:avLst>
              <a:gd name="adj" fmla="val 16667"/>
            </a:avLst>
          </a:prstGeom>
          <a:solidFill>
            <a:srgbClr val="e0a5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561960" y="1969920"/>
            <a:ext cx="256536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overall levels of exposure based on Company X’s  objectives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723960" y="1003320"/>
            <a:ext cx="2133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PwC Workforce                   Reduction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636480" y="3174840"/>
            <a:ext cx="237960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Analyze impact of changes on business operations and human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549360" y="4459320"/>
            <a:ext cx="2554200" cy="5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financial plans, process changes, job configurations, and HR programs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409680" y="5257800"/>
            <a:ext cx="2819160" cy="1038240"/>
          </a:xfrm>
          <a:prstGeom prst="roundRect">
            <a:avLst>
              <a:gd name="adj" fmla="val 16667"/>
            </a:avLst>
          </a:prstGeom>
          <a:solidFill>
            <a:srgbClr val="e0a5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444600" y="5678640"/>
            <a:ext cx="2743200" cy="5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 new business plans and procedures and execute programs for affected employees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600120" y="1546200"/>
            <a:ext cx="2397240" cy="311040"/>
          </a:xfrm>
          <a:prstGeom prst="rect">
            <a:avLst/>
          </a:prstGeom>
          <a:solidFill>
            <a:srgbClr val="82821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803520" y="1576440"/>
            <a:ext cx="199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Phase 1: Risk Assessment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615960" y="2744640"/>
            <a:ext cx="2397240" cy="424080"/>
          </a:xfrm>
          <a:prstGeom prst="rect">
            <a:avLst/>
          </a:prstGeom>
          <a:solidFill>
            <a:srgbClr val="82821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939240" y="2771640"/>
            <a:ext cx="1773360" cy="40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Phase 2:Envision/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Readiness Assessment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615960" y="4097160"/>
            <a:ext cx="2397240" cy="311400"/>
          </a:xfrm>
          <a:prstGeom prst="rect">
            <a:avLst/>
          </a:prstGeom>
          <a:solidFill>
            <a:srgbClr val="82821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1170000" y="4127400"/>
            <a:ext cx="129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Phase 3: Design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615960" y="5349960"/>
            <a:ext cx="2397240" cy="311040"/>
          </a:xfrm>
          <a:prstGeom prst="rect">
            <a:avLst/>
          </a:prstGeom>
          <a:solidFill>
            <a:srgbClr val="82821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894960" y="5367240"/>
            <a:ext cx="1866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Phase 4: Implementation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4856760" y="1141560"/>
            <a:ext cx="1577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Steps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2" name="" descr=""/>
          <p:cNvPicPr/>
          <p:nvPr/>
        </p:nvPicPr>
        <p:blipFill>
          <a:blip r:embed="rId1"/>
          <a:stretch/>
        </p:blipFill>
        <p:spPr>
          <a:xfrm>
            <a:off x="6816600" y="6448320"/>
            <a:ext cx="2138400" cy="254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" name=""/>
          <p:cNvSpPr/>
          <p:nvPr/>
        </p:nvSpPr>
        <p:spPr>
          <a:xfrm>
            <a:off x="76320" y="76320"/>
            <a:ext cx="746748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1560" rIns="61560" tIns="30600" bIns="306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615960"/>
                <a:tab algn="l" pos="1231920"/>
                <a:tab algn="l" pos="1847880"/>
                <a:tab algn="l" pos="2463840"/>
                <a:tab algn="l" pos="3079800"/>
                <a:tab algn="l" pos="3695760"/>
                <a:tab algn="l" pos="4311720"/>
                <a:tab algn="l" pos="4927680"/>
                <a:tab algn="l" pos="5543640"/>
                <a:tab algn="l" pos="6159600"/>
                <a:tab algn="l" pos="6775560"/>
                <a:tab algn="l" pos="7391520"/>
                <a:tab algn="l" pos="8007480"/>
                <a:tab algn="l" pos="8623440"/>
                <a:tab algn="l" pos="9239400"/>
                <a:tab algn="l" pos="9855360"/>
                <a:tab algn="l" pos="1047132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Workforce Reduction Services for Company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2001-05-07T12:09:16Z</dcterms:created>
  <dc:creator>Lisa Kirchick</dc:creator>
  <dc:description/>
  <dc:language>en-US</dc:language>
  <cp:lastModifiedBy>Linda C. Prager</cp:lastModifiedBy>
  <cp:lastPrinted>2001-05-23T11:41:09Z</cp:lastPrinted>
  <dcterms:modified xsi:type="dcterms:W3CDTF">2001-07-19T17:50:15Z</dcterms:modified>
  <cp:revision>61</cp:revision>
  <dc:subject/>
  <dc:title>No Slide Title</dc:title>
</cp:coreProperties>
</file>